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08C5A6-8DAD-4630-98AB-E1B89C5A27F5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 autoAdjust="0"/>
    <p:restoredTop sz="94660"/>
  </p:normalViewPr>
  <p:slideViewPr>
    <p:cSldViewPr>
      <p:cViewPr varScale="1">
        <p:scale>
          <a:sx n="110" d="100"/>
          <a:sy n="110" d="100"/>
        </p:scale>
        <p:origin x="-132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92CB-09D5-4495-B6A2-CB21BC2E096A}" type="datetimeFigureOut">
              <a:rPr lang="en-IN" smtClean="0">
                <a:latin typeface="Arial Narrow" panose="020B0606020202030204" pitchFamily="34" charset="0"/>
              </a:rPr>
              <a:t>28-05-2020</a:t>
            </a:fld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5AC2-FA44-4B02-8BED-1D142A0E8209}" type="slidenum">
              <a:rPr lang="en-IN" smtClean="0">
                <a:latin typeface="Arial Narrow" panose="020B0606020202030204" pitchFamily="34" charset="0"/>
              </a:rPr>
              <a:t>‹#›</a:t>
            </a:fld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EB48270-54FA-45F8-A15A-0934743E183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65DDE781-5B6B-4877-8771-5073EBA82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30" y="199564"/>
            <a:ext cx="1407600" cy="5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70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394"/>
            <a:ext cx="8915400" cy="334962"/>
          </a:xfrm>
        </p:spPr>
        <p:txBody>
          <a:bodyPr>
            <a:noAutofit/>
          </a:bodyPr>
          <a:lstStyle>
            <a:lvl1pPr algn="l">
              <a:defRPr sz="1800" b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 Narrow" panose="020B0606020202030204" pitchFamily="34" charset="0"/>
              </a:defRPr>
            </a:lvl1pPr>
            <a:lvl2pPr>
              <a:defRPr sz="1400">
                <a:latin typeface="Arial Narrow" panose="020B0606020202030204" pitchFamily="34" charset="0"/>
              </a:defRPr>
            </a:lvl2pPr>
            <a:lvl3pPr>
              <a:defRPr sz="1400">
                <a:latin typeface="Arial Narrow" panose="020B0606020202030204" pitchFamily="34" charset="0"/>
              </a:defRPr>
            </a:lvl3pPr>
            <a:lvl4pPr>
              <a:defRPr sz="1400">
                <a:latin typeface="Arial Narrow" panose="020B0606020202030204" pitchFamily="34" charset="0"/>
              </a:defRPr>
            </a:lvl4pPr>
            <a:lvl5pPr>
              <a:defRPr sz="14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2895600" y="6466326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LGE Internal Use Only</a:t>
            </a: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0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625827" y="647402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9F3CD-62DA-42D4-A937-6271BF5BA615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/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24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2571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3FB1FA4-0705-495C-AA03-863E296D8B4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C72B7F02-1E3A-43F2-82F3-491035A0BD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64728" y="5307376"/>
            <a:ext cx="976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2020/02/19</a:t>
            </a:r>
            <a:endParaRPr lang="ko-KR" altLang="en-US" sz="15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32455" y="5661248"/>
            <a:ext cx="1237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India SW Lab</a:t>
            </a:r>
            <a:endParaRPr lang="ko-KR" altLang="en-US" sz="1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47511" y="1996397"/>
            <a:ext cx="7207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863199" y="1519535"/>
            <a:ext cx="4179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30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Kotlin</a:t>
            </a:r>
            <a:r>
              <a:rPr lang="en-US" altLang="ko-KR" sz="3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– Object Orientation</a:t>
            </a:r>
            <a:endParaRPr lang="ko-KR" altLang="en-US" sz="2800" i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37097"/>
              </p:ext>
            </p:extLst>
          </p:nvPr>
        </p:nvGraphicFramePr>
        <p:xfrm>
          <a:off x="3276600" y="2286000"/>
          <a:ext cx="2590800" cy="149102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90800"/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Topics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  <a:tr h="252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·         </a:t>
                      </a:r>
                      <a:r>
                        <a:rPr lang="en-IN" sz="1200" dirty="0" err="1" smtClean="0">
                          <a:effectLst/>
                        </a:rPr>
                        <a:t>Kotlin</a:t>
                      </a:r>
                      <a:r>
                        <a:rPr lang="en-IN" sz="1200" dirty="0" smtClean="0">
                          <a:effectLst/>
                        </a:rPr>
                        <a:t> origin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  <a:tr h="252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·         </a:t>
                      </a:r>
                      <a:r>
                        <a:rPr lang="en-IN" sz="1200" dirty="0" smtClean="0">
                          <a:effectLst/>
                        </a:rPr>
                        <a:t>Why </a:t>
                      </a:r>
                      <a:r>
                        <a:rPr lang="en-IN" sz="1200" dirty="0" err="1" smtClean="0">
                          <a:effectLst/>
                        </a:rPr>
                        <a:t>kotlin</a:t>
                      </a:r>
                      <a:r>
                        <a:rPr lang="en-IN" sz="1200" dirty="0" smtClean="0">
                          <a:effectLst/>
                        </a:rPr>
                        <a:t>?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  <a:tr h="252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·         </a:t>
                      </a:r>
                      <a:r>
                        <a:rPr lang="en-IN" sz="1200" dirty="0" smtClean="0">
                          <a:effectLst/>
                        </a:rPr>
                        <a:t>Java vs </a:t>
                      </a:r>
                      <a:r>
                        <a:rPr lang="en-IN" sz="1200" dirty="0" err="1" smtClean="0">
                          <a:effectLst/>
                        </a:rPr>
                        <a:t>Kotlin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  <a:tr h="252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·         </a:t>
                      </a:r>
                      <a:r>
                        <a:rPr lang="en-IN" sz="1200" dirty="0" smtClean="0">
                          <a:effectLst/>
                        </a:rPr>
                        <a:t>What</a:t>
                      </a:r>
                      <a:r>
                        <a:rPr lang="en-IN" sz="1200" baseline="0" dirty="0" smtClean="0">
                          <a:effectLst/>
                        </a:rPr>
                        <a:t> can </a:t>
                      </a:r>
                      <a:r>
                        <a:rPr lang="en-IN" sz="1200" baseline="0" dirty="0" err="1" smtClean="0">
                          <a:effectLst/>
                        </a:rPr>
                        <a:t>kotlin</a:t>
                      </a:r>
                      <a:r>
                        <a:rPr lang="en-IN" sz="1200" baseline="0" dirty="0" smtClean="0">
                          <a:effectLst/>
                        </a:rPr>
                        <a:t> do for me?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  <a:tr h="252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·         </a:t>
                      </a:r>
                      <a:r>
                        <a:rPr lang="en-IN" sz="1200" dirty="0" err="1" smtClean="0">
                          <a:effectLst/>
                        </a:rPr>
                        <a:t>Kotlin</a:t>
                      </a:r>
                      <a:r>
                        <a:rPr lang="en-IN" sz="1200" dirty="0" smtClean="0">
                          <a:effectLst/>
                        </a:rPr>
                        <a:t> support architecture</a:t>
                      </a:r>
                      <a:endParaRPr lang="en-IN" sz="1200" dirty="0">
                        <a:effectLst/>
                        <a:latin typeface="Calibri"/>
                        <a:ea typeface="Gulim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6567" y="60960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64008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42" name="Picture 2" descr="C:\Users\pawan06.kumar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3641"/>
            <a:ext cx="883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Kotlin</a:t>
            </a:r>
            <a:r>
              <a:rPr lang="en-US" dirty="0" smtClean="0"/>
              <a:t> origin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is a cross-platform, statically typed, general-purpose programming language with type inference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>
                <a:latin typeface="+mn-lt"/>
              </a:rPr>
              <a:t>In July 2011, </a:t>
            </a:r>
            <a:r>
              <a:rPr lang="en-US" dirty="0" err="1">
                <a:latin typeface="+mn-lt"/>
              </a:rPr>
              <a:t>JetBrains</a:t>
            </a:r>
            <a:r>
              <a:rPr lang="en-US" dirty="0">
                <a:latin typeface="+mn-lt"/>
              </a:rPr>
              <a:t> unveiled Project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, a new language for the JVM, which had been under development for a </a:t>
            </a:r>
            <a:r>
              <a:rPr lang="en-US" dirty="0" smtClean="0">
                <a:latin typeface="+mn-lt"/>
              </a:rPr>
              <a:t>year</a:t>
            </a:r>
          </a:p>
          <a:p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name comes from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Island, </a:t>
            </a:r>
            <a:endParaRPr lang="en-US" dirty="0" smtClean="0">
              <a:latin typeface="+mn-lt"/>
            </a:endParaRPr>
          </a:p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v1.0 was released on 15 February </a:t>
            </a:r>
            <a:r>
              <a:rPr lang="en-US" dirty="0" smtClean="0">
                <a:latin typeface="+mn-lt"/>
              </a:rPr>
              <a:t>2016</a:t>
            </a:r>
          </a:p>
          <a:p>
            <a:r>
              <a:rPr lang="en-US" dirty="0">
                <a:latin typeface="+mn-lt"/>
              </a:rPr>
              <a:t>At Google I/O 2017, Google announced first-class support for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on Android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v1.2 was released on 28 November </a:t>
            </a:r>
            <a:r>
              <a:rPr lang="en-US" dirty="0" smtClean="0">
                <a:latin typeface="+mn-lt"/>
              </a:rPr>
              <a:t>2017.Sharing </a:t>
            </a:r>
            <a:r>
              <a:rPr lang="en-US" dirty="0">
                <a:latin typeface="+mn-lt"/>
              </a:rPr>
              <a:t>code between JVM and JavaScript platforms feature was newly added to this release </a:t>
            </a:r>
            <a:endParaRPr lang="en-US" dirty="0" smtClean="0">
              <a:latin typeface="+mn-lt"/>
            </a:endParaRPr>
          </a:p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v1.3 was released on 29 October 2018, bringing </a:t>
            </a:r>
            <a:r>
              <a:rPr lang="en-US" dirty="0" err="1">
                <a:latin typeface="+mn-lt"/>
              </a:rPr>
              <a:t>coroutines</a:t>
            </a:r>
            <a:r>
              <a:rPr lang="en-US" dirty="0">
                <a:latin typeface="+mn-lt"/>
              </a:rPr>
              <a:t> for asynchronous programming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>
                <a:latin typeface="+mn-lt"/>
              </a:rPr>
              <a:t>On 7 May 2019, Google announced that the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programming language is now its preferred language for Android app </a:t>
            </a:r>
            <a:r>
              <a:rPr lang="en-US" dirty="0" smtClean="0">
                <a:latin typeface="+mn-lt"/>
              </a:rPr>
              <a:t>developers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20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kotlin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29000"/>
            <a:ext cx="5334000" cy="26971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1) Easy setup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2) Interoperable with java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3) Boiler Plate - lots of lines of coding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4) Synthetic Extensions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5) Supports Multiple Languages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6) Null pointer exception (? &amp; !!)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7) No semicolon's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8) Many standard Libraries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9) New Learnings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10) Lambda expressions </a:t>
            </a:r>
            <a:endParaRPr lang="en-IN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35268"/>
              </p:ext>
            </p:extLst>
          </p:nvPr>
        </p:nvGraphicFramePr>
        <p:xfrm>
          <a:off x="533400" y="685800"/>
          <a:ext cx="5308600" cy="2672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300"/>
                <a:gridCol w="2654300"/>
              </a:tblGrid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Paradigm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– Paradigm</a:t>
                      </a: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&amp; Developed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Jetbrains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Typing discipline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Inferred,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static, Strong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JavaScript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 platform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License 2.0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17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FileName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762000"/>
            <a:ext cx="3009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+mn-lt"/>
              </a:rPr>
              <a:t>Concurrent programming</a:t>
            </a:r>
          </a:p>
          <a:p>
            <a:pPr lvl="1"/>
            <a:r>
              <a:rPr lang="en-IN" dirty="0" smtClean="0">
                <a:latin typeface="+mn-lt"/>
              </a:rPr>
              <a:t>Actor programming </a:t>
            </a:r>
          </a:p>
          <a:p>
            <a:r>
              <a:rPr lang="en-IN" dirty="0" smtClean="0">
                <a:latin typeface="+mn-lt"/>
              </a:rPr>
              <a:t>Constraint programming</a:t>
            </a:r>
          </a:p>
          <a:p>
            <a:r>
              <a:rPr lang="en-IN" dirty="0" smtClean="0">
                <a:latin typeface="+mn-lt"/>
              </a:rPr>
              <a:t>Dataflow programming</a:t>
            </a:r>
          </a:p>
          <a:p>
            <a:r>
              <a:rPr lang="en-IN" dirty="0" smtClean="0">
                <a:latin typeface="+mn-lt"/>
              </a:rPr>
              <a:t>Declarative programming</a:t>
            </a:r>
          </a:p>
          <a:p>
            <a:r>
              <a:rPr lang="en-IN" dirty="0" smtClean="0">
                <a:latin typeface="+mn-lt"/>
              </a:rPr>
              <a:t>Distributed programming</a:t>
            </a:r>
          </a:p>
          <a:p>
            <a:r>
              <a:rPr lang="en-IN" dirty="0" smtClean="0">
                <a:latin typeface="+mn-lt"/>
              </a:rPr>
              <a:t>Functional programming</a:t>
            </a:r>
          </a:p>
          <a:p>
            <a:r>
              <a:rPr lang="en-IN" dirty="0" smtClean="0">
                <a:latin typeface="+mn-lt"/>
              </a:rPr>
              <a:t>Generic programming</a:t>
            </a:r>
          </a:p>
          <a:p>
            <a:r>
              <a:rPr lang="en-IN" dirty="0" smtClean="0">
                <a:latin typeface="+mn-lt"/>
              </a:rPr>
              <a:t>Imperative programming</a:t>
            </a:r>
          </a:p>
          <a:p>
            <a:r>
              <a:rPr lang="en-IN" dirty="0" smtClean="0">
                <a:latin typeface="+mn-lt"/>
              </a:rPr>
              <a:t>Logic programming</a:t>
            </a:r>
          </a:p>
          <a:p>
            <a:r>
              <a:rPr lang="en-IN" dirty="0" smtClean="0">
                <a:latin typeface="+mn-lt"/>
              </a:rPr>
              <a:t>Metaprogramming</a:t>
            </a:r>
          </a:p>
          <a:p>
            <a:pPr lvl="1"/>
            <a:r>
              <a:rPr lang="en-IN" dirty="0" smtClean="0">
                <a:latin typeface="+mn-lt"/>
              </a:rPr>
              <a:t>Template metaprogramming</a:t>
            </a:r>
          </a:p>
          <a:p>
            <a:pPr lvl="1"/>
            <a:r>
              <a:rPr lang="en-IN" dirty="0" smtClean="0">
                <a:latin typeface="+mn-lt"/>
              </a:rPr>
              <a:t>Reflective programming</a:t>
            </a:r>
          </a:p>
          <a:p>
            <a:r>
              <a:rPr lang="en-IN" dirty="0" smtClean="0">
                <a:latin typeface="+mn-lt"/>
              </a:rPr>
              <a:t>Object-oriented programming</a:t>
            </a:r>
          </a:p>
          <a:p>
            <a:pPr lvl="1"/>
            <a:r>
              <a:rPr lang="en-IN" dirty="0" smtClean="0">
                <a:latin typeface="+mn-lt"/>
              </a:rPr>
              <a:t>Class-based</a:t>
            </a:r>
          </a:p>
          <a:p>
            <a:pPr lvl="1"/>
            <a:r>
              <a:rPr lang="en-IN" dirty="0" smtClean="0">
                <a:latin typeface="+mn-lt"/>
              </a:rPr>
              <a:t>Prototype-based</a:t>
            </a:r>
          </a:p>
          <a:p>
            <a:r>
              <a:rPr lang="en-IN" dirty="0" smtClean="0">
                <a:latin typeface="+mn-lt"/>
              </a:rPr>
              <a:t>Pipeline programming</a:t>
            </a:r>
          </a:p>
          <a:p>
            <a:r>
              <a:rPr lang="en-IN" dirty="0" smtClean="0">
                <a:latin typeface="+mn-lt"/>
              </a:rPr>
              <a:t>Rule-based programming</a:t>
            </a:r>
          </a:p>
          <a:p>
            <a:r>
              <a:rPr lang="en-IN" dirty="0" smtClean="0">
                <a:latin typeface="+mn-lt"/>
              </a:rPr>
              <a:t>Visual programming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4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Good for…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9" y="2619375"/>
            <a:ext cx="419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0" y="1896571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4" y="34290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4" y="4343400"/>
            <a:ext cx="419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51" y="5257800"/>
            <a:ext cx="390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5" y="11430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158359"/>
            <a:ext cx="24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– Cross Platform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2596591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Science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3464962"/>
            <a:ext cx="14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– Side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4405896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development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3348" y="5244584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896571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773668"/>
            <a:ext cx="6306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IDE’s</a:t>
            </a:r>
            <a:endParaRPr lang="en-IN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13428"/>
            <a:ext cx="9334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2655337"/>
            <a:ext cx="11049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87" y="3657600"/>
            <a:ext cx="1057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1047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50467" y="1704999"/>
            <a:ext cx="12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IntelliJ IDEA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150467" y="2824162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Studio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302867" y="3877705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319693" y="4854944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Standalone Compiler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1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2956366"/>
            <a:ext cx="609600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</a:t>
            </a:r>
            <a:endParaRPr lang="en-IN" sz="3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" y="1447800"/>
            <a:ext cx="411852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295400"/>
            <a:ext cx="4133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What can </a:t>
            </a:r>
            <a:r>
              <a:rPr lang="en-US" dirty="0" err="1" smtClean="0"/>
              <a:t>kotlin</a:t>
            </a:r>
            <a:r>
              <a:rPr lang="en-US" dirty="0" smtClean="0"/>
              <a:t> do to 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5259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Less code combined with greater readability. </a:t>
            </a:r>
            <a:r>
              <a:rPr lang="en-US" dirty="0">
                <a:latin typeface="+mn-lt"/>
              </a:rPr>
              <a:t>Spend less time writing your code and working to understand the code of others.</a:t>
            </a:r>
          </a:p>
          <a:p>
            <a:r>
              <a:rPr lang="en-US" b="1" dirty="0">
                <a:latin typeface="+mn-lt"/>
              </a:rPr>
              <a:t>Mature language and environment. </a:t>
            </a:r>
            <a:r>
              <a:rPr lang="en-US" dirty="0">
                <a:latin typeface="+mn-lt"/>
              </a:rPr>
              <a:t>Since its creation in 2011,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has developed continuously, not only as a language but as a whole ecosystem with robust tooling. Now it's seamlessly integrated in Android Studio and is actively used by many companies for developing Android applications.</a:t>
            </a:r>
          </a:p>
          <a:p>
            <a:r>
              <a:rPr lang="en-US" b="1" dirty="0" err="1">
                <a:latin typeface="+mn-lt"/>
              </a:rPr>
              <a:t>Kotlin</a:t>
            </a:r>
            <a:r>
              <a:rPr lang="en-US" b="1" dirty="0">
                <a:latin typeface="+mn-lt"/>
              </a:rPr>
              <a:t> support in Android Jetpack and other libraries. </a:t>
            </a:r>
            <a:r>
              <a:rPr lang="en-US" dirty="0">
                <a:latin typeface="+mn-lt"/>
              </a:rPr>
              <a:t>KTX extensions add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language features, such as </a:t>
            </a:r>
            <a:r>
              <a:rPr lang="en-US" dirty="0" err="1">
                <a:latin typeface="+mn-lt"/>
              </a:rPr>
              <a:t>coroutines</a:t>
            </a:r>
            <a:r>
              <a:rPr lang="en-US" dirty="0">
                <a:latin typeface="+mn-lt"/>
              </a:rPr>
              <a:t>, extension functions, lambdas, and named parameters, to existing Android libraries.</a:t>
            </a:r>
          </a:p>
          <a:p>
            <a:r>
              <a:rPr lang="en-US" b="1" dirty="0">
                <a:latin typeface="+mn-lt"/>
              </a:rPr>
              <a:t>Interoperability with Java. </a:t>
            </a:r>
            <a:r>
              <a:rPr lang="en-US" dirty="0">
                <a:latin typeface="+mn-lt"/>
              </a:rPr>
              <a:t>You can use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along with the Java programming language in your applications without needing to migrate all your code to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b="1" dirty="0">
                <a:latin typeface="+mn-lt"/>
              </a:rPr>
              <a:t>Support for multiplatform development. </a:t>
            </a:r>
            <a:r>
              <a:rPr lang="en-US" dirty="0">
                <a:latin typeface="+mn-lt"/>
              </a:rPr>
              <a:t>You can use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for developing not only Android but also iOS, backend, and web applications. Enjoy the benefits of sharing the common code among the platforms.</a:t>
            </a:r>
          </a:p>
          <a:p>
            <a:r>
              <a:rPr lang="en-US" b="1" dirty="0">
                <a:latin typeface="+mn-lt"/>
              </a:rPr>
              <a:t>Code safety. </a:t>
            </a:r>
            <a:r>
              <a:rPr lang="en-US" dirty="0">
                <a:latin typeface="+mn-lt"/>
              </a:rPr>
              <a:t>Less code and better readability lead to fewer errors. The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compiler detects these remaining errors, making the code safe.</a:t>
            </a:r>
          </a:p>
          <a:p>
            <a:r>
              <a:rPr lang="en-US" b="1" dirty="0">
                <a:latin typeface="+mn-lt"/>
              </a:rPr>
              <a:t>Easy learning.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is very easy to learn, especially for Java developers.</a:t>
            </a:r>
          </a:p>
          <a:p>
            <a:r>
              <a:rPr lang="en-US" b="1" dirty="0">
                <a:latin typeface="+mn-lt"/>
              </a:rPr>
              <a:t>Big community.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has great support and many contributions from the community, which is growing all over the world. According to Google, over 60% of the top 1000 apps on the Play Store use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.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7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Kotlin</a:t>
            </a:r>
            <a:r>
              <a:rPr lang="en-US" dirty="0" smtClean="0"/>
              <a:t>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is a programming language and has its own architecture to allocate memory and produce a quality output to the end user. Following are the different scenarios where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compiler will work differently, whenever it is targeting different other kind of languages such as Java and JavaScript.</a:t>
            </a:r>
          </a:p>
          <a:p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compiler creates a byte code and that byte code can run on the JVM, which is exactly equal to the byte code generated by the Java </a:t>
            </a:r>
            <a:r>
              <a:rPr lang="en-US" b="1" dirty="0">
                <a:latin typeface="+mn-lt"/>
              </a:rPr>
              <a:t>.class</a:t>
            </a:r>
            <a:r>
              <a:rPr lang="en-US" dirty="0">
                <a:latin typeface="+mn-lt"/>
              </a:rPr>
              <a:t> file. Whenever two byte coded file runs on the JVM, they can communicate with each other and this is how an interoperable feature is established in </a:t>
            </a:r>
            <a:r>
              <a:rPr lang="en-US" dirty="0" err="1">
                <a:latin typeface="+mn-lt"/>
              </a:rPr>
              <a:t>Kotlin</a:t>
            </a:r>
            <a:r>
              <a:rPr lang="en-US" dirty="0">
                <a:latin typeface="+mn-lt"/>
              </a:rPr>
              <a:t> for Java.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52768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49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915400" cy="334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0" dirty="0" err="1"/>
              <a:t>Kotlin</a:t>
            </a:r>
            <a:r>
              <a:rPr lang="en-IN" b="0" dirty="0"/>
              <a:t> Clean </a:t>
            </a:r>
            <a:r>
              <a:rPr lang="en-IN" b="0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1447799"/>
          </a:xfrm>
        </p:spPr>
        <p:txBody>
          <a:bodyPr/>
          <a:lstStyle/>
          <a:p>
            <a:r>
              <a:rPr lang="en-IN" b="1" dirty="0" smtClean="0"/>
              <a:t>Benefit</a:t>
            </a:r>
            <a:endParaRPr lang="en-US" dirty="0" smtClean="0"/>
          </a:p>
          <a:p>
            <a:pPr lvl="1"/>
            <a:r>
              <a:rPr lang="en-US" dirty="0" smtClean="0"/>
              <a:t>Makes </a:t>
            </a:r>
            <a:r>
              <a:rPr lang="en-US" dirty="0"/>
              <a:t>your new project clean</a:t>
            </a:r>
          </a:p>
          <a:p>
            <a:pPr lvl="1"/>
            <a:r>
              <a:rPr lang="en-US" dirty="0"/>
              <a:t>Isolates UI, business logic and data sources' responsibilities</a:t>
            </a:r>
          </a:p>
          <a:p>
            <a:pPr lvl="1"/>
            <a:r>
              <a:rPr lang="en-US" dirty="0"/>
              <a:t>Testable</a:t>
            </a:r>
          </a:p>
          <a:p>
            <a:pPr lvl="1"/>
            <a:r>
              <a:rPr lang="en-US" dirty="0"/>
              <a:t>Avoids multi-threading problems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67000" y="685800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This is an Android Clean Architecture base project using 100% </a:t>
            </a:r>
            <a:r>
              <a:rPr lang="en-US" b="1" i="1" dirty="0" err="1"/>
              <a:t>Kotlin</a:t>
            </a:r>
            <a:r>
              <a:rPr lang="en-US" b="1" i="1" dirty="0"/>
              <a:t> including Unit tests!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3276600"/>
            <a:ext cx="2133600" cy="3124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3276600"/>
            <a:ext cx="2133600" cy="3124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3276600"/>
            <a:ext cx="2133600" cy="3124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9101" y="339673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46379" y="34585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33400" y="3962400"/>
            <a:ext cx="175260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64" y="3969589"/>
            <a:ext cx="154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View</a:t>
            </a:r>
          </a:p>
          <a:p>
            <a:pPr algn="ctr"/>
            <a:r>
              <a:rPr lang="en-US" sz="1200" dirty="0" smtClean="0"/>
              <a:t>(Activity or Fragment)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533400" y="4724400"/>
            <a:ext cx="1752600" cy="419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5361" y="4795181"/>
            <a:ext cx="78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Presenter</a:t>
            </a:r>
            <a:endParaRPr lang="en-IN" sz="1200" dirty="0"/>
          </a:p>
        </p:txBody>
      </p:sp>
      <p:cxnSp>
        <p:nvCxnSpPr>
          <p:cNvPr id="17" name="Straight Arrow Connector 16"/>
          <p:cNvCxnSpPr>
            <a:stCxn id="14" idx="0"/>
            <a:endCxn id="11" idx="2"/>
          </p:cNvCxnSpPr>
          <p:nvPr/>
        </p:nvCxnSpPr>
        <p:spPr>
          <a:xfrm flipV="1">
            <a:off x="1409700" y="4419600"/>
            <a:ext cx="0" cy="3048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5562600"/>
            <a:ext cx="1752600" cy="419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3548" y="5633650"/>
            <a:ext cx="75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Observer</a:t>
            </a:r>
            <a:endParaRPr lang="en-IN" sz="1200" dirty="0"/>
          </a:p>
        </p:txBody>
      </p:sp>
      <p:cxnSp>
        <p:nvCxnSpPr>
          <p:cNvPr id="21" name="Straight Arrow Connector 20"/>
          <p:cNvCxnSpPr>
            <a:stCxn id="19" idx="0"/>
            <a:endCxn id="14" idx="2"/>
          </p:cNvCxnSpPr>
          <p:nvPr/>
        </p:nvCxnSpPr>
        <p:spPr>
          <a:xfrm flipV="1">
            <a:off x="1409700" y="5143500"/>
            <a:ext cx="0" cy="419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38400" y="3969589"/>
            <a:ext cx="12192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38400" y="5562600"/>
            <a:ext cx="12192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62400" y="3962400"/>
            <a:ext cx="160020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3256" y="4036367"/>
            <a:ext cx="117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 Case</a:t>
            </a:r>
          </a:p>
          <a:p>
            <a:pPr algn="ctr"/>
            <a:r>
              <a:rPr lang="en-US" sz="1200" dirty="0" smtClean="0"/>
              <a:t>(Business Logic)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>
            <a:off x="3948412" y="5072180"/>
            <a:ext cx="160020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7244" y="5146147"/>
            <a:ext cx="117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 Case</a:t>
            </a:r>
          </a:p>
          <a:p>
            <a:pPr algn="ctr"/>
            <a:r>
              <a:rPr lang="en-US" sz="1200" dirty="0" smtClean="0"/>
              <a:t>(Business Logic)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3659832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</a:t>
            </a:r>
            <a:endParaRPr lang="en-IN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91200" y="3962400"/>
            <a:ext cx="1447800" cy="718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3659831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</a:t>
            </a:r>
            <a:endParaRPr lang="en-IN" sz="1200" dirty="0"/>
          </a:p>
        </p:txBody>
      </p:sp>
      <p:sp>
        <p:nvSpPr>
          <p:cNvPr id="36" name="Rectangle 35"/>
          <p:cNvSpPr/>
          <p:nvPr/>
        </p:nvSpPr>
        <p:spPr>
          <a:xfrm>
            <a:off x="7527918" y="3827889"/>
            <a:ext cx="896514" cy="6701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0" y="4039849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Repository</a:t>
            </a:r>
            <a:endParaRPr lang="en-IN" sz="1000" dirty="0"/>
          </a:p>
        </p:txBody>
      </p:sp>
      <p:sp>
        <p:nvSpPr>
          <p:cNvPr id="39" name="Freeform 38"/>
          <p:cNvSpPr/>
          <p:nvPr/>
        </p:nvSpPr>
        <p:spPr>
          <a:xfrm>
            <a:off x="8348232" y="4607871"/>
            <a:ext cx="871968" cy="802329"/>
          </a:xfrm>
          <a:custGeom>
            <a:avLst/>
            <a:gdLst>
              <a:gd name="connsiteX0" fmla="*/ 433605 w 649332"/>
              <a:gd name="connsiteY0" fmla="*/ 73 h 802329"/>
              <a:gd name="connsiteX1" fmla="*/ 295582 w 649332"/>
              <a:gd name="connsiteY1" fmla="*/ 34578 h 802329"/>
              <a:gd name="connsiteX2" fmla="*/ 235197 w 649332"/>
              <a:gd name="connsiteY2" fmla="*/ 60458 h 802329"/>
              <a:gd name="connsiteX3" fmla="*/ 192065 w 649332"/>
              <a:gd name="connsiteY3" fmla="*/ 94963 h 802329"/>
              <a:gd name="connsiteX4" fmla="*/ 140307 w 649332"/>
              <a:gd name="connsiteY4" fmla="*/ 129469 h 802329"/>
              <a:gd name="connsiteX5" fmla="*/ 45416 w 649332"/>
              <a:gd name="connsiteY5" fmla="*/ 267492 h 802329"/>
              <a:gd name="connsiteX6" fmla="*/ 28163 w 649332"/>
              <a:gd name="connsiteY6" fmla="*/ 293371 h 802329"/>
              <a:gd name="connsiteX7" fmla="*/ 10910 w 649332"/>
              <a:gd name="connsiteY7" fmla="*/ 319250 h 802329"/>
              <a:gd name="connsiteX8" fmla="*/ 19537 w 649332"/>
              <a:gd name="connsiteY8" fmla="*/ 526284 h 802329"/>
              <a:gd name="connsiteX9" fmla="*/ 36790 w 649332"/>
              <a:gd name="connsiteY9" fmla="*/ 560790 h 802329"/>
              <a:gd name="connsiteX10" fmla="*/ 71295 w 649332"/>
              <a:gd name="connsiteY10" fmla="*/ 629801 h 802329"/>
              <a:gd name="connsiteX11" fmla="*/ 97175 w 649332"/>
              <a:gd name="connsiteY11" fmla="*/ 672933 h 802329"/>
              <a:gd name="connsiteX12" fmla="*/ 192065 w 649332"/>
              <a:gd name="connsiteY12" fmla="*/ 767824 h 802329"/>
              <a:gd name="connsiteX13" fmla="*/ 243824 w 649332"/>
              <a:gd name="connsiteY13" fmla="*/ 776450 h 802329"/>
              <a:gd name="connsiteX14" fmla="*/ 330088 w 649332"/>
              <a:gd name="connsiteY14" fmla="*/ 802329 h 802329"/>
              <a:gd name="connsiteX15" fmla="*/ 390473 w 649332"/>
              <a:gd name="connsiteY15" fmla="*/ 793703 h 802329"/>
              <a:gd name="connsiteX16" fmla="*/ 424978 w 649332"/>
              <a:gd name="connsiteY16" fmla="*/ 759197 h 802329"/>
              <a:gd name="connsiteX17" fmla="*/ 476737 w 649332"/>
              <a:gd name="connsiteY17" fmla="*/ 681560 h 802329"/>
              <a:gd name="connsiteX18" fmla="*/ 502616 w 649332"/>
              <a:gd name="connsiteY18" fmla="*/ 655680 h 802329"/>
              <a:gd name="connsiteX19" fmla="*/ 537122 w 649332"/>
              <a:gd name="connsiteY19" fmla="*/ 586669 h 802329"/>
              <a:gd name="connsiteX20" fmla="*/ 571627 w 649332"/>
              <a:gd name="connsiteY20" fmla="*/ 534911 h 802329"/>
              <a:gd name="connsiteX21" fmla="*/ 614759 w 649332"/>
              <a:gd name="connsiteY21" fmla="*/ 448646 h 802329"/>
              <a:gd name="connsiteX22" fmla="*/ 632012 w 649332"/>
              <a:gd name="connsiteY22" fmla="*/ 396888 h 802329"/>
              <a:gd name="connsiteX23" fmla="*/ 649265 w 649332"/>
              <a:gd name="connsiteY23" fmla="*/ 310624 h 802329"/>
              <a:gd name="connsiteX24" fmla="*/ 614759 w 649332"/>
              <a:gd name="connsiteY24" fmla="*/ 112216 h 802329"/>
              <a:gd name="connsiteX25" fmla="*/ 580254 w 649332"/>
              <a:gd name="connsiteY25" fmla="*/ 86337 h 802329"/>
              <a:gd name="connsiteX26" fmla="*/ 528495 w 649332"/>
              <a:gd name="connsiteY26" fmla="*/ 51831 h 802329"/>
              <a:gd name="connsiteX27" fmla="*/ 502616 w 649332"/>
              <a:gd name="connsiteY27" fmla="*/ 34578 h 802329"/>
              <a:gd name="connsiteX28" fmla="*/ 468110 w 649332"/>
              <a:gd name="connsiteY28" fmla="*/ 25952 h 802329"/>
              <a:gd name="connsiteX29" fmla="*/ 433605 w 649332"/>
              <a:gd name="connsiteY29" fmla="*/ 73 h 80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9332" h="802329">
                <a:moveTo>
                  <a:pt x="433605" y="73"/>
                </a:moveTo>
                <a:cubicBezTo>
                  <a:pt x="404850" y="1511"/>
                  <a:pt x="353048" y="12476"/>
                  <a:pt x="295582" y="34578"/>
                </a:cubicBezTo>
                <a:cubicBezTo>
                  <a:pt x="275143" y="42439"/>
                  <a:pt x="254113" y="49424"/>
                  <a:pt x="235197" y="60458"/>
                </a:cubicBezTo>
                <a:cubicBezTo>
                  <a:pt x="219293" y="69735"/>
                  <a:pt x="206955" y="84134"/>
                  <a:pt x="192065" y="94963"/>
                </a:cubicBezTo>
                <a:cubicBezTo>
                  <a:pt x="175296" y="107159"/>
                  <a:pt x="140307" y="129469"/>
                  <a:pt x="140307" y="129469"/>
                </a:cubicBezTo>
                <a:cubicBezTo>
                  <a:pt x="56670" y="250277"/>
                  <a:pt x="87910" y="203750"/>
                  <a:pt x="45416" y="267492"/>
                </a:cubicBezTo>
                <a:lnTo>
                  <a:pt x="28163" y="293371"/>
                </a:lnTo>
                <a:lnTo>
                  <a:pt x="10910" y="319250"/>
                </a:lnTo>
                <a:cubicBezTo>
                  <a:pt x="-4316" y="410611"/>
                  <a:pt x="-5486" y="388658"/>
                  <a:pt x="19537" y="526284"/>
                </a:cubicBezTo>
                <a:cubicBezTo>
                  <a:pt x="21837" y="538936"/>
                  <a:pt x="31039" y="549288"/>
                  <a:pt x="36790" y="560790"/>
                </a:cubicBezTo>
                <a:cubicBezTo>
                  <a:pt x="50716" y="616496"/>
                  <a:pt x="36104" y="577015"/>
                  <a:pt x="71295" y="629801"/>
                </a:cubicBezTo>
                <a:cubicBezTo>
                  <a:pt x="80596" y="643752"/>
                  <a:pt x="86134" y="660315"/>
                  <a:pt x="97175" y="672933"/>
                </a:cubicBezTo>
                <a:cubicBezTo>
                  <a:pt x="126631" y="706597"/>
                  <a:pt x="147942" y="760471"/>
                  <a:pt x="192065" y="767824"/>
                </a:cubicBezTo>
                <a:cubicBezTo>
                  <a:pt x="209318" y="770699"/>
                  <a:pt x="226781" y="772517"/>
                  <a:pt x="243824" y="776450"/>
                </a:cubicBezTo>
                <a:cubicBezTo>
                  <a:pt x="275904" y="783853"/>
                  <a:pt x="300441" y="792448"/>
                  <a:pt x="330088" y="802329"/>
                </a:cubicBezTo>
                <a:cubicBezTo>
                  <a:pt x="350216" y="799454"/>
                  <a:pt x="371963" y="802117"/>
                  <a:pt x="390473" y="793703"/>
                </a:cubicBezTo>
                <a:cubicBezTo>
                  <a:pt x="405281" y="786972"/>
                  <a:pt x="414267" y="771438"/>
                  <a:pt x="424978" y="759197"/>
                </a:cubicBezTo>
                <a:cubicBezTo>
                  <a:pt x="474919" y="702122"/>
                  <a:pt x="427134" y="747699"/>
                  <a:pt x="476737" y="681560"/>
                </a:cubicBezTo>
                <a:cubicBezTo>
                  <a:pt x="484057" y="671800"/>
                  <a:pt x="495296" y="665440"/>
                  <a:pt x="502616" y="655680"/>
                </a:cubicBezTo>
                <a:cubicBezTo>
                  <a:pt x="577385" y="555986"/>
                  <a:pt x="499215" y="654901"/>
                  <a:pt x="537122" y="586669"/>
                </a:cubicBezTo>
                <a:cubicBezTo>
                  <a:pt x="547192" y="568543"/>
                  <a:pt x="562354" y="553457"/>
                  <a:pt x="571627" y="534911"/>
                </a:cubicBezTo>
                <a:cubicBezTo>
                  <a:pt x="626126" y="425913"/>
                  <a:pt x="552118" y="532169"/>
                  <a:pt x="614759" y="448646"/>
                </a:cubicBezTo>
                <a:cubicBezTo>
                  <a:pt x="620510" y="431393"/>
                  <a:pt x="627923" y="414608"/>
                  <a:pt x="632012" y="396888"/>
                </a:cubicBezTo>
                <a:cubicBezTo>
                  <a:pt x="661752" y="268017"/>
                  <a:pt x="625342" y="382394"/>
                  <a:pt x="649265" y="310624"/>
                </a:cubicBezTo>
                <a:cubicBezTo>
                  <a:pt x="646252" y="280496"/>
                  <a:pt x="661333" y="158790"/>
                  <a:pt x="614759" y="112216"/>
                </a:cubicBezTo>
                <a:cubicBezTo>
                  <a:pt x="604593" y="102050"/>
                  <a:pt x="590420" y="96503"/>
                  <a:pt x="580254" y="86337"/>
                </a:cubicBezTo>
                <a:cubicBezTo>
                  <a:pt x="540539" y="46622"/>
                  <a:pt x="591225" y="67515"/>
                  <a:pt x="528495" y="51831"/>
                </a:cubicBezTo>
                <a:cubicBezTo>
                  <a:pt x="519869" y="46080"/>
                  <a:pt x="512145" y="38662"/>
                  <a:pt x="502616" y="34578"/>
                </a:cubicBezTo>
                <a:cubicBezTo>
                  <a:pt x="491719" y="29908"/>
                  <a:pt x="479007" y="30622"/>
                  <a:pt x="468110" y="25952"/>
                </a:cubicBezTo>
                <a:cubicBezTo>
                  <a:pt x="451041" y="18637"/>
                  <a:pt x="462360" y="-1365"/>
                  <a:pt x="433605" y="73"/>
                </a:cubicBezTo>
                <a:close/>
              </a:path>
            </a:pathLst>
          </a:cu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2830" y="4870491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Remote API</a:t>
            </a:r>
            <a:endParaRPr lang="en-IN" sz="1000" dirty="0"/>
          </a:p>
        </p:txBody>
      </p:sp>
      <p:cxnSp>
        <p:nvCxnSpPr>
          <p:cNvPr id="42" name="Elbow Connector 41"/>
          <p:cNvCxnSpPr>
            <a:stCxn id="36" idx="3"/>
          </p:cNvCxnSpPr>
          <p:nvPr/>
        </p:nvCxnSpPr>
        <p:spPr>
          <a:xfrm>
            <a:off x="8424432" y="4162961"/>
            <a:ext cx="359783" cy="40903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agnetic Disk 42"/>
          <p:cNvSpPr/>
          <p:nvPr/>
        </p:nvSpPr>
        <p:spPr>
          <a:xfrm>
            <a:off x="7527918" y="5181600"/>
            <a:ext cx="820314" cy="114300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6" idx="2"/>
            <a:endCxn id="43" idx="1"/>
          </p:cNvCxnSpPr>
          <p:nvPr/>
        </p:nvCxnSpPr>
        <p:spPr>
          <a:xfrm flipH="1">
            <a:off x="7938075" y="4498032"/>
            <a:ext cx="38100" cy="6835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65925" y="5633650"/>
            <a:ext cx="7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</a:p>
          <a:p>
            <a:pPr algn="ctr"/>
            <a:r>
              <a:rPr lang="en-US" sz="1200" dirty="0" smtClean="0"/>
              <a:t>Database</a:t>
            </a:r>
            <a:endParaRPr lang="en-IN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91200" y="5449019"/>
            <a:ext cx="14478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54687" y="523848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280100" y="5102703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706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7722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40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8603</TotalTime>
  <Words>660</Words>
  <Application>Microsoft Office PowerPoint</Application>
  <PresentationFormat>A4 Paper (210x297 mm)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Kotlin origin</vt:lpstr>
      <vt:lpstr>Why kotlin?</vt:lpstr>
      <vt:lpstr>Good for…</vt:lpstr>
      <vt:lpstr>PowerPoint Presentation</vt:lpstr>
      <vt:lpstr>What can kotlin do to me?</vt:lpstr>
      <vt:lpstr>Kotlin Architecture</vt:lpstr>
      <vt:lpstr>Kotlin Clean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Saikia</dc:creator>
  <cp:lastModifiedBy>pawan06.kumar</cp:lastModifiedBy>
  <cp:revision>411</cp:revision>
  <dcterms:created xsi:type="dcterms:W3CDTF">2019-03-20T09:02:52Z</dcterms:created>
  <dcterms:modified xsi:type="dcterms:W3CDTF">2020-05-28T11:05:53Z</dcterms:modified>
</cp:coreProperties>
</file>