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6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E89DE-F5DB-4F54-9D62-5E873E8045F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C5C09-0E1A-4F53-9074-8ABFA758A1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4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5C09-0E1A-4F53-9074-8ABFA758A1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3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IN" sz="52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IN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tIns="91440" bIns="91440"/>
          <a:lstStyle/>
          <a:p>
            <a:pPr marL="343080" indent="-228240"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IN" sz="2800" b="0" strike="noStrike" spc="-1">
              <a:solidFill>
                <a:srgbClr val="585858"/>
              </a:solidFill>
              <a:latin typeface="Arial"/>
            </a:endParaRPr>
          </a:p>
          <a:p>
            <a:pPr marL="343080" indent="254160"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IN" sz="2800" b="0" strike="noStrike" spc="-1">
              <a:solidFill>
                <a:srgbClr val="585858"/>
              </a:solidFill>
              <a:latin typeface="Arial"/>
            </a:endParaRPr>
          </a:p>
          <a:p>
            <a:pPr marL="343080" indent="711360"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IN" sz="2800" b="0" strike="noStrike" spc="-1">
              <a:solidFill>
                <a:srgbClr val="585858"/>
              </a:solidFill>
              <a:latin typeface="Arial"/>
            </a:endParaRPr>
          </a:p>
          <a:p>
            <a:pPr marL="343080" indent="1168560"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IN" sz="2800" b="0" strike="noStrike" spc="-1">
              <a:solidFill>
                <a:srgbClr val="585858"/>
              </a:solidFill>
              <a:latin typeface="Arial"/>
            </a:endParaRPr>
          </a:p>
          <a:p>
            <a:pPr marL="343080" indent="1625760"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IN" sz="2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IN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IN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IN" sz="1800" b="0" strike="noStrike" spc="-1">
              <a:solidFill>
                <a:srgbClr val="585858"/>
              </a:solidFill>
              <a:latin typeface="Arial"/>
            </a:endParaRPr>
          </a:p>
          <a:p>
            <a:pPr marL="1005120" lvl="1" indent="-40788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IN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IN" sz="1800" b="0" strike="noStrike" spc="-1">
              <a:solidFill>
                <a:srgbClr val="585858"/>
              </a:solidFill>
              <a:latin typeface="Arial"/>
            </a:endParaRPr>
          </a:p>
          <a:p>
            <a:pPr marL="1462320" lvl="2" indent="-40788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IN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IN" sz="1800" b="0" strike="noStrike" spc="-1">
              <a:solidFill>
                <a:srgbClr val="585858"/>
              </a:solidFill>
              <a:latin typeface="Arial"/>
            </a:endParaRPr>
          </a:p>
          <a:p>
            <a:pPr marL="1919520" lvl="3" indent="-40788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IN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IN" sz="1800" b="0" strike="noStrike" spc="-1">
              <a:solidFill>
                <a:srgbClr val="585858"/>
              </a:solidFill>
              <a:latin typeface="Arial"/>
            </a:endParaRPr>
          </a:p>
          <a:p>
            <a:pPr marL="2376720" lvl="4" indent="-40788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IN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IN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Arial"/>
              </a:rPr>
              <a:t>Assignment 1 Writeup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IN" sz="1490" b="0" strike="noStrike" spc="-1" dirty="0" smtClean="0">
                <a:solidFill>
                  <a:srgbClr val="585858"/>
                </a:solidFill>
                <a:latin typeface="Arial"/>
                <a:ea typeface="Arial"/>
              </a:rPr>
              <a:t>Name:</a:t>
            </a:r>
            <a:endParaRPr lang="en-IN" sz="1490" b="0" strike="noStrike" spc="-1" dirty="0">
              <a:latin typeface="Arial"/>
            </a:endParaRPr>
          </a:p>
          <a:p>
            <a:pPr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IN" sz="1490" spc="-1" dirty="0" smtClean="0">
                <a:solidFill>
                  <a:srgbClr val="585858"/>
                </a:solidFill>
                <a:latin typeface="Arial"/>
                <a:ea typeface="Arial"/>
              </a:rPr>
              <a:t>BA Number</a:t>
            </a:r>
            <a:r>
              <a:rPr lang="en-IN" sz="1490" b="0" strike="noStrike" spc="-1" dirty="0" smtClean="0">
                <a:solidFill>
                  <a:srgbClr val="585858"/>
                </a:solidFill>
                <a:latin typeface="Arial"/>
                <a:ea typeface="Arial"/>
              </a:rPr>
              <a:t>:</a:t>
            </a:r>
            <a:endParaRPr lang="en-IN" sz="149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690" b="0" strike="noStrike" spc="-1">
                <a:solidFill>
                  <a:srgbClr val="000000"/>
                </a:solidFill>
                <a:latin typeface="Arial"/>
                <a:ea typeface="Arial"/>
              </a:rPr>
              <a:t>3. Hyper-parameter Tuning</a:t>
            </a:r>
            <a:endParaRPr lang="en-IN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IN" sz="18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Briefly explain why your choice works</a:t>
            </a:r>
            <a:r>
              <a:rPr lang="en-IN" sz="1800" b="0" strike="noStrike" spc="-1" dirty="0" smtClean="0">
                <a:solidFill>
                  <a:srgbClr val="585858"/>
                </a:solidFill>
                <a:latin typeface="Arial"/>
                <a:ea typeface="Arial"/>
              </a:rPr>
              <a:t>:</a:t>
            </a:r>
            <a:endParaRPr lang="en-IN" sz="1800" b="0" strike="noStrike" spc="-1" dirty="0">
              <a:solidFill>
                <a:srgbClr val="585858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6806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36480" y="1909440"/>
            <a:ext cx="7870680" cy="91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4800" b="0" strike="noStrike" spc="-1">
                <a:solidFill>
                  <a:srgbClr val="000000"/>
                </a:solidFill>
                <a:latin typeface="Arial"/>
                <a:ea typeface="Arial"/>
              </a:rPr>
              <a:t>Two-Layer Neural Network</a:t>
            </a:r>
            <a:endParaRPr lang="en-IN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94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/>
          <a:lstStyle/>
          <a:p>
            <a:pPr marL="438840" indent="-389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690" b="0" strike="noStrike" spc="-1">
                <a:solidFill>
                  <a:srgbClr val="000000"/>
                </a:solidFill>
                <a:latin typeface="Arial"/>
                <a:ea typeface="Arial"/>
              </a:rPr>
              <a:t>Learning Rates</a:t>
            </a:r>
            <a:endParaRPr lang="en-IN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IN" sz="18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Tune the learning rate of the model with all other default hyper-parameters fixed. Fill in the table below:</a:t>
            </a:r>
            <a:endParaRPr lang="en-IN" sz="1800" b="0" strike="noStrike" spc="-1" dirty="0">
              <a:solidFill>
                <a:srgbClr val="585858"/>
              </a:solidFill>
              <a:latin typeface="Arial"/>
            </a:endParaRPr>
          </a:p>
        </p:txBody>
      </p:sp>
      <p:graphicFrame>
        <p:nvGraphicFramePr>
          <p:cNvPr id="83" name="Table 3"/>
          <p:cNvGraphicFramePr/>
          <p:nvPr>
            <p:extLst>
              <p:ext uri="{D42A27DB-BD31-4B8C-83A1-F6EECF244321}">
                <p14:modId xmlns:p14="http://schemas.microsoft.com/office/powerpoint/2010/main" val="2112500369"/>
              </p:ext>
            </p:extLst>
          </p:nvPr>
        </p:nvGraphicFramePr>
        <p:xfrm>
          <a:off x="311939" y="2444580"/>
          <a:ext cx="8520121" cy="1546560"/>
        </p:xfrm>
        <a:graphic>
          <a:graphicData uri="http://schemas.openxmlformats.org/drawingml/2006/table">
            <a:tbl>
              <a:tblPr/>
              <a:tblGrid>
                <a:gridCol w="1703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3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4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lr</a:t>
                      </a: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=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lr</a:t>
                      </a: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=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lr</a:t>
                      </a: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=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lr</a:t>
                      </a: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=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Training Accuracy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Test Accuracy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870BC2-A077-4C4E-B054-BE604766FF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780812"/>
              </p:ext>
            </p:extLst>
          </p:nvPr>
        </p:nvGraphicFramePr>
        <p:xfrm>
          <a:off x="0" y="1152360"/>
          <a:ext cx="9110571" cy="3926845"/>
        </p:xfrm>
        <a:graphic>
          <a:graphicData uri="http://schemas.openxmlformats.org/drawingml/2006/table">
            <a:tbl>
              <a:tblPr/>
              <a:tblGrid>
                <a:gridCol w="32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6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lr</a:t>
                      </a: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=1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lr</a:t>
                      </a: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=1e-1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lr</a:t>
                      </a: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=1e-2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lr</a:t>
                      </a: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=5e-2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70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Accuracy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vert="vert27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70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latin typeface="Arial"/>
                        </a:rPr>
                        <a:t>Loss</a:t>
                      </a:r>
                    </a:p>
                  </a:txBody>
                  <a:tcPr marL="91080" marR="91080" vert="vert270" anchor="ctr">
                    <a:lnL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324968"/>
                  </a:ext>
                </a:extLst>
              </a:tr>
            </a:tbl>
          </a:graphicData>
        </a:graphic>
      </p:graphicFrame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/>
          <a:lstStyle/>
          <a:p>
            <a:pPr marL="438840" indent="-389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6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Learning Curves - Accuracy &amp; Loss</a:t>
            </a:r>
            <a:endParaRPr lang="en-IN" sz="269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/>
          <a:lstStyle/>
          <a:p>
            <a:pPr marL="438840" indent="-389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690" b="0" strike="noStrike" spc="-1">
                <a:solidFill>
                  <a:srgbClr val="000000"/>
                </a:solidFill>
                <a:latin typeface="Arial"/>
                <a:ea typeface="Arial"/>
              </a:rPr>
              <a:t>Learning Rates</a:t>
            </a:r>
            <a:endParaRPr lang="en-IN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152359"/>
            <a:ext cx="8520120" cy="3783971"/>
          </a:xfrm>
          <a:prstGeom prst="rect">
            <a:avLst/>
          </a:prstGeom>
          <a:noFill/>
          <a:ln w="12600"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IN" sz="18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Describe and Explain your findings</a:t>
            </a:r>
            <a:r>
              <a:rPr lang="en-IN" sz="1800" b="0" strike="noStrike" spc="-1" dirty="0" smtClean="0">
                <a:solidFill>
                  <a:srgbClr val="585858"/>
                </a:solidFill>
                <a:latin typeface="Arial"/>
                <a:ea typeface="Arial"/>
              </a:rPr>
              <a:t>:</a:t>
            </a: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IN" sz="1800" b="0" strike="noStrike" spc="-1" dirty="0">
              <a:solidFill>
                <a:srgbClr val="585858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6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2. Regularization</a:t>
            </a:r>
            <a:endParaRPr lang="en-IN" sz="269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IN" sz="1800" b="0" strike="noStrike" spc="-1">
                <a:solidFill>
                  <a:srgbClr val="585858"/>
                </a:solidFill>
                <a:latin typeface="Arial"/>
                <a:ea typeface="Arial"/>
              </a:rPr>
              <a:t>Tune the regularization coefficient of the model with all other default hyper-parameters fixed. Fill in the table below:</a:t>
            </a:r>
            <a:endParaRPr lang="en-IN" sz="1800" b="0" strike="noStrike" spc="-1">
              <a:solidFill>
                <a:srgbClr val="585858"/>
              </a:solidFill>
              <a:latin typeface="Arial"/>
            </a:endParaRPr>
          </a:p>
        </p:txBody>
      </p:sp>
      <p:graphicFrame>
        <p:nvGraphicFramePr>
          <p:cNvPr id="90" name="Table 3"/>
          <p:cNvGraphicFramePr/>
          <p:nvPr>
            <p:extLst>
              <p:ext uri="{D42A27DB-BD31-4B8C-83A1-F6EECF244321}">
                <p14:modId xmlns:p14="http://schemas.microsoft.com/office/powerpoint/2010/main" val="375293767"/>
              </p:ext>
            </p:extLst>
          </p:nvPr>
        </p:nvGraphicFramePr>
        <p:xfrm>
          <a:off x="428761" y="2239920"/>
          <a:ext cx="8403119" cy="2328480"/>
        </p:xfrm>
        <a:graphic>
          <a:graphicData uri="http://schemas.openxmlformats.org/drawingml/2006/table">
            <a:tbl>
              <a:tblPr/>
              <a:tblGrid>
                <a:gridCol w="113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6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2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alpha=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alpha=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alpha=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alpha=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alpha=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Training Accuracy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Validation Accuracy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Test Accuracy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DA2899A7-78F4-4107-A973-248A520FD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157999"/>
              </p:ext>
            </p:extLst>
          </p:nvPr>
        </p:nvGraphicFramePr>
        <p:xfrm>
          <a:off x="0" y="1152360"/>
          <a:ext cx="9110571" cy="3926845"/>
        </p:xfrm>
        <a:graphic>
          <a:graphicData uri="http://schemas.openxmlformats.org/drawingml/2006/table">
            <a:tbl>
              <a:tblPr/>
              <a:tblGrid>
                <a:gridCol w="32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800">
                  <a:extLst>
                    <a:ext uri="{9D8B030D-6E8A-4147-A177-3AD203B41FA5}">
                      <a16:colId xmlns:a16="http://schemas.microsoft.com/office/drawing/2014/main" val="1821310162"/>
                    </a:ext>
                  </a:extLst>
                </a:gridCol>
                <a:gridCol w="1756800">
                  <a:extLst>
                    <a:ext uri="{9D8B030D-6E8A-4147-A177-3AD203B41FA5}">
                      <a16:colId xmlns:a16="http://schemas.microsoft.com/office/drawing/2014/main" val="1590758775"/>
                    </a:ext>
                  </a:extLst>
                </a:gridCol>
                <a:gridCol w="1756800">
                  <a:extLst>
                    <a:ext uri="{9D8B030D-6E8A-4147-A177-3AD203B41FA5}">
                      <a16:colId xmlns:a16="http://schemas.microsoft.com/office/drawing/2014/main" val="1349637189"/>
                    </a:ext>
                  </a:extLst>
                </a:gridCol>
                <a:gridCol w="1756800">
                  <a:extLst>
                    <a:ext uri="{9D8B030D-6E8A-4147-A177-3AD203B41FA5}">
                      <a16:colId xmlns:a16="http://schemas.microsoft.com/office/drawing/2014/main" val="470433862"/>
                    </a:ext>
                  </a:extLst>
                </a:gridCol>
              </a:tblGrid>
              <a:tr h="3726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alpha=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alpha=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alpha=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alpha=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alpha=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70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Accuracy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vert="vert27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70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latin typeface="Arial"/>
                        </a:rPr>
                        <a:t>Loss</a:t>
                      </a:r>
                    </a:p>
                  </a:txBody>
                  <a:tcPr marL="91080" marR="91080" vert="vert270" anchor="ctr">
                    <a:lnL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324968"/>
                  </a:ext>
                </a:extLst>
              </a:tr>
            </a:tbl>
          </a:graphicData>
        </a:graphic>
      </p:graphicFrame>
      <p:sp>
        <p:nvSpPr>
          <p:cNvPr id="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6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2. Regularization - Accuracy &amp; Loss</a:t>
            </a:r>
            <a:endParaRPr lang="en-IN" sz="269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690" b="0" strike="noStrike" spc="-1">
                <a:solidFill>
                  <a:srgbClr val="000000"/>
                </a:solidFill>
                <a:latin typeface="Arial"/>
                <a:ea typeface="Arial"/>
              </a:rPr>
              <a:t>2. Regularization</a:t>
            </a:r>
            <a:endParaRPr lang="en-IN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11760" y="1152360"/>
            <a:ext cx="8520120" cy="3712534"/>
          </a:xfrm>
          <a:prstGeom prst="rect">
            <a:avLst/>
          </a:prstGeom>
          <a:noFill/>
          <a:ln w="12600"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IN" sz="18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Describe and Explain your findings:</a:t>
            </a:r>
          </a:p>
          <a:p>
            <a:pPr marL="285750" indent="-285750">
              <a:lnSpc>
                <a:spcPct val="115000"/>
              </a:lnSpc>
              <a:spcBef>
                <a:spcPts val="1599"/>
              </a:spcBef>
              <a:buFont typeface="Arial" panose="020B0604020202020204" pitchFamily="34" charset="0"/>
              <a:buChar char="•"/>
            </a:pPr>
            <a:endParaRPr lang="en-IN" sz="1200" b="0" strike="noStrike" spc="-1" dirty="0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690" b="0" strike="noStrike" spc="-1">
                <a:solidFill>
                  <a:srgbClr val="000000"/>
                </a:solidFill>
                <a:latin typeface="Arial"/>
                <a:ea typeface="Arial"/>
              </a:rPr>
              <a:t>3. Hyper-parameter Tuning</a:t>
            </a:r>
            <a:endParaRPr lang="en-IN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IN" sz="18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You are now free to tune any hyper-parameters for better accuracy. Create a table below and put the configuration of your best model and accuracy into the table:</a:t>
            </a:r>
            <a:endParaRPr lang="en-IN" sz="1800" b="0" strike="noStrike" spc="-1" dirty="0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IN" sz="1800" b="0" strike="noStrike" spc="-1" dirty="0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IN" sz="1800" b="0" strike="noStrike" spc="-1" dirty="0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IN" sz="1800" b="0" strike="noStrike" spc="-1" dirty="0">
              <a:solidFill>
                <a:srgbClr val="585858"/>
              </a:solidFill>
              <a:latin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5955B2-3438-431E-BF33-26E3B5E683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9919900"/>
              </p:ext>
            </p:extLst>
          </p:nvPr>
        </p:nvGraphicFramePr>
        <p:xfrm>
          <a:off x="428761" y="2182770"/>
          <a:ext cx="8403119" cy="1164240"/>
        </p:xfrm>
        <a:graphic>
          <a:graphicData uri="http://schemas.openxmlformats.org/drawingml/2006/table">
            <a:tbl>
              <a:tblPr/>
              <a:tblGrid>
                <a:gridCol w="113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6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2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Batch Size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Learning Rate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Regularization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latin typeface="Arial"/>
                        </a:rPr>
                        <a:t>Number of Epochs</a:t>
                      </a: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Momentum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Value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13FA585D-0011-4F64-9777-E7D819180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900646"/>
              </p:ext>
            </p:extLst>
          </p:nvPr>
        </p:nvGraphicFramePr>
        <p:xfrm>
          <a:off x="1881393" y="3699626"/>
          <a:ext cx="5497853" cy="1164240"/>
        </p:xfrm>
        <a:graphic>
          <a:graphicData uri="http://schemas.openxmlformats.org/drawingml/2006/table">
            <a:tbl>
              <a:tblPr/>
              <a:tblGrid>
                <a:gridCol w="113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Training Accuracy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Validation Accuracy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Test Accuracy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Value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</Words>
  <Application>Microsoft Office PowerPoint</Application>
  <PresentationFormat>Bildschirmpräsentation (16:9)</PresentationFormat>
  <Paragraphs>57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DejaVu Sans</vt:lpstr>
      <vt:lpstr>StarSymbol</vt:lpstr>
      <vt:lpstr>Times New Roman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Dörrich, Sebastian</cp:lastModifiedBy>
  <cp:revision>21</cp:revision>
  <dcterms:modified xsi:type="dcterms:W3CDTF">2022-11-21T10:32:22Z</dcterms:modified>
  <dc:language>en-IN</dc:language>
</cp:coreProperties>
</file>