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80" r:id="rId2"/>
    <p:sldId id="391" r:id="rId3"/>
    <p:sldId id="400" r:id="rId4"/>
    <p:sldId id="382" r:id="rId5"/>
    <p:sldId id="399" r:id="rId6"/>
    <p:sldId id="407" r:id="rId7"/>
    <p:sldId id="394" r:id="rId8"/>
    <p:sldId id="401" r:id="rId9"/>
    <p:sldId id="393" r:id="rId10"/>
    <p:sldId id="405" r:id="rId11"/>
    <p:sldId id="406" r:id="rId12"/>
    <p:sldId id="404" r:id="rId13"/>
    <p:sldId id="402" r:id="rId14"/>
    <p:sldId id="396" r:id="rId15"/>
    <p:sldId id="384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E28"/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0526" autoAdjust="0"/>
  </p:normalViewPr>
  <p:slideViewPr>
    <p:cSldViewPr snapToGrid="0" snapToObjects="1">
      <p:cViewPr>
        <p:scale>
          <a:sx n="94" d="100"/>
          <a:sy n="94" d="100"/>
        </p:scale>
        <p:origin x="-448" y="-2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8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0E2E9980-219D-FE4F-8410-12F447CD7B6A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A61ACE1-0579-8A40-9AEC-5E965C48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6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2014.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Pipeline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Aug 2015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Falcon Data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916230" y="1013248"/>
            <a:ext cx="11054972" cy="5054010"/>
          </a:xfrm>
          <a:prstGeom prst="roundRect">
            <a:avLst>
              <a:gd name="adj" fmla="val 0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345" y="1122449"/>
            <a:ext cx="10876792" cy="482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Data Processing Flow (Hive)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458871" y="2855009"/>
            <a:ext cx="1892600" cy="560931"/>
            <a:chOff x="8496269" y="3850999"/>
            <a:chExt cx="1437483" cy="560931"/>
          </a:xfrm>
        </p:grpSpPr>
        <p:sp>
          <p:nvSpPr>
            <p:cNvPr id="114" name="TextBox 113"/>
            <p:cNvSpPr txBox="1"/>
            <p:nvPr/>
          </p:nvSpPr>
          <p:spPr>
            <a:xfrm>
              <a:off x="8614670" y="3854219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496269" y="3850999"/>
              <a:ext cx="1437483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xml_data_archive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764024" y="5092502"/>
            <a:ext cx="2363722" cy="560931"/>
            <a:chOff x="5260726" y="3847388"/>
            <a:chExt cx="1290457" cy="560931"/>
          </a:xfrm>
        </p:grpSpPr>
        <p:sp>
          <p:nvSpPr>
            <p:cNvPr id="145" name="TextBox 144"/>
            <p:cNvSpPr txBox="1"/>
            <p:nvPr/>
          </p:nvSpPr>
          <p:spPr>
            <a:xfrm>
              <a:off x="5334870" y="3850608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60726" y="3847388"/>
              <a:ext cx="1290457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sv_json_data_master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7124" y="1327808"/>
            <a:ext cx="1974347" cy="754025"/>
            <a:chOff x="1684060" y="2080071"/>
            <a:chExt cx="1974347" cy="754025"/>
          </a:xfrm>
        </p:grpSpPr>
        <p:grpSp>
          <p:nvGrpSpPr>
            <p:cNvPr id="3" name="Group 2"/>
            <p:cNvGrpSpPr/>
            <p:nvPr/>
          </p:nvGrpSpPr>
          <p:grpSpPr>
            <a:xfrm>
              <a:off x="1684060" y="2080071"/>
              <a:ext cx="1974347" cy="746025"/>
              <a:chOff x="2071585" y="3073046"/>
              <a:chExt cx="1974347" cy="746025"/>
            </a:xfrm>
          </p:grpSpPr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400" dirty="0">
                  <a:solidFill>
                    <a:schemeClr val="bg1"/>
                  </a:solidFill>
                  <a:cs typeface="Arial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>
                    <a:solidFill>
                      <a:schemeClr val="bg1"/>
                    </a:solidFill>
                  </a:rPr>
                  <a:t>raw_xml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108973" y="2280098"/>
              <a:ext cx="15466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cs typeface="Arial"/>
                </a:rPr>
                <a:t>Single row XML. Raw data loaded directly from file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37079" y="1335808"/>
            <a:ext cx="1982321" cy="746025"/>
            <a:chOff x="4819427" y="3211179"/>
            <a:chExt cx="1982321" cy="746025"/>
          </a:xfrm>
        </p:grpSpPr>
        <p:grpSp>
          <p:nvGrpSpPr>
            <p:cNvPr id="47" name="Group 46"/>
            <p:cNvGrpSpPr/>
            <p:nvPr/>
          </p:nvGrpSpPr>
          <p:grpSpPr>
            <a:xfrm>
              <a:off x="4819427" y="3211179"/>
              <a:ext cx="1974347" cy="746025"/>
              <a:chOff x="2071585" y="3073046"/>
              <a:chExt cx="1974347" cy="746025"/>
            </a:xfrm>
          </p:grpSpPr>
          <p:sp>
            <p:nvSpPr>
              <p:cNvPr id="48" name="Rounded Rectangle 47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" name="Rounded Rectangle 48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</a:rPr>
                  <a:t>raw_json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255106" y="3435856"/>
              <a:ext cx="15466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/>
                </a:rPr>
                <a:t>XML converted into flat JSON using UDFs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52309" y="3542863"/>
            <a:ext cx="1974347" cy="746025"/>
            <a:chOff x="2071585" y="3073046"/>
            <a:chExt cx="1974347" cy="746025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sv_aggregate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287988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Aggregated / rolled up data. Ready to be exported to target DB.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8748248" y="3542863"/>
            <a:ext cx="1974347" cy="746025"/>
            <a:chOff x="2071585" y="3073046"/>
            <a:chExt cx="1974347" cy="746025"/>
          </a:xfrm>
        </p:grpSpPr>
        <p:sp>
          <p:nvSpPr>
            <p:cNvPr id="105" name="Rounded Rectangle 104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ounded Rectangle 107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sv_json_data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9183927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Flattened JSON created using JSON </a:t>
            </a:r>
            <a:r>
              <a:rPr lang="en-US" sz="1000" dirty="0" err="1">
                <a:solidFill>
                  <a:schemeClr val="bg1"/>
                </a:solidFill>
                <a:cs typeface="Arial"/>
              </a:rPr>
              <a:t>Serde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at the time of insert.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239" y="1251046"/>
            <a:ext cx="24133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overwrite table </a:t>
            </a:r>
            <a:r>
              <a:rPr lang="en-US" sz="900" dirty="0" err="1"/>
              <a:t>raw_json</a:t>
            </a:r>
            <a:endParaRPr lang="en-US" sz="900" dirty="0"/>
          </a:p>
          <a:p>
            <a:r>
              <a:rPr lang="en-US" sz="900" dirty="0"/>
              <a:t>select convertJArr2Obj(convertX2J(</a:t>
            </a:r>
            <a:r>
              <a:rPr lang="en-US" sz="900" dirty="0" err="1"/>
              <a:t>myrow</a:t>
            </a:r>
            <a:r>
              <a:rPr lang="en-US" sz="900" dirty="0"/>
              <a:t>)) </a:t>
            </a:r>
            <a:endParaRPr lang="en-US" sz="900" dirty="0" smtClean="0"/>
          </a:p>
          <a:p>
            <a:r>
              <a:rPr lang="en-US" sz="900" dirty="0" smtClean="0"/>
              <a:t>from </a:t>
            </a:r>
            <a:r>
              <a:rPr lang="en-US" sz="900" dirty="0" err="1"/>
              <a:t>raw_xml</a:t>
            </a:r>
            <a:r>
              <a:rPr lang="en-US" sz="900" dirty="0"/>
              <a:t>;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521380" y="1709250"/>
            <a:ext cx="323283" cy="377921"/>
            <a:chOff x="8412042" y="1054302"/>
            <a:chExt cx="323283" cy="377921"/>
          </a:xfrm>
        </p:grpSpPr>
        <p:sp>
          <p:nvSpPr>
            <p:cNvPr id="124" name="Oval 12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01050" y="1785319"/>
            <a:ext cx="323283" cy="377921"/>
            <a:chOff x="8412042" y="1054302"/>
            <a:chExt cx="323283" cy="377921"/>
          </a:xfrm>
        </p:grpSpPr>
        <p:sp>
          <p:nvSpPr>
            <p:cNvPr id="127" name="Oval 12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681180" y="4025204"/>
            <a:ext cx="323283" cy="377921"/>
            <a:chOff x="8412042" y="1054302"/>
            <a:chExt cx="323283" cy="377921"/>
          </a:xfrm>
        </p:grpSpPr>
        <p:sp>
          <p:nvSpPr>
            <p:cNvPr id="133" name="Oval 13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856109" y="4330289"/>
            <a:ext cx="323283" cy="377921"/>
            <a:chOff x="8412042" y="1054302"/>
            <a:chExt cx="323283" cy="377921"/>
          </a:xfrm>
        </p:grpSpPr>
        <p:sp>
          <p:nvSpPr>
            <p:cNvPr id="136" name="Oval 135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41702" y="2216015"/>
            <a:ext cx="323283" cy="377921"/>
            <a:chOff x="8412042" y="1054302"/>
            <a:chExt cx="323283" cy="377921"/>
          </a:xfrm>
        </p:grpSpPr>
        <p:sp>
          <p:nvSpPr>
            <p:cNvPr id="139" name="Oval 138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262522" y="3965479"/>
            <a:ext cx="323283" cy="377921"/>
            <a:chOff x="8412042" y="1054302"/>
            <a:chExt cx="323283" cy="377921"/>
          </a:xfrm>
        </p:grpSpPr>
        <p:sp>
          <p:nvSpPr>
            <p:cNvPr id="143" name="Oval 14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51" name="Picture 150" descr="698693-icon-102-document-file-xml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8" y="1509976"/>
            <a:ext cx="390903" cy="39090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3"/>
            <a:endCxn id="49" idx="1"/>
          </p:cNvCxnSpPr>
          <p:nvPr/>
        </p:nvCxnSpPr>
        <p:spPr>
          <a:xfrm>
            <a:off x="4348679" y="1804834"/>
            <a:ext cx="2588400" cy="81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33163" y="1845025"/>
            <a:ext cx="64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/>
              </a:rPr>
              <a:t>UDFs</a:t>
            </a:r>
            <a:endParaRPr lang="en-US" sz="14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569496" y="1725368"/>
            <a:ext cx="80762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9" idx="2"/>
            <a:endCxn id="105" idx="0"/>
          </p:cNvCxnSpPr>
          <p:nvPr/>
        </p:nvCxnSpPr>
        <p:spPr>
          <a:xfrm>
            <a:off x="7924253" y="2081833"/>
            <a:ext cx="1811169" cy="146103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8832989" y="2046129"/>
            <a:ext cx="323283" cy="377921"/>
            <a:chOff x="8412042" y="1054302"/>
            <a:chExt cx="323283" cy="377921"/>
          </a:xfrm>
        </p:grpSpPr>
        <p:sp>
          <p:nvSpPr>
            <p:cNvPr id="155" name="Oval 15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081974" y="2412430"/>
            <a:ext cx="221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LOAD DATA INPATH </a:t>
            </a:r>
            <a:endParaRPr lang="en-US" sz="900" dirty="0" smtClean="0"/>
          </a:p>
          <a:p>
            <a:r>
              <a:rPr lang="en-US" sz="900" dirty="0" smtClean="0"/>
              <a:t>'</a:t>
            </a:r>
            <a:r>
              <a:rPr lang="en-US" sz="900" dirty="0" err="1"/>
              <a:t>workflow_root_dir</a:t>
            </a:r>
            <a:r>
              <a:rPr lang="en-US" sz="900" dirty="0"/>
              <a:t>}/</a:t>
            </a:r>
            <a:r>
              <a:rPr lang="en-US" sz="900" dirty="0" err="1"/>
              <a:t>hivedb</a:t>
            </a:r>
            <a:r>
              <a:rPr lang="en-US" sz="900" dirty="0"/>
              <a:t>/</a:t>
            </a:r>
            <a:r>
              <a:rPr lang="en-US" sz="900" dirty="0" err="1"/>
              <a:t>raw_json</a:t>
            </a:r>
            <a:r>
              <a:rPr lang="en-US" sz="900" dirty="0"/>
              <a:t>}/' </a:t>
            </a:r>
            <a:endParaRPr lang="en-US" sz="900" dirty="0" smtClean="0"/>
          </a:p>
          <a:p>
            <a:r>
              <a:rPr lang="en-US" sz="900" dirty="0" smtClean="0"/>
              <a:t>OVERWRITE </a:t>
            </a:r>
          </a:p>
          <a:p>
            <a:r>
              <a:rPr lang="en-US" sz="900" dirty="0" smtClean="0"/>
              <a:t>INTO </a:t>
            </a:r>
            <a:r>
              <a:rPr lang="en-US" sz="900" dirty="0"/>
              <a:t>TABLE </a:t>
            </a:r>
            <a:r>
              <a:rPr lang="en-US" sz="900" dirty="0" err="1"/>
              <a:t>sv_json_data</a:t>
            </a:r>
            <a:r>
              <a:rPr lang="en-US" sz="900" dirty="0"/>
              <a:t>};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5834630" y="3964867"/>
            <a:ext cx="292041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88121" y="3295020"/>
            <a:ext cx="305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overwrite table </a:t>
            </a:r>
            <a:r>
              <a:rPr lang="en-US" sz="900" dirty="0" err="1"/>
              <a:t>sv_aggregate</a:t>
            </a:r>
            <a:r>
              <a:rPr lang="en-US" sz="900" dirty="0"/>
              <a:t>}</a:t>
            </a:r>
          </a:p>
          <a:p>
            <a:r>
              <a:rPr lang="en-US" sz="900" dirty="0"/>
              <a:t>select </a:t>
            </a:r>
            <a:r>
              <a:rPr lang="en-US" sz="900" dirty="0" err="1"/>
              <a:t>studyid,visit,year</a:t>
            </a:r>
            <a:r>
              <a:rPr lang="en-US" sz="900" dirty="0"/>
              <a:t>(</a:t>
            </a:r>
            <a:r>
              <a:rPr lang="en-US" sz="900" dirty="0" err="1"/>
              <a:t>svstdtc</a:t>
            </a:r>
            <a:r>
              <a:rPr lang="en-US" sz="900" dirty="0"/>
              <a:t>),month(</a:t>
            </a:r>
            <a:r>
              <a:rPr lang="en-US" sz="900" dirty="0" err="1"/>
              <a:t>svstdtc</a:t>
            </a:r>
            <a:r>
              <a:rPr lang="en-US" sz="900" dirty="0"/>
              <a:t>),count(*) </a:t>
            </a:r>
            <a:endParaRPr lang="en-US" sz="900" dirty="0" smtClean="0"/>
          </a:p>
          <a:p>
            <a:r>
              <a:rPr lang="en-US" sz="900" dirty="0" smtClean="0"/>
              <a:t>from </a:t>
            </a:r>
            <a:r>
              <a:rPr lang="en-US" sz="900" dirty="0" err="1"/>
              <a:t>sv_json_data</a:t>
            </a:r>
            <a:r>
              <a:rPr lang="en-US" sz="900" dirty="0"/>
              <a:t>}</a:t>
            </a:r>
          </a:p>
          <a:p>
            <a:r>
              <a:rPr lang="en-US" sz="900" dirty="0"/>
              <a:t>group by </a:t>
            </a:r>
            <a:r>
              <a:rPr lang="en-US" sz="900" dirty="0" err="1" smtClean="0"/>
              <a:t>studyid</a:t>
            </a:r>
            <a:r>
              <a:rPr lang="en-US" sz="900" dirty="0" err="1"/>
              <a:t>,visit,year</a:t>
            </a:r>
            <a:r>
              <a:rPr lang="en-US" sz="900" dirty="0"/>
              <a:t>(</a:t>
            </a:r>
            <a:r>
              <a:rPr lang="en-US" sz="900" dirty="0" err="1"/>
              <a:t>svstdtc</a:t>
            </a:r>
            <a:r>
              <a:rPr lang="en-US" sz="900" dirty="0"/>
              <a:t>),month(</a:t>
            </a:r>
            <a:r>
              <a:rPr lang="en-US" sz="900" dirty="0" err="1"/>
              <a:t>svstdtc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58" name="Rectangle 157"/>
          <p:cNvSpPr/>
          <p:nvPr/>
        </p:nvSpPr>
        <p:spPr>
          <a:xfrm>
            <a:off x="9109180" y="2103631"/>
            <a:ext cx="1192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JSON </a:t>
            </a:r>
            <a:r>
              <a:rPr lang="en-US" sz="1400" dirty="0" err="1" smtClean="0">
                <a:solidFill>
                  <a:schemeClr val="bg1"/>
                </a:solidFill>
                <a:cs typeface="Arial"/>
              </a:rPr>
              <a:t>Serde</a:t>
            </a:r>
            <a:endParaRPr lang="en-US" sz="1400" dirty="0"/>
          </a:p>
        </p:txBody>
      </p:sp>
      <p:sp>
        <p:nvSpPr>
          <p:cNvPr id="159" name="Rectangle 158"/>
          <p:cNvSpPr/>
          <p:nvPr/>
        </p:nvSpPr>
        <p:spPr>
          <a:xfrm>
            <a:off x="6983584" y="4079842"/>
            <a:ext cx="1013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Aggregate</a:t>
            </a:r>
            <a:endParaRPr lang="en-US" sz="14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9805236" y="4294336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0142744" y="4392426"/>
            <a:ext cx="1928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Master copy of Aggregated data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3352002" y="2082254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722524" y="2259368"/>
            <a:ext cx="1192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Archive Raw </a:t>
            </a:r>
          </a:p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Input Data</a:t>
            </a:r>
            <a:endParaRPr lang="en-US" sz="1400" dirty="0"/>
          </a:p>
        </p:txBody>
      </p:sp>
      <p:pic>
        <p:nvPicPr>
          <p:cNvPr id="164" name="Picture 163" descr="database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2" y="3567987"/>
            <a:ext cx="595320" cy="793760"/>
          </a:xfrm>
          <a:prstGeom prst="rect">
            <a:avLst/>
          </a:prstGeom>
        </p:spPr>
      </p:pic>
      <p:cxnSp>
        <p:nvCxnSpPr>
          <p:cNvPr id="165" name="Straight Arrow Connector 164"/>
          <p:cNvCxnSpPr>
            <a:endCxn id="164" idx="3"/>
          </p:cNvCxnSpPr>
          <p:nvPr/>
        </p:nvCxnSpPr>
        <p:spPr>
          <a:xfrm flipH="1">
            <a:off x="1676772" y="3964867"/>
            <a:ext cx="2219334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758574" y="1756080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Import</a:t>
            </a:r>
            <a:endParaRPr lang="en-US" sz="1400" dirty="0"/>
          </a:p>
        </p:txBody>
      </p:sp>
      <p:sp>
        <p:nvSpPr>
          <p:cNvPr id="167" name="Rectangle 166"/>
          <p:cNvSpPr/>
          <p:nvPr/>
        </p:nvSpPr>
        <p:spPr>
          <a:xfrm>
            <a:off x="2544199" y="40308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Export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772244" y="4654036"/>
            <a:ext cx="2250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into table </a:t>
            </a:r>
            <a:r>
              <a:rPr lang="en-US" sz="900" dirty="0" err="1"/>
              <a:t>sv_json_data_master</a:t>
            </a:r>
            <a:endParaRPr lang="en-US" sz="900" dirty="0"/>
          </a:p>
          <a:p>
            <a:r>
              <a:rPr lang="en-US" sz="900" dirty="0"/>
              <a:t>select * from </a:t>
            </a:r>
            <a:r>
              <a:rPr lang="en-US" sz="900" dirty="0" err="1"/>
              <a:t>sv_json_data</a:t>
            </a:r>
            <a:r>
              <a:rPr lang="en-US" sz="900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1578" y="2211592"/>
            <a:ext cx="1686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insert into table </a:t>
            </a:r>
            <a:r>
              <a:rPr lang="en-US" sz="900" dirty="0" err="1"/>
              <a:t>xml_data_archive</a:t>
            </a:r>
            <a:endParaRPr lang="en-US" sz="900" dirty="0"/>
          </a:p>
          <a:p>
            <a:r>
              <a:rPr lang="en-US" sz="900" dirty="0"/>
              <a:t>select * from </a:t>
            </a:r>
            <a:r>
              <a:rPr lang="en-US" sz="900" dirty="0" err="1"/>
              <a:t>raw_xml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666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Data Processing Flow (Hive)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916230" y="1013248"/>
            <a:ext cx="11054972" cy="4904120"/>
          </a:xfrm>
          <a:prstGeom prst="roundRect">
            <a:avLst>
              <a:gd name="adj" fmla="val 0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13345" y="1122450"/>
            <a:ext cx="10876792" cy="4686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458871" y="2855009"/>
            <a:ext cx="1892600" cy="560931"/>
            <a:chOff x="8496269" y="3850999"/>
            <a:chExt cx="1437483" cy="560931"/>
          </a:xfrm>
        </p:grpSpPr>
        <p:sp>
          <p:nvSpPr>
            <p:cNvPr id="147" name="TextBox 146"/>
            <p:cNvSpPr txBox="1"/>
            <p:nvPr/>
          </p:nvSpPr>
          <p:spPr>
            <a:xfrm>
              <a:off x="8614670" y="3854219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96269" y="3850999"/>
              <a:ext cx="1437483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xml_data_archive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764024" y="5092502"/>
            <a:ext cx="2363722" cy="560931"/>
            <a:chOff x="5260726" y="3847388"/>
            <a:chExt cx="1290457" cy="560931"/>
          </a:xfrm>
        </p:grpSpPr>
        <p:sp>
          <p:nvSpPr>
            <p:cNvPr id="150" name="TextBox 149"/>
            <p:cNvSpPr txBox="1"/>
            <p:nvPr/>
          </p:nvSpPr>
          <p:spPr>
            <a:xfrm>
              <a:off x="5334870" y="3850608"/>
              <a:ext cx="1172056" cy="486550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91440" tIns="91440" rIns="91440" bIns="91440" rtlCol="0">
              <a:noAutofit/>
            </a:bodyPr>
            <a:lstStyle/>
            <a:p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60726" y="3847388"/>
              <a:ext cx="1290457" cy="560931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bg2"/>
                  </a:solidFill>
                </a:rPr>
                <a:t>sv_json_data_master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377124" y="1327808"/>
            <a:ext cx="1974347" cy="754025"/>
            <a:chOff x="1684060" y="2080071"/>
            <a:chExt cx="1974347" cy="754025"/>
          </a:xfrm>
        </p:grpSpPr>
        <p:grpSp>
          <p:nvGrpSpPr>
            <p:cNvPr id="170" name="Group 169"/>
            <p:cNvGrpSpPr/>
            <p:nvPr/>
          </p:nvGrpSpPr>
          <p:grpSpPr>
            <a:xfrm>
              <a:off x="1684060" y="2080071"/>
              <a:ext cx="1974347" cy="746025"/>
              <a:chOff x="2071585" y="3073046"/>
              <a:chExt cx="1974347" cy="746025"/>
            </a:xfrm>
          </p:grpSpPr>
          <p:sp>
            <p:nvSpPr>
              <p:cNvPr id="172" name="Rounded Rectangle 171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3" name="Rounded Rectangle 172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400" dirty="0">
                  <a:solidFill>
                    <a:schemeClr val="bg1"/>
                  </a:solidFill>
                  <a:cs typeface="Arial"/>
                </a:endParaRP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>
                    <a:solidFill>
                      <a:schemeClr val="bg1"/>
                    </a:solidFill>
                  </a:rPr>
                  <a:t>raw_xml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1" name="Rectangle 170"/>
            <p:cNvSpPr/>
            <p:nvPr/>
          </p:nvSpPr>
          <p:spPr>
            <a:xfrm>
              <a:off x="2108973" y="2280098"/>
              <a:ext cx="15466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cs typeface="Arial"/>
                </a:rPr>
                <a:t>Single row XML. Raw data loaded directly from file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937079" y="1335808"/>
            <a:ext cx="1982321" cy="746025"/>
            <a:chOff x="4819427" y="3211179"/>
            <a:chExt cx="1982321" cy="746025"/>
          </a:xfrm>
        </p:grpSpPr>
        <p:grpSp>
          <p:nvGrpSpPr>
            <p:cNvPr id="188" name="Group 187"/>
            <p:cNvGrpSpPr/>
            <p:nvPr/>
          </p:nvGrpSpPr>
          <p:grpSpPr>
            <a:xfrm>
              <a:off x="4819427" y="3211179"/>
              <a:ext cx="1974347" cy="746025"/>
              <a:chOff x="2071585" y="3073046"/>
              <a:chExt cx="1974347" cy="746025"/>
            </a:xfrm>
          </p:grpSpPr>
          <p:sp>
            <p:nvSpPr>
              <p:cNvPr id="190" name="Rounded Rectangle 189"/>
              <p:cNvSpPr>
                <a:spLocks/>
              </p:cNvSpPr>
              <p:nvPr/>
            </p:nvSpPr>
            <p:spPr>
              <a:xfrm>
                <a:off x="2071585" y="3073046"/>
                <a:ext cx="1974347" cy="630342"/>
              </a:xfrm>
              <a:prstGeom prst="roundRect">
                <a:avLst>
                  <a:gd name="adj" fmla="val 575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1" name="Rounded Rectangle 190"/>
              <p:cNvSpPr>
                <a:spLocks/>
              </p:cNvSpPr>
              <p:nvPr/>
            </p:nvSpPr>
            <p:spPr>
              <a:xfrm>
                <a:off x="2071585" y="3281371"/>
                <a:ext cx="1974347" cy="537700"/>
              </a:xfrm>
              <a:prstGeom prst="roundRect">
                <a:avLst>
                  <a:gd name="adj" fmla="val 575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115382" y="3324479"/>
                <a:ext cx="417664" cy="451485"/>
                <a:chOff x="6015872" y="1632885"/>
                <a:chExt cx="3248571" cy="368206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6015872" y="1632886"/>
                  <a:ext cx="3248571" cy="36820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211408" y="1632885"/>
                  <a:ext cx="2852505" cy="348521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6350085" y="1632886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6350085" y="2508072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6350085" y="3383258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6350085" y="4258444"/>
                  <a:ext cx="2566773" cy="7199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8497492" y="4392125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8497492" y="1763893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8497492" y="2639970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8497492" y="3516047"/>
                  <a:ext cx="271098" cy="27379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t" anchorCtr="0"/>
                <a:lstStyle/>
                <a:p>
                  <a:endParaRPr lang="en-US" dirty="0" smtClea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2530101" y="3288025"/>
                <a:ext cx="1172056" cy="249465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en-US" dirty="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071585" y="3074808"/>
                <a:ext cx="1974347" cy="218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</a:rPr>
                  <a:t>raw_json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5255106" y="3435856"/>
              <a:ext cx="15466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/>
                </a:rPr>
                <a:t>XML converted into flat JSON using UDFs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852309" y="3542863"/>
            <a:ext cx="1974347" cy="746025"/>
            <a:chOff x="2071585" y="3073046"/>
            <a:chExt cx="1974347" cy="746025"/>
          </a:xfrm>
        </p:grpSpPr>
        <p:sp>
          <p:nvSpPr>
            <p:cNvPr id="206" name="Rounded Rectangle 205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07" name="Rounded Rectangle 206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sv_aggregate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287988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Aggregated / rolled up data. Ready to be exported to target DB.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8748248" y="3542863"/>
            <a:ext cx="1974347" cy="746025"/>
            <a:chOff x="2071585" y="3073046"/>
            <a:chExt cx="1974347" cy="746025"/>
          </a:xfrm>
        </p:grpSpPr>
        <p:sp>
          <p:nvSpPr>
            <p:cNvPr id="223" name="Rounded Rectangle 222"/>
            <p:cNvSpPr>
              <a:spLocks/>
            </p:cNvSpPr>
            <p:nvPr/>
          </p:nvSpPr>
          <p:spPr>
            <a:xfrm>
              <a:off x="2071585" y="3073046"/>
              <a:ext cx="1974347" cy="630342"/>
            </a:xfrm>
            <a:prstGeom prst="roundRect">
              <a:avLst>
                <a:gd name="adj" fmla="val 57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4" name="Rounded Rectangle 223"/>
            <p:cNvSpPr>
              <a:spLocks/>
            </p:cNvSpPr>
            <p:nvPr/>
          </p:nvSpPr>
          <p:spPr>
            <a:xfrm>
              <a:off x="2071585" y="3281371"/>
              <a:ext cx="1974347" cy="537700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2115382" y="3324479"/>
              <a:ext cx="417664" cy="451485"/>
              <a:chOff x="6015872" y="1632885"/>
              <a:chExt cx="3248571" cy="3682065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6015872" y="1632886"/>
                <a:ext cx="3248571" cy="36820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211408" y="1632885"/>
                <a:ext cx="2852505" cy="34852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6350085" y="1632886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350085" y="2508072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350085" y="3383258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350085" y="4258444"/>
                <a:ext cx="2566773" cy="7199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497492" y="4392125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8497492" y="1763893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8497492" y="2639970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8497492" y="3516047"/>
                <a:ext cx="271098" cy="27379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endParaRPr lang="en-US" dirty="0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2530101" y="3288025"/>
              <a:ext cx="1172056" cy="249465"/>
            </a:xfrm>
            <a:prstGeom prst="rect">
              <a:avLst/>
            </a:prstGeom>
          </p:spPr>
          <p:txBody>
            <a:bodyPr vert="horz" wrap="square" lIns="91440" tIns="91440" rIns="91440" bIns="91440" rtlCol="0" anchor="t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071585" y="3074808"/>
              <a:ext cx="1974347" cy="218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400" dirty="0" err="1">
                  <a:solidFill>
                    <a:schemeClr val="bg1"/>
                  </a:solidFill>
                </a:rPr>
                <a:t>sv_json_data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9183927" y="3767540"/>
            <a:ext cx="15466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Arial"/>
              </a:rPr>
              <a:t>Flattened JSON created using JSON </a:t>
            </a:r>
            <a:r>
              <a:rPr lang="en-US" sz="1000" dirty="0" err="1">
                <a:solidFill>
                  <a:schemeClr val="bg1"/>
                </a:solidFill>
                <a:cs typeface="Arial"/>
              </a:rPr>
              <a:t>Serde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at the time of insert.</a:t>
            </a:r>
          </a:p>
        </p:txBody>
      </p:sp>
      <p:grpSp>
        <p:nvGrpSpPr>
          <p:cNvPr id="240" name="Group 239"/>
          <p:cNvGrpSpPr/>
          <p:nvPr/>
        </p:nvGrpSpPr>
        <p:grpSpPr>
          <a:xfrm>
            <a:off x="1521380" y="1709250"/>
            <a:ext cx="323283" cy="377921"/>
            <a:chOff x="8412042" y="1054302"/>
            <a:chExt cx="323283" cy="377921"/>
          </a:xfrm>
        </p:grpSpPr>
        <p:sp>
          <p:nvSpPr>
            <p:cNvPr id="241" name="Oval 24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01050" y="1785319"/>
            <a:ext cx="323283" cy="377921"/>
            <a:chOff x="8412042" y="1054302"/>
            <a:chExt cx="323283" cy="377921"/>
          </a:xfrm>
        </p:grpSpPr>
        <p:sp>
          <p:nvSpPr>
            <p:cNvPr id="244" name="Oval 24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6681180" y="4025204"/>
            <a:ext cx="323283" cy="377921"/>
            <a:chOff x="8412042" y="1054302"/>
            <a:chExt cx="323283" cy="377921"/>
          </a:xfrm>
        </p:grpSpPr>
        <p:sp>
          <p:nvSpPr>
            <p:cNvPr id="247" name="Oval 24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856109" y="4330289"/>
            <a:ext cx="323283" cy="377921"/>
            <a:chOff x="8412042" y="1054302"/>
            <a:chExt cx="323283" cy="377921"/>
          </a:xfrm>
        </p:grpSpPr>
        <p:sp>
          <p:nvSpPr>
            <p:cNvPr id="250" name="Oval 24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441702" y="2216015"/>
            <a:ext cx="323283" cy="377921"/>
            <a:chOff x="8412042" y="1054302"/>
            <a:chExt cx="323283" cy="377921"/>
          </a:xfrm>
        </p:grpSpPr>
        <p:sp>
          <p:nvSpPr>
            <p:cNvPr id="253" name="Oval 252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262522" y="3965479"/>
            <a:ext cx="323283" cy="377921"/>
            <a:chOff x="8412042" y="1054302"/>
            <a:chExt cx="323283" cy="377921"/>
          </a:xfrm>
        </p:grpSpPr>
        <p:sp>
          <p:nvSpPr>
            <p:cNvPr id="256" name="Oval 255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58" name="Picture 257" descr="698693-icon-102-document-file-xml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8" y="1509976"/>
            <a:ext cx="390903" cy="390903"/>
          </a:xfrm>
          <a:prstGeom prst="rect">
            <a:avLst/>
          </a:prstGeom>
        </p:spPr>
      </p:pic>
      <p:cxnSp>
        <p:nvCxnSpPr>
          <p:cNvPr id="259" name="Straight Arrow Connector 258"/>
          <p:cNvCxnSpPr>
            <a:stCxn id="171" idx="3"/>
            <a:endCxn id="191" idx="1"/>
          </p:cNvCxnSpPr>
          <p:nvPr/>
        </p:nvCxnSpPr>
        <p:spPr>
          <a:xfrm>
            <a:off x="4348679" y="1804834"/>
            <a:ext cx="2588400" cy="81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5033163" y="1845025"/>
            <a:ext cx="643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/>
              </a:rPr>
              <a:t>UDFs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569496" y="1725368"/>
            <a:ext cx="80762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1" idx="2"/>
            <a:endCxn id="223" idx="0"/>
          </p:cNvCxnSpPr>
          <p:nvPr/>
        </p:nvCxnSpPr>
        <p:spPr>
          <a:xfrm>
            <a:off x="7924253" y="2081833"/>
            <a:ext cx="1811169" cy="146103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8832989" y="2046129"/>
            <a:ext cx="323283" cy="377921"/>
            <a:chOff x="8412042" y="1054302"/>
            <a:chExt cx="323283" cy="377921"/>
          </a:xfrm>
        </p:grpSpPr>
        <p:sp>
          <p:nvSpPr>
            <p:cNvPr id="264" name="Oval 26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67" name="Straight Arrow Connector 266"/>
          <p:cNvCxnSpPr/>
          <p:nvPr/>
        </p:nvCxnSpPr>
        <p:spPr>
          <a:xfrm flipH="1">
            <a:off x="5834630" y="3964867"/>
            <a:ext cx="292041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9109180" y="2103631"/>
            <a:ext cx="1192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JSON </a:t>
            </a:r>
            <a:r>
              <a:rPr lang="en-US" sz="1400" dirty="0" err="1" smtClean="0">
                <a:solidFill>
                  <a:schemeClr val="bg1"/>
                </a:solidFill>
                <a:cs typeface="Arial"/>
              </a:rPr>
              <a:t>Serde</a:t>
            </a:r>
            <a:endParaRPr lang="en-US" sz="1400" dirty="0"/>
          </a:p>
        </p:txBody>
      </p:sp>
      <p:sp>
        <p:nvSpPr>
          <p:cNvPr id="270" name="Rectangle 269"/>
          <p:cNvSpPr/>
          <p:nvPr/>
        </p:nvSpPr>
        <p:spPr>
          <a:xfrm>
            <a:off x="6983584" y="4079842"/>
            <a:ext cx="1013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Aggregate</a:t>
            </a:r>
            <a:endParaRPr lang="en-US" sz="1400" dirty="0"/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9805236" y="4294336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142744" y="4392426"/>
            <a:ext cx="1928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Master copy of Aggregated data</a:t>
            </a:r>
            <a:endParaRPr lang="en-US" sz="1400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3352002" y="2082254"/>
            <a:ext cx="0" cy="798166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22524" y="2259368"/>
            <a:ext cx="1192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Archive Raw </a:t>
            </a:r>
          </a:p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Input Data</a:t>
            </a:r>
            <a:endParaRPr lang="en-US" sz="1400" dirty="0"/>
          </a:p>
        </p:txBody>
      </p:sp>
      <p:pic>
        <p:nvPicPr>
          <p:cNvPr id="275" name="Picture 274" descr="database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2" y="3567987"/>
            <a:ext cx="595320" cy="793760"/>
          </a:xfrm>
          <a:prstGeom prst="rect">
            <a:avLst/>
          </a:prstGeom>
        </p:spPr>
      </p:pic>
      <p:cxnSp>
        <p:nvCxnSpPr>
          <p:cNvPr id="276" name="Straight Arrow Connector 275"/>
          <p:cNvCxnSpPr>
            <a:endCxn id="275" idx="3"/>
          </p:cNvCxnSpPr>
          <p:nvPr/>
        </p:nvCxnSpPr>
        <p:spPr>
          <a:xfrm flipH="1">
            <a:off x="1676772" y="3964867"/>
            <a:ext cx="2219334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758574" y="1756080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Import</a:t>
            </a:r>
            <a:endParaRPr lang="en-US" sz="1400" dirty="0"/>
          </a:p>
        </p:txBody>
      </p:sp>
      <p:sp>
        <p:nvSpPr>
          <p:cNvPr id="278" name="Rectangle 277"/>
          <p:cNvSpPr/>
          <p:nvPr/>
        </p:nvSpPr>
        <p:spPr>
          <a:xfrm>
            <a:off x="2544199" y="4030823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/>
              </a:rPr>
              <a:t>Export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146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5133" y="722676"/>
            <a:ext cx="8376069" cy="5356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933868" y="3397385"/>
            <a:ext cx="6595213" cy="2579394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700149" y="1450067"/>
            <a:ext cx="1681797" cy="1287076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10568201" y="155071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err="1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Oozie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8187" y="65812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Demo Process Flow </a:t>
            </a:r>
            <a:r>
              <a:rPr lang="en-US" dirty="0" smtClean="0"/>
              <a:t>– Pre-Run Check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955" y="722676"/>
            <a:ext cx="2429287" cy="259644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955" y="3463260"/>
            <a:ext cx="2429287" cy="1926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32652" y="1521868"/>
            <a:ext cx="3475100" cy="1076733"/>
            <a:chOff x="6448715" y="4152888"/>
            <a:chExt cx="3475100" cy="1076733"/>
          </a:xfrm>
        </p:grpSpPr>
        <p:sp>
          <p:nvSpPr>
            <p:cNvPr id="11" name="Rounded Rectangle 10"/>
            <p:cNvSpPr/>
            <p:nvPr/>
          </p:nvSpPr>
          <p:spPr>
            <a:xfrm>
              <a:off x="6448715" y="4152888"/>
              <a:ext cx="3475100" cy="1076733"/>
            </a:xfrm>
            <a:prstGeom prst="roundRect">
              <a:avLst>
                <a:gd name="adj" fmla="val 1121"/>
              </a:avLst>
            </a:prstGeom>
            <a:solidFill>
              <a:schemeClr val="accent1"/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cs typeface="Arial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6558932" y="4884390"/>
              <a:ext cx="3252632" cy="196337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Arial"/>
                  <a:cs typeface="Arial"/>
                </a:rPr>
                <a:t>Storage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96863" y="4155061"/>
              <a:ext cx="3375656" cy="670136"/>
            </a:xfrm>
            <a:prstGeom prst="roundRect">
              <a:avLst>
                <a:gd name="adj" fmla="val 2942"/>
              </a:avLst>
            </a:prstGeom>
            <a:solidFill>
              <a:schemeClr val="accent1"/>
            </a:solidFill>
            <a:ln w="952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 algn="ctr"/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659937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659937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6" name="Rounded Rectangle 15"/>
            <p:cNvSpPr>
              <a:spLocks/>
            </p:cNvSpPr>
            <p:nvPr/>
          </p:nvSpPr>
          <p:spPr>
            <a:xfrm>
              <a:off x="681380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681380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>
              <a:off x="702824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702824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724267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724267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745711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3" name="Rounded Rectangle 22"/>
            <p:cNvSpPr>
              <a:spLocks/>
            </p:cNvSpPr>
            <p:nvPr/>
          </p:nvSpPr>
          <p:spPr>
            <a:xfrm>
              <a:off x="745711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7675394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7675394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6" name="Rounded Rectangle 25"/>
            <p:cNvSpPr>
              <a:spLocks/>
            </p:cNvSpPr>
            <p:nvPr/>
          </p:nvSpPr>
          <p:spPr>
            <a:xfrm>
              <a:off x="788983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788983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8" name="Rounded Rectangle 27"/>
            <p:cNvSpPr>
              <a:spLocks/>
            </p:cNvSpPr>
            <p:nvPr/>
          </p:nvSpPr>
          <p:spPr>
            <a:xfrm>
              <a:off x="810426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9" name="Rounded Rectangle 28"/>
            <p:cNvSpPr>
              <a:spLocks/>
            </p:cNvSpPr>
            <p:nvPr/>
          </p:nvSpPr>
          <p:spPr>
            <a:xfrm>
              <a:off x="810426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831870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831870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853313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853313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874757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5" name="Rounded Rectangle 34"/>
            <p:cNvSpPr>
              <a:spLocks/>
            </p:cNvSpPr>
            <p:nvPr/>
          </p:nvSpPr>
          <p:spPr>
            <a:xfrm>
              <a:off x="874757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6" name="Rounded Rectangle 35"/>
            <p:cNvSpPr>
              <a:spLocks/>
            </p:cNvSpPr>
            <p:nvPr/>
          </p:nvSpPr>
          <p:spPr>
            <a:xfrm>
              <a:off x="8962093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8962093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8" name="Rounded Rectangle 37"/>
            <p:cNvSpPr>
              <a:spLocks/>
            </p:cNvSpPr>
            <p:nvPr/>
          </p:nvSpPr>
          <p:spPr>
            <a:xfrm>
              <a:off x="9176529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9" name="Rounded Rectangle 38"/>
            <p:cNvSpPr>
              <a:spLocks/>
            </p:cNvSpPr>
            <p:nvPr/>
          </p:nvSpPr>
          <p:spPr>
            <a:xfrm>
              <a:off x="9176529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939096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1" name="Rounded Rectangle 40"/>
            <p:cNvSpPr>
              <a:spLocks/>
            </p:cNvSpPr>
            <p:nvPr/>
          </p:nvSpPr>
          <p:spPr>
            <a:xfrm>
              <a:off x="939096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2" name="Rounded Rectangle 41"/>
            <p:cNvSpPr>
              <a:spLocks/>
            </p:cNvSpPr>
            <p:nvPr/>
          </p:nvSpPr>
          <p:spPr>
            <a:xfrm>
              <a:off x="9605401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9605401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4" name="Rounded Rectangle 43"/>
            <p:cNvSpPr>
              <a:spLocks/>
            </p:cNvSpPr>
            <p:nvPr/>
          </p:nvSpPr>
          <p:spPr>
            <a:xfrm>
              <a:off x="6496863" y="4294384"/>
              <a:ext cx="3375655" cy="529819"/>
            </a:xfrm>
            <a:prstGeom prst="roundRect">
              <a:avLst>
                <a:gd name="adj" fmla="val 5758"/>
              </a:avLst>
            </a:prstGeom>
            <a:solidFill>
              <a:schemeClr val="tx2">
                <a:alpha val="75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HDFS </a:t>
              </a:r>
              <a:b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</a:br>
              <a:r>
                <a:rPr lang="en-US" sz="10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(Hadoop Distributed File System)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642559" y="1287116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48" name="Rounded Rectangle 47"/>
          <p:cNvSpPr>
            <a:spLocks/>
          </p:cNvSpPr>
          <p:nvPr/>
        </p:nvSpPr>
        <p:spPr>
          <a:xfrm>
            <a:off x="2709800" y="1411796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Import / Ingest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2765923" y="1802189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0" name="Rounded Rectangle 49"/>
          <p:cNvSpPr>
            <a:spLocks/>
          </p:cNvSpPr>
          <p:nvPr/>
        </p:nvSpPr>
        <p:spPr>
          <a:xfrm>
            <a:off x="2964949" y="1992732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Flume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41343" y="3642617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56" name="Rounded Rectangle 55"/>
          <p:cNvSpPr>
            <a:spLocks/>
          </p:cNvSpPr>
          <p:nvPr/>
        </p:nvSpPr>
        <p:spPr>
          <a:xfrm>
            <a:off x="2708584" y="3767297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Export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>
            <a:spLocks/>
          </p:cNvSpPr>
          <p:nvPr/>
        </p:nvSpPr>
        <p:spPr>
          <a:xfrm>
            <a:off x="2764707" y="4157690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Rounded Rectangle 57"/>
          <p:cNvSpPr>
            <a:spLocks/>
          </p:cNvSpPr>
          <p:nvPr/>
        </p:nvSpPr>
        <p:spPr>
          <a:xfrm>
            <a:off x="2963733" y="4348233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Sqoop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59" name="Picture 58" descr="512px-Folder_open_alt_font_awesom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4" y="1777563"/>
            <a:ext cx="679284" cy="6792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85505" y="795245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Landing Zone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3591" y="2499927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Spool Folder</a:t>
            </a:r>
            <a:endParaRPr lang="en-US" dirty="0"/>
          </a:p>
        </p:txBody>
      </p:sp>
      <p:sp>
        <p:nvSpPr>
          <p:cNvPr id="62" name="Down Arrow 61"/>
          <p:cNvSpPr/>
          <p:nvPr/>
        </p:nvSpPr>
        <p:spPr>
          <a:xfrm rot="16200000">
            <a:off x="2137967" y="191043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4475397" y="191043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65" name="Picture 64" descr="fk36v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55" y="1904647"/>
            <a:ext cx="561199" cy="638974"/>
          </a:xfrm>
          <a:prstGeom prst="rect">
            <a:avLst/>
          </a:prstGeom>
        </p:spPr>
      </p:pic>
      <p:sp>
        <p:nvSpPr>
          <p:cNvPr id="68" name="Rounded Rectangle 67"/>
          <p:cNvSpPr>
            <a:spLocks/>
          </p:cNvSpPr>
          <p:nvPr/>
        </p:nvSpPr>
        <p:spPr>
          <a:xfrm>
            <a:off x="9810198" y="155071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Falcon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9" name="Rounded Rectangle 68"/>
          <p:cNvSpPr>
            <a:spLocks/>
          </p:cNvSpPr>
          <p:nvPr/>
        </p:nvSpPr>
        <p:spPr>
          <a:xfrm>
            <a:off x="9855534" y="1832691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Cluster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ounded Rectangle 69"/>
          <p:cNvSpPr>
            <a:spLocks/>
          </p:cNvSpPr>
          <p:nvPr/>
        </p:nvSpPr>
        <p:spPr>
          <a:xfrm>
            <a:off x="9849712" y="2093968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Feed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>
            <a:spLocks/>
          </p:cNvSpPr>
          <p:nvPr/>
        </p:nvSpPr>
        <p:spPr>
          <a:xfrm>
            <a:off x="9855534" y="2355245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Process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Down Arrow 71"/>
          <p:cNvSpPr/>
          <p:nvPr/>
        </p:nvSpPr>
        <p:spPr>
          <a:xfrm rot="5400000">
            <a:off x="8947143" y="1891385"/>
            <a:ext cx="448013" cy="4785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8203" y="791826"/>
            <a:ext cx="1952806" cy="42131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pic>
        <p:nvPicPr>
          <p:cNvPr id="74" name="Picture 73" descr="database-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86" y="4103547"/>
            <a:ext cx="595320" cy="79376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32623" y="3509853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Output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04344" y="4811370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 rot="16200000">
            <a:off x="975512" y="5548042"/>
            <a:ext cx="354951" cy="37916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0955" y="5537226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Continuous Process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27063" y="5946504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Scheduled Process</a:t>
            </a:r>
            <a:endParaRPr lang="en-US" sz="1400" dirty="0"/>
          </a:p>
        </p:txBody>
      </p:sp>
      <p:sp>
        <p:nvSpPr>
          <p:cNvPr id="46" name="Down Arrow 45"/>
          <p:cNvSpPr/>
          <p:nvPr/>
        </p:nvSpPr>
        <p:spPr>
          <a:xfrm>
            <a:off x="10328989" y="2850511"/>
            <a:ext cx="448013" cy="82328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7494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424057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779733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7977" y="3785539"/>
            <a:ext cx="1104881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37578" y="377680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68651" y="3776806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5400000">
            <a:off x="9526477" y="4098433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653808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JSON inserted into Hive table using </a:t>
            </a:r>
            <a:r>
              <a:rPr lang="en-US" sz="1000" b="1" dirty="0" err="1" smtClean="0">
                <a:solidFill>
                  <a:schemeClr val="bg1"/>
                </a:solidFill>
                <a:latin typeface="Arial"/>
                <a:cs typeface="Arial"/>
              </a:rPr>
              <a:t>Serde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>
            <a:spLocks/>
          </p:cNvSpPr>
          <p:nvPr/>
        </p:nvSpPr>
        <p:spPr>
          <a:xfrm>
            <a:off x="5011653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Aggregated data inserted into 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13429" y="2992824"/>
            <a:ext cx="1138313" cy="2776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97961" y="3697618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aggregated</a:t>
            </a:r>
          </a:p>
          <a:p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7575" y="369213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json_data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355033" y="377604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501583" y="3677316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raw_json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90" name="Rounded Rectangle 89"/>
          <p:cNvSpPr>
            <a:spLocks/>
          </p:cNvSpPr>
          <p:nvPr/>
        </p:nvSpPr>
        <p:spPr>
          <a:xfrm>
            <a:off x="8298132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XML converted into flat JSON using UDFs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13473" y="377604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9951569" y="402537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file loaded from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Input directory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36114" y="368022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raw_xml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 rot="5400000">
            <a:off x="7881035" y="407061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 rot="5400000">
            <a:off x="6232180" y="407061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0" name="Down Arrow 109"/>
          <p:cNvSpPr/>
          <p:nvPr/>
        </p:nvSpPr>
        <p:spPr>
          <a:xfrm rot="5400000">
            <a:off x="4325405" y="416787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77141" y="3342034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Hive</a:t>
            </a:r>
            <a:endParaRPr lang="en-US" dirty="0"/>
          </a:p>
        </p:txBody>
      </p:sp>
      <p:sp>
        <p:nvSpPr>
          <p:cNvPr id="113" name="Down Arrow 112"/>
          <p:cNvSpPr/>
          <p:nvPr/>
        </p:nvSpPr>
        <p:spPr>
          <a:xfrm rot="5400000">
            <a:off x="2098351" y="4242294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13473" y="5102703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087153" y="1454770"/>
            <a:ext cx="323283" cy="377921"/>
            <a:chOff x="8412042" y="1054302"/>
            <a:chExt cx="323283" cy="377921"/>
          </a:xfrm>
        </p:grpSpPr>
        <p:sp>
          <p:nvSpPr>
            <p:cNvPr id="118" name="Oval 11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816492" y="2871988"/>
            <a:ext cx="323283" cy="377921"/>
            <a:chOff x="8412042" y="1054302"/>
            <a:chExt cx="323283" cy="377921"/>
          </a:xfrm>
        </p:grpSpPr>
        <p:sp>
          <p:nvSpPr>
            <p:cNvPr id="122" name="Oval 121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633863" y="4398066"/>
            <a:ext cx="323283" cy="377921"/>
            <a:chOff x="8412042" y="1054302"/>
            <a:chExt cx="323283" cy="377921"/>
          </a:xfrm>
        </p:grpSpPr>
        <p:sp>
          <p:nvSpPr>
            <p:cNvPr id="125" name="Oval 12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982546" y="4398066"/>
            <a:ext cx="323283" cy="377921"/>
            <a:chOff x="8412042" y="1054302"/>
            <a:chExt cx="323283" cy="377921"/>
          </a:xfrm>
        </p:grpSpPr>
        <p:sp>
          <p:nvSpPr>
            <p:cNvPr id="128" name="Oval 12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12863" y="4398066"/>
            <a:ext cx="323283" cy="377921"/>
            <a:chOff x="8412042" y="1054302"/>
            <a:chExt cx="323283" cy="377921"/>
          </a:xfrm>
        </p:grpSpPr>
        <p:sp>
          <p:nvSpPr>
            <p:cNvPr id="131" name="Oval 13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23366" y="4707419"/>
            <a:ext cx="323283" cy="377921"/>
            <a:chOff x="8412042" y="1054302"/>
            <a:chExt cx="323283" cy="377921"/>
          </a:xfrm>
        </p:grpSpPr>
        <p:sp>
          <p:nvSpPr>
            <p:cNvPr id="134" name="Oval 13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13329" y="4710870"/>
            <a:ext cx="323283" cy="377921"/>
            <a:chOff x="8412042" y="1054302"/>
            <a:chExt cx="323283" cy="377921"/>
          </a:xfrm>
        </p:grpSpPr>
        <p:sp>
          <p:nvSpPr>
            <p:cNvPr id="137" name="Oval 13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552922" y="4448866"/>
            <a:ext cx="323283" cy="377921"/>
            <a:chOff x="8412042" y="1054302"/>
            <a:chExt cx="323283" cy="377921"/>
          </a:xfrm>
        </p:grpSpPr>
        <p:sp>
          <p:nvSpPr>
            <p:cNvPr id="140" name="Oval 13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8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895072" y="5031933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xml archive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>
            <a:off x="10350674" y="471087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3673" y="5099092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15272" y="5028322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master </a:t>
            </a:r>
            <a:r>
              <a:rPr lang="en-US" sz="1400" dirty="0" err="1" smtClean="0">
                <a:solidFill>
                  <a:schemeClr val="bg2"/>
                </a:solidFill>
              </a:rPr>
              <a:t>json</a:t>
            </a:r>
            <a:endParaRPr lang="en-US" sz="1400" dirty="0" smtClean="0">
              <a:solidFill>
                <a:schemeClr val="bg2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>
            <a:off x="7084456" y="471087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8" name="Down Arrow 147"/>
          <p:cNvSpPr/>
          <p:nvPr/>
        </p:nvSpPr>
        <p:spPr>
          <a:xfrm rot="16200000">
            <a:off x="972082" y="5964673"/>
            <a:ext cx="354951" cy="379163"/>
          </a:xfrm>
          <a:prstGeom prst="downArrow">
            <a:avLst/>
          </a:prstGeom>
          <a:solidFill>
            <a:srgbClr val="4F8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153" name="Picture 152" descr="698693-icon-102-document-file-xml-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8" y="1465942"/>
            <a:ext cx="390903" cy="390903"/>
          </a:xfrm>
          <a:prstGeom prst="rect">
            <a:avLst/>
          </a:prstGeom>
        </p:spPr>
      </p:pic>
      <p:pic>
        <p:nvPicPr>
          <p:cNvPr id="154" name="Picture 153" descr="2011_Arrow_black_curving_axe_67°_attraction -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0" y="1780125"/>
            <a:ext cx="385477" cy="385477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1" y="4240313"/>
            <a:ext cx="556275" cy="55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Down Arrow 143"/>
          <p:cNvSpPr/>
          <p:nvPr/>
        </p:nvSpPr>
        <p:spPr>
          <a:xfrm rot="16200000">
            <a:off x="869584" y="431438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99404" y="1669449"/>
            <a:ext cx="323283" cy="323283"/>
            <a:chOff x="35429" y="2317267"/>
            <a:chExt cx="323283" cy="323283"/>
          </a:xfrm>
        </p:grpSpPr>
        <p:sp>
          <p:nvSpPr>
            <p:cNvPr id="150" name="Oval 149"/>
            <p:cNvSpPr/>
            <p:nvPr/>
          </p:nvSpPr>
          <p:spPr>
            <a:xfrm>
              <a:off x="35429" y="2317267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29" y="2335822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60750" y="1389074"/>
            <a:ext cx="323283" cy="323283"/>
            <a:chOff x="99706" y="2774162"/>
            <a:chExt cx="323283" cy="323283"/>
          </a:xfrm>
        </p:grpSpPr>
        <p:sp>
          <p:nvSpPr>
            <p:cNvPr id="152" name="Oval 151"/>
            <p:cNvSpPr/>
            <p:nvPr/>
          </p:nvSpPr>
          <p:spPr>
            <a:xfrm>
              <a:off x="99706" y="2774162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9706" y="2792717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51569" y="1227433"/>
            <a:ext cx="323283" cy="323283"/>
            <a:chOff x="511112" y="2428700"/>
            <a:chExt cx="323283" cy="323283"/>
          </a:xfrm>
        </p:grpSpPr>
        <p:sp>
          <p:nvSpPr>
            <p:cNvPr id="156" name="Oval 155"/>
            <p:cNvSpPr/>
            <p:nvPr/>
          </p:nvSpPr>
          <p:spPr>
            <a:xfrm>
              <a:off x="511112" y="2428700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11112" y="2447255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48297" y="1227433"/>
            <a:ext cx="323283" cy="323283"/>
            <a:chOff x="197071" y="1499062"/>
            <a:chExt cx="323283" cy="323283"/>
          </a:xfrm>
        </p:grpSpPr>
        <p:sp>
          <p:nvSpPr>
            <p:cNvPr id="158" name="Oval 157"/>
            <p:cNvSpPr/>
            <p:nvPr/>
          </p:nvSpPr>
          <p:spPr>
            <a:xfrm>
              <a:off x="197071" y="1499062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7071" y="1517617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D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4057" y="3358639"/>
            <a:ext cx="323283" cy="323283"/>
            <a:chOff x="430063" y="2055990"/>
            <a:chExt cx="323283" cy="323283"/>
          </a:xfrm>
        </p:grpSpPr>
        <p:sp>
          <p:nvSpPr>
            <p:cNvPr id="160" name="Oval 159"/>
            <p:cNvSpPr/>
            <p:nvPr/>
          </p:nvSpPr>
          <p:spPr>
            <a:xfrm>
              <a:off x="430063" y="2055990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30063" y="2074545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37762" y="3808006"/>
            <a:ext cx="323283" cy="323283"/>
            <a:chOff x="612550" y="1175838"/>
            <a:chExt cx="323283" cy="323283"/>
          </a:xfrm>
        </p:grpSpPr>
        <p:sp>
          <p:nvSpPr>
            <p:cNvPr id="162" name="Oval 161"/>
            <p:cNvSpPr/>
            <p:nvPr/>
          </p:nvSpPr>
          <p:spPr>
            <a:xfrm>
              <a:off x="612550" y="1175838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2550" y="1194393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F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86158" y="3808006"/>
            <a:ext cx="323283" cy="323283"/>
            <a:chOff x="612550" y="1175838"/>
            <a:chExt cx="323283" cy="323283"/>
          </a:xfrm>
        </p:grpSpPr>
        <p:sp>
          <p:nvSpPr>
            <p:cNvPr id="151" name="Oval 150"/>
            <p:cNvSpPr/>
            <p:nvPr/>
          </p:nvSpPr>
          <p:spPr>
            <a:xfrm>
              <a:off x="612550" y="1175838"/>
              <a:ext cx="323283" cy="3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2550" y="1194393"/>
              <a:ext cx="323283" cy="304728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14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Process Flow - 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Process execution should produce the following output 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Data in JSON Format in the table used for analytical queries in Hive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Raw XML Data in the archive table, to maintain the source data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Aggregated data in the external RDBMS system. – Number of visits made for each study broken down by visit type, year and month.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4289" y="165100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7040" y="153811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pic>
        <p:nvPicPr>
          <p:cNvPr id="4" name="Picture 3" descr="Screen Shot 2015-08-13 at 10.4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92" y="3829861"/>
            <a:ext cx="5384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do Hadoop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do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Agenda – Data Pipeline 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7" y="1108940"/>
            <a:ext cx="8719578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What is a Data Pipeline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 Overview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HDP Components used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Demo Process Flow 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Input Data 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Processing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 Data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Resources (How to set it up)</a:t>
            </a:r>
          </a:p>
        </p:txBody>
      </p:sp>
    </p:spTree>
    <p:extLst>
      <p:ext uri="{BB962C8B-B14F-4D97-AF65-F5344CB8AC3E}">
        <p14:creationId xmlns:p14="http://schemas.microsoft.com/office/powerpoint/2010/main" val="11225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What is a Data Pipeline?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Automated process that executes at regular interval to ingest, cleanse, transform and/or aggregates incoming feed of data to generate the output dataset in the format that is suitable for downstream processing with no manual intervention. 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do Hadoop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555632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Build a data pipeline to automate the process of ingesting data file with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Input </a:t>
            </a:r>
            <a:r>
              <a:rPr lang="en-US" sz="2800" dirty="0" smtClean="0">
                <a:solidFill>
                  <a:schemeClr val="bg1"/>
                </a:solidFill>
              </a:rPr>
              <a:t>as one or more XML messages (Clinical Data – Subject Visits)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Process</a:t>
            </a:r>
            <a:r>
              <a:rPr lang="en-US" sz="2800" dirty="0" smtClean="0">
                <a:solidFill>
                  <a:schemeClr val="bg1"/>
                </a:solidFill>
              </a:rPr>
              <a:t> includes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Loading the file data to Hive tables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Conversion of XML to JSON 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Running aggregate query on table with JSON data 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Sqoop the results out of Hive to an external RDBMS (MySQL)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Output</a:t>
            </a:r>
            <a:r>
              <a:rPr lang="en-US" sz="2800" dirty="0" smtClean="0">
                <a:solidFill>
                  <a:schemeClr val="bg1"/>
                </a:solidFill>
              </a:rPr>
              <a:t> is that the processed aggregate data is available in MySQL</a:t>
            </a:r>
          </a:p>
        </p:txBody>
      </p:sp>
    </p:spTree>
    <p:extLst>
      <p:ext uri="{BB962C8B-B14F-4D97-AF65-F5344CB8AC3E}">
        <p14:creationId xmlns:p14="http://schemas.microsoft.com/office/powerpoint/2010/main" val="147720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- Business Objective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555632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Given the subject visit event data in XML format, generate a report showing the total visits aggregated by study, visit type, year and month.</a:t>
            </a:r>
          </a:p>
        </p:txBody>
      </p:sp>
    </p:spTree>
    <p:extLst>
      <p:ext uri="{BB962C8B-B14F-4D97-AF65-F5344CB8AC3E}">
        <p14:creationId xmlns:p14="http://schemas.microsoft.com/office/powerpoint/2010/main" val="324761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HDP Components Used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Flume</a:t>
            </a:r>
            <a:r>
              <a:rPr lang="en-US" sz="2800" dirty="0" smtClean="0">
                <a:solidFill>
                  <a:schemeClr val="bg1"/>
                </a:solidFill>
              </a:rPr>
              <a:t> – Spooling Directory Flume agent to bring the data in from landing zone into HDFS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Falcon </a:t>
            </a:r>
            <a:r>
              <a:rPr lang="en-US" sz="2800" dirty="0" smtClean="0">
                <a:solidFill>
                  <a:schemeClr val="bg1"/>
                </a:solidFill>
              </a:rPr>
              <a:t>– Data Governance tool to build the data pipeline (wire the processes together) {</a:t>
            </a:r>
            <a:r>
              <a:rPr lang="en-US" sz="2800" dirty="0" err="1" smtClean="0">
                <a:solidFill>
                  <a:schemeClr val="bg1"/>
                </a:solidFill>
              </a:rPr>
              <a:t>Oozie</a:t>
            </a:r>
            <a:r>
              <a:rPr lang="en-US" sz="2800" dirty="0" smtClean="0">
                <a:solidFill>
                  <a:schemeClr val="bg1"/>
                </a:solidFill>
              </a:rPr>
              <a:t> used behind the scenes}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Atlas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- Apache Atlas provides governance capabilities for </a:t>
            </a:r>
            <a:r>
              <a:rPr lang="en-US" sz="2800" dirty="0" smtClean="0">
                <a:solidFill>
                  <a:schemeClr val="bg1"/>
                </a:solidFill>
              </a:rPr>
              <a:t>Hadoop.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Hive </a:t>
            </a:r>
            <a:r>
              <a:rPr lang="en-US" sz="2800" dirty="0" smtClean="0">
                <a:solidFill>
                  <a:schemeClr val="bg1"/>
                </a:solidFill>
              </a:rPr>
              <a:t>- for loading and transforming the data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Sqoop </a:t>
            </a:r>
            <a:r>
              <a:rPr lang="en-US" sz="2800" dirty="0" smtClean="0">
                <a:solidFill>
                  <a:schemeClr val="bg1"/>
                </a:solidFill>
              </a:rPr>
              <a:t>- for exporting the data to external RDBMS</a:t>
            </a:r>
          </a:p>
        </p:txBody>
      </p:sp>
    </p:spTree>
    <p:extLst>
      <p:ext uri="{BB962C8B-B14F-4D97-AF65-F5344CB8AC3E}">
        <p14:creationId xmlns:p14="http://schemas.microsoft.com/office/powerpoint/2010/main" val="5584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6368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 smtClean="0"/>
              <a:t>Demo Process Flow -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06" y="1108940"/>
            <a:ext cx="11306025" cy="49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Clinical Research “Subject Visits” data with – Study Id, Visit Type, Visit Date etc. </a:t>
            </a: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err="1">
                <a:solidFill>
                  <a:schemeClr val="bg1"/>
                </a:solidFill>
              </a:rPr>
              <a:t>wiki.cdisc.org</a:t>
            </a:r>
            <a:r>
              <a:rPr lang="en-US" dirty="0">
                <a:solidFill>
                  <a:schemeClr val="bg1"/>
                </a:solidFill>
              </a:rPr>
              <a:t>/display/PUB/</a:t>
            </a:r>
            <a:r>
              <a:rPr lang="en-US" dirty="0" err="1">
                <a:solidFill>
                  <a:schemeClr val="bg1"/>
                </a:solidFill>
              </a:rPr>
              <a:t>CDISC+Dataset-XML+Resources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Screen Shot 2015-03-19 at 8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8" y="2116675"/>
            <a:ext cx="9377176" cy="3365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4289" y="165100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7040" y="153811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9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5133" y="790226"/>
            <a:ext cx="8376069" cy="5223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933868" y="3518975"/>
            <a:ext cx="6595213" cy="233258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700149" y="1517617"/>
            <a:ext cx="1681797" cy="1287076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10568201" y="161826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err="1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Oozie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ACE1-0579-8A40-9AEC-5E965C4882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8187" y="725674"/>
            <a:ext cx="9524291" cy="473200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441" y="92940"/>
            <a:ext cx="10969943" cy="1016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ヒラギノ角ゴ Pro W3" charset="-128"/>
                <a:cs typeface="ヒラギノ角ゴ Pro W3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dirty="0"/>
              <a:t>Demo Process Flow -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955" y="790226"/>
            <a:ext cx="2429287" cy="259644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2955" y="3530810"/>
            <a:ext cx="2429287" cy="1926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32652" y="1589418"/>
            <a:ext cx="3475100" cy="1076733"/>
            <a:chOff x="6448715" y="4152888"/>
            <a:chExt cx="3475100" cy="1076733"/>
          </a:xfrm>
        </p:grpSpPr>
        <p:sp>
          <p:nvSpPr>
            <p:cNvPr id="11" name="Rounded Rectangle 10"/>
            <p:cNvSpPr/>
            <p:nvPr/>
          </p:nvSpPr>
          <p:spPr>
            <a:xfrm>
              <a:off x="6448715" y="4152888"/>
              <a:ext cx="3475100" cy="1076733"/>
            </a:xfrm>
            <a:prstGeom prst="roundRect">
              <a:avLst>
                <a:gd name="adj" fmla="val 1121"/>
              </a:avLst>
            </a:prstGeom>
            <a:solidFill>
              <a:schemeClr val="accent1"/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cs typeface="Arial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6558932" y="4884390"/>
              <a:ext cx="3252632" cy="196337"/>
            </a:xfrm>
            <a:prstGeom prst="roundRect">
              <a:avLst>
                <a:gd name="adj" fmla="val 5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Arial"/>
                  <a:cs typeface="Arial"/>
                </a:rPr>
                <a:t>Storage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96863" y="4155061"/>
              <a:ext cx="3375656" cy="670136"/>
            </a:xfrm>
            <a:prstGeom prst="roundRect">
              <a:avLst>
                <a:gd name="adj" fmla="val 2942"/>
              </a:avLst>
            </a:prstGeom>
            <a:solidFill>
              <a:schemeClr val="accent1"/>
            </a:solidFill>
            <a:ln w="952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 algn="ctr"/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659937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659937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6" name="Rounded Rectangle 15"/>
            <p:cNvSpPr>
              <a:spLocks/>
            </p:cNvSpPr>
            <p:nvPr/>
          </p:nvSpPr>
          <p:spPr>
            <a:xfrm>
              <a:off x="681380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681380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>
              <a:off x="702824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702824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724267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724267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745711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3" name="Rounded Rectangle 22"/>
            <p:cNvSpPr>
              <a:spLocks/>
            </p:cNvSpPr>
            <p:nvPr/>
          </p:nvSpPr>
          <p:spPr>
            <a:xfrm>
              <a:off x="745711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7675394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7675394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6" name="Rounded Rectangle 25"/>
            <p:cNvSpPr>
              <a:spLocks/>
            </p:cNvSpPr>
            <p:nvPr/>
          </p:nvSpPr>
          <p:spPr>
            <a:xfrm>
              <a:off x="7889830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7889830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8" name="Rounded Rectangle 27"/>
            <p:cNvSpPr>
              <a:spLocks/>
            </p:cNvSpPr>
            <p:nvPr/>
          </p:nvSpPr>
          <p:spPr>
            <a:xfrm>
              <a:off x="8104266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29" name="Rounded Rectangle 28"/>
            <p:cNvSpPr>
              <a:spLocks/>
            </p:cNvSpPr>
            <p:nvPr/>
          </p:nvSpPr>
          <p:spPr>
            <a:xfrm>
              <a:off x="8104266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8318702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8318702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8533138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8533138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874757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5" name="Rounded Rectangle 34"/>
            <p:cNvSpPr>
              <a:spLocks/>
            </p:cNvSpPr>
            <p:nvPr/>
          </p:nvSpPr>
          <p:spPr>
            <a:xfrm>
              <a:off x="874757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6" name="Rounded Rectangle 35"/>
            <p:cNvSpPr>
              <a:spLocks/>
            </p:cNvSpPr>
            <p:nvPr/>
          </p:nvSpPr>
          <p:spPr>
            <a:xfrm>
              <a:off x="8962093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7" name="Rounded Rectangle 36"/>
            <p:cNvSpPr>
              <a:spLocks/>
            </p:cNvSpPr>
            <p:nvPr/>
          </p:nvSpPr>
          <p:spPr>
            <a:xfrm>
              <a:off x="8962093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8" name="Rounded Rectangle 37"/>
            <p:cNvSpPr>
              <a:spLocks/>
            </p:cNvSpPr>
            <p:nvPr/>
          </p:nvSpPr>
          <p:spPr>
            <a:xfrm>
              <a:off x="9176529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39" name="Rounded Rectangle 38"/>
            <p:cNvSpPr>
              <a:spLocks/>
            </p:cNvSpPr>
            <p:nvPr/>
          </p:nvSpPr>
          <p:spPr>
            <a:xfrm>
              <a:off x="9176529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9390965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1" name="Rounded Rectangle 40"/>
            <p:cNvSpPr>
              <a:spLocks/>
            </p:cNvSpPr>
            <p:nvPr/>
          </p:nvSpPr>
          <p:spPr>
            <a:xfrm>
              <a:off x="9390965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2" name="Rounded Rectangle 41"/>
            <p:cNvSpPr>
              <a:spLocks/>
            </p:cNvSpPr>
            <p:nvPr/>
          </p:nvSpPr>
          <p:spPr>
            <a:xfrm>
              <a:off x="9605401" y="440598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3" name="Rounded Rectangle 42"/>
            <p:cNvSpPr>
              <a:spLocks/>
            </p:cNvSpPr>
            <p:nvPr/>
          </p:nvSpPr>
          <p:spPr>
            <a:xfrm>
              <a:off x="9605401" y="4596812"/>
              <a:ext cx="181817" cy="163511"/>
            </a:xfrm>
            <a:prstGeom prst="roundRect">
              <a:avLst>
                <a:gd name="adj" fmla="val 5758"/>
              </a:avLst>
            </a:prstGeom>
            <a:solidFill>
              <a:schemeClr val="tx2"/>
            </a:solidFill>
            <a:ln w="9525" cmpd="sng">
              <a:solidFill>
                <a:srgbClr val="355F14">
                  <a:alpha val="21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°</a:t>
              </a:r>
              <a:endParaRPr lang="en-US" sz="7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  <p:sp>
          <p:nvSpPr>
            <p:cNvPr id="44" name="Rounded Rectangle 43"/>
            <p:cNvSpPr>
              <a:spLocks/>
            </p:cNvSpPr>
            <p:nvPr/>
          </p:nvSpPr>
          <p:spPr>
            <a:xfrm>
              <a:off x="6496863" y="4294384"/>
              <a:ext cx="3375655" cy="529819"/>
            </a:xfrm>
            <a:prstGeom prst="roundRect">
              <a:avLst>
                <a:gd name="adj" fmla="val 5758"/>
              </a:avLst>
            </a:prstGeom>
            <a:solidFill>
              <a:schemeClr val="tx2">
                <a:alpha val="75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HDFS </a:t>
              </a:r>
              <a:br>
                <a:rPr lang="en-US" sz="1200" b="1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</a:br>
              <a:r>
                <a:rPr lang="en-US" sz="100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cs typeface="Calibri"/>
                </a:rPr>
                <a:t>(Hadoop Distributed File System)</a:t>
              </a:r>
              <a:endPara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cs typeface="Calibri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642559" y="1354666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48" name="Rounded Rectangle 47"/>
          <p:cNvSpPr>
            <a:spLocks/>
          </p:cNvSpPr>
          <p:nvPr/>
        </p:nvSpPr>
        <p:spPr>
          <a:xfrm>
            <a:off x="2709800" y="1479346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Import / Ingest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>
            <a:spLocks/>
          </p:cNvSpPr>
          <p:nvPr/>
        </p:nvSpPr>
        <p:spPr>
          <a:xfrm>
            <a:off x="2765923" y="1869739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0" name="Rounded Rectangle 49"/>
          <p:cNvSpPr>
            <a:spLocks/>
          </p:cNvSpPr>
          <p:nvPr/>
        </p:nvSpPr>
        <p:spPr>
          <a:xfrm>
            <a:off x="2964949" y="2060282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Flume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41343" y="3710167"/>
            <a:ext cx="1681797" cy="1524000"/>
          </a:xfrm>
          <a:prstGeom prst="roundRect">
            <a:avLst>
              <a:gd name="adj" fmla="val 1121"/>
            </a:avLst>
          </a:prstGeom>
          <a:solidFill>
            <a:srgbClr val="6BBC31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dirty="0">
              <a:solidFill>
                <a:srgbClr val="1E1E1E">
                  <a:lumMod val="75000"/>
                  <a:lumOff val="25000"/>
                </a:srgbClr>
              </a:solidFill>
              <a:cs typeface="Arial"/>
            </a:endParaRPr>
          </a:p>
        </p:txBody>
      </p:sp>
      <p:sp>
        <p:nvSpPr>
          <p:cNvPr id="56" name="Rounded Rectangle 55"/>
          <p:cNvSpPr>
            <a:spLocks/>
          </p:cNvSpPr>
          <p:nvPr/>
        </p:nvSpPr>
        <p:spPr>
          <a:xfrm>
            <a:off x="2708584" y="3834847"/>
            <a:ext cx="1547315" cy="1257360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Export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>
            <a:spLocks/>
          </p:cNvSpPr>
          <p:nvPr/>
        </p:nvSpPr>
        <p:spPr>
          <a:xfrm>
            <a:off x="2764707" y="4225240"/>
            <a:ext cx="1435068" cy="726708"/>
          </a:xfrm>
          <a:prstGeom prst="roundRect">
            <a:avLst>
              <a:gd name="adj" fmla="val 2946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b"/>
          <a:lstStyle/>
          <a:p>
            <a:pPr algn="ctr"/>
            <a:endParaRPr lang="en-US" sz="1100" kern="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Rounded Rectangle 57"/>
          <p:cNvSpPr>
            <a:spLocks/>
          </p:cNvSpPr>
          <p:nvPr/>
        </p:nvSpPr>
        <p:spPr>
          <a:xfrm>
            <a:off x="2963733" y="4415783"/>
            <a:ext cx="1037016" cy="26517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Sqoop</a:t>
            </a:r>
            <a:endParaRPr lang="en-US" sz="600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59" name="Picture 58" descr="512px-Folder_open_alt_font_awesom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4" y="1845113"/>
            <a:ext cx="679284" cy="6792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85505" y="862795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Landing Zone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3591" y="2567477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Spool Folder</a:t>
            </a:r>
            <a:endParaRPr lang="en-US" dirty="0"/>
          </a:p>
        </p:txBody>
      </p:sp>
      <p:sp>
        <p:nvSpPr>
          <p:cNvPr id="62" name="Down Arrow 61"/>
          <p:cNvSpPr/>
          <p:nvPr/>
        </p:nvSpPr>
        <p:spPr>
          <a:xfrm rot="16200000">
            <a:off x="2137967" y="197798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63" name="Down Arrow 62"/>
          <p:cNvSpPr/>
          <p:nvPr/>
        </p:nvSpPr>
        <p:spPr>
          <a:xfrm rot="16200000">
            <a:off x="4475397" y="1977986"/>
            <a:ext cx="448013" cy="47857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65" name="Picture 64" descr="fk36v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55" y="1972197"/>
            <a:ext cx="561199" cy="638974"/>
          </a:xfrm>
          <a:prstGeom prst="rect">
            <a:avLst/>
          </a:prstGeom>
        </p:spPr>
      </p:pic>
      <p:sp>
        <p:nvSpPr>
          <p:cNvPr id="68" name="Rounded Rectangle 67"/>
          <p:cNvSpPr>
            <a:spLocks/>
          </p:cNvSpPr>
          <p:nvPr/>
        </p:nvSpPr>
        <p:spPr>
          <a:xfrm>
            <a:off x="9810198" y="1618266"/>
            <a:ext cx="675928" cy="1050827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b="1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Falcon</a:t>
            </a:r>
            <a:endParaRPr lang="en-US" sz="1400" b="1" dirty="0">
              <a:solidFill>
                <a:srgbClr val="1E1E1E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9" name="Rounded Rectangle 68"/>
          <p:cNvSpPr>
            <a:spLocks/>
          </p:cNvSpPr>
          <p:nvPr/>
        </p:nvSpPr>
        <p:spPr>
          <a:xfrm>
            <a:off x="9855534" y="1900241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Cluster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ounded Rectangle 69"/>
          <p:cNvSpPr>
            <a:spLocks/>
          </p:cNvSpPr>
          <p:nvPr/>
        </p:nvSpPr>
        <p:spPr>
          <a:xfrm>
            <a:off x="9849712" y="2161518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Feed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>
            <a:spLocks/>
          </p:cNvSpPr>
          <p:nvPr/>
        </p:nvSpPr>
        <p:spPr>
          <a:xfrm>
            <a:off x="9855534" y="2422795"/>
            <a:ext cx="596900" cy="217755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"/>
                <a:cs typeface="Arial"/>
              </a:rPr>
              <a:t>Process</a:t>
            </a:r>
            <a:endParaRPr lang="en-US" sz="600" dirty="0">
              <a:solidFill>
                <a:schemeClr val="bg1">
                  <a:lumMod val="10000"/>
                  <a:lumOff val="9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2" name="Down Arrow 71"/>
          <p:cNvSpPr/>
          <p:nvPr/>
        </p:nvSpPr>
        <p:spPr>
          <a:xfrm rot="5400000">
            <a:off x="8947143" y="1958935"/>
            <a:ext cx="448013" cy="4785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88203" y="859376"/>
            <a:ext cx="1952806" cy="42131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pic>
        <p:nvPicPr>
          <p:cNvPr id="74" name="Picture 73" descr="database-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86" y="4171097"/>
            <a:ext cx="595320" cy="79376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32623" y="3577403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Output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04344" y="4878920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77" name="Down Arrow 76"/>
          <p:cNvSpPr/>
          <p:nvPr/>
        </p:nvSpPr>
        <p:spPr>
          <a:xfrm rot="16200000">
            <a:off x="975512" y="5615592"/>
            <a:ext cx="354951" cy="379163"/>
          </a:xfrm>
          <a:prstGeom prst="down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0955" y="5604776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Continuous Process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300955" y="6014054"/>
            <a:ext cx="2894082" cy="68459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smtClean="0"/>
              <a:t>Scheduled Process</a:t>
            </a:r>
            <a:endParaRPr lang="en-US" sz="1400" dirty="0"/>
          </a:p>
        </p:txBody>
      </p:sp>
      <p:sp>
        <p:nvSpPr>
          <p:cNvPr id="46" name="Down Arrow 45"/>
          <p:cNvSpPr/>
          <p:nvPr/>
        </p:nvSpPr>
        <p:spPr>
          <a:xfrm>
            <a:off x="10328989" y="2945081"/>
            <a:ext cx="448013" cy="82328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077494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424057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779733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7977" y="3907129"/>
            <a:ext cx="1104881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37578" y="3898396"/>
            <a:ext cx="1019840" cy="5156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68651" y="3898396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5400000">
            <a:off x="9526477" y="4220023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653808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JSON inserted into Hive table using </a:t>
            </a:r>
            <a:r>
              <a:rPr lang="en-US" sz="1000" b="1" dirty="0" err="1" smtClean="0">
                <a:solidFill>
                  <a:schemeClr val="bg1"/>
                </a:solidFill>
                <a:latin typeface="Arial"/>
                <a:cs typeface="Arial"/>
              </a:rPr>
              <a:t>Serde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>
            <a:spLocks/>
          </p:cNvSpPr>
          <p:nvPr/>
        </p:nvSpPr>
        <p:spPr>
          <a:xfrm>
            <a:off x="5011653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Aggregated data inserted into 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13429" y="3060374"/>
            <a:ext cx="1138313" cy="277656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097961" y="3819208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aggregated</a:t>
            </a:r>
          </a:p>
          <a:p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7575" y="381372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json_data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355033" y="389763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501583" y="3798906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raw_json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90" name="Rounded Rectangle 89"/>
          <p:cNvSpPr>
            <a:spLocks/>
          </p:cNvSpPr>
          <p:nvPr/>
        </p:nvSpPr>
        <p:spPr>
          <a:xfrm>
            <a:off x="8298132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XML converted into flat JSON using UDFs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13473" y="3897632"/>
            <a:ext cx="1172057" cy="44801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9951569" y="4146967"/>
            <a:ext cx="1285988" cy="630342"/>
          </a:xfrm>
          <a:prstGeom prst="roundRect">
            <a:avLst>
              <a:gd name="adj" fmla="val 5758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Flat file loaded from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Input directory</a:t>
            </a:r>
            <a:endParaRPr lang="en-US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36114" y="3801811"/>
            <a:ext cx="1392967" cy="385118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raw_xml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 rot="5400000">
            <a:off x="7881035" y="419220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 rot="5400000">
            <a:off x="6232180" y="4192209"/>
            <a:ext cx="448013" cy="30190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0" name="Down Arrow 109"/>
          <p:cNvSpPr/>
          <p:nvPr/>
        </p:nvSpPr>
        <p:spPr>
          <a:xfrm rot="5400000">
            <a:off x="4325405" y="423542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77141" y="3409584"/>
            <a:ext cx="1749828" cy="17559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dirty="0" smtClean="0"/>
              <a:t>       Hive</a:t>
            </a:r>
            <a:endParaRPr lang="en-US" dirty="0"/>
          </a:p>
        </p:txBody>
      </p:sp>
      <p:sp>
        <p:nvSpPr>
          <p:cNvPr id="113" name="Down Arrow 112"/>
          <p:cNvSpPr/>
          <p:nvPr/>
        </p:nvSpPr>
        <p:spPr>
          <a:xfrm rot="5400000">
            <a:off x="2098351" y="4309844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13473" y="5224293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087153" y="1522320"/>
            <a:ext cx="323283" cy="377921"/>
            <a:chOff x="8412042" y="1054302"/>
            <a:chExt cx="323283" cy="377921"/>
          </a:xfrm>
        </p:grpSpPr>
        <p:sp>
          <p:nvSpPr>
            <p:cNvPr id="118" name="Oval 11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816492" y="2966558"/>
            <a:ext cx="323283" cy="377921"/>
            <a:chOff x="8412042" y="1054302"/>
            <a:chExt cx="323283" cy="377921"/>
          </a:xfrm>
        </p:grpSpPr>
        <p:sp>
          <p:nvSpPr>
            <p:cNvPr id="122" name="Oval 121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633863" y="4519656"/>
            <a:ext cx="323283" cy="377921"/>
            <a:chOff x="8412042" y="1054302"/>
            <a:chExt cx="323283" cy="377921"/>
          </a:xfrm>
        </p:grpSpPr>
        <p:sp>
          <p:nvSpPr>
            <p:cNvPr id="125" name="Oval 124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982546" y="4519656"/>
            <a:ext cx="323283" cy="377921"/>
            <a:chOff x="8412042" y="1054302"/>
            <a:chExt cx="323283" cy="377921"/>
          </a:xfrm>
        </p:grpSpPr>
        <p:sp>
          <p:nvSpPr>
            <p:cNvPr id="128" name="Oval 127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12863" y="4519656"/>
            <a:ext cx="323283" cy="377921"/>
            <a:chOff x="8412042" y="1054302"/>
            <a:chExt cx="323283" cy="377921"/>
          </a:xfrm>
        </p:grpSpPr>
        <p:sp>
          <p:nvSpPr>
            <p:cNvPr id="131" name="Oval 130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23366" y="4829009"/>
            <a:ext cx="323283" cy="377921"/>
            <a:chOff x="8412042" y="1054302"/>
            <a:chExt cx="323283" cy="377921"/>
          </a:xfrm>
        </p:grpSpPr>
        <p:sp>
          <p:nvSpPr>
            <p:cNvPr id="134" name="Oval 133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6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13329" y="4832460"/>
            <a:ext cx="323283" cy="377921"/>
            <a:chOff x="8412042" y="1054302"/>
            <a:chExt cx="323283" cy="377921"/>
          </a:xfrm>
        </p:grpSpPr>
        <p:sp>
          <p:nvSpPr>
            <p:cNvPr id="137" name="Oval 136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552922" y="4516416"/>
            <a:ext cx="323283" cy="377921"/>
            <a:chOff x="8412042" y="1054302"/>
            <a:chExt cx="323283" cy="377921"/>
          </a:xfrm>
        </p:grpSpPr>
        <p:sp>
          <p:nvSpPr>
            <p:cNvPr id="140" name="Oval 139"/>
            <p:cNvSpPr/>
            <p:nvPr/>
          </p:nvSpPr>
          <p:spPr>
            <a:xfrm>
              <a:off x="8412042" y="1108940"/>
              <a:ext cx="323283" cy="323283"/>
            </a:xfrm>
            <a:prstGeom prst="ellipse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2201" y="1054302"/>
              <a:ext cx="156641" cy="17559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8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895072" y="5153523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xml archive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>
            <a:off x="10350674" y="483246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3673" y="5220682"/>
            <a:ext cx="1172056" cy="48655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91440" tIns="91440" rIns="91440" bIns="91440" rtlCol="0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615272" y="5149912"/>
            <a:ext cx="1437483" cy="560931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master </a:t>
            </a:r>
            <a:r>
              <a:rPr lang="en-US" sz="1400" dirty="0" err="1" smtClean="0">
                <a:solidFill>
                  <a:schemeClr val="bg2"/>
                </a:solidFill>
              </a:rPr>
              <a:t>json</a:t>
            </a:r>
            <a:endParaRPr lang="en-US" sz="1400" dirty="0" smtClean="0">
              <a:solidFill>
                <a:schemeClr val="bg2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table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>
            <a:off x="7084456" y="4832460"/>
            <a:ext cx="448013" cy="34509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48" name="Down Arrow 147"/>
          <p:cNvSpPr/>
          <p:nvPr/>
        </p:nvSpPr>
        <p:spPr>
          <a:xfrm rot="16200000">
            <a:off x="972082" y="6032223"/>
            <a:ext cx="354951" cy="379163"/>
          </a:xfrm>
          <a:prstGeom prst="downArrow">
            <a:avLst/>
          </a:prstGeom>
          <a:solidFill>
            <a:srgbClr val="4F8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153" name="Picture 152" descr="698693-icon-102-document-file-xml-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8" y="1533492"/>
            <a:ext cx="390903" cy="390903"/>
          </a:xfrm>
          <a:prstGeom prst="rect">
            <a:avLst/>
          </a:prstGeom>
        </p:spPr>
      </p:pic>
      <p:pic>
        <p:nvPicPr>
          <p:cNvPr id="154" name="Picture 153" descr="2011_Arrow_black_curving_axe_67°_attraction -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0" y="1847675"/>
            <a:ext cx="385477" cy="385477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1" y="4307863"/>
            <a:ext cx="556275" cy="55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Down Arrow 143"/>
          <p:cNvSpPr/>
          <p:nvPr/>
        </p:nvSpPr>
        <p:spPr>
          <a:xfrm rot="16200000">
            <a:off x="869584" y="4381937"/>
            <a:ext cx="448013" cy="42608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11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67475</TotalTime>
  <Words>861</Words>
  <Application>Microsoft Macintosh PowerPoint</Application>
  <PresentationFormat>Custom</PresentationFormat>
  <Paragraphs>283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Hortonworks_PPT_5temp</vt:lpstr>
      <vt:lpstr>Data Pipeline Demo</vt:lpstr>
      <vt:lpstr>PowerPoint Presentation</vt:lpstr>
      <vt:lpstr>PowerPoint Presentation</vt:lpstr>
      <vt:lpstr>Demo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Questions?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Positioning, Campaigns &amp; 2.0 Launch</dc:title>
  <dc:creator>David McJannet</dc:creator>
  <cp:lastModifiedBy>Biren Saini</cp:lastModifiedBy>
  <cp:revision>834</cp:revision>
  <cp:lastPrinted>2014-06-19T20:04:43Z</cp:lastPrinted>
  <dcterms:created xsi:type="dcterms:W3CDTF">2013-08-30T22:02:02Z</dcterms:created>
  <dcterms:modified xsi:type="dcterms:W3CDTF">2015-09-08T21:01:28Z</dcterms:modified>
</cp:coreProperties>
</file>