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80" r:id="rId2"/>
    <p:sldId id="391" r:id="rId3"/>
    <p:sldId id="400" r:id="rId4"/>
    <p:sldId id="382" r:id="rId5"/>
    <p:sldId id="399" r:id="rId6"/>
    <p:sldId id="407" r:id="rId7"/>
    <p:sldId id="394" r:id="rId8"/>
    <p:sldId id="401" r:id="rId9"/>
    <p:sldId id="393" r:id="rId10"/>
    <p:sldId id="405" r:id="rId11"/>
    <p:sldId id="406" r:id="rId12"/>
    <p:sldId id="404" r:id="rId13"/>
    <p:sldId id="402" r:id="rId14"/>
    <p:sldId id="396" r:id="rId15"/>
    <p:sldId id="384" r:id="rId1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McJanne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E28"/>
    <a:srgbClr val="7FBD53"/>
    <a:srgbClr val="2F9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9" autoAdjust="0"/>
    <p:restoredTop sz="90526" autoAdjust="0"/>
  </p:normalViewPr>
  <p:slideViewPr>
    <p:cSldViewPr snapToGrid="0" snapToObjects="1">
      <p:cViewPr>
        <p:scale>
          <a:sx n="94" d="100"/>
          <a:sy n="94" d="100"/>
        </p:scale>
        <p:origin x="-448" y="-20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712E4-16E2-3546-BEE8-BF686527E0AB}" type="datetimeFigureOut">
              <a:rPr lang="en-US" smtClean="0"/>
              <a:t>9/6/15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3ED54-26F3-BA45-8332-245FA7EE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093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AAD08-77AB-C840-8F52-1CD9AC3D73F9}" type="datetimeFigureOut">
              <a:rPr lang="en-US" smtClean="0"/>
              <a:t>9/6/15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E8096-F329-7647-8BCC-856D6F85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17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4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0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96538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3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96538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96538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9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96538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2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0E2E9980-219D-FE4F-8410-12F447CD7B6A}" type="datetimeFigureOut">
              <a:rPr lang="en-US" smtClean="0"/>
              <a:t>9/6/15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CA61ACE1-0579-8A40-9AEC-5E965C48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4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4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0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6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29"/>
            <a:ext cx="11010311" cy="226026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26906"/>
            <a:ext cx="11010311" cy="9082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0" y="6090519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5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"/>
            <a:ext cx="12188825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714510"/>
            <a:ext cx="12188825" cy="11434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949332"/>
            <a:ext cx="11010311" cy="15203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2522589"/>
            <a:ext cx="11010311" cy="6402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0" y="6090519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2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88825" cy="3973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29"/>
            <a:ext cx="11010311" cy="2260262"/>
          </a:xfrm>
          <a:prstGeom prst="rect">
            <a:avLst/>
          </a:prstGeom>
          <a:noFill/>
        </p:spPr>
        <p:txBody>
          <a:bodyPr wrap="square" bIns="137160" anchor="b" anchorCtr="0">
            <a:noAutofit/>
          </a:bodyPr>
          <a:lstStyle>
            <a:lvl1pPr marL="0" indent="0" algn="l" defTabSz="454025">
              <a:spcAft>
                <a:spcPts val="0"/>
              </a:spcAft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56296"/>
            <a:ext cx="11010311" cy="961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2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2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87553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or_RGBLogo.png"/>
          <p:cNvPicPr>
            <a:picLocks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399" y="6098077"/>
            <a:ext cx="1298448" cy="48876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900" b="1" spc="-70" dirty="0" smtClean="0">
                <a:solidFill>
                  <a:schemeClr val="accent4"/>
                </a:solidFill>
                <a:latin typeface="+mn-lt"/>
              </a:rPr>
              <a:t>Page </a:t>
            </a:r>
            <a:fld id="{9484F7A5-6A8F-8446-A111-2677E1911D97}" type="slidenum">
              <a:rPr lang="en-US" sz="900" b="1" spc="-70" smtClean="0">
                <a:solidFill>
                  <a:schemeClr val="accent4"/>
                </a:solidFill>
                <a:latin typeface="+mn-lt"/>
              </a:rPr>
              <a:pPr algn="l">
                <a:lnSpc>
                  <a:spcPct val="90000"/>
                </a:lnSpc>
              </a:pPr>
              <a:t>‹#›</a:t>
            </a:fld>
            <a:endParaRPr lang="en-US" sz="900" b="1" spc="-70" dirty="0" smtClean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654682" y="6476473"/>
            <a:ext cx="3209418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Bef>
                <a:spcPts val="0"/>
              </a:spcBef>
              <a:buFont typeface="Arial"/>
              <a:buNone/>
              <a:defRPr/>
            </a:pPr>
            <a:r>
              <a:rPr lang="en-US" sz="90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©</a:t>
            </a:r>
            <a:r>
              <a:rPr lang="en-US" sz="900" baseline="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 Hortonworks </a:t>
            </a:r>
            <a:r>
              <a:rPr lang="en-US" sz="90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Inc. 2011 – 2014. All Rights Reserved</a:t>
            </a:r>
            <a:endParaRPr lang="en-US" sz="900" dirty="0">
              <a:solidFill>
                <a:schemeClr val="accent4"/>
              </a:solidFill>
              <a:latin typeface="+mn-lt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085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9" r:id="rId3"/>
    <p:sldLayoutId id="2147483675" r:id="rId4"/>
    <p:sldLayoutId id="2147483676" r:id="rId5"/>
    <p:sldLayoutId id="2147483671" r:id="rId6"/>
    <p:sldLayoutId id="2147483672" r:id="rId7"/>
    <p:sldLayoutId id="2147483673" r:id="rId8"/>
    <p:sldLayoutId id="2147483667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Pipeline 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Aug 2015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Falcon Data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9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916230" y="1013248"/>
            <a:ext cx="11054972" cy="5054010"/>
          </a:xfrm>
          <a:prstGeom prst="roundRect">
            <a:avLst>
              <a:gd name="adj" fmla="val 0"/>
            </a:avLst>
          </a:prstGeom>
          <a:solidFill>
            <a:srgbClr val="6BBC31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100" dirty="0">
              <a:solidFill>
                <a:srgbClr val="1E1E1E">
                  <a:lumMod val="75000"/>
                  <a:lumOff val="25000"/>
                </a:srgbClr>
              </a:solidFill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3345" y="1122449"/>
            <a:ext cx="10876792" cy="4827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441" y="92940"/>
            <a:ext cx="10969943" cy="1016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ヒラギノ角ゴ Pro W3" charset="-128"/>
                <a:cs typeface="ヒラギノ角ゴ Pro W3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dirty="0" smtClean="0"/>
              <a:t>Data Processing Flow (Hive)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2458871" y="2855009"/>
            <a:ext cx="1892600" cy="560931"/>
            <a:chOff x="8496269" y="3850999"/>
            <a:chExt cx="1437483" cy="560931"/>
          </a:xfrm>
        </p:grpSpPr>
        <p:sp>
          <p:nvSpPr>
            <p:cNvPr id="114" name="TextBox 113"/>
            <p:cNvSpPr txBox="1"/>
            <p:nvPr/>
          </p:nvSpPr>
          <p:spPr>
            <a:xfrm>
              <a:off x="8614670" y="3854219"/>
              <a:ext cx="1172056" cy="486550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91440" tIns="91440" rIns="91440" bIns="91440" rtlCol="0">
              <a:noAutofit/>
            </a:bodyPr>
            <a:lstStyle/>
            <a:p>
              <a:endParaRPr 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496269" y="3850999"/>
              <a:ext cx="1437483" cy="560931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bg2"/>
                  </a:solidFill>
                </a:rPr>
                <a:t>xml_data_archive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764024" y="5092502"/>
            <a:ext cx="2363722" cy="560931"/>
            <a:chOff x="5260726" y="3847388"/>
            <a:chExt cx="1290457" cy="560931"/>
          </a:xfrm>
        </p:grpSpPr>
        <p:sp>
          <p:nvSpPr>
            <p:cNvPr id="145" name="TextBox 144"/>
            <p:cNvSpPr txBox="1"/>
            <p:nvPr/>
          </p:nvSpPr>
          <p:spPr>
            <a:xfrm>
              <a:off x="5334870" y="3850608"/>
              <a:ext cx="1172056" cy="486550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91440" tIns="91440" rIns="91440" bIns="91440" rtlCol="0">
              <a:noAutofit/>
            </a:bodyPr>
            <a:lstStyle/>
            <a:p>
              <a:endParaRPr 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260726" y="3847388"/>
              <a:ext cx="1290457" cy="560931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bg2"/>
                  </a:solidFill>
                </a:rPr>
                <a:t>sv_json_data_master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77124" y="1327808"/>
            <a:ext cx="1974347" cy="754025"/>
            <a:chOff x="1684060" y="2080071"/>
            <a:chExt cx="1974347" cy="754025"/>
          </a:xfrm>
        </p:grpSpPr>
        <p:grpSp>
          <p:nvGrpSpPr>
            <p:cNvPr id="3" name="Group 2"/>
            <p:cNvGrpSpPr/>
            <p:nvPr/>
          </p:nvGrpSpPr>
          <p:grpSpPr>
            <a:xfrm>
              <a:off x="1684060" y="2080071"/>
              <a:ext cx="1974347" cy="746025"/>
              <a:chOff x="2071585" y="3073046"/>
              <a:chExt cx="1974347" cy="746025"/>
            </a:xfrm>
          </p:grpSpPr>
          <p:sp>
            <p:nvSpPr>
              <p:cNvPr id="44" name="Rounded Rectangle 43"/>
              <p:cNvSpPr>
                <a:spLocks/>
              </p:cNvSpPr>
              <p:nvPr/>
            </p:nvSpPr>
            <p:spPr>
              <a:xfrm>
                <a:off x="2071585" y="3073046"/>
                <a:ext cx="1974347" cy="630342"/>
              </a:xfrm>
              <a:prstGeom prst="roundRect">
                <a:avLst>
                  <a:gd name="adj" fmla="val 575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4" name="Rounded Rectangle 83"/>
              <p:cNvSpPr>
                <a:spLocks/>
              </p:cNvSpPr>
              <p:nvPr/>
            </p:nvSpPr>
            <p:spPr>
              <a:xfrm>
                <a:off x="2071585" y="3281371"/>
                <a:ext cx="1974347" cy="537700"/>
              </a:xfrm>
              <a:prstGeom prst="roundRect">
                <a:avLst>
                  <a:gd name="adj" fmla="val 575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952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400" dirty="0">
                  <a:solidFill>
                    <a:schemeClr val="bg1"/>
                  </a:solidFill>
                  <a:cs typeface="Arial"/>
                </a:endParaRP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2115382" y="3324479"/>
                <a:ext cx="417664" cy="451485"/>
                <a:chOff x="6015872" y="1632885"/>
                <a:chExt cx="3248571" cy="3682065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015872" y="1632886"/>
                  <a:ext cx="3248571" cy="368206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211408" y="1632885"/>
                  <a:ext cx="2852505" cy="3485214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6350085" y="1632886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350085" y="2508072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6350085" y="3383258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350085" y="4258444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8497492" y="4392125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8497492" y="1763893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8497492" y="2639970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8497492" y="3516047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2530101" y="3288025"/>
                <a:ext cx="1172056" cy="249465"/>
              </a:xfrm>
              <a:prstGeom prst="rect">
                <a:avLst/>
              </a:prstGeom>
            </p:spPr>
            <p:txBody>
              <a:bodyPr vert="horz" wrap="square" lIns="91440" tIns="91440" rIns="91440" bIns="91440" rtlCol="0" anchor="t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en-US" dirty="0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2071585" y="3074808"/>
                <a:ext cx="1974347" cy="218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US" sz="1400" dirty="0" err="1">
                    <a:solidFill>
                      <a:schemeClr val="bg1"/>
                    </a:solidFill>
                  </a:rPr>
                  <a:t>raw_xml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2108973" y="2280098"/>
              <a:ext cx="154664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cs typeface="Arial"/>
                </a:rPr>
                <a:t>Single row XML. Raw data loaded directly from file</a:t>
              </a:r>
              <a:endParaRPr lang="en-US" sz="1000" dirty="0">
                <a:solidFill>
                  <a:schemeClr val="bg1"/>
                </a:solidFill>
                <a:cs typeface="Arial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37079" y="1335808"/>
            <a:ext cx="1982321" cy="746025"/>
            <a:chOff x="4819427" y="3211179"/>
            <a:chExt cx="1982321" cy="746025"/>
          </a:xfrm>
        </p:grpSpPr>
        <p:grpSp>
          <p:nvGrpSpPr>
            <p:cNvPr id="47" name="Group 46"/>
            <p:cNvGrpSpPr/>
            <p:nvPr/>
          </p:nvGrpSpPr>
          <p:grpSpPr>
            <a:xfrm>
              <a:off x="4819427" y="3211179"/>
              <a:ext cx="1974347" cy="746025"/>
              <a:chOff x="2071585" y="3073046"/>
              <a:chExt cx="1974347" cy="746025"/>
            </a:xfrm>
          </p:grpSpPr>
          <p:sp>
            <p:nvSpPr>
              <p:cNvPr id="48" name="Rounded Rectangle 47"/>
              <p:cNvSpPr>
                <a:spLocks/>
              </p:cNvSpPr>
              <p:nvPr/>
            </p:nvSpPr>
            <p:spPr>
              <a:xfrm>
                <a:off x="2071585" y="3073046"/>
                <a:ext cx="1974347" cy="630342"/>
              </a:xfrm>
              <a:prstGeom prst="roundRect">
                <a:avLst>
                  <a:gd name="adj" fmla="val 575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9" name="Rounded Rectangle 48"/>
              <p:cNvSpPr>
                <a:spLocks/>
              </p:cNvSpPr>
              <p:nvPr/>
            </p:nvSpPr>
            <p:spPr>
              <a:xfrm>
                <a:off x="2071585" y="3281371"/>
                <a:ext cx="1974347" cy="537700"/>
              </a:xfrm>
              <a:prstGeom prst="roundRect">
                <a:avLst>
                  <a:gd name="adj" fmla="val 575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952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2115382" y="3324479"/>
                <a:ext cx="417664" cy="451485"/>
                <a:chOff x="6015872" y="1632885"/>
                <a:chExt cx="3248571" cy="3682065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6015872" y="1632886"/>
                  <a:ext cx="3248571" cy="368206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6211408" y="1632885"/>
                  <a:ext cx="2852505" cy="3485214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6350085" y="1632886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6350085" y="2508072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6350085" y="3383258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6350085" y="4258444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8497492" y="4392125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8497492" y="1763893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8497492" y="2639970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8497492" y="3516047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55" name="TextBox 54"/>
              <p:cNvSpPr txBox="1"/>
              <p:nvPr/>
            </p:nvSpPr>
            <p:spPr>
              <a:xfrm>
                <a:off x="2530101" y="3288025"/>
                <a:ext cx="1172056" cy="249465"/>
              </a:xfrm>
              <a:prstGeom prst="rect">
                <a:avLst/>
              </a:prstGeom>
            </p:spPr>
            <p:txBody>
              <a:bodyPr vert="horz" wrap="square" lIns="91440" tIns="91440" rIns="91440" bIns="91440" rtlCol="0" anchor="t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071585" y="3074808"/>
                <a:ext cx="1974347" cy="218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US" sz="1400" dirty="0" err="1" smtClean="0">
                    <a:solidFill>
                      <a:schemeClr val="bg1"/>
                    </a:solidFill>
                  </a:rPr>
                  <a:t>raw_json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5255106" y="3435856"/>
              <a:ext cx="15466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cs typeface="Arial"/>
                </a:rPr>
                <a:t>XML converted into flat JSON using UDFs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852309" y="3542863"/>
            <a:ext cx="1974347" cy="746025"/>
            <a:chOff x="2071585" y="3073046"/>
            <a:chExt cx="1974347" cy="746025"/>
          </a:xfrm>
        </p:grpSpPr>
        <p:sp>
          <p:nvSpPr>
            <p:cNvPr id="72" name="Rounded Rectangle 71"/>
            <p:cNvSpPr>
              <a:spLocks/>
            </p:cNvSpPr>
            <p:nvPr/>
          </p:nvSpPr>
          <p:spPr>
            <a:xfrm>
              <a:off x="2071585" y="3073046"/>
              <a:ext cx="1974347" cy="630342"/>
            </a:xfrm>
            <a:prstGeom prst="roundRect">
              <a:avLst>
                <a:gd name="adj" fmla="val 5758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73" name="Rounded Rectangle 72"/>
            <p:cNvSpPr>
              <a:spLocks/>
            </p:cNvSpPr>
            <p:nvPr/>
          </p:nvSpPr>
          <p:spPr>
            <a:xfrm>
              <a:off x="2071585" y="3281371"/>
              <a:ext cx="1974347" cy="537700"/>
            </a:xfrm>
            <a:prstGeom prst="roundRect">
              <a:avLst>
                <a:gd name="adj" fmla="val 57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2115382" y="3324479"/>
              <a:ext cx="417664" cy="451485"/>
              <a:chOff x="6015872" y="1632885"/>
              <a:chExt cx="3248571" cy="3682065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6015872" y="1632886"/>
                <a:ext cx="3248571" cy="36820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211408" y="1632885"/>
                <a:ext cx="2852505" cy="348521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350085" y="1632886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350085" y="2508072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350085" y="3383258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350085" y="4258444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8497492" y="4392125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8497492" y="1763893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8497492" y="2639970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8497492" y="3516047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2530101" y="3288025"/>
              <a:ext cx="1172056" cy="249465"/>
            </a:xfrm>
            <a:prstGeom prst="rect">
              <a:avLst/>
            </a:prstGeom>
          </p:spPr>
          <p:txBody>
            <a:bodyPr vert="horz" wrap="square" lIns="91440" tIns="91440" rIns="91440" bIns="91440" rtlCol="0" anchor="t">
              <a:noAutofit/>
            </a:bodyPr>
            <a:lstStyle/>
            <a:p>
              <a:pPr algn="ctr">
                <a:lnSpc>
                  <a:spcPct val="50000"/>
                </a:lnSpc>
              </a:pP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071585" y="3074808"/>
              <a:ext cx="1974347" cy="218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1400" dirty="0" err="1">
                  <a:solidFill>
                    <a:schemeClr val="bg1"/>
                  </a:solidFill>
                </a:rPr>
                <a:t>sv_aggregate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4287988" y="3767540"/>
            <a:ext cx="15466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cs typeface="Arial"/>
              </a:rPr>
              <a:t>Aggregated / rolled up data. Ready to be exported to target DB.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8748248" y="3542863"/>
            <a:ext cx="1974347" cy="746025"/>
            <a:chOff x="2071585" y="3073046"/>
            <a:chExt cx="1974347" cy="746025"/>
          </a:xfrm>
        </p:grpSpPr>
        <p:sp>
          <p:nvSpPr>
            <p:cNvPr id="105" name="Rounded Rectangle 104"/>
            <p:cNvSpPr>
              <a:spLocks/>
            </p:cNvSpPr>
            <p:nvPr/>
          </p:nvSpPr>
          <p:spPr>
            <a:xfrm>
              <a:off x="2071585" y="3073046"/>
              <a:ext cx="1974347" cy="630342"/>
            </a:xfrm>
            <a:prstGeom prst="roundRect">
              <a:avLst>
                <a:gd name="adj" fmla="val 5758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08" name="Rounded Rectangle 107"/>
            <p:cNvSpPr>
              <a:spLocks/>
            </p:cNvSpPr>
            <p:nvPr/>
          </p:nvSpPr>
          <p:spPr>
            <a:xfrm>
              <a:off x="2071585" y="3281371"/>
              <a:ext cx="1974347" cy="537700"/>
            </a:xfrm>
            <a:prstGeom prst="roundRect">
              <a:avLst>
                <a:gd name="adj" fmla="val 57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2115382" y="3324479"/>
              <a:ext cx="417664" cy="451485"/>
              <a:chOff x="6015872" y="1632885"/>
              <a:chExt cx="3248571" cy="3682065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015872" y="1632886"/>
                <a:ext cx="3248571" cy="36820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211408" y="1632885"/>
                <a:ext cx="2852505" cy="348521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350085" y="1632886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350085" y="2508072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350085" y="3383258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350085" y="4258444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8497492" y="4392125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8497492" y="1763893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8497492" y="2639970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8497492" y="3516047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2530101" y="3288025"/>
              <a:ext cx="1172056" cy="249465"/>
            </a:xfrm>
            <a:prstGeom prst="rect">
              <a:avLst/>
            </a:prstGeom>
          </p:spPr>
          <p:txBody>
            <a:bodyPr vert="horz" wrap="square" lIns="91440" tIns="91440" rIns="91440" bIns="91440" rtlCol="0" anchor="t">
              <a:noAutofit/>
            </a:bodyPr>
            <a:lstStyle/>
            <a:p>
              <a:pPr algn="ctr">
                <a:lnSpc>
                  <a:spcPct val="50000"/>
                </a:lnSpc>
              </a:pP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071585" y="3074808"/>
              <a:ext cx="1974347" cy="218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1400" dirty="0" err="1">
                  <a:solidFill>
                    <a:schemeClr val="bg1"/>
                  </a:solidFill>
                </a:rPr>
                <a:t>sv_json_data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9183927" y="3767540"/>
            <a:ext cx="15466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cs typeface="Arial"/>
              </a:rPr>
              <a:t>Flattened JSON created using JSON </a:t>
            </a:r>
            <a:r>
              <a:rPr lang="en-US" sz="1000" dirty="0" err="1">
                <a:solidFill>
                  <a:schemeClr val="bg1"/>
                </a:solidFill>
                <a:cs typeface="Arial"/>
              </a:rPr>
              <a:t>Serde</a:t>
            </a:r>
            <a:r>
              <a:rPr lang="en-US" sz="1000" dirty="0">
                <a:solidFill>
                  <a:schemeClr val="bg1"/>
                </a:solidFill>
                <a:cs typeface="Arial"/>
              </a:rPr>
              <a:t> at the time of insert.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19239" y="1251046"/>
            <a:ext cx="24133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insert overwrite table </a:t>
            </a:r>
            <a:r>
              <a:rPr lang="en-US" sz="900" dirty="0" err="1"/>
              <a:t>raw_json</a:t>
            </a:r>
            <a:endParaRPr lang="en-US" sz="900" dirty="0"/>
          </a:p>
          <a:p>
            <a:r>
              <a:rPr lang="en-US" sz="900" dirty="0"/>
              <a:t>select convertJArr2Obj(convertX2J(</a:t>
            </a:r>
            <a:r>
              <a:rPr lang="en-US" sz="900" dirty="0" err="1"/>
              <a:t>myrow</a:t>
            </a:r>
            <a:r>
              <a:rPr lang="en-US" sz="900" dirty="0"/>
              <a:t>)) </a:t>
            </a:r>
            <a:endParaRPr lang="en-US" sz="900" dirty="0" smtClean="0"/>
          </a:p>
          <a:p>
            <a:r>
              <a:rPr lang="en-US" sz="900" dirty="0" smtClean="0"/>
              <a:t>from </a:t>
            </a:r>
            <a:r>
              <a:rPr lang="en-US" sz="900" dirty="0" err="1"/>
              <a:t>raw_xml</a:t>
            </a:r>
            <a:r>
              <a:rPr lang="en-US" sz="900" dirty="0"/>
              <a:t>;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1521380" y="1709250"/>
            <a:ext cx="323283" cy="377921"/>
            <a:chOff x="8412042" y="1054302"/>
            <a:chExt cx="323283" cy="377921"/>
          </a:xfrm>
        </p:grpSpPr>
        <p:sp>
          <p:nvSpPr>
            <p:cNvPr id="124" name="Oval 123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1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701050" y="1785319"/>
            <a:ext cx="323283" cy="377921"/>
            <a:chOff x="8412042" y="1054302"/>
            <a:chExt cx="323283" cy="377921"/>
          </a:xfrm>
        </p:grpSpPr>
        <p:sp>
          <p:nvSpPr>
            <p:cNvPr id="127" name="Oval 126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2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681180" y="4025204"/>
            <a:ext cx="323283" cy="377921"/>
            <a:chOff x="8412042" y="1054302"/>
            <a:chExt cx="323283" cy="377921"/>
          </a:xfrm>
        </p:grpSpPr>
        <p:sp>
          <p:nvSpPr>
            <p:cNvPr id="133" name="Oval 132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4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9856109" y="4330289"/>
            <a:ext cx="323283" cy="377921"/>
            <a:chOff x="8412042" y="1054302"/>
            <a:chExt cx="323283" cy="377921"/>
          </a:xfrm>
        </p:grpSpPr>
        <p:sp>
          <p:nvSpPr>
            <p:cNvPr id="136" name="Oval 135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5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441702" y="2216015"/>
            <a:ext cx="323283" cy="377921"/>
            <a:chOff x="8412042" y="1054302"/>
            <a:chExt cx="323283" cy="377921"/>
          </a:xfrm>
        </p:grpSpPr>
        <p:sp>
          <p:nvSpPr>
            <p:cNvPr id="139" name="Oval 138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6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262522" y="3965479"/>
            <a:ext cx="323283" cy="377921"/>
            <a:chOff x="8412042" y="1054302"/>
            <a:chExt cx="323283" cy="377921"/>
          </a:xfrm>
        </p:grpSpPr>
        <p:sp>
          <p:nvSpPr>
            <p:cNvPr id="143" name="Oval 142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7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51" name="Picture 150" descr="698693-icon-102-document-file-xml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58" y="1509976"/>
            <a:ext cx="390903" cy="390903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4" idx="3"/>
            <a:endCxn id="49" idx="1"/>
          </p:cNvCxnSpPr>
          <p:nvPr/>
        </p:nvCxnSpPr>
        <p:spPr>
          <a:xfrm>
            <a:off x="4348679" y="1804834"/>
            <a:ext cx="2588400" cy="8149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33163" y="1845025"/>
            <a:ext cx="6434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Arial"/>
              </a:rPr>
              <a:t>UDFs</a:t>
            </a:r>
            <a:endParaRPr lang="en-US" sz="1400" dirty="0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1569496" y="1725368"/>
            <a:ext cx="807628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9" idx="2"/>
            <a:endCxn id="105" idx="0"/>
          </p:cNvCxnSpPr>
          <p:nvPr/>
        </p:nvCxnSpPr>
        <p:spPr>
          <a:xfrm>
            <a:off x="7924253" y="2081833"/>
            <a:ext cx="1811169" cy="146103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8832989" y="2046129"/>
            <a:ext cx="323283" cy="377921"/>
            <a:chOff x="8412042" y="1054302"/>
            <a:chExt cx="323283" cy="377921"/>
          </a:xfrm>
        </p:grpSpPr>
        <p:sp>
          <p:nvSpPr>
            <p:cNvPr id="155" name="Oval 154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9081974" y="2412430"/>
            <a:ext cx="221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LOAD DATA INPATH </a:t>
            </a:r>
            <a:endParaRPr lang="en-US" sz="900" dirty="0" smtClean="0"/>
          </a:p>
          <a:p>
            <a:r>
              <a:rPr lang="en-US" sz="900" dirty="0" smtClean="0"/>
              <a:t>'</a:t>
            </a:r>
            <a:r>
              <a:rPr lang="en-US" sz="900" dirty="0" err="1"/>
              <a:t>workflow_root_dir</a:t>
            </a:r>
            <a:r>
              <a:rPr lang="en-US" sz="900" dirty="0"/>
              <a:t>}/</a:t>
            </a:r>
            <a:r>
              <a:rPr lang="en-US" sz="900" dirty="0" err="1"/>
              <a:t>hivedb</a:t>
            </a:r>
            <a:r>
              <a:rPr lang="en-US" sz="900" dirty="0"/>
              <a:t>/</a:t>
            </a:r>
            <a:r>
              <a:rPr lang="en-US" sz="900" dirty="0" err="1"/>
              <a:t>raw_json</a:t>
            </a:r>
            <a:r>
              <a:rPr lang="en-US" sz="900" dirty="0"/>
              <a:t>}/' </a:t>
            </a:r>
            <a:endParaRPr lang="en-US" sz="900" dirty="0" smtClean="0"/>
          </a:p>
          <a:p>
            <a:r>
              <a:rPr lang="en-US" sz="900" dirty="0" smtClean="0"/>
              <a:t>OVERWRITE </a:t>
            </a:r>
          </a:p>
          <a:p>
            <a:r>
              <a:rPr lang="en-US" sz="900" dirty="0" smtClean="0"/>
              <a:t>INTO </a:t>
            </a:r>
            <a:r>
              <a:rPr lang="en-US" sz="900" dirty="0"/>
              <a:t>TABLE </a:t>
            </a:r>
            <a:r>
              <a:rPr lang="en-US" sz="900" dirty="0" err="1"/>
              <a:t>sv_json_data</a:t>
            </a:r>
            <a:r>
              <a:rPr lang="en-US" sz="900" dirty="0"/>
              <a:t>};</a:t>
            </a:r>
          </a:p>
        </p:txBody>
      </p:sp>
      <p:cxnSp>
        <p:nvCxnSpPr>
          <p:cNvPr id="157" name="Straight Arrow Connector 156"/>
          <p:cNvCxnSpPr/>
          <p:nvPr/>
        </p:nvCxnSpPr>
        <p:spPr>
          <a:xfrm flipH="1">
            <a:off x="5834630" y="3964867"/>
            <a:ext cx="2920416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88121" y="3295020"/>
            <a:ext cx="3056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insert overwrite table </a:t>
            </a:r>
            <a:r>
              <a:rPr lang="en-US" sz="900" dirty="0" err="1"/>
              <a:t>sv_aggregate</a:t>
            </a:r>
            <a:r>
              <a:rPr lang="en-US" sz="900" dirty="0"/>
              <a:t>}</a:t>
            </a:r>
          </a:p>
          <a:p>
            <a:r>
              <a:rPr lang="en-US" sz="900" dirty="0"/>
              <a:t>select </a:t>
            </a:r>
            <a:r>
              <a:rPr lang="en-US" sz="900" dirty="0" err="1"/>
              <a:t>studyid,visit,year</a:t>
            </a:r>
            <a:r>
              <a:rPr lang="en-US" sz="900" dirty="0"/>
              <a:t>(</a:t>
            </a:r>
            <a:r>
              <a:rPr lang="en-US" sz="900" dirty="0" err="1"/>
              <a:t>svstdtc</a:t>
            </a:r>
            <a:r>
              <a:rPr lang="en-US" sz="900" dirty="0"/>
              <a:t>),month(</a:t>
            </a:r>
            <a:r>
              <a:rPr lang="en-US" sz="900" dirty="0" err="1"/>
              <a:t>svstdtc</a:t>
            </a:r>
            <a:r>
              <a:rPr lang="en-US" sz="900" dirty="0"/>
              <a:t>),count(*) </a:t>
            </a:r>
            <a:endParaRPr lang="en-US" sz="900" dirty="0" smtClean="0"/>
          </a:p>
          <a:p>
            <a:r>
              <a:rPr lang="en-US" sz="900" dirty="0" smtClean="0"/>
              <a:t>from </a:t>
            </a:r>
            <a:r>
              <a:rPr lang="en-US" sz="900" dirty="0" err="1"/>
              <a:t>sv_json_data</a:t>
            </a:r>
            <a:r>
              <a:rPr lang="en-US" sz="900" dirty="0"/>
              <a:t>}</a:t>
            </a:r>
          </a:p>
          <a:p>
            <a:r>
              <a:rPr lang="en-US" sz="900" dirty="0"/>
              <a:t>group by </a:t>
            </a:r>
            <a:r>
              <a:rPr lang="en-US" sz="900" dirty="0" err="1" smtClean="0"/>
              <a:t>studyid</a:t>
            </a:r>
            <a:r>
              <a:rPr lang="en-US" sz="900" dirty="0" err="1"/>
              <a:t>,visit,year</a:t>
            </a:r>
            <a:r>
              <a:rPr lang="en-US" sz="900" dirty="0"/>
              <a:t>(</a:t>
            </a:r>
            <a:r>
              <a:rPr lang="en-US" sz="900" dirty="0" err="1"/>
              <a:t>svstdtc</a:t>
            </a:r>
            <a:r>
              <a:rPr lang="en-US" sz="900" dirty="0"/>
              <a:t>),month(</a:t>
            </a:r>
            <a:r>
              <a:rPr lang="en-US" sz="900" dirty="0" err="1"/>
              <a:t>svstdtc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158" name="Rectangle 157"/>
          <p:cNvSpPr/>
          <p:nvPr/>
        </p:nvSpPr>
        <p:spPr>
          <a:xfrm>
            <a:off x="9109180" y="2103631"/>
            <a:ext cx="1192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JSON </a:t>
            </a:r>
            <a:r>
              <a:rPr lang="en-US" sz="1400" dirty="0" err="1" smtClean="0">
                <a:solidFill>
                  <a:schemeClr val="bg1"/>
                </a:solidFill>
                <a:cs typeface="Arial"/>
              </a:rPr>
              <a:t>Serde</a:t>
            </a:r>
            <a:endParaRPr lang="en-US" sz="1400" dirty="0"/>
          </a:p>
        </p:txBody>
      </p:sp>
      <p:sp>
        <p:nvSpPr>
          <p:cNvPr id="159" name="Rectangle 158"/>
          <p:cNvSpPr/>
          <p:nvPr/>
        </p:nvSpPr>
        <p:spPr>
          <a:xfrm>
            <a:off x="6983584" y="4079842"/>
            <a:ext cx="1013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Aggregate</a:t>
            </a:r>
            <a:endParaRPr lang="en-US" sz="1400" dirty="0"/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9805236" y="4294336"/>
            <a:ext cx="0" cy="798166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10142744" y="4392426"/>
            <a:ext cx="19282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Master copy of Aggregated data</a:t>
            </a:r>
            <a:endParaRPr lang="en-US" sz="1400" dirty="0"/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3352002" y="2082254"/>
            <a:ext cx="0" cy="798166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3722524" y="2259368"/>
            <a:ext cx="11923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Archive Raw </a:t>
            </a:r>
          </a:p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Input Data</a:t>
            </a:r>
            <a:endParaRPr lang="en-US" sz="1400" dirty="0"/>
          </a:p>
        </p:txBody>
      </p:sp>
      <p:pic>
        <p:nvPicPr>
          <p:cNvPr id="164" name="Picture 163" descr="database-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52" y="3567987"/>
            <a:ext cx="595320" cy="793760"/>
          </a:xfrm>
          <a:prstGeom prst="rect">
            <a:avLst/>
          </a:prstGeom>
        </p:spPr>
      </p:pic>
      <p:cxnSp>
        <p:nvCxnSpPr>
          <p:cNvPr id="165" name="Straight Arrow Connector 164"/>
          <p:cNvCxnSpPr>
            <a:endCxn id="164" idx="3"/>
          </p:cNvCxnSpPr>
          <p:nvPr/>
        </p:nvCxnSpPr>
        <p:spPr>
          <a:xfrm flipH="1">
            <a:off x="1676772" y="3964867"/>
            <a:ext cx="2219334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1758574" y="1756080"/>
            <a:ext cx="697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Import</a:t>
            </a:r>
            <a:endParaRPr lang="en-US" sz="1400" dirty="0"/>
          </a:p>
        </p:txBody>
      </p:sp>
      <p:sp>
        <p:nvSpPr>
          <p:cNvPr id="167" name="Rectangle 166"/>
          <p:cNvSpPr/>
          <p:nvPr/>
        </p:nvSpPr>
        <p:spPr>
          <a:xfrm>
            <a:off x="2544199" y="4030823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Export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772244" y="4654036"/>
            <a:ext cx="2250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insert into table </a:t>
            </a:r>
            <a:r>
              <a:rPr lang="en-US" sz="900" dirty="0" err="1"/>
              <a:t>sv_json_data_master</a:t>
            </a:r>
            <a:endParaRPr lang="en-US" sz="900" dirty="0"/>
          </a:p>
          <a:p>
            <a:r>
              <a:rPr lang="en-US" sz="900" dirty="0"/>
              <a:t>select * from </a:t>
            </a:r>
            <a:r>
              <a:rPr lang="en-US" sz="900" dirty="0" err="1"/>
              <a:t>sv_json_data</a:t>
            </a:r>
            <a:r>
              <a:rPr lang="en-US" sz="900" dirty="0"/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91578" y="2211592"/>
            <a:ext cx="168692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insert into table </a:t>
            </a:r>
            <a:r>
              <a:rPr lang="en-US" sz="900" dirty="0" err="1"/>
              <a:t>xml_data_archive</a:t>
            </a:r>
            <a:endParaRPr lang="en-US" sz="900" dirty="0"/>
          </a:p>
          <a:p>
            <a:r>
              <a:rPr lang="en-US" sz="900" dirty="0"/>
              <a:t>select * from </a:t>
            </a:r>
            <a:r>
              <a:rPr lang="en-US" sz="900" dirty="0" err="1"/>
              <a:t>raw_xml</a:t>
            </a:r>
            <a:r>
              <a:rPr lang="en-US" sz="9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16662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441" y="92940"/>
            <a:ext cx="10969943" cy="1016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ヒラギノ角ゴ Pro W3" charset="-128"/>
                <a:cs typeface="ヒラギノ角ゴ Pro W3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dirty="0"/>
              <a:t>Data Processing Flow (Hive)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916230" y="1013248"/>
            <a:ext cx="11054972" cy="4904120"/>
          </a:xfrm>
          <a:prstGeom prst="roundRect">
            <a:avLst>
              <a:gd name="adj" fmla="val 0"/>
            </a:avLst>
          </a:prstGeom>
          <a:solidFill>
            <a:srgbClr val="6BBC31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100" dirty="0">
              <a:solidFill>
                <a:srgbClr val="1E1E1E">
                  <a:lumMod val="75000"/>
                  <a:lumOff val="25000"/>
                </a:srgbClr>
              </a:solidFill>
              <a:cs typeface="Arial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013345" y="1122450"/>
            <a:ext cx="10876792" cy="4686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2458871" y="2855009"/>
            <a:ext cx="1892600" cy="560931"/>
            <a:chOff x="8496269" y="3850999"/>
            <a:chExt cx="1437483" cy="560931"/>
          </a:xfrm>
        </p:grpSpPr>
        <p:sp>
          <p:nvSpPr>
            <p:cNvPr id="147" name="TextBox 146"/>
            <p:cNvSpPr txBox="1"/>
            <p:nvPr/>
          </p:nvSpPr>
          <p:spPr>
            <a:xfrm>
              <a:off x="8614670" y="3854219"/>
              <a:ext cx="1172056" cy="486550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91440" tIns="91440" rIns="91440" bIns="91440" rtlCol="0">
              <a:noAutofit/>
            </a:bodyPr>
            <a:lstStyle/>
            <a:p>
              <a:endParaRPr 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496269" y="3850999"/>
              <a:ext cx="1437483" cy="560931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bg2"/>
                  </a:solidFill>
                </a:rPr>
                <a:t>xml_data_archive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8764024" y="5092502"/>
            <a:ext cx="2363722" cy="560931"/>
            <a:chOff x="5260726" y="3847388"/>
            <a:chExt cx="1290457" cy="560931"/>
          </a:xfrm>
        </p:grpSpPr>
        <p:sp>
          <p:nvSpPr>
            <p:cNvPr id="150" name="TextBox 149"/>
            <p:cNvSpPr txBox="1"/>
            <p:nvPr/>
          </p:nvSpPr>
          <p:spPr>
            <a:xfrm>
              <a:off x="5334870" y="3850608"/>
              <a:ext cx="1172056" cy="486550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91440" tIns="91440" rIns="91440" bIns="91440" rtlCol="0">
              <a:noAutofit/>
            </a:bodyPr>
            <a:lstStyle/>
            <a:p>
              <a:endParaRPr 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260726" y="3847388"/>
              <a:ext cx="1290457" cy="560931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bg2"/>
                  </a:solidFill>
                </a:rPr>
                <a:t>sv_json_data_master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377124" y="1327808"/>
            <a:ext cx="1974347" cy="754025"/>
            <a:chOff x="1684060" y="2080071"/>
            <a:chExt cx="1974347" cy="754025"/>
          </a:xfrm>
        </p:grpSpPr>
        <p:grpSp>
          <p:nvGrpSpPr>
            <p:cNvPr id="170" name="Group 169"/>
            <p:cNvGrpSpPr/>
            <p:nvPr/>
          </p:nvGrpSpPr>
          <p:grpSpPr>
            <a:xfrm>
              <a:off x="1684060" y="2080071"/>
              <a:ext cx="1974347" cy="746025"/>
              <a:chOff x="2071585" y="3073046"/>
              <a:chExt cx="1974347" cy="746025"/>
            </a:xfrm>
          </p:grpSpPr>
          <p:sp>
            <p:nvSpPr>
              <p:cNvPr id="172" name="Rounded Rectangle 171"/>
              <p:cNvSpPr>
                <a:spLocks/>
              </p:cNvSpPr>
              <p:nvPr/>
            </p:nvSpPr>
            <p:spPr>
              <a:xfrm>
                <a:off x="2071585" y="3073046"/>
                <a:ext cx="1974347" cy="630342"/>
              </a:xfrm>
              <a:prstGeom prst="roundRect">
                <a:avLst>
                  <a:gd name="adj" fmla="val 575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3" name="Rounded Rectangle 172"/>
              <p:cNvSpPr>
                <a:spLocks/>
              </p:cNvSpPr>
              <p:nvPr/>
            </p:nvSpPr>
            <p:spPr>
              <a:xfrm>
                <a:off x="2071585" y="3281371"/>
                <a:ext cx="1974347" cy="537700"/>
              </a:xfrm>
              <a:prstGeom prst="roundRect">
                <a:avLst>
                  <a:gd name="adj" fmla="val 575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952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400" dirty="0">
                  <a:solidFill>
                    <a:schemeClr val="bg1"/>
                  </a:solidFill>
                  <a:cs typeface="Arial"/>
                </a:endParaRPr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2115382" y="3324479"/>
                <a:ext cx="417664" cy="451485"/>
                <a:chOff x="6015872" y="1632885"/>
                <a:chExt cx="3248571" cy="3682065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6015872" y="1632886"/>
                  <a:ext cx="3248571" cy="368206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6211408" y="1632885"/>
                  <a:ext cx="2852505" cy="3485214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6350085" y="1632886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6350085" y="2508072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6350085" y="3383258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6350085" y="4258444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497492" y="4392125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>
                  <a:off x="8497492" y="1763893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8497492" y="2639970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8497492" y="3516047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75" name="TextBox 174"/>
              <p:cNvSpPr txBox="1"/>
              <p:nvPr/>
            </p:nvSpPr>
            <p:spPr>
              <a:xfrm>
                <a:off x="2530101" y="3288025"/>
                <a:ext cx="1172056" cy="249465"/>
              </a:xfrm>
              <a:prstGeom prst="rect">
                <a:avLst/>
              </a:prstGeom>
            </p:spPr>
            <p:txBody>
              <a:bodyPr vert="horz" wrap="square" lIns="91440" tIns="91440" rIns="91440" bIns="91440" rtlCol="0" anchor="t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en-US" dirty="0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2071585" y="3074808"/>
                <a:ext cx="1974347" cy="218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US" sz="1400" dirty="0" err="1">
                    <a:solidFill>
                      <a:schemeClr val="bg1"/>
                    </a:solidFill>
                  </a:rPr>
                  <a:t>raw_xml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1" name="Rectangle 170"/>
            <p:cNvSpPr/>
            <p:nvPr/>
          </p:nvSpPr>
          <p:spPr>
            <a:xfrm>
              <a:off x="2108973" y="2280098"/>
              <a:ext cx="154664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cs typeface="Arial"/>
                </a:rPr>
                <a:t>Single row XML. Raw data loaded directly from file</a:t>
              </a:r>
              <a:endParaRPr lang="en-US" sz="1000" dirty="0">
                <a:solidFill>
                  <a:schemeClr val="bg1"/>
                </a:solidFill>
                <a:cs typeface="Arial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6937079" y="1335808"/>
            <a:ext cx="1982321" cy="746025"/>
            <a:chOff x="4819427" y="3211179"/>
            <a:chExt cx="1982321" cy="746025"/>
          </a:xfrm>
        </p:grpSpPr>
        <p:grpSp>
          <p:nvGrpSpPr>
            <p:cNvPr id="188" name="Group 187"/>
            <p:cNvGrpSpPr/>
            <p:nvPr/>
          </p:nvGrpSpPr>
          <p:grpSpPr>
            <a:xfrm>
              <a:off x="4819427" y="3211179"/>
              <a:ext cx="1974347" cy="746025"/>
              <a:chOff x="2071585" y="3073046"/>
              <a:chExt cx="1974347" cy="746025"/>
            </a:xfrm>
          </p:grpSpPr>
          <p:sp>
            <p:nvSpPr>
              <p:cNvPr id="190" name="Rounded Rectangle 189"/>
              <p:cNvSpPr>
                <a:spLocks/>
              </p:cNvSpPr>
              <p:nvPr/>
            </p:nvSpPr>
            <p:spPr>
              <a:xfrm>
                <a:off x="2071585" y="3073046"/>
                <a:ext cx="1974347" cy="630342"/>
              </a:xfrm>
              <a:prstGeom prst="roundRect">
                <a:avLst>
                  <a:gd name="adj" fmla="val 575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91" name="Rounded Rectangle 190"/>
              <p:cNvSpPr>
                <a:spLocks/>
              </p:cNvSpPr>
              <p:nvPr/>
            </p:nvSpPr>
            <p:spPr>
              <a:xfrm>
                <a:off x="2071585" y="3281371"/>
                <a:ext cx="1974347" cy="537700"/>
              </a:xfrm>
              <a:prstGeom prst="roundRect">
                <a:avLst>
                  <a:gd name="adj" fmla="val 575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952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115382" y="3324479"/>
                <a:ext cx="417664" cy="451485"/>
                <a:chOff x="6015872" y="1632885"/>
                <a:chExt cx="3248571" cy="3682065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6015872" y="1632886"/>
                  <a:ext cx="3248571" cy="368206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6211408" y="1632885"/>
                  <a:ext cx="2852505" cy="3485214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6350085" y="1632886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6350085" y="2508072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6350085" y="3383258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6350085" y="4258444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8497492" y="4392125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8497492" y="1763893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8497492" y="2639970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8497492" y="3516047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2530101" y="3288025"/>
                <a:ext cx="1172056" cy="249465"/>
              </a:xfrm>
              <a:prstGeom prst="rect">
                <a:avLst/>
              </a:prstGeom>
            </p:spPr>
            <p:txBody>
              <a:bodyPr vert="horz" wrap="square" lIns="91440" tIns="91440" rIns="91440" bIns="91440" rtlCol="0" anchor="t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en-US" dirty="0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2071585" y="3074808"/>
                <a:ext cx="1974347" cy="218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US" sz="1400" dirty="0" err="1" smtClean="0">
                    <a:solidFill>
                      <a:schemeClr val="bg1"/>
                    </a:solidFill>
                  </a:rPr>
                  <a:t>raw_json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9" name="Rectangle 188"/>
            <p:cNvSpPr/>
            <p:nvPr/>
          </p:nvSpPr>
          <p:spPr>
            <a:xfrm>
              <a:off x="5255106" y="3435856"/>
              <a:ext cx="15466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cs typeface="Arial"/>
                </a:rPr>
                <a:t>XML converted into flat JSON using UDFs</a:t>
              </a: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3852309" y="3542863"/>
            <a:ext cx="1974347" cy="746025"/>
            <a:chOff x="2071585" y="3073046"/>
            <a:chExt cx="1974347" cy="746025"/>
          </a:xfrm>
        </p:grpSpPr>
        <p:sp>
          <p:nvSpPr>
            <p:cNvPr id="206" name="Rounded Rectangle 205"/>
            <p:cNvSpPr>
              <a:spLocks/>
            </p:cNvSpPr>
            <p:nvPr/>
          </p:nvSpPr>
          <p:spPr>
            <a:xfrm>
              <a:off x="2071585" y="3073046"/>
              <a:ext cx="1974347" cy="630342"/>
            </a:xfrm>
            <a:prstGeom prst="roundRect">
              <a:avLst>
                <a:gd name="adj" fmla="val 5758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07" name="Rounded Rectangle 206"/>
            <p:cNvSpPr>
              <a:spLocks/>
            </p:cNvSpPr>
            <p:nvPr/>
          </p:nvSpPr>
          <p:spPr>
            <a:xfrm>
              <a:off x="2071585" y="3281371"/>
              <a:ext cx="1974347" cy="537700"/>
            </a:xfrm>
            <a:prstGeom prst="roundRect">
              <a:avLst>
                <a:gd name="adj" fmla="val 57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115382" y="3324479"/>
              <a:ext cx="417664" cy="451485"/>
              <a:chOff x="6015872" y="1632885"/>
              <a:chExt cx="3248571" cy="3682065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6015872" y="1632886"/>
                <a:ext cx="3248571" cy="36820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6211408" y="1632885"/>
                <a:ext cx="2852505" cy="348521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6350085" y="1632886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6350085" y="2508072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6350085" y="3383258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6350085" y="4258444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8497492" y="4392125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8497492" y="1763893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8497492" y="2639970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8497492" y="3516047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2530101" y="3288025"/>
              <a:ext cx="1172056" cy="249465"/>
            </a:xfrm>
            <a:prstGeom prst="rect">
              <a:avLst/>
            </a:prstGeom>
          </p:spPr>
          <p:txBody>
            <a:bodyPr vert="horz" wrap="square" lIns="91440" tIns="91440" rIns="91440" bIns="91440" rtlCol="0" anchor="t">
              <a:noAutofit/>
            </a:bodyPr>
            <a:lstStyle/>
            <a:p>
              <a:pPr algn="ctr">
                <a:lnSpc>
                  <a:spcPct val="50000"/>
                </a:lnSpc>
              </a:pPr>
              <a:endParaRPr lang="en-US" dirty="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071585" y="3074808"/>
              <a:ext cx="1974347" cy="218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1400" dirty="0" err="1">
                  <a:solidFill>
                    <a:schemeClr val="bg1"/>
                  </a:solidFill>
                </a:rPr>
                <a:t>sv_aggregate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1" name="Rectangle 220"/>
          <p:cNvSpPr/>
          <p:nvPr/>
        </p:nvSpPr>
        <p:spPr>
          <a:xfrm>
            <a:off x="4287988" y="3767540"/>
            <a:ext cx="15466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cs typeface="Arial"/>
              </a:rPr>
              <a:t>Aggregated / rolled up data. Ready to be exported to target DB.</a:t>
            </a:r>
          </a:p>
        </p:txBody>
      </p:sp>
      <p:grpSp>
        <p:nvGrpSpPr>
          <p:cNvPr id="222" name="Group 221"/>
          <p:cNvGrpSpPr/>
          <p:nvPr/>
        </p:nvGrpSpPr>
        <p:grpSpPr>
          <a:xfrm>
            <a:off x="8748248" y="3542863"/>
            <a:ext cx="1974347" cy="746025"/>
            <a:chOff x="2071585" y="3073046"/>
            <a:chExt cx="1974347" cy="746025"/>
          </a:xfrm>
        </p:grpSpPr>
        <p:sp>
          <p:nvSpPr>
            <p:cNvPr id="223" name="Rounded Rectangle 222"/>
            <p:cNvSpPr>
              <a:spLocks/>
            </p:cNvSpPr>
            <p:nvPr/>
          </p:nvSpPr>
          <p:spPr>
            <a:xfrm>
              <a:off x="2071585" y="3073046"/>
              <a:ext cx="1974347" cy="630342"/>
            </a:xfrm>
            <a:prstGeom prst="roundRect">
              <a:avLst>
                <a:gd name="adj" fmla="val 5758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24" name="Rounded Rectangle 223"/>
            <p:cNvSpPr>
              <a:spLocks/>
            </p:cNvSpPr>
            <p:nvPr/>
          </p:nvSpPr>
          <p:spPr>
            <a:xfrm>
              <a:off x="2071585" y="3281371"/>
              <a:ext cx="1974347" cy="537700"/>
            </a:xfrm>
            <a:prstGeom prst="roundRect">
              <a:avLst>
                <a:gd name="adj" fmla="val 57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225" name="Group 224"/>
            <p:cNvGrpSpPr/>
            <p:nvPr/>
          </p:nvGrpSpPr>
          <p:grpSpPr>
            <a:xfrm>
              <a:off x="2115382" y="3324479"/>
              <a:ext cx="417664" cy="451485"/>
              <a:chOff x="6015872" y="1632885"/>
              <a:chExt cx="3248571" cy="3682065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6015872" y="1632886"/>
                <a:ext cx="3248571" cy="36820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6211408" y="1632885"/>
                <a:ext cx="2852505" cy="348521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6350085" y="1632886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6350085" y="2508072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6350085" y="3383258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6350085" y="4258444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8497492" y="4392125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8497492" y="1763893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8497492" y="2639970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8497492" y="3516047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2530101" y="3288025"/>
              <a:ext cx="1172056" cy="249465"/>
            </a:xfrm>
            <a:prstGeom prst="rect">
              <a:avLst/>
            </a:prstGeom>
          </p:spPr>
          <p:txBody>
            <a:bodyPr vert="horz" wrap="square" lIns="91440" tIns="91440" rIns="91440" bIns="91440" rtlCol="0" anchor="t">
              <a:noAutofit/>
            </a:bodyPr>
            <a:lstStyle/>
            <a:p>
              <a:pPr algn="ctr">
                <a:lnSpc>
                  <a:spcPct val="50000"/>
                </a:lnSpc>
              </a:pPr>
              <a:endParaRPr lang="en-US" dirty="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2071585" y="3074808"/>
              <a:ext cx="1974347" cy="218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1400" dirty="0" err="1">
                  <a:solidFill>
                    <a:schemeClr val="bg1"/>
                  </a:solidFill>
                </a:rPr>
                <a:t>sv_json_data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8" name="Rectangle 237"/>
          <p:cNvSpPr/>
          <p:nvPr/>
        </p:nvSpPr>
        <p:spPr>
          <a:xfrm>
            <a:off x="9183927" y="3767540"/>
            <a:ext cx="15466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cs typeface="Arial"/>
              </a:rPr>
              <a:t>Flattened JSON created using JSON </a:t>
            </a:r>
            <a:r>
              <a:rPr lang="en-US" sz="1000" dirty="0" err="1">
                <a:solidFill>
                  <a:schemeClr val="bg1"/>
                </a:solidFill>
                <a:cs typeface="Arial"/>
              </a:rPr>
              <a:t>Serde</a:t>
            </a:r>
            <a:r>
              <a:rPr lang="en-US" sz="1000" dirty="0">
                <a:solidFill>
                  <a:schemeClr val="bg1"/>
                </a:solidFill>
                <a:cs typeface="Arial"/>
              </a:rPr>
              <a:t> at the time of insert.</a:t>
            </a:r>
          </a:p>
        </p:txBody>
      </p:sp>
      <p:grpSp>
        <p:nvGrpSpPr>
          <p:cNvPr id="240" name="Group 239"/>
          <p:cNvGrpSpPr/>
          <p:nvPr/>
        </p:nvGrpSpPr>
        <p:grpSpPr>
          <a:xfrm>
            <a:off x="1521380" y="1709250"/>
            <a:ext cx="323283" cy="377921"/>
            <a:chOff x="8412042" y="1054302"/>
            <a:chExt cx="323283" cy="377921"/>
          </a:xfrm>
        </p:grpSpPr>
        <p:sp>
          <p:nvSpPr>
            <p:cNvPr id="241" name="Oval 240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1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4701050" y="1785319"/>
            <a:ext cx="323283" cy="377921"/>
            <a:chOff x="8412042" y="1054302"/>
            <a:chExt cx="323283" cy="377921"/>
          </a:xfrm>
        </p:grpSpPr>
        <p:sp>
          <p:nvSpPr>
            <p:cNvPr id="244" name="Oval 243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2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6681180" y="4025204"/>
            <a:ext cx="323283" cy="377921"/>
            <a:chOff x="8412042" y="1054302"/>
            <a:chExt cx="323283" cy="377921"/>
          </a:xfrm>
        </p:grpSpPr>
        <p:sp>
          <p:nvSpPr>
            <p:cNvPr id="247" name="Oval 246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4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856109" y="4330289"/>
            <a:ext cx="323283" cy="377921"/>
            <a:chOff x="8412042" y="1054302"/>
            <a:chExt cx="323283" cy="377921"/>
          </a:xfrm>
        </p:grpSpPr>
        <p:sp>
          <p:nvSpPr>
            <p:cNvPr id="250" name="Oval 249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5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3441702" y="2216015"/>
            <a:ext cx="323283" cy="377921"/>
            <a:chOff x="8412042" y="1054302"/>
            <a:chExt cx="323283" cy="377921"/>
          </a:xfrm>
        </p:grpSpPr>
        <p:sp>
          <p:nvSpPr>
            <p:cNvPr id="253" name="Oval 252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6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2262522" y="3965479"/>
            <a:ext cx="323283" cy="377921"/>
            <a:chOff x="8412042" y="1054302"/>
            <a:chExt cx="323283" cy="377921"/>
          </a:xfrm>
        </p:grpSpPr>
        <p:sp>
          <p:nvSpPr>
            <p:cNvPr id="256" name="Oval 255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7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58" name="Picture 257" descr="698693-icon-102-document-file-xml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58" y="1509976"/>
            <a:ext cx="390903" cy="390903"/>
          </a:xfrm>
          <a:prstGeom prst="rect">
            <a:avLst/>
          </a:prstGeom>
        </p:spPr>
      </p:pic>
      <p:cxnSp>
        <p:nvCxnSpPr>
          <p:cNvPr id="259" name="Straight Arrow Connector 258"/>
          <p:cNvCxnSpPr>
            <a:stCxn id="171" idx="3"/>
            <a:endCxn id="191" idx="1"/>
          </p:cNvCxnSpPr>
          <p:nvPr/>
        </p:nvCxnSpPr>
        <p:spPr>
          <a:xfrm>
            <a:off x="4348679" y="1804834"/>
            <a:ext cx="2588400" cy="8149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5033163" y="1845025"/>
            <a:ext cx="6434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Arial"/>
              </a:rPr>
              <a:t>UDFs</a:t>
            </a:r>
            <a:endParaRPr lang="en-US" sz="1400" dirty="0"/>
          </a:p>
        </p:txBody>
      </p:sp>
      <p:cxnSp>
        <p:nvCxnSpPr>
          <p:cNvPr id="261" name="Straight Arrow Connector 260"/>
          <p:cNvCxnSpPr/>
          <p:nvPr/>
        </p:nvCxnSpPr>
        <p:spPr>
          <a:xfrm>
            <a:off x="1569496" y="1725368"/>
            <a:ext cx="807628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1" idx="2"/>
            <a:endCxn id="223" idx="0"/>
          </p:cNvCxnSpPr>
          <p:nvPr/>
        </p:nvCxnSpPr>
        <p:spPr>
          <a:xfrm>
            <a:off x="7924253" y="2081833"/>
            <a:ext cx="1811169" cy="146103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/>
          <p:cNvGrpSpPr/>
          <p:nvPr/>
        </p:nvGrpSpPr>
        <p:grpSpPr>
          <a:xfrm>
            <a:off x="8832989" y="2046129"/>
            <a:ext cx="323283" cy="377921"/>
            <a:chOff x="8412042" y="1054302"/>
            <a:chExt cx="323283" cy="377921"/>
          </a:xfrm>
        </p:grpSpPr>
        <p:sp>
          <p:nvSpPr>
            <p:cNvPr id="264" name="Oval 263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67" name="Straight Arrow Connector 266"/>
          <p:cNvCxnSpPr/>
          <p:nvPr/>
        </p:nvCxnSpPr>
        <p:spPr>
          <a:xfrm flipH="1">
            <a:off x="5834630" y="3964867"/>
            <a:ext cx="2920416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9109180" y="2103631"/>
            <a:ext cx="1192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JSON </a:t>
            </a:r>
            <a:r>
              <a:rPr lang="en-US" sz="1400" dirty="0" err="1" smtClean="0">
                <a:solidFill>
                  <a:schemeClr val="bg1"/>
                </a:solidFill>
                <a:cs typeface="Arial"/>
              </a:rPr>
              <a:t>Serde</a:t>
            </a:r>
            <a:endParaRPr lang="en-US" sz="1400" dirty="0"/>
          </a:p>
        </p:txBody>
      </p:sp>
      <p:sp>
        <p:nvSpPr>
          <p:cNvPr id="270" name="Rectangle 269"/>
          <p:cNvSpPr/>
          <p:nvPr/>
        </p:nvSpPr>
        <p:spPr>
          <a:xfrm>
            <a:off x="6983584" y="4079842"/>
            <a:ext cx="1013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Aggregate</a:t>
            </a:r>
            <a:endParaRPr lang="en-US" sz="1400" dirty="0"/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9805236" y="4294336"/>
            <a:ext cx="0" cy="798166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10142744" y="4392426"/>
            <a:ext cx="19282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Master copy of Aggregated data</a:t>
            </a:r>
            <a:endParaRPr lang="en-US" sz="1400" dirty="0"/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3352002" y="2082254"/>
            <a:ext cx="0" cy="798166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3722524" y="2259368"/>
            <a:ext cx="11923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Archive Raw </a:t>
            </a:r>
          </a:p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Input Data</a:t>
            </a:r>
            <a:endParaRPr lang="en-US" sz="1400" dirty="0"/>
          </a:p>
        </p:txBody>
      </p:sp>
      <p:pic>
        <p:nvPicPr>
          <p:cNvPr id="275" name="Picture 274" descr="database-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52" y="3567987"/>
            <a:ext cx="595320" cy="793760"/>
          </a:xfrm>
          <a:prstGeom prst="rect">
            <a:avLst/>
          </a:prstGeom>
        </p:spPr>
      </p:pic>
      <p:cxnSp>
        <p:nvCxnSpPr>
          <p:cNvPr id="276" name="Straight Arrow Connector 275"/>
          <p:cNvCxnSpPr>
            <a:endCxn id="275" idx="3"/>
          </p:cNvCxnSpPr>
          <p:nvPr/>
        </p:nvCxnSpPr>
        <p:spPr>
          <a:xfrm flipH="1">
            <a:off x="1676772" y="3964867"/>
            <a:ext cx="2219334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1758574" y="1756080"/>
            <a:ext cx="697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Import</a:t>
            </a:r>
            <a:endParaRPr lang="en-US" sz="1400" dirty="0"/>
          </a:p>
        </p:txBody>
      </p:sp>
      <p:sp>
        <p:nvSpPr>
          <p:cNvPr id="278" name="Rectangle 277"/>
          <p:cNvSpPr/>
          <p:nvPr/>
        </p:nvSpPr>
        <p:spPr>
          <a:xfrm>
            <a:off x="2544199" y="4030823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Export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1465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95133" y="722676"/>
            <a:ext cx="8376069" cy="5356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933868" y="3397385"/>
            <a:ext cx="6595213" cy="2579394"/>
          </a:xfrm>
          <a:prstGeom prst="roundRect">
            <a:avLst>
              <a:gd name="adj" fmla="val 1121"/>
            </a:avLst>
          </a:prstGeom>
          <a:solidFill>
            <a:srgbClr val="6BBC31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100" dirty="0">
              <a:solidFill>
                <a:srgbClr val="1E1E1E">
                  <a:lumMod val="75000"/>
                  <a:lumOff val="25000"/>
                </a:srgbClr>
              </a:solidFill>
              <a:cs typeface="Arial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9700149" y="1450067"/>
            <a:ext cx="1681797" cy="1287076"/>
          </a:xfrm>
          <a:prstGeom prst="roundRect">
            <a:avLst>
              <a:gd name="adj" fmla="val 1121"/>
            </a:avLst>
          </a:prstGeom>
          <a:solidFill>
            <a:srgbClr val="6BBC31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100" dirty="0">
              <a:solidFill>
                <a:srgbClr val="1E1E1E">
                  <a:lumMod val="75000"/>
                  <a:lumOff val="25000"/>
                </a:srgbClr>
              </a:solidFill>
              <a:cs typeface="Arial"/>
            </a:endParaRPr>
          </a:p>
        </p:txBody>
      </p:sp>
      <p:sp>
        <p:nvSpPr>
          <p:cNvPr id="67" name="Rounded Rectangle 66"/>
          <p:cNvSpPr>
            <a:spLocks/>
          </p:cNvSpPr>
          <p:nvPr/>
        </p:nvSpPr>
        <p:spPr>
          <a:xfrm>
            <a:off x="10568201" y="1550716"/>
            <a:ext cx="675928" cy="1050827"/>
          </a:xfrm>
          <a:prstGeom prst="roundRect">
            <a:avLst>
              <a:gd name="adj" fmla="val 5758"/>
            </a:avLst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400" b="1" dirty="0" err="1" smtClean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Oozie</a:t>
            </a:r>
            <a:endParaRPr lang="en-US" sz="1400" b="1" dirty="0">
              <a:solidFill>
                <a:srgbClr val="1E1E1E">
                  <a:lumMod val="75000"/>
                  <a:lumOff val="2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ACE1-0579-8A40-9AEC-5E965C4882A1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08187" y="658124"/>
            <a:ext cx="9524291" cy="473200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441" y="92940"/>
            <a:ext cx="10969943" cy="1016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ヒラギノ角ゴ Pro W3" charset="-128"/>
                <a:cs typeface="ヒラギノ角ゴ Pro W3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dirty="0"/>
              <a:t>Demo Process Flow </a:t>
            </a:r>
            <a:r>
              <a:rPr lang="en-US" dirty="0" smtClean="0"/>
              <a:t>– Pre-Run Check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2955" y="722676"/>
            <a:ext cx="2429287" cy="2596441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2955" y="3463260"/>
            <a:ext cx="2429287" cy="19268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32652" y="1521868"/>
            <a:ext cx="3475100" cy="1076733"/>
            <a:chOff x="6448715" y="4152888"/>
            <a:chExt cx="3475100" cy="1076733"/>
          </a:xfrm>
        </p:grpSpPr>
        <p:sp>
          <p:nvSpPr>
            <p:cNvPr id="11" name="Rounded Rectangle 10"/>
            <p:cNvSpPr/>
            <p:nvPr/>
          </p:nvSpPr>
          <p:spPr>
            <a:xfrm>
              <a:off x="6448715" y="4152888"/>
              <a:ext cx="3475100" cy="1076733"/>
            </a:xfrm>
            <a:prstGeom prst="roundRect">
              <a:avLst>
                <a:gd name="adj" fmla="val 1121"/>
              </a:avLst>
            </a:prstGeom>
            <a:solidFill>
              <a:schemeClr val="accent1"/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100" dirty="0">
                <a:solidFill>
                  <a:srgbClr val="1E1E1E">
                    <a:lumMod val="75000"/>
                    <a:lumOff val="25000"/>
                  </a:srgbClr>
                </a:solidFill>
                <a:cs typeface="Arial"/>
              </a:endParaRPr>
            </a:p>
          </p:txBody>
        </p:sp>
        <p:sp>
          <p:nvSpPr>
            <p:cNvPr id="12" name="Rounded Rectangle 11"/>
            <p:cNvSpPr>
              <a:spLocks/>
            </p:cNvSpPr>
            <p:nvPr/>
          </p:nvSpPr>
          <p:spPr>
            <a:xfrm>
              <a:off x="6558932" y="4884390"/>
              <a:ext cx="3252632" cy="196337"/>
            </a:xfrm>
            <a:prstGeom prst="roundRect">
              <a:avLst>
                <a:gd name="adj" fmla="val 575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sz="1200" b="1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latin typeface="Arial"/>
                  <a:cs typeface="Arial"/>
                </a:rPr>
                <a:t>Storage</a:t>
              </a:r>
              <a:endPara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496863" y="4155061"/>
              <a:ext cx="3375656" cy="670136"/>
            </a:xfrm>
            <a:prstGeom prst="roundRect">
              <a:avLst>
                <a:gd name="adj" fmla="val 2942"/>
              </a:avLst>
            </a:prstGeom>
            <a:solidFill>
              <a:schemeClr val="accent1"/>
            </a:solidFill>
            <a:ln w="952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8738" algn="ctr"/>
              <a:endParaRPr lang="en-US" sz="2000" b="1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14" name="Rounded Rectangle 13"/>
            <p:cNvSpPr>
              <a:spLocks/>
            </p:cNvSpPr>
            <p:nvPr/>
          </p:nvSpPr>
          <p:spPr>
            <a:xfrm>
              <a:off x="6599370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15" name="Rounded Rectangle 14"/>
            <p:cNvSpPr>
              <a:spLocks/>
            </p:cNvSpPr>
            <p:nvPr/>
          </p:nvSpPr>
          <p:spPr>
            <a:xfrm>
              <a:off x="6599370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16" name="Rounded Rectangle 15"/>
            <p:cNvSpPr>
              <a:spLocks/>
            </p:cNvSpPr>
            <p:nvPr/>
          </p:nvSpPr>
          <p:spPr>
            <a:xfrm>
              <a:off x="6813806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17" name="Rounded Rectangle 16"/>
            <p:cNvSpPr>
              <a:spLocks/>
            </p:cNvSpPr>
            <p:nvPr/>
          </p:nvSpPr>
          <p:spPr>
            <a:xfrm>
              <a:off x="6813806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18" name="Rounded Rectangle 17"/>
            <p:cNvSpPr>
              <a:spLocks/>
            </p:cNvSpPr>
            <p:nvPr/>
          </p:nvSpPr>
          <p:spPr>
            <a:xfrm>
              <a:off x="7028242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19" name="Rounded Rectangle 18"/>
            <p:cNvSpPr>
              <a:spLocks/>
            </p:cNvSpPr>
            <p:nvPr/>
          </p:nvSpPr>
          <p:spPr>
            <a:xfrm>
              <a:off x="7028242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0" name="Rounded Rectangle 19"/>
            <p:cNvSpPr>
              <a:spLocks/>
            </p:cNvSpPr>
            <p:nvPr/>
          </p:nvSpPr>
          <p:spPr>
            <a:xfrm>
              <a:off x="7242678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1" name="Rounded Rectangle 20"/>
            <p:cNvSpPr>
              <a:spLocks/>
            </p:cNvSpPr>
            <p:nvPr/>
          </p:nvSpPr>
          <p:spPr>
            <a:xfrm>
              <a:off x="7242678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2" name="Rounded Rectangle 21"/>
            <p:cNvSpPr>
              <a:spLocks/>
            </p:cNvSpPr>
            <p:nvPr/>
          </p:nvSpPr>
          <p:spPr>
            <a:xfrm>
              <a:off x="7457115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3" name="Rounded Rectangle 22"/>
            <p:cNvSpPr>
              <a:spLocks/>
            </p:cNvSpPr>
            <p:nvPr/>
          </p:nvSpPr>
          <p:spPr>
            <a:xfrm>
              <a:off x="7457115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4" name="Rounded Rectangle 23"/>
            <p:cNvSpPr>
              <a:spLocks/>
            </p:cNvSpPr>
            <p:nvPr/>
          </p:nvSpPr>
          <p:spPr>
            <a:xfrm>
              <a:off x="7675394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5" name="Rounded Rectangle 24"/>
            <p:cNvSpPr>
              <a:spLocks/>
            </p:cNvSpPr>
            <p:nvPr/>
          </p:nvSpPr>
          <p:spPr>
            <a:xfrm>
              <a:off x="7675394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6" name="Rounded Rectangle 25"/>
            <p:cNvSpPr>
              <a:spLocks/>
            </p:cNvSpPr>
            <p:nvPr/>
          </p:nvSpPr>
          <p:spPr>
            <a:xfrm>
              <a:off x="7889830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7" name="Rounded Rectangle 26"/>
            <p:cNvSpPr>
              <a:spLocks/>
            </p:cNvSpPr>
            <p:nvPr/>
          </p:nvSpPr>
          <p:spPr>
            <a:xfrm>
              <a:off x="7889830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8" name="Rounded Rectangle 27"/>
            <p:cNvSpPr>
              <a:spLocks/>
            </p:cNvSpPr>
            <p:nvPr/>
          </p:nvSpPr>
          <p:spPr>
            <a:xfrm>
              <a:off x="8104266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9" name="Rounded Rectangle 28"/>
            <p:cNvSpPr>
              <a:spLocks/>
            </p:cNvSpPr>
            <p:nvPr/>
          </p:nvSpPr>
          <p:spPr>
            <a:xfrm>
              <a:off x="8104266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0" name="Rounded Rectangle 29"/>
            <p:cNvSpPr>
              <a:spLocks/>
            </p:cNvSpPr>
            <p:nvPr/>
          </p:nvSpPr>
          <p:spPr>
            <a:xfrm>
              <a:off x="8318702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1" name="Rounded Rectangle 30"/>
            <p:cNvSpPr>
              <a:spLocks/>
            </p:cNvSpPr>
            <p:nvPr/>
          </p:nvSpPr>
          <p:spPr>
            <a:xfrm>
              <a:off x="8318702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2" name="Rounded Rectangle 31"/>
            <p:cNvSpPr>
              <a:spLocks/>
            </p:cNvSpPr>
            <p:nvPr/>
          </p:nvSpPr>
          <p:spPr>
            <a:xfrm>
              <a:off x="8533138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3" name="Rounded Rectangle 32"/>
            <p:cNvSpPr>
              <a:spLocks/>
            </p:cNvSpPr>
            <p:nvPr/>
          </p:nvSpPr>
          <p:spPr>
            <a:xfrm>
              <a:off x="8533138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4" name="Rounded Rectangle 33"/>
            <p:cNvSpPr>
              <a:spLocks/>
            </p:cNvSpPr>
            <p:nvPr/>
          </p:nvSpPr>
          <p:spPr>
            <a:xfrm>
              <a:off x="8747575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5" name="Rounded Rectangle 34"/>
            <p:cNvSpPr>
              <a:spLocks/>
            </p:cNvSpPr>
            <p:nvPr/>
          </p:nvSpPr>
          <p:spPr>
            <a:xfrm>
              <a:off x="8747575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6" name="Rounded Rectangle 35"/>
            <p:cNvSpPr>
              <a:spLocks/>
            </p:cNvSpPr>
            <p:nvPr/>
          </p:nvSpPr>
          <p:spPr>
            <a:xfrm>
              <a:off x="8962093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7" name="Rounded Rectangle 36"/>
            <p:cNvSpPr>
              <a:spLocks/>
            </p:cNvSpPr>
            <p:nvPr/>
          </p:nvSpPr>
          <p:spPr>
            <a:xfrm>
              <a:off x="8962093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8" name="Rounded Rectangle 37"/>
            <p:cNvSpPr>
              <a:spLocks/>
            </p:cNvSpPr>
            <p:nvPr/>
          </p:nvSpPr>
          <p:spPr>
            <a:xfrm>
              <a:off x="9176529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9" name="Rounded Rectangle 38"/>
            <p:cNvSpPr>
              <a:spLocks/>
            </p:cNvSpPr>
            <p:nvPr/>
          </p:nvSpPr>
          <p:spPr>
            <a:xfrm>
              <a:off x="9176529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40" name="Rounded Rectangle 39"/>
            <p:cNvSpPr>
              <a:spLocks/>
            </p:cNvSpPr>
            <p:nvPr/>
          </p:nvSpPr>
          <p:spPr>
            <a:xfrm>
              <a:off x="9390965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41" name="Rounded Rectangle 40"/>
            <p:cNvSpPr>
              <a:spLocks/>
            </p:cNvSpPr>
            <p:nvPr/>
          </p:nvSpPr>
          <p:spPr>
            <a:xfrm>
              <a:off x="9390965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42" name="Rounded Rectangle 41"/>
            <p:cNvSpPr>
              <a:spLocks/>
            </p:cNvSpPr>
            <p:nvPr/>
          </p:nvSpPr>
          <p:spPr>
            <a:xfrm>
              <a:off x="9605401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43" name="Rounded Rectangle 42"/>
            <p:cNvSpPr>
              <a:spLocks/>
            </p:cNvSpPr>
            <p:nvPr/>
          </p:nvSpPr>
          <p:spPr>
            <a:xfrm>
              <a:off x="9605401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44" name="Rounded Rectangle 43"/>
            <p:cNvSpPr>
              <a:spLocks/>
            </p:cNvSpPr>
            <p:nvPr/>
          </p:nvSpPr>
          <p:spPr>
            <a:xfrm>
              <a:off x="6496863" y="4294384"/>
              <a:ext cx="3375655" cy="529819"/>
            </a:xfrm>
            <a:prstGeom prst="roundRect">
              <a:avLst>
                <a:gd name="adj" fmla="val 5758"/>
              </a:avLst>
            </a:prstGeom>
            <a:solidFill>
              <a:schemeClr val="tx2">
                <a:alpha val="75000"/>
              </a:schemeClr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HDFS </a:t>
              </a:r>
              <a:br>
                <a:rPr lang="en-US" sz="1200" b="1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</a:br>
              <a:r>
                <a:rPr lang="en-US" sz="10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(Hadoop Distributed File System)</a:t>
              </a:r>
              <a:endPara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2642559" y="1287116"/>
            <a:ext cx="1681797" cy="1524000"/>
          </a:xfrm>
          <a:prstGeom prst="roundRect">
            <a:avLst>
              <a:gd name="adj" fmla="val 1121"/>
            </a:avLst>
          </a:prstGeom>
          <a:solidFill>
            <a:srgbClr val="6BBC31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100" dirty="0">
              <a:solidFill>
                <a:srgbClr val="1E1E1E">
                  <a:lumMod val="75000"/>
                  <a:lumOff val="25000"/>
                </a:srgbClr>
              </a:solidFill>
              <a:cs typeface="Arial"/>
            </a:endParaRPr>
          </a:p>
        </p:txBody>
      </p:sp>
      <p:sp>
        <p:nvSpPr>
          <p:cNvPr id="48" name="Rounded Rectangle 47"/>
          <p:cNvSpPr>
            <a:spLocks/>
          </p:cNvSpPr>
          <p:nvPr/>
        </p:nvSpPr>
        <p:spPr>
          <a:xfrm>
            <a:off x="2709800" y="1411796"/>
            <a:ext cx="1547315" cy="1257360"/>
          </a:xfrm>
          <a:prstGeom prst="roundRect">
            <a:avLst>
              <a:gd name="adj" fmla="val 5758"/>
            </a:avLst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400" b="1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Import / Ingest</a:t>
            </a:r>
            <a:endParaRPr lang="en-US" sz="1400" b="1" dirty="0">
              <a:solidFill>
                <a:srgbClr val="1E1E1E">
                  <a:lumMod val="75000"/>
                  <a:lumOff val="2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49" name="Rounded Rectangle 48"/>
          <p:cNvSpPr>
            <a:spLocks/>
          </p:cNvSpPr>
          <p:nvPr/>
        </p:nvSpPr>
        <p:spPr>
          <a:xfrm>
            <a:off x="2765923" y="1802189"/>
            <a:ext cx="1435068" cy="726708"/>
          </a:xfrm>
          <a:prstGeom prst="roundRect">
            <a:avLst>
              <a:gd name="adj" fmla="val 2946"/>
            </a:avLst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37160" rIns="0" rtlCol="0" anchor="b"/>
          <a:lstStyle/>
          <a:p>
            <a:pPr algn="ctr"/>
            <a:endParaRPr lang="en-US" sz="1100" kern="0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50" name="Rounded Rectangle 49"/>
          <p:cNvSpPr>
            <a:spLocks/>
          </p:cNvSpPr>
          <p:nvPr/>
        </p:nvSpPr>
        <p:spPr>
          <a:xfrm>
            <a:off x="2964949" y="1992732"/>
            <a:ext cx="1037016" cy="265172"/>
          </a:xfrm>
          <a:prstGeom prst="roundRect">
            <a:avLst>
              <a:gd name="adj" fmla="val 5758"/>
            </a:avLst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Flume</a:t>
            </a:r>
            <a:endParaRPr lang="en-US" sz="600" dirty="0">
              <a:solidFill>
                <a:srgbClr val="1E1E1E">
                  <a:lumMod val="75000"/>
                  <a:lumOff val="2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641343" y="3642617"/>
            <a:ext cx="1681797" cy="1524000"/>
          </a:xfrm>
          <a:prstGeom prst="roundRect">
            <a:avLst>
              <a:gd name="adj" fmla="val 1121"/>
            </a:avLst>
          </a:prstGeom>
          <a:solidFill>
            <a:srgbClr val="6BBC31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100" dirty="0">
              <a:solidFill>
                <a:srgbClr val="1E1E1E">
                  <a:lumMod val="75000"/>
                  <a:lumOff val="25000"/>
                </a:srgbClr>
              </a:solidFill>
              <a:cs typeface="Arial"/>
            </a:endParaRPr>
          </a:p>
        </p:txBody>
      </p:sp>
      <p:sp>
        <p:nvSpPr>
          <p:cNvPr id="56" name="Rounded Rectangle 55"/>
          <p:cNvSpPr>
            <a:spLocks/>
          </p:cNvSpPr>
          <p:nvPr/>
        </p:nvSpPr>
        <p:spPr>
          <a:xfrm>
            <a:off x="2708584" y="3767297"/>
            <a:ext cx="1547315" cy="1257360"/>
          </a:xfrm>
          <a:prstGeom prst="roundRect">
            <a:avLst>
              <a:gd name="adj" fmla="val 5758"/>
            </a:avLst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400" b="1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Export</a:t>
            </a:r>
            <a:endParaRPr lang="en-US" sz="1400" b="1" dirty="0">
              <a:solidFill>
                <a:srgbClr val="1E1E1E">
                  <a:lumMod val="75000"/>
                  <a:lumOff val="2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57" name="Rounded Rectangle 56"/>
          <p:cNvSpPr>
            <a:spLocks/>
          </p:cNvSpPr>
          <p:nvPr/>
        </p:nvSpPr>
        <p:spPr>
          <a:xfrm>
            <a:off x="2764707" y="4157690"/>
            <a:ext cx="1435068" cy="726708"/>
          </a:xfrm>
          <a:prstGeom prst="roundRect">
            <a:avLst>
              <a:gd name="adj" fmla="val 2946"/>
            </a:avLst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37160" rIns="0" rtlCol="0" anchor="b"/>
          <a:lstStyle/>
          <a:p>
            <a:pPr algn="ctr"/>
            <a:endParaRPr lang="en-US" sz="1100" kern="0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Rounded Rectangle 57"/>
          <p:cNvSpPr>
            <a:spLocks/>
          </p:cNvSpPr>
          <p:nvPr/>
        </p:nvSpPr>
        <p:spPr>
          <a:xfrm>
            <a:off x="2963733" y="4348233"/>
            <a:ext cx="1037016" cy="265172"/>
          </a:xfrm>
          <a:prstGeom prst="roundRect">
            <a:avLst>
              <a:gd name="adj" fmla="val 5758"/>
            </a:avLst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Sqoop</a:t>
            </a:r>
            <a:endParaRPr lang="en-US" sz="600" dirty="0">
              <a:solidFill>
                <a:srgbClr val="1E1E1E">
                  <a:lumMod val="75000"/>
                  <a:lumOff val="25000"/>
                </a:srgbClr>
              </a:solidFill>
              <a:latin typeface="Arial"/>
              <a:cs typeface="Arial"/>
            </a:endParaRPr>
          </a:p>
        </p:txBody>
      </p:sp>
      <p:pic>
        <p:nvPicPr>
          <p:cNvPr id="59" name="Picture 58" descr="512px-Folder_open_alt_font_awesom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14" y="1777563"/>
            <a:ext cx="679284" cy="679284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285505" y="795245"/>
            <a:ext cx="1749828" cy="17559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Landing Zone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93591" y="2499927"/>
            <a:ext cx="1749828" cy="17559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Spool Folder</a:t>
            </a:r>
            <a:endParaRPr lang="en-US" dirty="0"/>
          </a:p>
        </p:txBody>
      </p:sp>
      <p:sp>
        <p:nvSpPr>
          <p:cNvPr id="62" name="Down Arrow 61"/>
          <p:cNvSpPr/>
          <p:nvPr/>
        </p:nvSpPr>
        <p:spPr>
          <a:xfrm rot="16200000">
            <a:off x="2137967" y="1910436"/>
            <a:ext cx="448013" cy="478573"/>
          </a:xfrm>
          <a:prstGeom prst="down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63" name="Down Arrow 62"/>
          <p:cNvSpPr/>
          <p:nvPr/>
        </p:nvSpPr>
        <p:spPr>
          <a:xfrm rot="16200000">
            <a:off x="4475397" y="1910436"/>
            <a:ext cx="448013" cy="478573"/>
          </a:xfrm>
          <a:prstGeom prst="down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pic>
        <p:nvPicPr>
          <p:cNvPr id="65" name="Picture 64" descr="fk36v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055" y="1904647"/>
            <a:ext cx="561199" cy="638974"/>
          </a:xfrm>
          <a:prstGeom prst="rect">
            <a:avLst/>
          </a:prstGeom>
        </p:spPr>
      </p:pic>
      <p:sp>
        <p:nvSpPr>
          <p:cNvPr id="68" name="Rounded Rectangle 67"/>
          <p:cNvSpPr>
            <a:spLocks/>
          </p:cNvSpPr>
          <p:nvPr/>
        </p:nvSpPr>
        <p:spPr>
          <a:xfrm>
            <a:off x="9810198" y="1550716"/>
            <a:ext cx="675928" cy="1050827"/>
          </a:xfrm>
          <a:prstGeom prst="roundRect">
            <a:avLst>
              <a:gd name="adj" fmla="val 5758"/>
            </a:avLst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400" b="1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Falcon</a:t>
            </a:r>
            <a:endParaRPr lang="en-US" sz="1400" b="1" dirty="0">
              <a:solidFill>
                <a:srgbClr val="1E1E1E">
                  <a:lumMod val="75000"/>
                  <a:lumOff val="2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69" name="Rounded Rectangle 68"/>
          <p:cNvSpPr>
            <a:spLocks/>
          </p:cNvSpPr>
          <p:nvPr/>
        </p:nvSpPr>
        <p:spPr>
          <a:xfrm>
            <a:off x="9855534" y="1832691"/>
            <a:ext cx="596900" cy="217755"/>
          </a:xfrm>
          <a:prstGeom prst="roundRect">
            <a:avLst>
              <a:gd name="adj" fmla="val 5758"/>
            </a:avLst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Arial"/>
                <a:cs typeface="Arial"/>
              </a:rPr>
              <a:t>Cluster</a:t>
            </a:r>
            <a:endParaRPr lang="en-US" sz="600" dirty="0">
              <a:solidFill>
                <a:schemeClr val="bg1">
                  <a:lumMod val="10000"/>
                  <a:lumOff val="9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0" name="Rounded Rectangle 69"/>
          <p:cNvSpPr>
            <a:spLocks/>
          </p:cNvSpPr>
          <p:nvPr/>
        </p:nvSpPr>
        <p:spPr>
          <a:xfrm>
            <a:off x="9849712" y="2093968"/>
            <a:ext cx="596900" cy="217755"/>
          </a:xfrm>
          <a:prstGeom prst="roundRect">
            <a:avLst>
              <a:gd name="adj" fmla="val 5758"/>
            </a:avLst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Arial"/>
                <a:cs typeface="Arial"/>
              </a:rPr>
              <a:t>Feed</a:t>
            </a:r>
            <a:endParaRPr lang="en-US" sz="600" dirty="0">
              <a:solidFill>
                <a:schemeClr val="bg1">
                  <a:lumMod val="10000"/>
                  <a:lumOff val="9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1" name="Rounded Rectangle 70"/>
          <p:cNvSpPr>
            <a:spLocks/>
          </p:cNvSpPr>
          <p:nvPr/>
        </p:nvSpPr>
        <p:spPr>
          <a:xfrm>
            <a:off x="9855534" y="2355245"/>
            <a:ext cx="596900" cy="217755"/>
          </a:xfrm>
          <a:prstGeom prst="roundRect">
            <a:avLst>
              <a:gd name="adj" fmla="val 5758"/>
            </a:avLst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Arial"/>
                <a:cs typeface="Arial"/>
              </a:rPr>
              <a:t>Process</a:t>
            </a:r>
            <a:endParaRPr lang="en-US" sz="600" dirty="0">
              <a:solidFill>
                <a:schemeClr val="bg1">
                  <a:lumMod val="10000"/>
                  <a:lumOff val="9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2" name="Down Arrow 71"/>
          <p:cNvSpPr/>
          <p:nvPr/>
        </p:nvSpPr>
        <p:spPr>
          <a:xfrm rot="5400000">
            <a:off x="8947143" y="1891385"/>
            <a:ext cx="448013" cy="478573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88203" y="791826"/>
            <a:ext cx="1952806" cy="421316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Hadoop Cluster</a:t>
            </a:r>
            <a:endParaRPr lang="en-US" dirty="0"/>
          </a:p>
        </p:txBody>
      </p:sp>
      <p:pic>
        <p:nvPicPr>
          <p:cNvPr id="74" name="Picture 73" descr="database-5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86" y="4103547"/>
            <a:ext cx="595320" cy="79376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232623" y="3509853"/>
            <a:ext cx="1749828" cy="17559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       Output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104344" y="4811370"/>
            <a:ext cx="1749828" cy="17559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77" name="Down Arrow 76"/>
          <p:cNvSpPr/>
          <p:nvPr/>
        </p:nvSpPr>
        <p:spPr>
          <a:xfrm rot="16200000">
            <a:off x="975512" y="5548042"/>
            <a:ext cx="354951" cy="379163"/>
          </a:xfrm>
          <a:prstGeom prst="down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00955" y="5537226"/>
            <a:ext cx="2894082" cy="684594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400" dirty="0" smtClean="0"/>
              <a:t>Continuous Process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927063" y="5946504"/>
            <a:ext cx="2894082" cy="684594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400" dirty="0" smtClean="0"/>
              <a:t>Scheduled Process</a:t>
            </a:r>
            <a:endParaRPr lang="en-US" sz="1400" dirty="0"/>
          </a:p>
        </p:txBody>
      </p:sp>
      <p:sp>
        <p:nvSpPr>
          <p:cNvPr id="46" name="Down Arrow 45"/>
          <p:cNvSpPr/>
          <p:nvPr/>
        </p:nvSpPr>
        <p:spPr>
          <a:xfrm>
            <a:off x="10328989" y="2850511"/>
            <a:ext cx="448013" cy="82328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0077494" y="3776806"/>
            <a:ext cx="1019840" cy="51565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8424057" y="3776806"/>
            <a:ext cx="1019840" cy="51565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779733" y="3776806"/>
            <a:ext cx="1019840" cy="51565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37977" y="3785539"/>
            <a:ext cx="1104881" cy="448014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91440" tIns="91440" rIns="91440" bIns="91440" rtlCol="0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5137578" y="3776806"/>
            <a:ext cx="1019840" cy="51565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068651" y="3776806"/>
            <a:ext cx="1172057" cy="448014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91440" tIns="91440" rIns="91440" bIns="91440" rtlCol="0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99" name="Down Arrow 98"/>
          <p:cNvSpPr/>
          <p:nvPr/>
        </p:nvSpPr>
        <p:spPr>
          <a:xfrm rot="5400000">
            <a:off x="9526477" y="4098433"/>
            <a:ext cx="448013" cy="30190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93" name="Rounded Rectangle 92"/>
          <p:cNvSpPr>
            <a:spLocks/>
          </p:cNvSpPr>
          <p:nvPr/>
        </p:nvSpPr>
        <p:spPr>
          <a:xfrm>
            <a:off x="6653808" y="4025377"/>
            <a:ext cx="1285988" cy="630342"/>
          </a:xfrm>
          <a:prstGeom prst="roundRect">
            <a:avLst>
              <a:gd name="adj" fmla="val 5758"/>
            </a:avLst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Flat JSON inserted into Hive table using </a:t>
            </a:r>
            <a:r>
              <a:rPr lang="en-US" sz="1000" b="1" dirty="0" err="1" smtClean="0">
                <a:solidFill>
                  <a:schemeClr val="bg1"/>
                </a:solidFill>
                <a:latin typeface="Arial"/>
                <a:cs typeface="Arial"/>
              </a:rPr>
              <a:t>Serde</a:t>
            </a:r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6" name="Rounded Rectangle 95"/>
          <p:cNvSpPr>
            <a:spLocks/>
          </p:cNvSpPr>
          <p:nvPr/>
        </p:nvSpPr>
        <p:spPr>
          <a:xfrm>
            <a:off x="5011653" y="4025377"/>
            <a:ext cx="1285988" cy="630342"/>
          </a:xfrm>
          <a:prstGeom prst="roundRect">
            <a:avLst>
              <a:gd name="adj" fmla="val 5758"/>
            </a:avLst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Aggregated data inserted into </a:t>
            </a:r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13429" y="2992824"/>
            <a:ext cx="1138313" cy="277656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097961" y="3697618"/>
            <a:ext cx="1392967" cy="385118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aggregated</a:t>
            </a:r>
          </a:p>
          <a:p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797575" y="3692131"/>
            <a:ext cx="1392967" cy="385118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400" dirty="0" err="1" smtClean="0">
                <a:solidFill>
                  <a:schemeClr val="bg2"/>
                </a:solidFill>
              </a:rPr>
              <a:t>json_data</a:t>
            </a:r>
            <a:endParaRPr lang="en-US" sz="1400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8355033" y="3776042"/>
            <a:ext cx="1172057" cy="448014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91440" tIns="91440" rIns="91440" bIns="91440" rtlCol="0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501583" y="3677316"/>
            <a:ext cx="1392967" cy="385118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400" dirty="0" err="1" smtClean="0">
                <a:solidFill>
                  <a:schemeClr val="bg2"/>
                </a:solidFill>
              </a:rPr>
              <a:t>raw_json</a:t>
            </a:r>
            <a:endParaRPr lang="en-US" sz="1400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90" name="Rounded Rectangle 89"/>
          <p:cNvSpPr>
            <a:spLocks/>
          </p:cNvSpPr>
          <p:nvPr/>
        </p:nvSpPr>
        <p:spPr>
          <a:xfrm>
            <a:off x="8298132" y="4025377"/>
            <a:ext cx="1285988" cy="630342"/>
          </a:xfrm>
          <a:prstGeom prst="roundRect">
            <a:avLst>
              <a:gd name="adj" fmla="val 5758"/>
            </a:avLst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XML converted into flat JSON using UDFs</a:t>
            </a:r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013473" y="3776042"/>
            <a:ext cx="1172057" cy="448014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91440" tIns="91440" rIns="91440" bIns="91440" rtlCol="0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84" name="Rounded Rectangle 83"/>
          <p:cNvSpPr>
            <a:spLocks/>
          </p:cNvSpPr>
          <p:nvPr/>
        </p:nvSpPr>
        <p:spPr>
          <a:xfrm>
            <a:off x="9951569" y="4025377"/>
            <a:ext cx="1285988" cy="630342"/>
          </a:xfrm>
          <a:prstGeom prst="roundRect">
            <a:avLst>
              <a:gd name="adj" fmla="val 5758"/>
            </a:avLst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Flat file loaded from 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Input directory</a:t>
            </a:r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136114" y="3680221"/>
            <a:ext cx="1392967" cy="385118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400" dirty="0" err="1" smtClean="0">
                <a:solidFill>
                  <a:schemeClr val="bg2"/>
                </a:solidFill>
              </a:rPr>
              <a:t>raw_xml</a:t>
            </a:r>
            <a:endParaRPr lang="en-US" sz="1400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108" name="Down Arrow 107"/>
          <p:cNvSpPr/>
          <p:nvPr/>
        </p:nvSpPr>
        <p:spPr>
          <a:xfrm rot="5400000">
            <a:off x="7881035" y="4070619"/>
            <a:ext cx="448013" cy="30190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09" name="Down Arrow 108"/>
          <p:cNvSpPr/>
          <p:nvPr/>
        </p:nvSpPr>
        <p:spPr>
          <a:xfrm rot="5400000">
            <a:off x="6232180" y="4070619"/>
            <a:ext cx="448013" cy="30190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10" name="Down Arrow 109"/>
          <p:cNvSpPr/>
          <p:nvPr/>
        </p:nvSpPr>
        <p:spPr>
          <a:xfrm rot="5400000">
            <a:off x="4325405" y="4167877"/>
            <a:ext cx="448013" cy="42608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77141" y="3342034"/>
            <a:ext cx="1749828" cy="17559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       Hive</a:t>
            </a:r>
            <a:endParaRPr lang="en-US" dirty="0"/>
          </a:p>
        </p:txBody>
      </p:sp>
      <p:sp>
        <p:nvSpPr>
          <p:cNvPr id="113" name="Down Arrow 112"/>
          <p:cNvSpPr/>
          <p:nvPr/>
        </p:nvSpPr>
        <p:spPr>
          <a:xfrm rot="5400000">
            <a:off x="2098351" y="4242294"/>
            <a:ext cx="448013" cy="42608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013473" y="5102703"/>
            <a:ext cx="1172056" cy="486550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91440" tIns="91440" rIns="91440" bIns="91440" rtlCol="0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9087153" y="1454770"/>
            <a:ext cx="323283" cy="377921"/>
            <a:chOff x="8412042" y="1054302"/>
            <a:chExt cx="323283" cy="377921"/>
          </a:xfrm>
        </p:grpSpPr>
        <p:sp>
          <p:nvSpPr>
            <p:cNvPr id="118" name="Oval 117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1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0816492" y="2871988"/>
            <a:ext cx="323283" cy="377921"/>
            <a:chOff x="8412042" y="1054302"/>
            <a:chExt cx="323283" cy="377921"/>
          </a:xfrm>
        </p:grpSpPr>
        <p:sp>
          <p:nvSpPr>
            <p:cNvPr id="122" name="Oval 121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2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9633863" y="4398066"/>
            <a:ext cx="323283" cy="377921"/>
            <a:chOff x="8412042" y="1054302"/>
            <a:chExt cx="323283" cy="377921"/>
          </a:xfrm>
        </p:grpSpPr>
        <p:sp>
          <p:nvSpPr>
            <p:cNvPr id="125" name="Oval 124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982546" y="4398066"/>
            <a:ext cx="323283" cy="377921"/>
            <a:chOff x="8412042" y="1054302"/>
            <a:chExt cx="323283" cy="377921"/>
          </a:xfrm>
        </p:grpSpPr>
        <p:sp>
          <p:nvSpPr>
            <p:cNvPr id="128" name="Oval 127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4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312863" y="4398066"/>
            <a:ext cx="323283" cy="377921"/>
            <a:chOff x="8412042" y="1054302"/>
            <a:chExt cx="323283" cy="377921"/>
          </a:xfrm>
        </p:grpSpPr>
        <p:sp>
          <p:nvSpPr>
            <p:cNvPr id="131" name="Oval 130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5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0823366" y="4707419"/>
            <a:ext cx="323283" cy="377921"/>
            <a:chOff x="8412042" y="1054302"/>
            <a:chExt cx="323283" cy="377921"/>
          </a:xfrm>
        </p:grpSpPr>
        <p:sp>
          <p:nvSpPr>
            <p:cNvPr id="134" name="Oval 133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6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7513329" y="4710870"/>
            <a:ext cx="323283" cy="377921"/>
            <a:chOff x="8412042" y="1054302"/>
            <a:chExt cx="323283" cy="377921"/>
          </a:xfrm>
        </p:grpSpPr>
        <p:sp>
          <p:nvSpPr>
            <p:cNvPr id="137" name="Oval 136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7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552922" y="4448866"/>
            <a:ext cx="323283" cy="377921"/>
            <a:chOff x="8412042" y="1054302"/>
            <a:chExt cx="323283" cy="377921"/>
          </a:xfrm>
        </p:grpSpPr>
        <p:sp>
          <p:nvSpPr>
            <p:cNvPr id="140" name="Oval 139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8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9895072" y="5031933"/>
            <a:ext cx="1437483" cy="56093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xml archive</a:t>
            </a:r>
          </a:p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table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>
            <a:off x="10350674" y="4710870"/>
            <a:ext cx="448013" cy="34509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733673" y="5099092"/>
            <a:ext cx="1172056" cy="486550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91440" tIns="91440" rIns="91440" bIns="91440" rtlCol="0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615272" y="5028322"/>
            <a:ext cx="1437483" cy="56093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master </a:t>
            </a:r>
            <a:r>
              <a:rPr lang="en-US" sz="1400" dirty="0" err="1" smtClean="0">
                <a:solidFill>
                  <a:schemeClr val="bg2"/>
                </a:solidFill>
              </a:rPr>
              <a:t>json</a:t>
            </a:r>
            <a:endParaRPr lang="en-US" sz="1400" dirty="0" smtClean="0">
              <a:solidFill>
                <a:schemeClr val="bg2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table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47" name="Down Arrow 146"/>
          <p:cNvSpPr/>
          <p:nvPr/>
        </p:nvSpPr>
        <p:spPr>
          <a:xfrm>
            <a:off x="7084456" y="4710870"/>
            <a:ext cx="448013" cy="34509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48" name="Down Arrow 147"/>
          <p:cNvSpPr/>
          <p:nvPr/>
        </p:nvSpPr>
        <p:spPr>
          <a:xfrm rot="16200000">
            <a:off x="972082" y="5964673"/>
            <a:ext cx="354951" cy="379163"/>
          </a:xfrm>
          <a:prstGeom prst="downArrow">
            <a:avLst/>
          </a:prstGeom>
          <a:solidFill>
            <a:srgbClr val="4F8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pic>
        <p:nvPicPr>
          <p:cNvPr id="153" name="Picture 152" descr="698693-icon-102-document-file-xml-12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78" y="1465942"/>
            <a:ext cx="390903" cy="390903"/>
          </a:xfrm>
          <a:prstGeom prst="rect">
            <a:avLst/>
          </a:prstGeom>
        </p:spPr>
      </p:pic>
      <p:pic>
        <p:nvPicPr>
          <p:cNvPr id="154" name="Picture 153" descr="2011_Arrow_black_curving_axe_67°_attraction - Cop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30" y="1780125"/>
            <a:ext cx="385477" cy="385477"/>
          </a:xfrm>
          <a:prstGeom prst="rect">
            <a:avLst/>
          </a:prstGeom>
        </p:spPr>
      </p:pic>
      <p:pic>
        <p:nvPicPr>
          <p:cNvPr id="6" name="Picture 5" descr="ur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1" y="4240313"/>
            <a:ext cx="556275" cy="556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4" name="Down Arrow 143"/>
          <p:cNvSpPr/>
          <p:nvPr/>
        </p:nvSpPr>
        <p:spPr>
          <a:xfrm rot="16200000">
            <a:off x="869584" y="4314387"/>
            <a:ext cx="448013" cy="42608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799404" y="1669449"/>
            <a:ext cx="323283" cy="323283"/>
            <a:chOff x="35429" y="2317267"/>
            <a:chExt cx="323283" cy="323283"/>
          </a:xfrm>
        </p:grpSpPr>
        <p:sp>
          <p:nvSpPr>
            <p:cNvPr id="150" name="Oval 149"/>
            <p:cNvSpPr/>
            <p:nvPr/>
          </p:nvSpPr>
          <p:spPr>
            <a:xfrm>
              <a:off x="35429" y="2317267"/>
              <a:ext cx="323283" cy="3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429" y="2335822"/>
              <a:ext cx="323283" cy="304728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160750" y="1389074"/>
            <a:ext cx="323283" cy="323283"/>
            <a:chOff x="99706" y="2774162"/>
            <a:chExt cx="323283" cy="323283"/>
          </a:xfrm>
        </p:grpSpPr>
        <p:sp>
          <p:nvSpPr>
            <p:cNvPr id="152" name="Oval 151"/>
            <p:cNvSpPr/>
            <p:nvPr/>
          </p:nvSpPr>
          <p:spPr>
            <a:xfrm>
              <a:off x="99706" y="2774162"/>
              <a:ext cx="323283" cy="3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9706" y="2792717"/>
              <a:ext cx="323283" cy="304728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951569" y="1227433"/>
            <a:ext cx="323283" cy="323283"/>
            <a:chOff x="511112" y="2428700"/>
            <a:chExt cx="323283" cy="323283"/>
          </a:xfrm>
        </p:grpSpPr>
        <p:sp>
          <p:nvSpPr>
            <p:cNvPr id="156" name="Oval 155"/>
            <p:cNvSpPr/>
            <p:nvPr/>
          </p:nvSpPr>
          <p:spPr>
            <a:xfrm>
              <a:off x="511112" y="2428700"/>
              <a:ext cx="323283" cy="3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11112" y="2447255"/>
              <a:ext cx="323283" cy="304728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dirty="0"/>
                <a:t>C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748297" y="1227433"/>
            <a:ext cx="323283" cy="323283"/>
            <a:chOff x="197071" y="1499062"/>
            <a:chExt cx="323283" cy="323283"/>
          </a:xfrm>
        </p:grpSpPr>
        <p:sp>
          <p:nvSpPr>
            <p:cNvPr id="158" name="Oval 157"/>
            <p:cNvSpPr/>
            <p:nvPr/>
          </p:nvSpPr>
          <p:spPr>
            <a:xfrm>
              <a:off x="197071" y="1499062"/>
              <a:ext cx="323283" cy="3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97071" y="1517617"/>
              <a:ext cx="323283" cy="304728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dirty="0"/>
                <a:t>D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424057" y="3358639"/>
            <a:ext cx="323283" cy="323283"/>
            <a:chOff x="430063" y="2055990"/>
            <a:chExt cx="323283" cy="323283"/>
          </a:xfrm>
        </p:grpSpPr>
        <p:sp>
          <p:nvSpPr>
            <p:cNvPr id="160" name="Oval 159"/>
            <p:cNvSpPr/>
            <p:nvPr/>
          </p:nvSpPr>
          <p:spPr>
            <a:xfrm>
              <a:off x="430063" y="2055990"/>
              <a:ext cx="323283" cy="3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30063" y="2074545"/>
              <a:ext cx="323283" cy="304728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dirty="0"/>
                <a:t>E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637762" y="3808006"/>
            <a:ext cx="323283" cy="323283"/>
            <a:chOff x="612550" y="1175838"/>
            <a:chExt cx="323283" cy="323283"/>
          </a:xfrm>
        </p:grpSpPr>
        <p:sp>
          <p:nvSpPr>
            <p:cNvPr id="162" name="Oval 161"/>
            <p:cNvSpPr/>
            <p:nvPr/>
          </p:nvSpPr>
          <p:spPr>
            <a:xfrm>
              <a:off x="612550" y="1175838"/>
              <a:ext cx="323283" cy="3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12550" y="1194393"/>
              <a:ext cx="323283" cy="304728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dirty="0"/>
                <a:t>F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86158" y="3808006"/>
            <a:ext cx="323283" cy="323283"/>
            <a:chOff x="612550" y="1175838"/>
            <a:chExt cx="323283" cy="323283"/>
          </a:xfrm>
        </p:grpSpPr>
        <p:sp>
          <p:nvSpPr>
            <p:cNvPr id="151" name="Oval 150"/>
            <p:cNvSpPr/>
            <p:nvPr/>
          </p:nvSpPr>
          <p:spPr>
            <a:xfrm>
              <a:off x="612550" y="1175838"/>
              <a:ext cx="323283" cy="3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12550" y="1194393"/>
              <a:ext cx="323283" cy="304728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dirty="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214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ACE1-0579-8A40-9AEC-5E965C4882A1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441" y="92940"/>
            <a:ext cx="10969943" cy="1016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ヒラギノ角ゴ Pro W3" charset="-128"/>
                <a:cs typeface="ヒラギノ角ゴ Pro W3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dirty="0" smtClean="0"/>
              <a:t>Demo Process Flow - Output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606" y="1108940"/>
            <a:ext cx="11306025" cy="49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Process execution should produce the following output 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Data in JSON Format in the table used for analytical queries in Hive</a:t>
            </a:r>
          </a:p>
          <a:p>
            <a:pPr marL="457200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Raw XML Data in the archive table, to maintain the source data</a:t>
            </a:r>
          </a:p>
          <a:p>
            <a:pPr marL="457200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Aggregated data in the external RDBMS system. – Number of visits made for each study broken down by visit type, year and month. </a:t>
            </a:r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sz="2800" dirty="0" smtClean="0">
              <a:solidFill>
                <a:schemeClr val="bg1"/>
              </a:solidFill>
            </a:endParaRP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4289" y="1651000"/>
            <a:ext cx="914400" cy="914400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97040" y="1538111"/>
            <a:ext cx="914400" cy="914400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endParaRPr lang="en-US" dirty="0"/>
          </a:p>
        </p:txBody>
      </p:sp>
      <p:pic>
        <p:nvPicPr>
          <p:cNvPr id="4" name="Picture 3" descr="Screen Shot 2015-08-13 at 10.43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192" y="3829861"/>
            <a:ext cx="53848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3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Lets do Hadoop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2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do 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6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ACE1-0579-8A40-9AEC-5E965C4882A1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6368" y="725674"/>
            <a:ext cx="9524291" cy="473200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441" y="92940"/>
            <a:ext cx="10969943" cy="1016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ヒラギノ角ゴ Pro W3" charset="-128"/>
                <a:cs typeface="ヒラギノ角ゴ Pro W3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dirty="0" smtClean="0"/>
              <a:t>Agenda – Data Pipeline Demo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607" y="1108940"/>
            <a:ext cx="8719578" cy="49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What is a Data Pipeline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Demo Overview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HDP Components used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Architecture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Demo Process Flow </a:t>
            </a:r>
          </a:p>
          <a:p>
            <a:pPr marL="1200150" lvl="2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Input Data </a:t>
            </a:r>
          </a:p>
          <a:p>
            <a:pPr marL="1200150" lvl="2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Processing</a:t>
            </a:r>
          </a:p>
          <a:p>
            <a:pPr marL="1200150" lvl="2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Output Data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Demo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Resources (How to set it up)</a:t>
            </a:r>
          </a:p>
        </p:txBody>
      </p:sp>
    </p:spTree>
    <p:extLst>
      <p:ext uri="{BB962C8B-B14F-4D97-AF65-F5344CB8AC3E}">
        <p14:creationId xmlns:p14="http://schemas.microsoft.com/office/powerpoint/2010/main" val="112258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ACE1-0579-8A40-9AEC-5E965C4882A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6368" y="725674"/>
            <a:ext cx="9524291" cy="473200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441" y="92940"/>
            <a:ext cx="10969943" cy="1016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ヒラギノ角ゴ Pro W3" charset="-128"/>
                <a:cs typeface="ヒラギノ角ゴ Pro W3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dirty="0" smtClean="0"/>
              <a:t>What is a Data Pipeline?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606" y="1108940"/>
            <a:ext cx="11306025" cy="49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Automated process that executes at regular interval to ingest, cleanse, transform and/or aggregates incoming feed of data to generate the output dataset in the format that is suitable for downstream processing with no manual intervention. </a:t>
            </a:r>
          </a:p>
          <a:p>
            <a:pPr algn="l"/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1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Overview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Lets do Hadoop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9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ACE1-0579-8A40-9AEC-5E965C4882A1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6368" y="725674"/>
            <a:ext cx="9524291" cy="473200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441" y="92940"/>
            <a:ext cx="10969943" cy="1016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ヒラギノ角ゴ Pro W3" charset="-128"/>
                <a:cs typeface="ヒラギノ角ゴ Pro W3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dirty="0" smtClean="0"/>
              <a:t>Demo Overview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606" y="1108940"/>
            <a:ext cx="11555632" cy="49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marL="457200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Build a data pipeline to automate the process of ingesting data file with 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Input </a:t>
            </a:r>
            <a:r>
              <a:rPr lang="en-US" sz="2800" dirty="0" smtClean="0">
                <a:solidFill>
                  <a:schemeClr val="bg1"/>
                </a:solidFill>
              </a:rPr>
              <a:t>as one or more XML messages (Clinical Data – Subject Visits)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Process</a:t>
            </a:r>
            <a:r>
              <a:rPr lang="en-US" sz="2800" dirty="0" smtClean="0">
                <a:solidFill>
                  <a:schemeClr val="bg1"/>
                </a:solidFill>
              </a:rPr>
              <a:t> includes</a:t>
            </a:r>
          </a:p>
          <a:p>
            <a:pPr marL="1371600" lvl="2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Loading the file data to Hive tables</a:t>
            </a:r>
          </a:p>
          <a:p>
            <a:pPr marL="1371600" lvl="2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Conversion of XML to JSON </a:t>
            </a:r>
          </a:p>
          <a:p>
            <a:pPr marL="1371600" lvl="2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Running aggregate query on table with JSON data </a:t>
            </a:r>
          </a:p>
          <a:p>
            <a:pPr marL="1371600" lvl="2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Sqoop the results out of Hive to an external RDBMS (MySQL)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Output</a:t>
            </a:r>
            <a:r>
              <a:rPr lang="en-US" sz="2800" dirty="0" smtClean="0">
                <a:solidFill>
                  <a:schemeClr val="bg1"/>
                </a:solidFill>
              </a:rPr>
              <a:t> is that the processed aggregate data is available in MySQL</a:t>
            </a:r>
          </a:p>
        </p:txBody>
      </p:sp>
    </p:spTree>
    <p:extLst>
      <p:ext uri="{BB962C8B-B14F-4D97-AF65-F5344CB8AC3E}">
        <p14:creationId xmlns:p14="http://schemas.microsoft.com/office/powerpoint/2010/main" val="1477202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ACE1-0579-8A40-9AEC-5E965C4882A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6368" y="725674"/>
            <a:ext cx="9524291" cy="473200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441" y="92940"/>
            <a:ext cx="10969943" cy="1016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ヒラギノ角ゴ Pro W3" charset="-128"/>
                <a:cs typeface="ヒラギノ角ゴ Pro W3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dirty="0" smtClean="0"/>
              <a:t>Demo - Business Objective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606" y="1108940"/>
            <a:ext cx="11555632" cy="49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marL="457200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Given the subject visit event data in XML format, generate a report showing the total visits aggregated by study, visit type, year and month.</a:t>
            </a:r>
          </a:p>
        </p:txBody>
      </p:sp>
    </p:spTree>
    <p:extLst>
      <p:ext uri="{BB962C8B-B14F-4D97-AF65-F5344CB8AC3E}">
        <p14:creationId xmlns:p14="http://schemas.microsoft.com/office/powerpoint/2010/main" val="324761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ACE1-0579-8A40-9AEC-5E965C4882A1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6368" y="725674"/>
            <a:ext cx="9524291" cy="473200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441" y="92940"/>
            <a:ext cx="10969943" cy="1016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ヒラギノ角ゴ Pro W3" charset="-128"/>
                <a:cs typeface="ヒラギノ角ゴ Pro W3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dirty="0" smtClean="0"/>
              <a:t>HDP Components Used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606" y="1108940"/>
            <a:ext cx="11306025" cy="49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marL="457200" indent="-457200" algn="l">
              <a:buFont typeface="Arial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Flume</a:t>
            </a:r>
            <a:r>
              <a:rPr lang="en-US" sz="2800" dirty="0" smtClean="0">
                <a:solidFill>
                  <a:schemeClr val="bg1"/>
                </a:solidFill>
              </a:rPr>
              <a:t> – Spooling Directory Flume agent to bring the data in from landing zone into HDFS</a:t>
            </a:r>
          </a:p>
          <a:p>
            <a:pPr marL="457200" indent="-457200" algn="l">
              <a:buFont typeface="Arial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Falcon </a:t>
            </a:r>
            <a:r>
              <a:rPr lang="en-US" sz="2800" dirty="0" smtClean="0">
                <a:solidFill>
                  <a:schemeClr val="bg1"/>
                </a:solidFill>
              </a:rPr>
              <a:t>– Data Governance tool to build the data pipeline (wire the processes together) {</a:t>
            </a:r>
            <a:r>
              <a:rPr lang="en-US" sz="2800" dirty="0" err="1" smtClean="0">
                <a:solidFill>
                  <a:schemeClr val="bg1"/>
                </a:solidFill>
              </a:rPr>
              <a:t>Oozie</a:t>
            </a:r>
            <a:r>
              <a:rPr lang="en-US" sz="2800" dirty="0" smtClean="0">
                <a:solidFill>
                  <a:schemeClr val="bg1"/>
                </a:solidFill>
              </a:rPr>
              <a:t> used behind the scenes}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Atlas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- Apache Atlas provides governance capabilities for </a:t>
            </a:r>
            <a:r>
              <a:rPr lang="en-US" sz="2800" dirty="0" smtClean="0">
                <a:solidFill>
                  <a:schemeClr val="bg1"/>
                </a:solidFill>
              </a:rPr>
              <a:t>Hadoop.</a:t>
            </a:r>
          </a:p>
          <a:p>
            <a:pPr marL="457200" indent="-457200" algn="l">
              <a:buFont typeface="Arial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Hive </a:t>
            </a:r>
            <a:r>
              <a:rPr lang="en-US" sz="2800" dirty="0" smtClean="0">
                <a:solidFill>
                  <a:schemeClr val="bg1"/>
                </a:solidFill>
              </a:rPr>
              <a:t>- for loading and transforming the data</a:t>
            </a:r>
          </a:p>
          <a:p>
            <a:pPr marL="457200" indent="-457200" algn="l">
              <a:buFont typeface="Arial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Sqoop </a:t>
            </a:r>
            <a:r>
              <a:rPr lang="en-US" sz="2800" dirty="0" smtClean="0">
                <a:solidFill>
                  <a:schemeClr val="bg1"/>
                </a:solidFill>
              </a:rPr>
              <a:t>- for exporting the data to external RDBMS</a:t>
            </a:r>
          </a:p>
        </p:txBody>
      </p:sp>
    </p:spTree>
    <p:extLst>
      <p:ext uri="{BB962C8B-B14F-4D97-AF65-F5344CB8AC3E}">
        <p14:creationId xmlns:p14="http://schemas.microsoft.com/office/powerpoint/2010/main" val="558460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ACE1-0579-8A40-9AEC-5E965C4882A1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6368" y="725674"/>
            <a:ext cx="9524291" cy="473200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441" y="92940"/>
            <a:ext cx="10969943" cy="1016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ヒラギノ角ゴ Pro W3" charset="-128"/>
                <a:cs typeface="ヒラギノ角ゴ Pro W3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dirty="0" smtClean="0"/>
              <a:t>Demo Process Flow - 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606" y="1108940"/>
            <a:ext cx="11306025" cy="49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Clinical Research “Subject Visits” data with – Study Id, Visit Type, Visit Date etc. </a:t>
            </a:r>
          </a:p>
          <a:p>
            <a:pPr marL="457200" indent="-457200" algn="l">
              <a:buFont typeface="Arial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http</a:t>
            </a:r>
            <a:r>
              <a:rPr lang="en-US" dirty="0">
                <a:solidFill>
                  <a:schemeClr val="bg1"/>
                </a:solidFill>
              </a:rPr>
              <a:t>://</a:t>
            </a:r>
            <a:r>
              <a:rPr lang="en-US" dirty="0" err="1">
                <a:solidFill>
                  <a:schemeClr val="bg1"/>
                </a:solidFill>
              </a:rPr>
              <a:t>wiki.cdisc.org</a:t>
            </a:r>
            <a:r>
              <a:rPr lang="en-US" dirty="0">
                <a:solidFill>
                  <a:schemeClr val="bg1"/>
                </a:solidFill>
              </a:rPr>
              <a:t>/display/PUB/</a:t>
            </a:r>
            <a:r>
              <a:rPr lang="en-US" dirty="0" err="1">
                <a:solidFill>
                  <a:schemeClr val="bg1"/>
                </a:solidFill>
              </a:rPr>
              <a:t>CDISC+Dataset-XML+Resources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Screen Shot 2015-03-19 at 8.22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68" y="2116675"/>
            <a:ext cx="9377176" cy="3365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4289" y="1651000"/>
            <a:ext cx="914400" cy="914400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97040" y="1538111"/>
            <a:ext cx="914400" cy="914400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9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95133" y="790226"/>
            <a:ext cx="8376069" cy="5223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933868" y="3518975"/>
            <a:ext cx="6595213" cy="2332580"/>
          </a:xfrm>
          <a:prstGeom prst="roundRect">
            <a:avLst>
              <a:gd name="adj" fmla="val 1121"/>
            </a:avLst>
          </a:prstGeom>
          <a:solidFill>
            <a:srgbClr val="6BBC31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100" dirty="0">
              <a:solidFill>
                <a:srgbClr val="1E1E1E">
                  <a:lumMod val="75000"/>
                  <a:lumOff val="25000"/>
                </a:srgbClr>
              </a:solidFill>
              <a:cs typeface="Arial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9700149" y="1517617"/>
            <a:ext cx="1681797" cy="1287076"/>
          </a:xfrm>
          <a:prstGeom prst="roundRect">
            <a:avLst>
              <a:gd name="adj" fmla="val 1121"/>
            </a:avLst>
          </a:prstGeom>
          <a:solidFill>
            <a:srgbClr val="6BBC31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100" dirty="0">
              <a:solidFill>
                <a:srgbClr val="1E1E1E">
                  <a:lumMod val="75000"/>
                  <a:lumOff val="25000"/>
                </a:srgbClr>
              </a:solidFill>
              <a:cs typeface="Arial"/>
            </a:endParaRPr>
          </a:p>
        </p:txBody>
      </p:sp>
      <p:sp>
        <p:nvSpPr>
          <p:cNvPr id="67" name="Rounded Rectangle 66"/>
          <p:cNvSpPr>
            <a:spLocks/>
          </p:cNvSpPr>
          <p:nvPr/>
        </p:nvSpPr>
        <p:spPr>
          <a:xfrm>
            <a:off x="10568201" y="1618266"/>
            <a:ext cx="675928" cy="1050827"/>
          </a:xfrm>
          <a:prstGeom prst="roundRect">
            <a:avLst>
              <a:gd name="adj" fmla="val 5758"/>
            </a:avLst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400" b="1" dirty="0" err="1" smtClean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Oozie</a:t>
            </a:r>
            <a:endParaRPr lang="en-US" sz="1400" b="1" dirty="0">
              <a:solidFill>
                <a:srgbClr val="1E1E1E">
                  <a:lumMod val="75000"/>
                  <a:lumOff val="2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ACE1-0579-8A40-9AEC-5E965C4882A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08187" y="725674"/>
            <a:ext cx="9524291" cy="473200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441" y="92940"/>
            <a:ext cx="10969943" cy="1016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ヒラギノ角ゴ Pro W3" charset="-128"/>
                <a:cs typeface="ヒラギノ角ゴ Pro W3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dirty="0"/>
              <a:t>Demo Process Flow -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2955" y="790226"/>
            <a:ext cx="2429287" cy="2596441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2955" y="3530810"/>
            <a:ext cx="2429287" cy="19268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32652" y="1589418"/>
            <a:ext cx="3475100" cy="1076733"/>
            <a:chOff x="6448715" y="4152888"/>
            <a:chExt cx="3475100" cy="1076733"/>
          </a:xfrm>
        </p:grpSpPr>
        <p:sp>
          <p:nvSpPr>
            <p:cNvPr id="11" name="Rounded Rectangle 10"/>
            <p:cNvSpPr/>
            <p:nvPr/>
          </p:nvSpPr>
          <p:spPr>
            <a:xfrm>
              <a:off x="6448715" y="4152888"/>
              <a:ext cx="3475100" cy="1076733"/>
            </a:xfrm>
            <a:prstGeom prst="roundRect">
              <a:avLst>
                <a:gd name="adj" fmla="val 1121"/>
              </a:avLst>
            </a:prstGeom>
            <a:solidFill>
              <a:schemeClr val="accent1"/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100" dirty="0">
                <a:solidFill>
                  <a:srgbClr val="1E1E1E">
                    <a:lumMod val="75000"/>
                    <a:lumOff val="25000"/>
                  </a:srgbClr>
                </a:solidFill>
                <a:cs typeface="Arial"/>
              </a:endParaRPr>
            </a:p>
          </p:txBody>
        </p:sp>
        <p:sp>
          <p:nvSpPr>
            <p:cNvPr id="12" name="Rounded Rectangle 11"/>
            <p:cNvSpPr>
              <a:spLocks/>
            </p:cNvSpPr>
            <p:nvPr/>
          </p:nvSpPr>
          <p:spPr>
            <a:xfrm>
              <a:off x="6558932" y="4884390"/>
              <a:ext cx="3252632" cy="196337"/>
            </a:xfrm>
            <a:prstGeom prst="roundRect">
              <a:avLst>
                <a:gd name="adj" fmla="val 575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sz="1200" b="1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latin typeface="Arial"/>
                  <a:cs typeface="Arial"/>
                </a:rPr>
                <a:t>Storage</a:t>
              </a:r>
              <a:endPara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496863" y="4155061"/>
              <a:ext cx="3375656" cy="670136"/>
            </a:xfrm>
            <a:prstGeom prst="roundRect">
              <a:avLst>
                <a:gd name="adj" fmla="val 2942"/>
              </a:avLst>
            </a:prstGeom>
            <a:solidFill>
              <a:schemeClr val="accent1"/>
            </a:solidFill>
            <a:ln w="952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8738" algn="ctr"/>
              <a:endParaRPr lang="en-US" sz="2000" b="1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14" name="Rounded Rectangle 13"/>
            <p:cNvSpPr>
              <a:spLocks/>
            </p:cNvSpPr>
            <p:nvPr/>
          </p:nvSpPr>
          <p:spPr>
            <a:xfrm>
              <a:off x="6599370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15" name="Rounded Rectangle 14"/>
            <p:cNvSpPr>
              <a:spLocks/>
            </p:cNvSpPr>
            <p:nvPr/>
          </p:nvSpPr>
          <p:spPr>
            <a:xfrm>
              <a:off x="6599370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16" name="Rounded Rectangle 15"/>
            <p:cNvSpPr>
              <a:spLocks/>
            </p:cNvSpPr>
            <p:nvPr/>
          </p:nvSpPr>
          <p:spPr>
            <a:xfrm>
              <a:off x="6813806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17" name="Rounded Rectangle 16"/>
            <p:cNvSpPr>
              <a:spLocks/>
            </p:cNvSpPr>
            <p:nvPr/>
          </p:nvSpPr>
          <p:spPr>
            <a:xfrm>
              <a:off x="6813806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18" name="Rounded Rectangle 17"/>
            <p:cNvSpPr>
              <a:spLocks/>
            </p:cNvSpPr>
            <p:nvPr/>
          </p:nvSpPr>
          <p:spPr>
            <a:xfrm>
              <a:off x="7028242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19" name="Rounded Rectangle 18"/>
            <p:cNvSpPr>
              <a:spLocks/>
            </p:cNvSpPr>
            <p:nvPr/>
          </p:nvSpPr>
          <p:spPr>
            <a:xfrm>
              <a:off x="7028242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0" name="Rounded Rectangle 19"/>
            <p:cNvSpPr>
              <a:spLocks/>
            </p:cNvSpPr>
            <p:nvPr/>
          </p:nvSpPr>
          <p:spPr>
            <a:xfrm>
              <a:off x="7242678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1" name="Rounded Rectangle 20"/>
            <p:cNvSpPr>
              <a:spLocks/>
            </p:cNvSpPr>
            <p:nvPr/>
          </p:nvSpPr>
          <p:spPr>
            <a:xfrm>
              <a:off x="7242678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2" name="Rounded Rectangle 21"/>
            <p:cNvSpPr>
              <a:spLocks/>
            </p:cNvSpPr>
            <p:nvPr/>
          </p:nvSpPr>
          <p:spPr>
            <a:xfrm>
              <a:off x="7457115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3" name="Rounded Rectangle 22"/>
            <p:cNvSpPr>
              <a:spLocks/>
            </p:cNvSpPr>
            <p:nvPr/>
          </p:nvSpPr>
          <p:spPr>
            <a:xfrm>
              <a:off x="7457115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4" name="Rounded Rectangle 23"/>
            <p:cNvSpPr>
              <a:spLocks/>
            </p:cNvSpPr>
            <p:nvPr/>
          </p:nvSpPr>
          <p:spPr>
            <a:xfrm>
              <a:off x="7675394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5" name="Rounded Rectangle 24"/>
            <p:cNvSpPr>
              <a:spLocks/>
            </p:cNvSpPr>
            <p:nvPr/>
          </p:nvSpPr>
          <p:spPr>
            <a:xfrm>
              <a:off x="7675394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6" name="Rounded Rectangle 25"/>
            <p:cNvSpPr>
              <a:spLocks/>
            </p:cNvSpPr>
            <p:nvPr/>
          </p:nvSpPr>
          <p:spPr>
            <a:xfrm>
              <a:off x="7889830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7" name="Rounded Rectangle 26"/>
            <p:cNvSpPr>
              <a:spLocks/>
            </p:cNvSpPr>
            <p:nvPr/>
          </p:nvSpPr>
          <p:spPr>
            <a:xfrm>
              <a:off x="7889830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8" name="Rounded Rectangle 27"/>
            <p:cNvSpPr>
              <a:spLocks/>
            </p:cNvSpPr>
            <p:nvPr/>
          </p:nvSpPr>
          <p:spPr>
            <a:xfrm>
              <a:off x="8104266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9" name="Rounded Rectangle 28"/>
            <p:cNvSpPr>
              <a:spLocks/>
            </p:cNvSpPr>
            <p:nvPr/>
          </p:nvSpPr>
          <p:spPr>
            <a:xfrm>
              <a:off x="8104266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0" name="Rounded Rectangle 29"/>
            <p:cNvSpPr>
              <a:spLocks/>
            </p:cNvSpPr>
            <p:nvPr/>
          </p:nvSpPr>
          <p:spPr>
            <a:xfrm>
              <a:off x="8318702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1" name="Rounded Rectangle 30"/>
            <p:cNvSpPr>
              <a:spLocks/>
            </p:cNvSpPr>
            <p:nvPr/>
          </p:nvSpPr>
          <p:spPr>
            <a:xfrm>
              <a:off x="8318702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2" name="Rounded Rectangle 31"/>
            <p:cNvSpPr>
              <a:spLocks/>
            </p:cNvSpPr>
            <p:nvPr/>
          </p:nvSpPr>
          <p:spPr>
            <a:xfrm>
              <a:off x="8533138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3" name="Rounded Rectangle 32"/>
            <p:cNvSpPr>
              <a:spLocks/>
            </p:cNvSpPr>
            <p:nvPr/>
          </p:nvSpPr>
          <p:spPr>
            <a:xfrm>
              <a:off x="8533138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4" name="Rounded Rectangle 33"/>
            <p:cNvSpPr>
              <a:spLocks/>
            </p:cNvSpPr>
            <p:nvPr/>
          </p:nvSpPr>
          <p:spPr>
            <a:xfrm>
              <a:off x="8747575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5" name="Rounded Rectangle 34"/>
            <p:cNvSpPr>
              <a:spLocks/>
            </p:cNvSpPr>
            <p:nvPr/>
          </p:nvSpPr>
          <p:spPr>
            <a:xfrm>
              <a:off x="8747575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6" name="Rounded Rectangle 35"/>
            <p:cNvSpPr>
              <a:spLocks/>
            </p:cNvSpPr>
            <p:nvPr/>
          </p:nvSpPr>
          <p:spPr>
            <a:xfrm>
              <a:off x="8962093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7" name="Rounded Rectangle 36"/>
            <p:cNvSpPr>
              <a:spLocks/>
            </p:cNvSpPr>
            <p:nvPr/>
          </p:nvSpPr>
          <p:spPr>
            <a:xfrm>
              <a:off x="8962093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8" name="Rounded Rectangle 37"/>
            <p:cNvSpPr>
              <a:spLocks/>
            </p:cNvSpPr>
            <p:nvPr/>
          </p:nvSpPr>
          <p:spPr>
            <a:xfrm>
              <a:off x="9176529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9" name="Rounded Rectangle 38"/>
            <p:cNvSpPr>
              <a:spLocks/>
            </p:cNvSpPr>
            <p:nvPr/>
          </p:nvSpPr>
          <p:spPr>
            <a:xfrm>
              <a:off x="9176529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40" name="Rounded Rectangle 39"/>
            <p:cNvSpPr>
              <a:spLocks/>
            </p:cNvSpPr>
            <p:nvPr/>
          </p:nvSpPr>
          <p:spPr>
            <a:xfrm>
              <a:off x="9390965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41" name="Rounded Rectangle 40"/>
            <p:cNvSpPr>
              <a:spLocks/>
            </p:cNvSpPr>
            <p:nvPr/>
          </p:nvSpPr>
          <p:spPr>
            <a:xfrm>
              <a:off x="9390965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42" name="Rounded Rectangle 41"/>
            <p:cNvSpPr>
              <a:spLocks/>
            </p:cNvSpPr>
            <p:nvPr/>
          </p:nvSpPr>
          <p:spPr>
            <a:xfrm>
              <a:off x="9605401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43" name="Rounded Rectangle 42"/>
            <p:cNvSpPr>
              <a:spLocks/>
            </p:cNvSpPr>
            <p:nvPr/>
          </p:nvSpPr>
          <p:spPr>
            <a:xfrm>
              <a:off x="9605401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44" name="Rounded Rectangle 43"/>
            <p:cNvSpPr>
              <a:spLocks/>
            </p:cNvSpPr>
            <p:nvPr/>
          </p:nvSpPr>
          <p:spPr>
            <a:xfrm>
              <a:off x="6496863" y="4294384"/>
              <a:ext cx="3375655" cy="529819"/>
            </a:xfrm>
            <a:prstGeom prst="roundRect">
              <a:avLst>
                <a:gd name="adj" fmla="val 5758"/>
              </a:avLst>
            </a:prstGeom>
            <a:solidFill>
              <a:schemeClr val="tx2">
                <a:alpha val="75000"/>
              </a:schemeClr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HDFS </a:t>
              </a:r>
              <a:br>
                <a:rPr lang="en-US" sz="1200" b="1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</a:br>
              <a:r>
                <a:rPr lang="en-US" sz="10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(Hadoop Distributed File System)</a:t>
              </a:r>
              <a:endPara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2642559" y="1354666"/>
            <a:ext cx="1681797" cy="1524000"/>
          </a:xfrm>
          <a:prstGeom prst="roundRect">
            <a:avLst>
              <a:gd name="adj" fmla="val 1121"/>
            </a:avLst>
          </a:prstGeom>
          <a:solidFill>
            <a:srgbClr val="6BBC31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100" dirty="0">
              <a:solidFill>
                <a:srgbClr val="1E1E1E">
                  <a:lumMod val="75000"/>
                  <a:lumOff val="25000"/>
                </a:srgbClr>
              </a:solidFill>
              <a:cs typeface="Arial"/>
            </a:endParaRPr>
          </a:p>
        </p:txBody>
      </p:sp>
      <p:sp>
        <p:nvSpPr>
          <p:cNvPr id="48" name="Rounded Rectangle 47"/>
          <p:cNvSpPr>
            <a:spLocks/>
          </p:cNvSpPr>
          <p:nvPr/>
        </p:nvSpPr>
        <p:spPr>
          <a:xfrm>
            <a:off x="2709800" y="1479346"/>
            <a:ext cx="1547315" cy="1257360"/>
          </a:xfrm>
          <a:prstGeom prst="roundRect">
            <a:avLst>
              <a:gd name="adj" fmla="val 5758"/>
            </a:avLst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400" b="1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Import / Ingest</a:t>
            </a:r>
            <a:endParaRPr lang="en-US" sz="1400" b="1" dirty="0">
              <a:solidFill>
                <a:srgbClr val="1E1E1E">
                  <a:lumMod val="75000"/>
                  <a:lumOff val="2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49" name="Rounded Rectangle 48"/>
          <p:cNvSpPr>
            <a:spLocks/>
          </p:cNvSpPr>
          <p:nvPr/>
        </p:nvSpPr>
        <p:spPr>
          <a:xfrm>
            <a:off x="2765923" y="1869739"/>
            <a:ext cx="1435068" cy="726708"/>
          </a:xfrm>
          <a:prstGeom prst="roundRect">
            <a:avLst>
              <a:gd name="adj" fmla="val 2946"/>
            </a:avLst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37160" rIns="0" rtlCol="0" anchor="b"/>
          <a:lstStyle/>
          <a:p>
            <a:pPr algn="ctr"/>
            <a:endParaRPr lang="en-US" sz="1100" kern="0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50" name="Rounded Rectangle 49"/>
          <p:cNvSpPr>
            <a:spLocks/>
          </p:cNvSpPr>
          <p:nvPr/>
        </p:nvSpPr>
        <p:spPr>
          <a:xfrm>
            <a:off x="2964949" y="2060282"/>
            <a:ext cx="1037016" cy="265172"/>
          </a:xfrm>
          <a:prstGeom prst="roundRect">
            <a:avLst>
              <a:gd name="adj" fmla="val 5758"/>
            </a:avLst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Flume</a:t>
            </a:r>
            <a:endParaRPr lang="en-US" sz="600" dirty="0">
              <a:solidFill>
                <a:srgbClr val="1E1E1E">
                  <a:lumMod val="75000"/>
                  <a:lumOff val="2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641343" y="3710167"/>
            <a:ext cx="1681797" cy="1524000"/>
          </a:xfrm>
          <a:prstGeom prst="roundRect">
            <a:avLst>
              <a:gd name="adj" fmla="val 1121"/>
            </a:avLst>
          </a:prstGeom>
          <a:solidFill>
            <a:srgbClr val="6BBC31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100" dirty="0">
              <a:solidFill>
                <a:srgbClr val="1E1E1E">
                  <a:lumMod val="75000"/>
                  <a:lumOff val="25000"/>
                </a:srgbClr>
              </a:solidFill>
              <a:cs typeface="Arial"/>
            </a:endParaRPr>
          </a:p>
        </p:txBody>
      </p:sp>
      <p:sp>
        <p:nvSpPr>
          <p:cNvPr id="56" name="Rounded Rectangle 55"/>
          <p:cNvSpPr>
            <a:spLocks/>
          </p:cNvSpPr>
          <p:nvPr/>
        </p:nvSpPr>
        <p:spPr>
          <a:xfrm>
            <a:off x="2708584" y="3834847"/>
            <a:ext cx="1547315" cy="1257360"/>
          </a:xfrm>
          <a:prstGeom prst="roundRect">
            <a:avLst>
              <a:gd name="adj" fmla="val 5758"/>
            </a:avLst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400" b="1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Export</a:t>
            </a:r>
            <a:endParaRPr lang="en-US" sz="1400" b="1" dirty="0">
              <a:solidFill>
                <a:srgbClr val="1E1E1E">
                  <a:lumMod val="75000"/>
                  <a:lumOff val="2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57" name="Rounded Rectangle 56"/>
          <p:cNvSpPr>
            <a:spLocks/>
          </p:cNvSpPr>
          <p:nvPr/>
        </p:nvSpPr>
        <p:spPr>
          <a:xfrm>
            <a:off x="2764707" y="4225240"/>
            <a:ext cx="1435068" cy="726708"/>
          </a:xfrm>
          <a:prstGeom prst="roundRect">
            <a:avLst>
              <a:gd name="adj" fmla="val 2946"/>
            </a:avLst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37160" rIns="0" rtlCol="0" anchor="b"/>
          <a:lstStyle/>
          <a:p>
            <a:pPr algn="ctr"/>
            <a:endParaRPr lang="en-US" sz="1100" kern="0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Rounded Rectangle 57"/>
          <p:cNvSpPr>
            <a:spLocks/>
          </p:cNvSpPr>
          <p:nvPr/>
        </p:nvSpPr>
        <p:spPr>
          <a:xfrm>
            <a:off x="2963733" y="4415783"/>
            <a:ext cx="1037016" cy="265172"/>
          </a:xfrm>
          <a:prstGeom prst="roundRect">
            <a:avLst>
              <a:gd name="adj" fmla="val 5758"/>
            </a:avLst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Sqoop</a:t>
            </a:r>
            <a:endParaRPr lang="en-US" sz="600" dirty="0">
              <a:solidFill>
                <a:srgbClr val="1E1E1E">
                  <a:lumMod val="75000"/>
                  <a:lumOff val="25000"/>
                </a:srgbClr>
              </a:solidFill>
              <a:latin typeface="Arial"/>
              <a:cs typeface="Arial"/>
            </a:endParaRPr>
          </a:p>
        </p:txBody>
      </p:sp>
      <p:pic>
        <p:nvPicPr>
          <p:cNvPr id="59" name="Picture 58" descr="512px-Folder_open_alt_font_awesom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14" y="1845113"/>
            <a:ext cx="679284" cy="679284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285505" y="862795"/>
            <a:ext cx="1749828" cy="17559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Landing Zone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93591" y="2567477"/>
            <a:ext cx="1749828" cy="17559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Spool Folder</a:t>
            </a:r>
            <a:endParaRPr lang="en-US" dirty="0"/>
          </a:p>
        </p:txBody>
      </p:sp>
      <p:sp>
        <p:nvSpPr>
          <p:cNvPr id="62" name="Down Arrow 61"/>
          <p:cNvSpPr/>
          <p:nvPr/>
        </p:nvSpPr>
        <p:spPr>
          <a:xfrm rot="16200000">
            <a:off x="2137967" y="1977986"/>
            <a:ext cx="448013" cy="478573"/>
          </a:xfrm>
          <a:prstGeom prst="down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63" name="Down Arrow 62"/>
          <p:cNvSpPr/>
          <p:nvPr/>
        </p:nvSpPr>
        <p:spPr>
          <a:xfrm rot="16200000">
            <a:off x="4475397" y="1977986"/>
            <a:ext cx="448013" cy="478573"/>
          </a:xfrm>
          <a:prstGeom prst="down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pic>
        <p:nvPicPr>
          <p:cNvPr id="65" name="Picture 64" descr="fk36v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055" y="1972197"/>
            <a:ext cx="561199" cy="638974"/>
          </a:xfrm>
          <a:prstGeom prst="rect">
            <a:avLst/>
          </a:prstGeom>
        </p:spPr>
      </p:pic>
      <p:sp>
        <p:nvSpPr>
          <p:cNvPr id="68" name="Rounded Rectangle 67"/>
          <p:cNvSpPr>
            <a:spLocks/>
          </p:cNvSpPr>
          <p:nvPr/>
        </p:nvSpPr>
        <p:spPr>
          <a:xfrm>
            <a:off x="9810198" y="1618266"/>
            <a:ext cx="675928" cy="1050827"/>
          </a:xfrm>
          <a:prstGeom prst="roundRect">
            <a:avLst>
              <a:gd name="adj" fmla="val 5758"/>
            </a:avLst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400" b="1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Falcon</a:t>
            </a:r>
            <a:endParaRPr lang="en-US" sz="1400" b="1" dirty="0">
              <a:solidFill>
                <a:srgbClr val="1E1E1E">
                  <a:lumMod val="75000"/>
                  <a:lumOff val="2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69" name="Rounded Rectangle 68"/>
          <p:cNvSpPr>
            <a:spLocks/>
          </p:cNvSpPr>
          <p:nvPr/>
        </p:nvSpPr>
        <p:spPr>
          <a:xfrm>
            <a:off x="9855534" y="1900241"/>
            <a:ext cx="596900" cy="217755"/>
          </a:xfrm>
          <a:prstGeom prst="roundRect">
            <a:avLst>
              <a:gd name="adj" fmla="val 5758"/>
            </a:avLst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Arial"/>
                <a:cs typeface="Arial"/>
              </a:rPr>
              <a:t>Cluster</a:t>
            </a:r>
            <a:endParaRPr lang="en-US" sz="600" dirty="0">
              <a:solidFill>
                <a:schemeClr val="bg1">
                  <a:lumMod val="10000"/>
                  <a:lumOff val="9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0" name="Rounded Rectangle 69"/>
          <p:cNvSpPr>
            <a:spLocks/>
          </p:cNvSpPr>
          <p:nvPr/>
        </p:nvSpPr>
        <p:spPr>
          <a:xfrm>
            <a:off x="9849712" y="2161518"/>
            <a:ext cx="596900" cy="217755"/>
          </a:xfrm>
          <a:prstGeom prst="roundRect">
            <a:avLst>
              <a:gd name="adj" fmla="val 5758"/>
            </a:avLst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Arial"/>
                <a:cs typeface="Arial"/>
              </a:rPr>
              <a:t>Feed</a:t>
            </a:r>
            <a:endParaRPr lang="en-US" sz="600" dirty="0">
              <a:solidFill>
                <a:schemeClr val="bg1">
                  <a:lumMod val="10000"/>
                  <a:lumOff val="9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1" name="Rounded Rectangle 70"/>
          <p:cNvSpPr>
            <a:spLocks/>
          </p:cNvSpPr>
          <p:nvPr/>
        </p:nvSpPr>
        <p:spPr>
          <a:xfrm>
            <a:off x="9855534" y="2422795"/>
            <a:ext cx="596900" cy="217755"/>
          </a:xfrm>
          <a:prstGeom prst="roundRect">
            <a:avLst>
              <a:gd name="adj" fmla="val 5758"/>
            </a:avLst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Arial"/>
                <a:cs typeface="Arial"/>
              </a:rPr>
              <a:t>Process</a:t>
            </a:r>
            <a:endParaRPr lang="en-US" sz="600" dirty="0">
              <a:solidFill>
                <a:schemeClr val="bg1">
                  <a:lumMod val="10000"/>
                  <a:lumOff val="9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2" name="Down Arrow 71"/>
          <p:cNvSpPr/>
          <p:nvPr/>
        </p:nvSpPr>
        <p:spPr>
          <a:xfrm rot="5400000">
            <a:off x="8947143" y="1958935"/>
            <a:ext cx="448013" cy="478573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88203" y="859376"/>
            <a:ext cx="1952806" cy="421316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Hadoop Cluster</a:t>
            </a:r>
            <a:endParaRPr lang="en-US" dirty="0"/>
          </a:p>
        </p:txBody>
      </p:sp>
      <p:pic>
        <p:nvPicPr>
          <p:cNvPr id="74" name="Picture 73" descr="database-5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86" y="4171097"/>
            <a:ext cx="595320" cy="79376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232623" y="3577403"/>
            <a:ext cx="1749828" cy="17559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       Output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104344" y="4878920"/>
            <a:ext cx="1749828" cy="17559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77" name="Down Arrow 76"/>
          <p:cNvSpPr/>
          <p:nvPr/>
        </p:nvSpPr>
        <p:spPr>
          <a:xfrm rot="16200000">
            <a:off x="975512" y="5615592"/>
            <a:ext cx="354951" cy="379163"/>
          </a:xfrm>
          <a:prstGeom prst="down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00955" y="5604776"/>
            <a:ext cx="2894082" cy="684594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400" dirty="0" smtClean="0"/>
              <a:t>Continuous Process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1300955" y="6014054"/>
            <a:ext cx="2894082" cy="684594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400" dirty="0" smtClean="0"/>
              <a:t>Scheduled Process</a:t>
            </a:r>
            <a:endParaRPr lang="en-US" sz="1400" dirty="0"/>
          </a:p>
        </p:txBody>
      </p:sp>
      <p:sp>
        <p:nvSpPr>
          <p:cNvPr id="46" name="Down Arrow 45"/>
          <p:cNvSpPr/>
          <p:nvPr/>
        </p:nvSpPr>
        <p:spPr>
          <a:xfrm>
            <a:off x="10328989" y="2945081"/>
            <a:ext cx="448013" cy="82328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0077494" y="3898396"/>
            <a:ext cx="1019840" cy="51565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8424057" y="3898396"/>
            <a:ext cx="1019840" cy="51565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779733" y="3898396"/>
            <a:ext cx="1019840" cy="51565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37977" y="3907129"/>
            <a:ext cx="1104881" cy="448014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91440" tIns="91440" rIns="91440" bIns="91440" rtlCol="0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5137578" y="3898396"/>
            <a:ext cx="1019840" cy="51565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068651" y="3898396"/>
            <a:ext cx="1172057" cy="448014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91440" tIns="91440" rIns="91440" bIns="91440" rtlCol="0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99" name="Down Arrow 98"/>
          <p:cNvSpPr/>
          <p:nvPr/>
        </p:nvSpPr>
        <p:spPr>
          <a:xfrm rot="5400000">
            <a:off x="9526477" y="4220023"/>
            <a:ext cx="448013" cy="30190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93" name="Rounded Rectangle 92"/>
          <p:cNvSpPr>
            <a:spLocks/>
          </p:cNvSpPr>
          <p:nvPr/>
        </p:nvSpPr>
        <p:spPr>
          <a:xfrm>
            <a:off x="6653808" y="4146967"/>
            <a:ext cx="1285988" cy="630342"/>
          </a:xfrm>
          <a:prstGeom prst="roundRect">
            <a:avLst>
              <a:gd name="adj" fmla="val 5758"/>
            </a:avLst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Flat JSON inserted into Hive table using </a:t>
            </a:r>
            <a:r>
              <a:rPr lang="en-US" sz="1000" b="1" dirty="0" err="1" smtClean="0">
                <a:solidFill>
                  <a:schemeClr val="bg1"/>
                </a:solidFill>
                <a:latin typeface="Arial"/>
                <a:cs typeface="Arial"/>
              </a:rPr>
              <a:t>Serde</a:t>
            </a:r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6" name="Rounded Rectangle 95"/>
          <p:cNvSpPr>
            <a:spLocks/>
          </p:cNvSpPr>
          <p:nvPr/>
        </p:nvSpPr>
        <p:spPr>
          <a:xfrm>
            <a:off x="5011653" y="4146967"/>
            <a:ext cx="1285988" cy="630342"/>
          </a:xfrm>
          <a:prstGeom prst="roundRect">
            <a:avLst>
              <a:gd name="adj" fmla="val 5758"/>
            </a:avLst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Aggregated data inserted into </a:t>
            </a:r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13429" y="3060374"/>
            <a:ext cx="1138313" cy="277656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097961" y="3819208"/>
            <a:ext cx="1392967" cy="385118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aggregated</a:t>
            </a:r>
          </a:p>
          <a:p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797575" y="3813721"/>
            <a:ext cx="1392967" cy="385118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400" dirty="0" err="1" smtClean="0">
                <a:solidFill>
                  <a:schemeClr val="bg2"/>
                </a:solidFill>
              </a:rPr>
              <a:t>json_data</a:t>
            </a:r>
            <a:endParaRPr lang="en-US" sz="1400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8355033" y="3897632"/>
            <a:ext cx="1172057" cy="448014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91440" tIns="91440" rIns="91440" bIns="91440" rtlCol="0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501583" y="3798906"/>
            <a:ext cx="1392967" cy="385118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400" dirty="0" err="1" smtClean="0">
                <a:solidFill>
                  <a:schemeClr val="bg2"/>
                </a:solidFill>
              </a:rPr>
              <a:t>raw_json</a:t>
            </a:r>
            <a:endParaRPr lang="en-US" sz="1400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90" name="Rounded Rectangle 89"/>
          <p:cNvSpPr>
            <a:spLocks/>
          </p:cNvSpPr>
          <p:nvPr/>
        </p:nvSpPr>
        <p:spPr>
          <a:xfrm>
            <a:off x="8298132" y="4146967"/>
            <a:ext cx="1285988" cy="630342"/>
          </a:xfrm>
          <a:prstGeom prst="roundRect">
            <a:avLst>
              <a:gd name="adj" fmla="val 5758"/>
            </a:avLst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XML converted into flat JSON using UDFs</a:t>
            </a:r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013473" y="3897632"/>
            <a:ext cx="1172057" cy="448014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91440" tIns="91440" rIns="91440" bIns="91440" rtlCol="0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84" name="Rounded Rectangle 83"/>
          <p:cNvSpPr>
            <a:spLocks/>
          </p:cNvSpPr>
          <p:nvPr/>
        </p:nvSpPr>
        <p:spPr>
          <a:xfrm>
            <a:off x="9951569" y="4146967"/>
            <a:ext cx="1285988" cy="630342"/>
          </a:xfrm>
          <a:prstGeom prst="roundRect">
            <a:avLst>
              <a:gd name="adj" fmla="val 5758"/>
            </a:avLst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Flat file loaded from 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Input directory</a:t>
            </a:r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136114" y="3801811"/>
            <a:ext cx="1392967" cy="385118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400" dirty="0" err="1" smtClean="0">
                <a:solidFill>
                  <a:schemeClr val="bg2"/>
                </a:solidFill>
              </a:rPr>
              <a:t>raw_xml</a:t>
            </a:r>
            <a:endParaRPr lang="en-US" sz="1400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108" name="Down Arrow 107"/>
          <p:cNvSpPr/>
          <p:nvPr/>
        </p:nvSpPr>
        <p:spPr>
          <a:xfrm rot="5400000">
            <a:off x="7881035" y="4192209"/>
            <a:ext cx="448013" cy="30190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09" name="Down Arrow 108"/>
          <p:cNvSpPr/>
          <p:nvPr/>
        </p:nvSpPr>
        <p:spPr>
          <a:xfrm rot="5400000">
            <a:off x="6232180" y="4192209"/>
            <a:ext cx="448013" cy="30190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10" name="Down Arrow 109"/>
          <p:cNvSpPr/>
          <p:nvPr/>
        </p:nvSpPr>
        <p:spPr>
          <a:xfrm rot="5400000">
            <a:off x="4325405" y="4235427"/>
            <a:ext cx="448013" cy="42608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77141" y="3409584"/>
            <a:ext cx="1749828" cy="17559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       Hive</a:t>
            </a:r>
            <a:endParaRPr lang="en-US" dirty="0"/>
          </a:p>
        </p:txBody>
      </p:sp>
      <p:sp>
        <p:nvSpPr>
          <p:cNvPr id="113" name="Down Arrow 112"/>
          <p:cNvSpPr/>
          <p:nvPr/>
        </p:nvSpPr>
        <p:spPr>
          <a:xfrm rot="5400000">
            <a:off x="2098351" y="4309844"/>
            <a:ext cx="448013" cy="42608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013473" y="5224293"/>
            <a:ext cx="1172056" cy="486550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91440" tIns="91440" rIns="91440" bIns="91440" rtlCol="0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9087153" y="1522320"/>
            <a:ext cx="323283" cy="377921"/>
            <a:chOff x="8412042" y="1054302"/>
            <a:chExt cx="323283" cy="377921"/>
          </a:xfrm>
        </p:grpSpPr>
        <p:sp>
          <p:nvSpPr>
            <p:cNvPr id="118" name="Oval 117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1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0816492" y="2966558"/>
            <a:ext cx="323283" cy="377921"/>
            <a:chOff x="8412042" y="1054302"/>
            <a:chExt cx="323283" cy="377921"/>
          </a:xfrm>
        </p:grpSpPr>
        <p:sp>
          <p:nvSpPr>
            <p:cNvPr id="122" name="Oval 121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2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9633863" y="4519656"/>
            <a:ext cx="323283" cy="377921"/>
            <a:chOff x="8412042" y="1054302"/>
            <a:chExt cx="323283" cy="377921"/>
          </a:xfrm>
        </p:grpSpPr>
        <p:sp>
          <p:nvSpPr>
            <p:cNvPr id="125" name="Oval 124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982546" y="4519656"/>
            <a:ext cx="323283" cy="377921"/>
            <a:chOff x="8412042" y="1054302"/>
            <a:chExt cx="323283" cy="377921"/>
          </a:xfrm>
        </p:grpSpPr>
        <p:sp>
          <p:nvSpPr>
            <p:cNvPr id="128" name="Oval 127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4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312863" y="4519656"/>
            <a:ext cx="323283" cy="377921"/>
            <a:chOff x="8412042" y="1054302"/>
            <a:chExt cx="323283" cy="377921"/>
          </a:xfrm>
        </p:grpSpPr>
        <p:sp>
          <p:nvSpPr>
            <p:cNvPr id="131" name="Oval 130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5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0823366" y="4829009"/>
            <a:ext cx="323283" cy="377921"/>
            <a:chOff x="8412042" y="1054302"/>
            <a:chExt cx="323283" cy="377921"/>
          </a:xfrm>
        </p:grpSpPr>
        <p:sp>
          <p:nvSpPr>
            <p:cNvPr id="134" name="Oval 133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6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7513329" y="4832460"/>
            <a:ext cx="323283" cy="377921"/>
            <a:chOff x="8412042" y="1054302"/>
            <a:chExt cx="323283" cy="377921"/>
          </a:xfrm>
        </p:grpSpPr>
        <p:sp>
          <p:nvSpPr>
            <p:cNvPr id="137" name="Oval 136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7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552922" y="4516416"/>
            <a:ext cx="323283" cy="377921"/>
            <a:chOff x="8412042" y="1054302"/>
            <a:chExt cx="323283" cy="377921"/>
          </a:xfrm>
        </p:grpSpPr>
        <p:sp>
          <p:nvSpPr>
            <p:cNvPr id="140" name="Oval 139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8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9895072" y="5153523"/>
            <a:ext cx="1437483" cy="56093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xml archive</a:t>
            </a:r>
          </a:p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table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>
            <a:off x="10350674" y="4832460"/>
            <a:ext cx="448013" cy="34509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733673" y="5220682"/>
            <a:ext cx="1172056" cy="486550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91440" tIns="91440" rIns="91440" bIns="91440" rtlCol="0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615272" y="5149912"/>
            <a:ext cx="1437483" cy="56093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master </a:t>
            </a:r>
            <a:r>
              <a:rPr lang="en-US" sz="1400" dirty="0" err="1" smtClean="0">
                <a:solidFill>
                  <a:schemeClr val="bg2"/>
                </a:solidFill>
              </a:rPr>
              <a:t>json</a:t>
            </a:r>
            <a:endParaRPr lang="en-US" sz="1400" dirty="0" smtClean="0">
              <a:solidFill>
                <a:schemeClr val="bg2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table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47" name="Down Arrow 146"/>
          <p:cNvSpPr/>
          <p:nvPr/>
        </p:nvSpPr>
        <p:spPr>
          <a:xfrm>
            <a:off x="7084456" y="4832460"/>
            <a:ext cx="448013" cy="34509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48" name="Down Arrow 147"/>
          <p:cNvSpPr/>
          <p:nvPr/>
        </p:nvSpPr>
        <p:spPr>
          <a:xfrm rot="16200000">
            <a:off x="972082" y="6032223"/>
            <a:ext cx="354951" cy="379163"/>
          </a:xfrm>
          <a:prstGeom prst="downArrow">
            <a:avLst/>
          </a:prstGeom>
          <a:solidFill>
            <a:srgbClr val="4F8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pic>
        <p:nvPicPr>
          <p:cNvPr id="153" name="Picture 152" descr="698693-icon-102-document-file-xml-12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78" y="1533492"/>
            <a:ext cx="390903" cy="390903"/>
          </a:xfrm>
          <a:prstGeom prst="rect">
            <a:avLst/>
          </a:prstGeom>
        </p:spPr>
      </p:pic>
      <p:pic>
        <p:nvPicPr>
          <p:cNvPr id="154" name="Picture 153" descr="2011_Arrow_black_curving_axe_67°_attraction - Cop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30" y="1847675"/>
            <a:ext cx="385477" cy="385477"/>
          </a:xfrm>
          <a:prstGeom prst="rect">
            <a:avLst/>
          </a:prstGeom>
        </p:spPr>
      </p:pic>
      <p:pic>
        <p:nvPicPr>
          <p:cNvPr id="6" name="Picture 5" descr="ur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1" y="4307863"/>
            <a:ext cx="556275" cy="556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4" name="Down Arrow 143"/>
          <p:cNvSpPr/>
          <p:nvPr/>
        </p:nvSpPr>
        <p:spPr>
          <a:xfrm rot="16200000">
            <a:off x="869584" y="4381937"/>
            <a:ext cx="448013" cy="42608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211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tonworks_PPT_5temp">
  <a:themeElements>
    <a:clrScheme name="Hortonworks New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tIns="91440" bIns="91440" rtlCol="0" anchor="t" anchorCtr="0"/>
      <a:lstStyle>
        <a:defPPr algn="l">
          <a:defRPr dirty="0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91440" rIns="91440" bIns="9144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67469</TotalTime>
  <Words>861</Words>
  <Application>Microsoft Macintosh PowerPoint</Application>
  <PresentationFormat>Custom</PresentationFormat>
  <Paragraphs>283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Hortonworks_PPT_5temp</vt:lpstr>
      <vt:lpstr>Data Pipeline Demo</vt:lpstr>
      <vt:lpstr>PowerPoint Presentation</vt:lpstr>
      <vt:lpstr>PowerPoint Presentation</vt:lpstr>
      <vt:lpstr>Demo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Questions?</vt:lpstr>
    </vt:vector>
  </TitlesOfParts>
  <Company>Hortonworks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Positioning, Campaigns &amp; 2.0 Launch</dc:title>
  <dc:creator>David McJannet</dc:creator>
  <cp:lastModifiedBy>Biren Saini</cp:lastModifiedBy>
  <cp:revision>831</cp:revision>
  <cp:lastPrinted>2014-06-19T20:04:43Z</cp:lastPrinted>
  <dcterms:created xsi:type="dcterms:W3CDTF">2013-08-30T22:02:02Z</dcterms:created>
  <dcterms:modified xsi:type="dcterms:W3CDTF">2015-09-07T01:13:33Z</dcterms:modified>
</cp:coreProperties>
</file>