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0" r:id="rId6"/>
    <p:sldId id="262" r:id="rId7"/>
    <p:sldId id="263" r:id="rId8"/>
    <p:sldId id="269"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59DCD4-90EC-418A-8CD5-6884A5299531}"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276757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DCD4-90EC-418A-8CD5-6884A5299531}"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319337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DCD4-90EC-418A-8CD5-6884A5299531}"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ACB7-CC14-4DD4-8720-36C0102D33D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1173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DCD4-90EC-418A-8CD5-6884A5299531}"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3187476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DCD4-90EC-418A-8CD5-6884A5299531}"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ACB7-CC14-4DD4-8720-36C0102D33D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8912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DCD4-90EC-418A-8CD5-6884A5299531}"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3756671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9DCD4-90EC-418A-8CD5-6884A5299531}"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3688433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9DCD4-90EC-418A-8CD5-6884A5299531}"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113852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9DCD4-90EC-418A-8CD5-6884A5299531}"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21679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DCD4-90EC-418A-8CD5-6884A5299531}"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335979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59DCD4-90EC-418A-8CD5-6884A5299531}"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206811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59DCD4-90EC-418A-8CD5-6884A5299531}"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49910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59DCD4-90EC-418A-8CD5-6884A5299531}"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361179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9DCD4-90EC-418A-8CD5-6884A5299531}" type="datetimeFigureOut">
              <a:rPr lang="en-IN" smtClean="0"/>
              <a:t>21-06-2024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249349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59DCD4-90EC-418A-8CD5-6884A5299531}"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248646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9DCD4-90EC-418A-8CD5-6884A5299531}"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8ACB7-CC14-4DD4-8720-36C0102D33D9}" type="slidenum">
              <a:rPr lang="en-IN" smtClean="0"/>
              <a:t>‹#›</a:t>
            </a:fld>
            <a:endParaRPr lang="en-IN"/>
          </a:p>
        </p:txBody>
      </p:sp>
    </p:spTree>
    <p:extLst>
      <p:ext uri="{BB962C8B-B14F-4D97-AF65-F5344CB8AC3E}">
        <p14:creationId xmlns:p14="http://schemas.microsoft.com/office/powerpoint/2010/main" val="12878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59DCD4-90EC-418A-8CD5-6884A5299531}" type="datetimeFigureOut">
              <a:rPr lang="en-IN" smtClean="0"/>
              <a:t>21-06-2024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48ACB7-CC14-4DD4-8720-36C0102D33D9}" type="slidenum">
              <a:rPr lang="en-IN" smtClean="0"/>
              <a:t>‹#›</a:t>
            </a:fld>
            <a:endParaRPr lang="en-IN"/>
          </a:p>
        </p:txBody>
      </p:sp>
    </p:spTree>
    <p:extLst>
      <p:ext uri="{BB962C8B-B14F-4D97-AF65-F5344CB8AC3E}">
        <p14:creationId xmlns:p14="http://schemas.microsoft.com/office/powerpoint/2010/main" val="10525383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ngall.com/thank-you-png/"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95FA-D181-7F1B-67F9-B6F7746AFE20}"/>
              </a:ext>
            </a:extLst>
          </p:cNvPr>
          <p:cNvSpPr>
            <a:spLocks noGrp="1"/>
          </p:cNvSpPr>
          <p:nvPr>
            <p:ph type="title"/>
          </p:nvPr>
        </p:nvSpPr>
        <p:spPr/>
        <p:txBody>
          <a:bodyPr/>
          <a:lstStyle/>
          <a:p>
            <a:r>
              <a:rPr lang="en-US" b="1" u="sng" dirty="0">
                <a:solidFill>
                  <a:srgbClr val="002060"/>
                </a:solidFill>
              </a:rPr>
              <a:t>Project</a:t>
            </a:r>
            <a:r>
              <a:rPr lang="en-US" b="1" u="sng" dirty="0"/>
              <a:t> </a:t>
            </a:r>
            <a:r>
              <a:rPr lang="en-US" b="1" u="sng" dirty="0">
                <a:solidFill>
                  <a:srgbClr val="002060"/>
                </a:solidFill>
              </a:rPr>
              <a:t>Name :</a:t>
            </a:r>
            <a:endParaRPr lang="en-IN" dirty="0"/>
          </a:p>
        </p:txBody>
      </p:sp>
      <p:sp>
        <p:nvSpPr>
          <p:cNvPr id="3" name="Content Placeholder 2">
            <a:extLst>
              <a:ext uri="{FF2B5EF4-FFF2-40B4-BE49-F238E27FC236}">
                <a16:creationId xmlns:a16="http://schemas.microsoft.com/office/drawing/2014/main" id="{3C4FAB71-B87A-8891-F41A-9355BD335D75}"/>
              </a:ext>
            </a:extLst>
          </p:cNvPr>
          <p:cNvSpPr>
            <a:spLocks noGrp="1"/>
          </p:cNvSpPr>
          <p:nvPr>
            <p:ph idx="1"/>
          </p:nvPr>
        </p:nvSpPr>
        <p:spPr/>
        <p:txBody>
          <a:bodyPr/>
          <a:lstStyle/>
          <a:p>
            <a:pPr marL="0" indent="0">
              <a:buNone/>
            </a:pPr>
            <a:r>
              <a:rPr lang="en-US" dirty="0"/>
              <a:t>	</a:t>
            </a:r>
          </a:p>
          <a:p>
            <a:pPr marL="0" indent="0">
              <a:buNone/>
            </a:pPr>
            <a:r>
              <a:rPr lang="en-US" b="1" dirty="0"/>
              <a:t>	</a:t>
            </a:r>
            <a:r>
              <a:rPr lang="en-US" sz="2400" b="1" dirty="0"/>
              <a:t>NLP : </a:t>
            </a:r>
          </a:p>
          <a:p>
            <a:pPr marL="0" indent="0">
              <a:buNone/>
            </a:pPr>
            <a:r>
              <a:rPr lang="en-US" sz="2400" b="1" dirty="0"/>
              <a:t>	         Natural Language Processing</a:t>
            </a:r>
            <a:endParaRPr lang="en-IN" sz="2400" b="1" dirty="0"/>
          </a:p>
          <a:p>
            <a:pPr marL="0" indent="0">
              <a:buNone/>
            </a:pPr>
            <a:endParaRPr lang="en-IN" dirty="0"/>
          </a:p>
        </p:txBody>
      </p:sp>
    </p:spTree>
    <p:extLst>
      <p:ext uri="{BB962C8B-B14F-4D97-AF65-F5344CB8AC3E}">
        <p14:creationId xmlns:p14="http://schemas.microsoft.com/office/powerpoint/2010/main" val="3408380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7B61-6D19-1F0E-7904-EDAC3650EA18}"/>
              </a:ext>
            </a:extLst>
          </p:cNvPr>
          <p:cNvSpPr>
            <a:spLocks noGrp="1"/>
          </p:cNvSpPr>
          <p:nvPr>
            <p:ph type="title"/>
          </p:nvPr>
        </p:nvSpPr>
        <p:spPr/>
        <p:txBody>
          <a:bodyPr/>
          <a:lstStyle/>
          <a:p>
            <a:r>
              <a:rPr lang="en-US" b="1" u="sng" dirty="0"/>
              <a:t>Model Evaluation :</a:t>
            </a:r>
            <a:endParaRPr lang="en-IN" b="1" u="sng" dirty="0"/>
          </a:p>
        </p:txBody>
      </p:sp>
      <p:sp>
        <p:nvSpPr>
          <p:cNvPr id="3" name="Content Placeholder 2">
            <a:extLst>
              <a:ext uri="{FF2B5EF4-FFF2-40B4-BE49-F238E27FC236}">
                <a16:creationId xmlns:a16="http://schemas.microsoft.com/office/drawing/2014/main" id="{BE39FC54-D422-012C-0D38-0403C76BBE59}"/>
              </a:ext>
            </a:extLst>
          </p:cNvPr>
          <p:cNvSpPr>
            <a:spLocks noGrp="1"/>
          </p:cNvSpPr>
          <p:nvPr>
            <p:ph idx="1"/>
          </p:nvPr>
        </p:nvSpPr>
        <p:spPr/>
        <p:txBody>
          <a:bodyPr/>
          <a:lstStyle/>
          <a:p>
            <a:r>
              <a:rPr lang="en-US" dirty="0"/>
              <a:t>Evaluate the model using metrics such as accuracy, precision, recall, and F1-score.Visualize the results using confusion matrices and ROC curves.</a:t>
            </a:r>
            <a:endParaRPr lang="en-IN" dirty="0"/>
          </a:p>
        </p:txBody>
      </p:sp>
      <p:pic>
        <p:nvPicPr>
          <p:cNvPr id="4" name="Content Placeholder 4">
            <a:extLst>
              <a:ext uri="{FF2B5EF4-FFF2-40B4-BE49-F238E27FC236}">
                <a16:creationId xmlns:a16="http://schemas.microsoft.com/office/drawing/2014/main" id="{4C8AF1E0-F2B5-3FF7-C3FC-93A88A38F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94" y="3210886"/>
            <a:ext cx="5671969" cy="2524477"/>
          </a:xfrm>
          <a:prstGeom prst="rect">
            <a:avLst/>
          </a:prstGeom>
        </p:spPr>
      </p:pic>
      <p:pic>
        <p:nvPicPr>
          <p:cNvPr id="5" name="Content Placeholder 5">
            <a:extLst>
              <a:ext uri="{FF2B5EF4-FFF2-40B4-BE49-F238E27FC236}">
                <a16:creationId xmlns:a16="http://schemas.microsoft.com/office/drawing/2014/main" id="{EB31E31E-CF3E-4295-33E6-E1A4CD485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736" y="3135365"/>
            <a:ext cx="5852097" cy="3584472"/>
          </a:xfrm>
          <a:prstGeom prst="rect">
            <a:avLst/>
          </a:prstGeom>
        </p:spPr>
      </p:pic>
    </p:spTree>
    <p:extLst>
      <p:ext uri="{BB962C8B-B14F-4D97-AF65-F5344CB8AC3E}">
        <p14:creationId xmlns:p14="http://schemas.microsoft.com/office/powerpoint/2010/main" val="285998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5DEE-8D9A-C01C-D933-58275BCBBA7A}"/>
              </a:ext>
            </a:extLst>
          </p:cNvPr>
          <p:cNvSpPr>
            <a:spLocks noGrp="1"/>
          </p:cNvSpPr>
          <p:nvPr>
            <p:ph type="title"/>
          </p:nvPr>
        </p:nvSpPr>
        <p:spPr/>
        <p:txBody>
          <a:bodyPr/>
          <a:lstStyle/>
          <a:p>
            <a:r>
              <a:rPr lang="en-US" b="1" u="sng" dirty="0"/>
              <a:t>Model Deployment :</a:t>
            </a:r>
            <a:endParaRPr lang="en-IN" b="1" u="sng" dirty="0"/>
          </a:p>
        </p:txBody>
      </p:sp>
      <p:sp>
        <p:nvSpPr>
          <p:cNvPr id="3" name="Content Placeholder 2">
            <a:extLst>
              <a:ext uri="{FF2B5EF4-FFF2-40B4-BE49-F238E27FC236}">
                <a16:creationId xmlns:a16="http://schemas.microsoft.com/office/drawing/2014/main" id="{4C7CB454-D059-3442-4F4B-B3EB191F4D2C}"/>
              </a:ext>
            </a:extLst>
          </p:cNvPr>
          <p:cNvSpPr>
            <a:spLocks noGrp="1"/>
          </p:cNvSpPr>
          <p:nvPr>
            <p:ph idx="1"/>
          </p:nvPr>
        </p:nvSpPr>
        <p:spPr/>
        <p:txBody>
          <a:bodyPr/>
          <a:lstStyle/>
          <a:p>
            <a:r>
              <a:rPr lang="en-US" dirty="0"/>
              <a:t>Deploying the model to a production environment using steamlit to create a RESTful API</a:t>
            </a:r>
            <a:endParaRPr lang="en-IN" dirty="0"/>
          </a:p>
        </p:txBody>
      </p:sp>
      <p:pic>
        <p:nvPicPr>
          <p:cNvPr id="4" name="Content Placeholder 4">
            <a:extLst>
              <a:ext uri="{FF2B5EF4-FFF2-40B4-BE49-F238E27FC236}">
                <a16:creationId xmlns:a16="http://schemas.microsoft.com/office/drawing/2014/main" id="{7060EA44-97BF-8EDD-F611-1E74EC749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31" y="2976563"/>
            <a:ext cx="7947379" cy="3881437"/>
          </a:xfrm>
          <a:prstGeom prst="rect">
            <a:avLst/>
          </a:prstGeom>
        </p:spPr>
      </p:pic>
    </p:spTree>
    <p:extLst>
      <p:ext uri="{BB962C8B-B14F-4D97-AF65-F5344CB8AC3E}">
        <p14:creationId xmlns:p14="http://schemas.microsoft.com/office/powerpoint/2010/main" val="271159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0A80-F236-6B27-D0FA-40AADF3A1E5F}"/>
              </a:ext>
            </a:extLst>
          </p:cNvPr>
          <p:cNvSpPr>
            <a:spLocks noGrp="1"/>
          </p:cNvSpPr>
          <p:nvPr>
            <p:ph type="title"/>
          </p:nvPr>
        </p:nvSpPr>
        <p:spPr/>
        <p:txBody>
          <a:bodyPr/>
          <a:lstStyle/>
          <a:p>
            <a:r>
              <a:rPr lang="en-US" b="1" u="sng" dirty="0"/>
              <a:t>Conclusion :</a:t>
            </a:r>
            <a:endParaRPr lang="en-IN" b="1" u="sng" dirty="0"/>
          </a:p>
        </p:txBody>
      </p:sp>
      <p:sp>
        <p:nvSpPr>
          <p:cNvPr id="3" name="Content Placeholder 2">
            <a:extLst>
              <a:ext uri="{FF2B5EF4-FFF2-40B4-BE49-F238E27FC236}">
                <a16:creationId xmlns:a16="http://schemas.microsoft.com/office/drawing/2014/main" id="{FF47B6A5-DF5A-5204-3298-DE33E2A82CC0}"/>
              </a:ext>
            </a:extLst>
          </p:cNvPr>
          <p:cNvSpPr>
            <a:spLocks noGrp="1"/>
          </p:cNvSpPr>
          <p:nvPr>
            <p:ph idx="1"/>
          </p:nvPr>
        </p:nvSpPr>
        <p:spPr/>
        <p:txBody>
          <a:bodyPr/>
          <a:lstStyle/>
          <a:p>
            <a:pPr marL="0" indent="0">
              <a:buNone/>
            </a:pPr>
            <a:r>
              <a:rPr lang="en-US" dirty="0"/>
              <a:t>Summarize the key findings and the effectiveness of the sentiment analysis model. Discuss the potential business implications and future improvements. Highlight the importance of continuous monitoring and retraining of the model to maintain its performance.</a:t>
            </a:r>
            <a:endParaRPr lang="en-IN" dirty="0"/>
          </a:p>
        </p:txBody>
      </p:sp>
    </p:spTree>
    <p:extLst>
      <p:ext uri="{BB962C8B-B14F-4D97-AF65-F5344CB8AC3E}">
        <p14:creationId xmlns:p14="http://schemas.microsoft.com/office/powerpoint/2010/main" val="286106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47F289-D8AC-C208-FF14-334E426D8A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21794" y="2522350"/>
            <a:ext cx="5253365" cy="2868634"/>
          </a:xfrm>
          <a:prstGeom prst="rect">
            <a:avLst/>
          </a:prstGeom>
        </p:spPr>
      </p:pic>
    </p:spTree>
    <p:extLst>
      <p:ext uri="{BB962C8B-B14F-4D97-AF65-F5344CB8AC3E}">
        <p14:creationId xmlns:p14="http://schemas.microsoft.com/office/powerpoint/2010/main" val="55717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5C7E-0608-BAC1-38A2-4A9A1684B7CF}"/>
              </a:ext>
            </a:extLst>
          </p:cNvPr>
          <p:cNvSpPr>
            <a:spLocks noGrp="1"/>
          </p:cNvSpPr>
          <p:nvPr>
            <p:ph type="title"/>
          </p:nvPr>
        </p:nvSpPr>
        <p:spPr/>
        <p:txBody>
          <a:bodyPr/>
          <a:lstStyle/>
          <a:p>
            <a:r>
              <a:rPr lang="en-US" b="1" u="sng" dirty="0">
                <a:solidFill>
                  <a:srgbClr val="002060"/>
                </a:solidFill>
              </a:rPr>
              <a:t>Group Members :</a:t>
            </a:r>
            <a:endParaRPr lang="en-IN" dirty="0"/>
          </a:p>
        </p:txBody>
      </p:sp>
      <p:sp>
        <p:nvSpPr>
          <p:cNvPr id="3" name="Content Placeholder 2">
            <a:extLst>
              <a:ext uri="{FF2B5EF4-FFF2-40B4-BE49-F238E27FC236}">
                <a16:creationId xmlns:a16="http://schemas.microsoft.com/office/drawing/2014/main" id="{B1835F20-71E3-7B1D-C9B3-CAA55A592D7C}"/>
              </a:ext>
            </a:extLst>
          </p:cNvPr>
          <p:cNvSpPr>
            <a:spLocks noGrp="1"/>
          </p:cNvSpPr>
          <p:nvPr>
            <p:ph idx="1"/>
          </p:nvPr>
        </p:nvSpPr>
        <p:spPr/>
        <p:txBody>
          <a:bodyPr/>
          <a:lstStyle/>
          <a:p>
            <a:pPr marL="0" indent="0" algn="ctr">
              <a:buNone/>
            </a:pPr>
            <a:r>
              <a:rPr lang="en-IN" b="1" i="0" dirty="0">
                <a:solidFill>
                  <a:srgbClr val="222222"/>
                </a:solidFill>
                <a:effectLst/>
                <a:highlight>
                  <a:srgbClr val="FFFFFF"/>
                </a:highlight>
                <a:latin typeface="Calibri" panose="020F0502020204030204" pitchFamily="34" charset="0"/>
              </a:rPr>
              <a:t>Arindam Brahmachary</a:t>
            </a:r>
          </a:p>
          <a:p>
            <a:pPr marL="0" indent="0" algn="ctr">
              <a:buNone/>
            </a:pPr>
            <a:r>
              <a:rPr lang="en-IN" b="1" i="0" dirty="0">
                <a:solidFill>
                  <a:srgbClr val="222222"/>
                </a:solidFill>
                <a:effectLst/>
                <a:highlight>
                  <a:srgbClr val="FFFFFF"/>
                </a:highlight>
                <a:latin typeface="Calibri" panose="020F0502020204030204" pitchFamily="34" charset="0"/>
              </a:rPr>
              <a:t>KARNATI VARUN REDDY</a:t>
            </a:r>
          </a:p>
          <a:p>
            <a:pPr marL="0" indent="0" algn="ctr">
              <a:buNone/>
            </a:pPr>
            <a:r>
              <a:rPr lang="en-IN" b="1" i="0" dirty="0">
                <a:solidFill>
                  <a:srgbClr val="222222"/>
                </a:solidFill>
                <a:effectLst/>
                <a:highlight>
                  <a:srgbClr val="FFFFFF"/>
                </a:highlight>
                <a:latin typeface="Calibri" panose="020F0502020204030204" pitchFamily="34" charset="0"/>
              </a:rPr>
              <a:t>MUDAMALA PAVAN KUMAR</a:t>
            </a:r>
            <a:endParaRPr lang="en-IN" b="1" dirty="0">
              <a:solidFill>
                <a:srgbClr val="222222"/>
              </a:solidFill>
              <a:highlight>
                <a:srgbClr val="FFFFFF"/>
              </a:highlight>
              <a:latin typeface="Calibri" panose="020F0502020204030204" pitchFamily="34" charset="0"/>
            </a:endParaRPr>
          </a:p>
          <a:p>
            <a:pPr marL="0" indent="0" algn="ctr">
              <a:buNone/>
            </a:pPr>
            <a:r>
              <a:rPr lang="en-IN" b="1" i="0" dirty="0">
                <a:solidFill>
                  <a:srgbClr val="222222"/>
                </a:solidFill>
                <a:effectLst/>
                <a:highlight>
                  <a:srgbClr val="FFFFFF"/>
                </a:highlight>
                <a:latin typeface="Calibri" panose="020F0502020204030204" pitchFamily="34" charset="0"/>
              </a:rPr>
              <a:t>NIVEDITHA P S</a:t>
            </a:r>
          </a:p>
          <a:p>
            <a:pPr marL="0" indent="0" algn="ctr">
              <a:buNone/>
            </a:pPr>
            <a:r>
              <a:rPr lang="en-IN" b="1" i="0" dirty="0">
                <a:solidFill>
                  <a:srgbClr val="222222"/>
                </a:solidFill>
                <a:effectLst/>
                <a:highlight>
                  <a:srgbClr val="FFFFFF"/>
                </a:highlight>
                <a:latin typeface="Calibri" panose="020F0502020204030204" pitchFamily="34" charset="0"/>
              </a:rPr>
              <a:t>POTTHULA SRIMAN</a:t>
            </a:r>
            <a:endParaRPr lang="en-IN" b="1" dirty="0">
              <a:solidFill>
                <a:srgbClr val="222222"/>
              </a:solidFill>
              <a:highlight>
                <a:srgbClr val="FFFFFF"/>
              </a:highlight>
              <a:latin typeface="Calibri" panose="020F0502020204030204" pitchFamily="34" charset="0"/>
            </a:endParaRPr>
          </a:p>
          <a:p>
            <a:pPr marL="0" indent="0" algn="ctr">
              <a:buNone/>
            </a:pPr>
            <a:r>
              <a:rPr lang="en-IN" b="1" i="0" dirty="0">
                <a:solidFill>
                  <a:srgbClr val="222222"/>
                </a:solidFill>
                <a:effectLst/>
                <a:highlight>
                  <a:srgbClr val="FFFFFF"/>
                </a:highlight>
                <a:latin typeface="Calibri" panose="020F0502020204030204" pitchFamily="34" charset="0"/>
              </a:rPr>
              <a:t>Rinu A R</a:t>
            </a:r>
          </a:p>
          <a:p>
            <a:pPr marL="0" indent="0" algn="ctr">
              <a:buNone/>
            </a:pPr>
            <a:r>
              <a:rPr lang="en-IN" b="1" i="0" dirty="0">
                <a:solidFill>
                  <a:srgbClr val="222222"/>
                </a:solidFill>
                <a:effectLst/>
                <a:highlight>
                  <a:srgbClr val="FFFFFF"/>
                </a:highlight>
                <a:latin typeface="Calibri" panose="020F0502020204030204" pitchFamily="34" charset="0"/>
              </a:rPr>
              <a:t>Triveni Kishor Zoting</a:t>
            </a:r>
            <a:endParaRPr lang="en-IN" b="1" dirty="0">
              <a:solidFill>
                <a:srgbClr val="222222"/>
              </a:solidFill>
              <a:highlight>
                <a:srgbClr val="FFFFFF"/>
              </a:highlight>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23761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8453-AC47-F620-3FC7-7B06B45D6E66}"/>
              </a:ext>
            </a:extLst>
          </p:cNvPr>
          <p:cNvSpPr>
            <a:spLocks noGrp="1"/>
          </p:cNvSpPr>
          <p:nvPr>
            <p:ph type="title"/>
          </p:nvPr>
        </p:nvSpPr>
        <p:spPr/>
        <p:txBody>
          <a:bodyPr/>
          <a:lstStyle/>
          <a:p>
            <a:r>
              <a:rPr lang="en-US" b="1" u="sng" dirty="0"/>
              <a:t>Introduction :</a:t>
            </a:r>
            <a:endParaRPr lang="en-IN" b="1" u="sng" dirty="0"/>
          </a:p>
        </p:txBody>
      </p:sp>
      <p:sp>
        <p:nvSpPr>
          <p:cNvPr id="3" name="Content Placeholder 2">
            <a:extLst>
              <a:ext uri="{FF2B5EF4-FFF2-40B4-BE49-F238E27FC236}">
                <a16:creationId xmlns:a16="http://schemas.microsoft.com/office/drawing/2014/main" id="{0291F5DC-4CDC-3B16-E36C-53C283E8B4FA}"/>
              </a:ext>
            </a:extLst>
          </p:cNvPr>
          <p:cNvSpPr>
            <a:spLocks noGrp="1"/>
          </p:cNvSpPr>
          <p:nvPr>
            <p:ph idx="1"/>
          </p:nvPr>
        </p:nvSpPr>
        <p:spPr/>
        <p:txBody>
          <a:bodyPr>
            <a:normAutofit fontScale="92500" lnSpcReduction="10000"/>
          </a:bodyPr>
          <a:lstStyle/>
          <a:p>
            <a:pPr marL="0" indent="0">
              <a:buNone/>
            </a:pPr>
            <a:r>
              <a:rPr lang="en-US" sz="2400" dirty="0"/>
              <a:t>	</a:t>
            </a:r>
          </a:p>
          <a:p>
            <a:pPr marL="0" indent="0">
              <a:buNone/>
            </a:pPr>
            <a:r>
              <a:rPr lang="en-US" sz="2400" dirty="0"/>
              <a:t>       A technique is used in the natural language processing (NLP).</a:t>
            </a:r>
          </a:p>
          <a:p>
            <a:pPr marL="0" indent="0">
              <a:buNone/>
            </a:pPr>
            <a:r>
              <a:rPr lang="en-US" sz="2400" dirty="0"/>
              <a:t>       It is used to identify and classify the opinion expressed in the text as a positive, negative or neural.</a:t>
            </a:r>
          </a:p>
          <a:p>
            <a:pPr marL="0" indent="0">
              <a:buNone/>
            </a:pPr>
            <a:r>
              <a:rPr lang="en-IN" sz="2400" dirty="0"/>
              <a:t>	</a:t>
            </a:r>
            <a:r>
              <a:rPr lang="en-US" sz="2400" dirty="0"/>
              <a:t>NLTK (Natural Language Toolkit) is a leading platform for building Python programs to work with human language data. It provides easy-to-use interfaces to over 50 corpora and lexical resources, such as WordNet, along with a suite of text processing libraries for classification, tokenization, stemming, tagging, parsing, and more. NLTK is widely used for educational purposes as well as practical NLP tasks.</a:t>
            </a:r>
          </a:p>
          <a:p>
            <a:pPr marL="0" indent="0">
              <a:buNone/>
            </a:pPr>
            <a:endParaRPr lang="en-IN" dirty="0"/>
          </a:p>
        </p:txBody>
      </p:sp>
    </p:spTree>
    <p:extLst>
      <p:ext uri="{BB962C8B-B14F-4D97-AF65-F5344CB8AC3E}">
        <p14:creationId xmlns:p14="http://schemas.microsoft.com/office/powerpoint/2010/main" val="255367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B41B-19B2-8CB3-EAA8-87AB1AD4DDCF}"/>
              </a:ext>
            </a:extLst>
          </p:cNvPr>
          <p:cNvSpPr>
            <a:spLocks noGrp="1"/>
          </p:cNvSpPr>
          <p:nvPr>
            <p:ph type="title"/>
          </p:nvPr>
        </p:nvSpPr>
        <p:spPr/>
        <p:txBody>
          <a:bodyPr/>
          <a:lstStyle/>
          <a:p>
            <a:r>
              <a:rPr lang="en-US" b="1" u="sng" dirty="0"/>
              <a:t>Sentimental Analysis :</a:t>
            </a:r>
            <a:endParaRPr lang="en-IN" b="1" u="sng" dirty="0"/>
          </a:p>
        </p:txBody>
      </p:sp>
      <p:sp>
        <p:nvSpPr>
          <p:cNvPr id="3" name="Content Placeholder 2">
            <a:extLst>
              <a:ext uri="{FF2B5EF4-FFF2-40B4-BE49-F238E27FC236}">
                <a16:creationId xmlns:a16="http://schemas.microsoft.com/office/drawing/2014/main" id="{AB39C9A8-8095-0F2E-9308-768842B60625}"/>
              </a:ext>
            </a:extLst>
          </p:cNvPr>
          <p:cNvSpPr>
            <a:spLocks noGrp="1"/>
          </p:cNvSpPr>
          <p:nvPr>
            <p:ph idx="1"/>
          </p:nvPr>
        </p:nvSpPr>
        <p:spPr/>
        <p:txBody>
          <a:bodyPr/>
          <a:lstStyle/>
          <a:p>
            <a:pPr marL="0" indent="0">
              <a:buNone/>
            </a:pPr>
            <a:r>
              <a:rPr lang="en-US" dirty="0"/>
              <a:t>Sentiment Analysis is the process of determining whether a piece of writing is positive, negative, or neutral. It is used in a variety of applications, including analyzing customer reviews, social media comments, and more. Common tools and techniques used in sentiment analysis include lexicon-based approaches and machine learning models.</a:t>
            </a:r>
            <a:endParaRPr lang="en-IN" dirty="0"/>
          </a:p>
        </p:txBody>
      </p:sp>
      <p:pic>
        <p:nvPicPr>
          <p:cNvPr id="4" name="Content Placeholder 3" descr="Screenshot (103)">
            <a:extLst>
              <a:ext uri="{FF2B5EF4-FFF2-40B4-BE49-F238E27FC236}">
                <a16:creationId xmlns:a16="http://schemas.microsoft.com/office/drawing/2014/main" id="{9ABC3398-5F8E-F4EC-34F8-D92CFF1CD8B8}"/>
              </a:ext>
            </a:extLst>
          </p:cNvPr>
          <p:cNvPicPr>
            <a:picLocks noChangeAspect="1"/>
          </p:cNvPicPr>
          <p:nvPr/>
        </p:nvPicPr>
        <p:blipFill>
          <a:blip r:embed="rId2"/>
          <a:stretch>
            <a:fillRect/>
          </a:stretch>
        </p:blipFill>
        <p:spPr>
          <a:xfrm>
            <a:off x="3466263" y="3611838"/>
            <a:ext cx="5691232" cy="2659713"/>
          </a:xfrm>
          <a:prstGeom prst="rect">
            <a:avLst/>
          </a:prstGeom>
        </p:spPr>
      </p:pic>
    </p:spTree>
    <p:extLst>
      <p:ext uri="{BB962C8B-B14F-4D97-AF65-F5344CB8AC3E}">
        <p14:creationId xmlns:p14="http://schemas.microsoft.com/office/powerpoint/2010/main" val="412437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E43F-D5F4-C75F-0235-D9B690F3B64C}"/>
              </a:ext>
            </a:extLst>
          </p:cNvPr>
          <p:cNvSpPr>
            <a:spLocks noGrp="1"/>
          </p:cNvSpPr>
          <p:nvPr>
            <p:ph type="title"/>
          </p:nvPr>
        </p:nvSpPr>
        <p:spPr/>
        <p:txBody>
          <a:bodyPr/>
          <a:lstStyle/>
          <a:p>
            <a:r>
              <a:rPr lang="en-US" b="1" u="sng" dirty="0"/>
              <a:t>Sentimental Analysis Using  nltk :</a:t>
            </a:r>
            <a:endParaRPr lang="en-IN" b="1" u="sng" dirty="0"/>
          </a:p>
        </p:txBody>
      </p:sp>
      <p:sp>
        <p:nvSpPr>
          <p:cNvPr id="3" name="Content Placeholder 2">
            <a:extLst>
              <a:ext uri="{FF2B5EF4-FFF2-40B4-BE49-F238E27FC236}">
                <a16:creationId xmlns:a16="http://schemas.microsoft.com/office/drawing/2014/main" id="{A48A5347-A0EB-74EB-7419-1F2B14220EAA}"/>
              </a:ext>
            </a:extLst>
          </p:cNvPr>
          <p:cNvSpPr>
            <a:spLocks noGrp="1"/>
          </p:cNvSpPr>
          <p:nvPr>
            <p:ph idx="1"/>
          </p:nvPr>
        </p:nvSpPr>
        <p:spPr/>
        <p:txBody>
          <a:bodyPr/>
          <a:lstStyle/>
          <a:p>
            <a:pPr marL="0" indent="0">
              <a:buNone/>
            </a:pPr>
            <a:r>
              <a:rPr lang="en-US" dirty="0"/>
              <a:t>NLTK provides several tools for sentiment analysis, including the VADER (Valence Aware Dictionary and sentiment Reasoner) model. VADER is a lexicon and rule-based sentiment analysis tool that is specifically attuned to sentiments expressed in social media.</a:t>
            </a:r>
            <a:endParaRPr lang="en-IN" dirty="0"/>
          </a:p>
        </p:txBody>
      </p:sp>
      <p:pic>
        <p:nvPicPr>
          <p:cNvPr id="4" name="Content Placeholder 3" descr="Screenshot (107)">
            <a:extLst>
              <a:ext uri="{FF2B5EF4-FFF2-40B4-BE49-F238E27FC236}">
                <a16:creationId xmlns:a16="http://schemas.microsoft.com/office/drawing/2014/main" id="{8A282CF9-2BF4-8000-4D35-961CF0A6368B}"/>
              </a:ext>
            </a:extLst>
          </p:cNvPr>
          <p:cNvPicPr>
            <a:picLocks noChangeAspect="1"/>
          </p:cNvPicPr>
          <p:nvPr/>
        </p:nvPicPr>
        <p:blipFill>
          <a:blip r:embed="rId2"/>
          <a:stretch>
            <a:fillRect/>
          </a:stretch>
        </p:blipFill>
        <p:spPr>
          <a:xfrm>
            <a:off x="3067849" y="3284339"/>
            <a:ext cx="6697010" cy="3429479"/>
          </a:xfrm>
          <a:prstGeom prst="rect">
            <a:avLst/>
          </a:prstGeom>
        </p:spPr>
      </p:pic>
    </p:spTree>
    <p:extLst>
      <p:ext uri="{BB962C8B-B14F-4D97-AF65-F5344CB8AC3E}">
        <p14:creationId xmlns:p14="http://schemas.microsoft.com/office/powerpoint/2010/main" val="379539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5463-62E7-B35B-55AA-715F68193821}"/>
              </a:ext>
            </a:extLst>
          </p:cNvPr>
          <p:cNvSpPr>
            <a:spLocks noGrp="1"/>
          </p:cNvSpPr>
          <p:nvPr>
            <p:ph type="title"/>
          </p:nvPr>
        </p:nvSpPr>
        <p:spPr/>
        <p:txBody>
          <a:bodyPr/>
          <a:lstStyle/>
          <a:p>
            <a:r>
              <a:rPr lang="en-US" b="1" u="sng" dirty="0"/>
              <a:t>Exploratory Data Analysis (EDA) :</a:t>
            </a:r>
            <a:endParaRPr lang="en-IN" b="1" u="sng" dirty="0"/>
          </a:p>
        </p:txBody>
      </p:sp>
      <p:sp>
        <p:nvSpPr>
          <p:cNvPr id="3" name="Content Placeholder 2">
            <a:extLst>
              <a:ext uri="{FF2B5EF4-FFF2-40B4-BE49-F238E27FC236}">
                <a16:creationId xmlns:a16="http://schemas.microsoft.com/office/drawing/2014/main" id="{0C097035-7613-6552-2166-C28EFF5C92DC}"/>
              </a:ext>
            </a:extLst>
          </p:cNvPr>
          <p:cNvSpPr>
            <a:spLocks noGrp="1"/>
          </p:cNvSpPr>
          <p:nvPr>
            <p:ph idx="1"/>
          </p:nvPr>
        </p:nvSpPr>
        <p:spPr/>
        <p:txBody>
          <a:bodyPr/>
          <a:lstStyle/>
          <a:p>
            <a:pPr marL="0" indent="0">
              <a:buNone/>
            </a:pPr>
            <a:r>
              <a:rPr lang="en-IN" dirty="0"/>
              <a:t>EDA is the process of analysing datasets to summarize their main characteristics, often using visual methods. Key steps in EDA include understanding data types, handling missing values, and visualizing data distributions. Common tools used in EDA are pandas for data manipulation and matplotlib/seaborn for data visualization.</a:t>
            </a:r>
          </a:p>
        </p:txBody>
      </p:sp>
      <p:pic>
        <p:nvPicPr>
          <p:cNvPr id="4" name="Content Placeholder 3" descr="Screenshot (104)">
            <a:extLst>
              <a:ext uri="{FF2B5EF4-FFF2-40B4-BE49-F238E27FC236}">
                <a16:creationId xmlns:a16="http://schemas.microsoft.com/office/drawing/2014/main" id="{7F7FEE30-164D-E5BD-708F-68578B83DA38}"/>
              </a:ext>
            </a:extLst>
          </p:cNvPr>
          <p:cNvPicPr>
            <a:picLocks noChangeAspect="1"/>
          </p:cNvPicPr>
          <p:nvPr/>
        </p:nvPicPr>
        <p:blipFill>
          <a:blip r:embed="rId2"/>
          <a:stretch>
            <a:fillRect/>
          </a:stretch>
        </p:blipFill>
        <p:spPr>
          <a:xfrm>
            <a:off x="2640616" y="3429000"/>
            <a:ext cx="7271753" cy="3474836"/>
          </a:xfrm>
          <a:prstGeom prst="rect">
            <a:avLst/>
          </a:prstGeom>
        </p:spPr>
      </p:pic>
      <p:pic>
        <p:nvPicPr>
          <p:cNvPr id="5" name="Content Placeholder 3" descr="Screenshot (108)">
            <a:extLst>
              <a:ext uri="{FF2B5EF4-FFF2-40B4-BE49-F238E27FC236}">
                <a16:creationId xmlns:a16="http://schemas.microsoft.com/office/drawing/2014/main" id="{CAB332E4-C8DC-97A5-EF29-ABCC1F8970C0}"/>
              </a:ext>
            </a:extLst>
          </p:cNvPr>
          <p:cNvPicPr>
            <a:picLocks noChangeAspect="1"/>
          </p:cNvPicPr>
          <p:nvPr/>
        </p:nvPicPr>
        <p:blipFill>
          <a:blip r:embed="rId3"/>
          <a:stretch>
            <a:fillRect/>
          </a:stretch>
        </p:blipFill>
        <p:spPr>
          <a:xfrm>
            <a:off x="-324268" y="3965050"/>
            <a:ext cx="3966486" cy="2507549"/>
          </a:xfrm>
          <a:prstGeom prst="rect">
            <a:avLst/>
          </a:prstGeom>
        </p:spPr>
      </p:pic>
    </p:spTree>
    <p:extLst>
      <p:ext uri="{BB962C8B-B14F-4D97-AF65-F5344CB8AC3E}">
        <p14:creationId xmlns:p14="http://schemas.microsoft.com/office/powerpoint/2010/main" val="312654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D2C0-5D06-E6BD-00DA-26567E8C0132}"/>
              </a:ext>
            </a:extLst>
          </p:cNvPr>
          <p:cNvSpPr>
            <a:spLocks noGrp="1"/>
          </p:cNvSpPr>
          <p:nvPr>
            <p:ph type="title"/>
          </p:nvPr>
        </p:nvSpPr>
        <p:spPr/>
        <p:txBody>
          <a:bodyPr/>
          <a:lstStyle/>
          <a:p>
            <a:r>
              <a:rPr lang="en-US" b="1" u="sng" dirty="0"/>
              <a:t>Feature Engineering for Model Building:</a:t>
            </a:r>
            <a:endParaRPr lang="en-IN" b="1" u="sng" dirty="0"/>
          </a:p>
        </p:txBody>
      </p:sp>
      <p:sp>
        <p:nvSpPr>
          <p:cNvPr id="3" name="Content Placeholder 2">
            <a:extLst>
              <a:ext uri="{FF2B5EF4-FFF2-40B4-BE49-F238E27FC236}">
                <a16:creationId xmlns:a16="http://schemas.microsoft.com/office/drawing/2014/main" id="{9A12437B-8F0A-8175-0352-D9FC50C01DBA}"/>
              </a:ext>
            </a:extLst>
          </p:cNvPr>
          <p:cNvSpPr>
            <a:spLocks noGrp="1"/>
          </p:cNvSpPr>
          <p:nvPr>
            <p:ph idx="1"/>
          </p:nvPr>
        </p:nvSpPr>
        <p:spPr/>
        <p:txBody>
          <a:bodyPr/>
          <a:lstStyle/>
          <a:p>
            <a:pPr marL="0" indent="0">
              <a:buNone/>
            </a:pPr>
            <a:r>
              <a:rPr lang="en-US" dirty="0"/>
              <a:t>Feature engineering involves transforming raw data into features that better represent the underlying problem to predictive models. Common techniques include tokenization, removing stop words, and converting text to numerical features using TF-IDF or word embeddings.</a:t>
            </a:r>
            <a:endParaRPr lang="en-IN" dirty="0"/>
          </a:p>
        </p:txBody>
      </p:sp>
      <p:pic>
        <p:nvPicPr>
          <p:cNvPr id="4" name="Content Placeholder 3" descr="Screenshot (106)">
            <a:extLst>
              <a:ext uri="{FF2B5EF4-FFF2-40B4-BE49-F238E27FC236}">
                <a16:creationId xmlns:a16="http://schemas.microsoft.com/office/drawing/2014/main" id="{142C4287-FD64-1EA2-BDC8-CA007C51498F}"/>
              </a:ext>
            </a:extLst>
          </p:cNvPr>
          <p:cNvPicPr>
            <a:picLocks noChangeAspect="1"/>
          </p:cNvPicPr>
          <p:nvPr/>
        </p:nvPicPr>
        <p:blipFill>
          <a:blip r:embed="rId2"/>
          <a:stretch>
            <a:fillRect/>
          </a:stretch>
        </p:blipFill>
        <p:spPr>
          <a:xfrm>
            <a:off x="1528784" y="3274448"/>
            <a:ext cx="6893768" cy="3607321"/>
          </a:xfrm>
          <a:prstGeom prst="rect">
            <a:avLst/>
          </a:prstGeom>
        </p:spPr>
      </p:pic>
    </p:spTree>
    <p:extLst>
      <p:ext uri="{BB962C8B-B14F-4D97-AF65-F5344CB8AC3E}">
        <p14:creationId xmlns:p14="http://schemas.microsoft.com/office/powerpoint/2010/main" val="14873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C08A3F-4654-9171-C3FC-78FA3F112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47" y="445273"/>
            <a:ext cx="9511111" cy="5967454"/>
          </a:xfrm>
          <a:prstGeom prst="rect">
            <a:avLst/>
          </a:prstGeom>
        </p:spPr>
      </p:pic>
    </p:spTree>
    <p:extLst>
      <p:ext uri="{BB962C8B-B14F-4D97-AF65-F5344CB8AC3E}">
        <p14:creationId xmlns:p14="http://schemas.microsoft.com/office/powerpoint/2010/main" val="101337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BC06-FAFA-B564-19A2-6FA43955DBBF}"/>
              </a:ext>
            </a:extLst>
          </p:cNvPr>
          <p:cNvSpPr>
            <a:spLocks noGrp="1"/>
          </p:cNvSpPr>
          <p:nvPr>
            <p:ph type="title"/>
          </p:nvPr>
        </p:nvSpPr>
        <p:spPr/>
        <p:txBody>
          <a:bodyPr/>
          <a:lstStyle/>
          <a:p>
            <a:r>
              <a:rPr lang="en-US" b="1" u="sng" dirty="0"/>
              <a:t>Training the sentiment analysis model :</a:t>
            </a:r>
            <a:endParaRPr lang="en-IN" b="1" u="sng" dirty="0"/>
          </a:p>
        </p:txBody>
      </p:sp>
      <p:sp>
        <p:nvSpPr>
          <p:cNvPr id="3" name="Content Placeholder 2">
            <a:extLst>
              <a:ext uri="{FF2B5EF4-FFF2-40B4-BE49-F238E27FC236}">
                <a16:creationId xmlns:a16="http://schemas.microsoft.com/office/drawing/2014/main" id="{EBA010AD-40A0-49D0-3C6C-C36DE1A269A8}"/>
              </a:ext>
            </a:extLst>
          </p:cNvPr>
          <p:cNvSpPr>
            <a:spLocks noGrp="1"/>
          </p:cNvSpPr>
          <p:nvPr>
            <p:ph idx="1"/>
          </p:nvPr>
        </p:nvSpPr>
        <p:spPr/>
        <p:txBody>
          <a:bodyPr/>
          <a:lstStyle/>
          <a:p>
            <a:r>
              <a:rPr lang="en-US" dirty="0"/>
              <a:t>Split the data into training and testing sets. Choose a machine learning model (e.g., Support Vector Machine, Naive Bayes).Train the model using the training data.</a:t>
            </a:r>
          </a:p>
          <a:p>
            <a:r>
              <a:rPr lang="en-IN" dirty="0"/>
              <a:t>Accuracy : Logistic Regression : 0.78CNN: 0.86RNN: 0.78</a:t>
            </a:r>
          </a:p>
          <a:p>
            <a:endParaRPr lang="en-US" dirty="0"/>
          </a:p>
          <a:p>
            <a:endParaRPr lang="en-IN" dirty="0"/>
          </a:p>
        </p:txBody>
      </p:sp>
    </p:spTree>
    <p:extLst>
      <p:ext uri="{BB962C8B-B14F-4D97-AF65-F5344CB8AC3E}">
        <p14:creationId xmlns:p14="http://schemas.microsoft.com/office/powerpoint/2010/main" val="22720750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TotalTime>
  <Words>494</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Project Name :</vt:lpstr>
      <vt:lpstr>Group Members :</vt:lpstr>
      <vt:lpstr>Introduction :</vt:lpstr>
      <vt:lpstr>Sentimental Analysis :</vt:lpstr>
      <vt:lpstr>Sentimental Analysis Using  nltk :</vt:lpstr>
      <vt:lpstr>Exploratory Data Analysis (EDA) :</vt:lpstr>
      <vt:lpstr>Feature Engineering for Model Building:</vt:lpstr>
      <vt:lpstr>PowerPoint Presentation</vt:lpstr>
      <vt:lpstr>Training the sentiment analysis model :</vt:lpstr>
      <vt:lpstr>Model Evaluation :</vt:lpstr>
      <vt:lpstr>Model Deployment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nivedithaps2001@gmail.com</dc:creator>
  <cp:lastModifiedBy>nivedithaps2001@gmail.com</cp:lastModifiedBy>
  <cp:revision>2</cp:revision>
  <dcterms:created xsi:type="dcterms:W3CDTF">2024-06-21T10:53:07Z</dcterms:created>
  <dcterms:modified xsi:type="dcterms:W3CDTF">2024-06-21T11:50:37Z</dcterms:modified>
</cp:coreProperties>
</file>