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78" r:id="rId5"/>
    <p:sldId id="289" r:id="rId6"/>
    <p:sldId id="280" r:id="rId7"/>
    <p:sldId id="281" r:id="rId8"/>
    <p:sldId id="288" r:id="rId9"/>
    <p:sldId id="287" r:id="rId10"/>
    <p:sldId id="286" r:id="rId11"/>
    <p:sldId id="285" r:id="rId12"/>
    <p:sldId id="284" r:id="rId13"/>
    <p:sldId id="283" r:id="rId14"/>
    <p:sldId id="282" r:id="rId15"/>
    <p:sldId id="290" r:id="rId16"/>
    <p:sldId id="291" r:id="rId17"/>
    <p:sldId id="292" r:id="rId18"/>
    <p:sldId id="293" r:id="rId19"/>
    <p:sldId id="294" r:id="rId20"/>
    <p:sldId id="295" r:id="rId21"/>
    <p:sldId id="296"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8/27/2024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Rust File Shuffler</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Yesho Reddipalli</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8B58A-6EC5-3F88-403C-819B337A3B4E}"/>
              </a:ext>
            </a:extLst>
          </p:cNvPr>
          <p:cNvSpPr>
            <a:spLocks noGrp="1"/>
          </p:cNvSpPr>
          <p:nvPr>
            <p:ph type="title"/>
          </p:nvPr>
        </p:nvSpPr>
        <p:spPr/>
        <p:txBody>
          <a:bodyPr>
            <a:noAutofit/>
          </a:bodyPr>
          <a:lstStyle/>
          <a:p>
            <a:r>
              <a:rPr lang="en-US" sz="2400" b="0" i="0" dirty="0">
                <a:solidFill>
                  <a:srgbClr val="D1D5DB"/>
                </a:solidFill>
                <a:effectLst/>
                <a:latin typeface="Söhne"/>
              </a:rPr>
              <a:t>This function groups files with the same name but differing parent directories together, given two directories as input. It returns a vector of tuples where each tuple contains two Option&lt;</a:t>
            </a:r>
            <a:r>
              <a:rPr lang="en-US" sz="2400" b="0" i="0" dirty="0" err="1">
                <a:solidFill>
                  <a:srgbClr val="D1D5DB"/>
                </a:solidFill>
                <a:effectLst/>
                <a:latin typeface="Söhne"/>
              </a:rPr>
              <a:t>PathBuf</a:t>
            </a:r>
            <a:r>
              <a:rPr lang="en-US" sz="2400" b="0" i="0" dirty="0">
                <a:solidFill>
                  <a:srgbClr val="D1D5DB"/>
                </a:solidFill>
                <a:effectLst/>
                <a:latin typeface="Söhne"/>
              </a:rPr>
              <a:t>&gt; objects representing the corresponding files in each directory.</a:t>
            </a:r>
            <a:endParaRPr lang="en-IN" sz="2400" dirty="0"/>
          </a:p>
        </p:txBody>
      </p:sp>
      <p:pic>
        <p:nvPicPr>
          <p:cNvPr id="5" name="Picture 4">
            <a:extLst>
              <a:ext uri="{FF2B5EF4-FFF2-40B4-BE49-F238E27FC236}">
                <a16:creationId xmlns:a16="http://schemas.microsoft.com/office/drawing/2014/main" id="{81F12182-5329-FD86-E067-4ED4155C7DDD}"/>
              </a:ext>
            </a:extLst>
          </p:cNvPr>
          <p:cNvPicPr>
            <a:picLocks noChangeAspect="1"/>
          </p:cNvPicPr>
          <p:nvPr/>
        </p:nvPicPr>
        <p:blipFill>
          <a:blip r:embed="rId2"/>
          <a:stretch>
            <a:fillRect/>
          </a:stretch>
        </p:blipFill>
        <p:spPr>
          <a:xfrm>
            <a:off x="1756118" y="2331567"/>
            <a:ext cx="6744284" cy="3520745"/>
          </a:xfrm>
          <a:prstGeom prst="rect">
            <a:avLst/>
          </a:prstGeom>
        </p:spPr>
      </p:pic>
    </p:spTree>
    <p:extLst>
      <p:ext uri="{BB962C8B-B14F-4D97-AF65-F5344CB8AC3E}">
        <p14:creationId xmlns:p14="http://schemas.microsoft.com/office/powerpoint/2010/main" val="277624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FCD1-93E7-9D53-5835-C2FFD0CE8582}"/>
              </a:ext>
            </a:extLst>
          </p:cNvPr>
          <p:cNvSpPr>
            <a:spLocks noGrp="1"/>
          </p:cNvSpPr>
          <p:nvPr>
            <p:ph type="title"/>
          </p:nvPr>
        </p:nvSpPr>
        <p:spPr/>
        <p:txBody>
          <a:bodyPr>
            <a:noAutofit/>
          </a:bodyPr>
          <a:lstStyle/>
          <a:p>
            <a:r>
              <a:rPr lang="en-US" sz="1800" b="0" i="0" dirty="0">
                <a:solidFill>
                  <a:srgbClr val="D1D5DB"/>
                </a:solidFill>
                <a:effectLst/>
                <a:latin typeface="Söhne"/>
              </a:rPr>
              <a:t>This function takes two directories as input and determines all files in the two directories that do not match. It then collects the non-matching files into a vector of tuples and returns the vector.</a:t>
            </a:r>
            <a:br>
              <a:rPr lang="en-US" sz="1800" b="0" i="0" dirty="0">
                <a:solidFill>
                  <a:srgbClr val="D1D5DB"/>
                </a:solidFill>
                <a:effectLst/>
                <a:latin typeface="Söhne"/>
              </a:rPr>
            </a:br>
            <a:r>
              <a:rPr lang="en-US" sz="1800" b="0" i="0" dirty="0">
                <a:solidFill>
                  <a:srgbClr val="D1D5DB"/>
                </a:solidFill>
                <a:effectLst/>
                <a:latin typeface="Söhne"/>
              </a:rPr>
              <a:t>The function returns a tuple containing two vectors of </a:t>
            </a:r>
            <a:r>
              <a:rPr lang="en-US" sz="1800" b="0" i="0" dirty="0" err="1">
                <a:solidFill>
                  <a:srgbClr val="D1D5DB"/>
                </a:solidFill>
                <a:effectLst/>
                <a:latin typeface="Söhne"/>
              </a:rPr>
              <a:t>PathBuf</a:t>
            </a:r>
            <a:r>
              <a:rPr lang="en-US" sz="1800" b="0" i="0" dirty="0">
                <a:solidFill>
                  <a:srgbClr val="D1D5DB"/>
                </a:solidFill>
                <a:effectLst/>
                <a:latin typeface="Söhne"/>
              </a:rPr>
              <a:t> objects. The first vector contains the non-matching files from the first directory (dir_1), while the second vector contains the non-matching files from the second directory (dir_2).</a:t>
            </a:r>
            <a:endParaRPr lang="en-IN" sz="1800" dirty="0"/>
          </a:p>
        </p:txBody>
      </p:sp>
      <p:pic>
        <p:nvPicPr>
          <p:cNvPr id="5" name="Content Placeholder 4">
            <a:extLst>
              <a:ext uri="{FF2B5EF4-FFF2-40B4-BE49-F238E27FC236}">
                <a16:creationId xmlns:a16="http://schemas.microsoft.com/office/drawing/2014/main" id="{BC14CB41-53AF-4600-3D1F-C48DAA63A951}"/>
              </a:ext>
            </a:extLst>
          </p:cNvPr>
          <p:cNvPicPr>
            <a:picLocks noGrp="1" noChangeAspect="1"/>
          </p:cNvPicPr>
          <p:nvPr>
            <p:ph idx="1"/>
          </p:nvPr>
        </p:nvPicPr>
        <p:blipFill>
          <a:blip r:embed="rId2"/>
          <a:stretch>
            <a:fillRect/>
          </a:stretch>
        </p:blipFill>
        <p:spPr>
          <a:xfrm>
            <a:off x="1457876" y="2383020"/>
            <a:ext cx="9266723" cy="3101609"/>
          </a:xfrm>
        </p:spPr>
      </p:pic>
    </p:spTree>
    <p:extLst>
      <p:ext uri="{BB962C8B-B14F-4D97-AF65-F5344CB8AC3E}">
        <p14:creationId xmlns:p14="http://schemas.microsoft.com/office/powerpoint/2010/main" val="2574911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26E0AA-ACAD-4929-A688-C5F6D3E37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BC80107A-A2B3-55D0-BEDC-970EF30950BF}"/>
              </a:ext>
            </a:extLst>
          </p:cNvPr>
          <p:cNvPicPr>
            <a:picLocks noChangeAspect="1"/>
          </p:cNvPicPr>
          <p:nvPr/>
        </p:nvPicPr>
        <p:blipFill>
          <a:blip r:embed="rId3"/>
          <a:stretch>
            <a:fillRect/>
          </a:stretch>
        </p:blipFill>
        <p:spPr>
          <a:xfrm>
            <a:off x="1494119" y="526714"/>
            <a:ext cx="9203762" cy="3681506"/>
          </a:xfrm>
          <a:prstGeom prst="rect">
            <a:avLst/>
          </a:prstGeom>
        </p:spPr>
      </p:pic>
      <p:sp>
        <p:nvSpPr>
          <p:cNvPr id="9" name="Content Placeholder 8">
            <a:extLst>
              <a:ext uri="{FF2B5EF4-FFF2-40B4-BE49-F238E27FC236}">
                <a16:creationId xmlns:a16="http://schemas.microsoft.com/office/drawing/2014/main" id="{986C879C-7990-B36C-C9D8-3BF8F90125D9}"/>
              </a:ext>
            </a:extLst>
          </p:cNvPr>
          <p:cNvSpPr>
            <a:spLocks noGrp="1"/>
          </p:cNvSpPr>
          <p:nvPr>
            <p:ph idx="1"/>
          </p:nvPr>
        </p:nvSpPr>
        <p:spPr>
          <a:xfrm>
            <a:off x="866899" y="4208220"/>
            <a:ext cx="10703429" cy="1850651"/>
          </a:xfrm>
        </p:spPr>
        <p:txBody>
          <a:bodyPr anchor="ctr">
            <a:normAutofit fontScale="85000" lnSpcReduction="20000"/>
          </a:bodyPr>
          <a:lstStyle/>
          <a:p>
            <a:pPr algn="l"/>
            <a:r>
              <a:rPr lang="en-US" b="0" i="0" dirty="0">
                <a:solidFill>
                  <a:srgbClr val="D1D5DB"/>
                </a:solidFill>
                <a:effectLst/>
                <a:latin typeface="Söhne"/>
              </a:rPr>
              <a:t>This function renames a file to an integer value and outputs the file's old name and creation date, as well as the file's new name and a random creation date no more than ten days before its creation.</a:t>
            </a:r>
          </a:p>
          <a:p>
            <a:pPr algn="l"/>
            <a:r>
              <a:rPr lang="en-US" b="0" i="0" dirty="0">
                <a:solidFill>
                  <a:srgbClr val="D1D5DB"/>
                </a:solidFill>
                <a:effectLst/>
                <a:latin typeface="Söhne"/>
              </a:rPr>
              <a:t>The function takes two arguments: the file to be renamed and its location in the vector (index).</a:t>
            </a:r>
          </a:p>
          <a:p>
            <a:pPr algn="l"/>
            <a:r>
              <a:rPr lang="en-US" b="0" i="0" dirty="0">
                <a:solidFill>
                  <a:srgbClr val="D1D5DB"/>
                </a:solidFill>
                <a:effectLst/>
                <a:latin typeface="Söhne"/>
              </a:rPr>
              <a:t>There is no information provided about the return type of this function.</a:t>
            </a:r>
          </a:p>
        </p:txBody>
      </p:sp>
    </p:spTree>
    <p:extLst>
      <p:ext uri="{BB962C8B-B14F-4D97-AF65-F5344CB8AC3E}">
        <p14:creationId xmlns:p14="http://schemas.microsoft.com/office/powerpoint/2010/main" val="109254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5BDADE-3C8C-9B93-6B79-B38EAC4BC980}"/>
              </a:ext>
            </a:extLst>
          </p:cNvPr>
          <p:cNvPicPr>
            <a:picLocks noGrp="1" noChangeAspect="1"/>
          </p:cNvPicPr>
          <p:nvPr>
            <p:ph idx="1"/>
          </p:nvPr>
        </p:nvPicPr>
        <p:blipFill>
          <a:blip r:embed="rId2"/>
          <a:stretch>
            <a:fillRect/>
          </a:stretch>
        </p:blipFill>
        <p:spPr>
          <a:xfrm>
            <a:off x="2633867" y="2153941"/>
            <a:ext cx="6924266" cy="5021774"/>
          </a:xfrm>
        </p:spPr>
      </p:pic>
      <p:sp>
        <p:nvSpPr>
          <p:cNvPr id="10" name="TextBox 9">
            <a:extLst>
              <a:ext uri="{FF2B5EF4-FFF2-40B4-BE49-F238E27FC236}">
                <a16:creationId xmlns:a16="http://schemas.microsoft.com/office/drawing/2014/main" id="{7A34318F-4E56-D080-0D84-44281B64F109}"/>
              </a:ext>
            </a:extLst>
          </p:cNvPr>
          <p:cNvSpPr txBox="1"/>
          <p:nvPr/>
        </p:nvSpPr>
        <p:spPr>
          <a:xfrm>
            <a:off x="674914" y="653143"/>
            <a:ext cx="10842171" cy="1221873"/>
          </a:xfrm>
          <a:prstGeom prst="rect">
            <a:avLst/>
          </a:prstGeom>
          <a:noFill/>
        </p:spPr>
        <p:txBody>
          <a:bodyPr wrap="square">
            <a:spAutoFit/>
          </a:bodyPr>
          <a:lstStyle/>
          <a:p>
            <a:pPr marL="342900" marR="0" lvl="0" indent="-306000" defTabSz="457200" eaLnBrk="1" fontAlgn="base" hangingPunct="1">
              <a:lnSpc>
                <a:spcPct val="90000"/>
              </a:lnSpc>
              <a:spcBef>
                <a:spcPct val="20000"/>
              </a:spcBef>
              <a:spcAft>
                <a:spcPts val="600"/>
              </a:spcAft>
              <a:buClr>
                <a:schemeClr val="tx2"/>
              </a:buClr>
              <a:buSzPct val="70000"/>
              <a:buFont typeface="Wingdings 2" charset="2"/>
              <a:buChar char=""/>
              <a:tabLst/>
            </a:pPr>
            <a:r>
              <a:rPr lang="en-US" altLang="en-US" sz="1800" dirty="0">
                <a:ln>
                  <a:solidFill>
                    <a:schemeClr val="bg1">
                      <a:lumMod val="75000"/>
                      <a:lumOff val="25000"/>
                      <a:alpha val="10000"/>
                    </a:schemeClr>
                  </a:solidFill>
                </a:ln>
                <a:latin typeface="Söhne"/>
              </a:rPr>
              <a:t>This function copies files from a source directory to a unified directory where the files are sorted into left and right. It also calls the </a:t>
            </a:r>
            <a:r>
              <a:rPr lang="en-US" altLang="en-US" sz="1800" dirty="0" err="1">
                <a:ln>
                  <a:solidFill>
                    <a:schemeClr val="bg1">
                      <a:lumMod val="75000"/>
                      <a:lumOff val="25000"/>
                      <a:alpha val="10000"/>
                    </a:schemeClr>
                  </a:solidFill>
                </a:ln>
                <a:latin typeface="Söhne"/>
              </a:rPr>
              <a:t>create_directory</a:t>
            </a:r>
            <a:r>
              <a:rPr lang="en-US" altLang="en-US" sz="1800" dirty="0">
                <a:ln>
                  <a:solidFill>
                    <a:schemeClr val="bg1">
                      <a:lumMod val="75000"/>
                      <a:lumOff val="25000"/>
                      <a:alpha val="10000"/>
                    </a:schemeClr>
                  </a:solidFill>
                </a:ln>
                <a:latin typeface="Söhne"/>
              </a:rPr>
              <a:t> function.</a:t>
            </a:r>
          </a:p>
          <a:p>
            <a:pPr marL="342900" marR="0" lvl="0" indent="-306000" defTabSz="457200" eaLnBrk="1" fontAlgn="base" hangingPunct="1">
              <a:lnSpc>
                <a:spcPct val="90000"/>
              </a:lnSpc>
              <a:spcBef>
                <a:spcPct val="20000"/>
              </a:spcBef>
              <a:spcAft>
                <a:spcPts val="600"/>
              </a:spcAft>
              <a:buClr>
                <a:schemeClr val="tx2"/>
              </a:buClr>
              <a:buSzPct val="70000"/>
              <a:buFont typeface="Wingdings 2" charset="2"/>
              <a:buChar char=""/>
              <a:tabLst/>
            </a:pPr>
            <a:r>
              <a:rPr lang="en-US" altLang="en-US" sz="1800" dirty="0">
                <a:ln>
                  <a:solidFill>
                    <a:schemeClr val="bg1">
                      <a:lumMod val="75000"/>
                      <a:lumOff val="25000"/>
                      <a:alpha val="10000"/>
                    </a:schemeClr>
                  </a:solidFill>
                </a:ln>
                <a:latin typeface="Söhne"/>
              </a:rPr>
              <a:t>The function takes three arguments: the source directory to copy files from, the unified directory to copy files to, and a </a:t>
            </a:r>
            <a:r>
              <a:rPr lang="en-US" altLang="en-US" sz="1800" dirty="0" err="1">
                <a:ln>
                  <a:solidFill>
                    <a:schemeClr val="bg1">
                      <a:lumMod val="75000"/>
                      <a:lumOff val="25000"/>
                      <a:alpha val="10000"/>
                    </a:schemeClr>
                  </a:solidFill>
                </a:ln>
                <a:latin typeface="Söhne"/>
              </a:rPr>
              <a:t>boolean</a:t>
            </a:r>
            <a:r>
              <a:rPr lang="en-US" altLang="en-US" sz="1800" dirty="0">
                <a:ln>
                  <a:solidFill>
                    <a:schemeClr val="bg1">
                      <a:lumMod val="75000"/>
                      <a:lumOff val="25000"/>
                      <a:alpha val="10000"/>
                    </a:schemeClr>
                  </a:solidFill>
                </a:ln>
                <a:latin typeface="Söhne"/>
              </a:rPr>
              <a:t> flag to indicate whether to copy files to the left or right subdirectory.</a:t>
            </a:r>
          </a:p>
        </p:txBody>
      </p:sp>
    </p:spTree>
    <p:extLst>
      <p:ext uri="{BB962C8B-B14F-4D97-AF65-F5344CB8AC3E}">
        <p14:creationId xmlns:p14="http://schemas.microsoft.com/office/powerpoint/2010/main" val="1541794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A9AA5A-F6B5-4D1A-9F8C-0B6D0D928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115FFBB-C8EA-4BA2-A5DD-FE3779505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5" name="Picture 4">
            <a:extLst>
              <a:ext uri="{FF2B5EF4-FFF2-40B4-BE49-F238E27FC236}">
                <a16:creationId xmlns:a16="http://schemas.microsoft.com/office/drawing/2014/main" id="{A7B591E3-2068-A0B4-6E6B-30CC2868499E}"/>
              </a:ext>
            </a:extLst>
          </p:cNvPr>
          <p:cNvPicPr>
            <a:picLocks noChangeAspect="1"/>
          </p:cNvPicPr>
          <p:nvPr/>
        </p:nvPicPr>
        <p:blipFill rotWithShape="1">
          <a:blip r:embed="rId4"/>
          <a:srcRect r="18266" b="-1"/>
          <a:stretch/>
        </p:blipFill>
        <p:spPr>
          <a:xfrm>
            <a:off x="395577" y="805913"/>
            <a:ext cx="6307071" cy="5054398"/>
          </a:xfrm>
          <a:prstGeom prst="rect">
            <a:avLst/>
          </a:prstGeom>
        </p:spPr>
      </p:pic>
      <p:sp>
        <p:nvSpPr>
          <p:cNvPr id="3" name="Content Placeholder 2">
            <a:extLst>
              <a:ext uri="{FF2B5EF4-FFF2-40B4-BE49-F238E27FC236}">
                <a16:creationId xmlns:a16="http://schemas.microsoft.com/office/drawing/2014/main" id="{D0858A7F-8B15-A8E5-4525-3EB38EC1C88F}"/>
              </a:ext>
            </a:extLst>
          </p:cNvPr>
          <p:cNvSpPr>
            <a:spLocks noGrp="1"/>
          </p:cNvSpPr>
          <p:nvPr>
            <p:ph idx="1"/>
          </p:nvPr>
        </p:nvSpPr>
        <p:spPr>
          <a:xfrm>
            <a:off x="7098224" y="805913"/>
            <a:ext cx="4510006" cy="4985288"/>
          </a:xfrm>
        </p:spPr>
        <p:txBody>
          <a:bodyPr anchor="ctr">
            <a:normAutofit/>
          </a:bodyPr>
          <a:lstStyle/>
          <a:p>
            <a:pPr>
              <a:lnSpc>
                <a:spcPct val="100000"/>
              </a:lnSpc>
            </a:pPr>
            <a:r>
              <a:rPr lang="en-US" sz="1800" b="0" i="0" dirty="0">
                <a:effectLst/>
                <a:latin typeface="Söhne"/>
              </a:rPr>
              <a:t>This function creates a directory named "</a:t>
            </a:r>
            <a:r>
              <a:rPr lang="en-US" sz="1800" b="0" i="0" dirty="0" err="1">
                <a:effectLst/>
                <a:latin typeface="Söhne"/>
              </a:rPr>
              <a:t>full_dataset</a:t>
            </a:r>
            <a:r>
              <a:rPr lang="en-US" sz="1800" b="0" i="0" dirty="0">
                <a:effectLst/>
                <a:latin typeface="Söhne"/>
              </a:rPr>
              <a:t>" at a specified location. If the directory already exists, it deletes it and creates it again. If the directory does not exist, it creates it along with two sub-directories named "left" and "right".</a:t>
            </a:r>
          </a:p>
          <a:p>
            <a:pPr>
              <a:lnSpc>
                <a:spcPct val="100000"/>
              </a:lnSpc>
            </a:pPr>
            <a:r>
              <a:rPr lang="en-US" sz="1800" b="0" i="0" dirty="0">
                <a:effectLst/>
                <a:latin typeface="Söhne"/>
              </a:rPr>
              <a:t>The function returns a </a:t>
            </a:r>
            <a:r>
              <a:rPr lang="en-US" sz="1800" b="0" i="0" dirty="0" err="1">
                <a:effectLst/>
                <a:latin typeface="Söhne"/>
              </a:rPr>
              <a:t>PathBuf</a:t>
            </a:r>
            <a:r>
              <a:rPr lang="en-US" sz="1800" b="0" i="0" dirty="0">
                <a:effectLst/>
                <a:latin typeface="Söhne"/>
              </a:rPr>
              <a:t> object representing the path to the "</a:t>
            </a:r>
            <a:r>
              <a:rPr lang="en-US" sz="1800" b="0" i="0" dirty="0" err="1">
                <a:effectLst/>
                <a:latin typeface="Söhne"/>
              </a:rPr>
              <a:t>full_dataset</a:t>
            </a:r>
            <a:r>
              <a:rPr lang="en-US" sz="1800" b="0" i="0" dirty="0">
                <a:effectLst/>
                <a:latin typeface="Söhne"/>
              </a:rPr>
              <a:t>" directory.</a:t>
            </a:r>
          </a:p>
          <a:p>
            <a:pPr>
              <a:lnSpc>
                <a:spcPct val="100000"/>
              </a:lnSpc>
            </a:pPr>
            <a:r>
              <a:rPr lang="en-US" sz="1800" b="0" i="0" dirty="0">
                <a:effectLst/>
                <a:latin typeface="Söhne"/>
              </a:rPr>
              <a:t>The function also gets the current user's username by running the "</a:t>
            </a:r>
            <a:r>
              <a:rPr lang="en-US" sz="1800" b="0" i="0" dirty="0" err="1">
                <a:effectLst/>
                <a:latin typeface="Söhne"/>
              </a:rPr>
              <a:t>whoami</a:t>
            </a:r>
            <a:r>
              <a:rPr lang="en-US" sz="1800" b="0" i="0" dirty="0">
                <a:effectLst/>
                <a:latin typeface="Söhne"/>
              </a:rPr>
              <a:t>" command and uses it to determine the target directory for the "</a:t>
            </a:r>
            <a:r>
              <a:rPr lang="en-US" sz="1800" b="0" i="0" dirty="0" err="1">
                <a:effectLst/>
                <a:latin typeface="Söhne"/>
              </a:rPr>
              <a:t>full_dataset</a:t>
            </a:r>
            <a:r>
              <a:rPr lang="en-US" sz="1800" b="0" i="0" dirty="0">
                <a:effectLst/>
                <a:latin typeface="Söhne"/>
              </a:rPr>
              <a:t>" directory.</a:t>
            </a:r>
          </a:p>
          <a:p>
            <a:pPr>
              <a:lnSpc>
                <a:spcPct val="100000"/>
              </a:lnSpc>
            </a:pPr>
            <a:endParaRPr lang="en-IN" sz="1800" dirty="0"/>
          </a:p>
        </p:txBody>
      </p:sp>
    </p:spTree>
    <p:extLst>
      <p:ext uri="{BB962C8B-B14F-4D97-AF65-F5344CB8AC3E}">
        <p14:creationId xmlns:p14="http://schemas.microsoft.com/office/powerpoint/2010/main" val="340105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74FE5F3-AE8B-647F-3359-DA4DDE6D269B}"/>
              </a:ext>
            </a:extLst>
          </p:cNvPr>
          <p:cNvPicPr>
            <a:picLocks noGrp="1" noChangeAspect="1"/>
          </p:cNvPicPr>
          <p:nvPr>
            <p:ph idx="1"/>
          </p:nvPr>
        </p:nvPicPr>
        <p:blipFill>
          <a:blip r:embed="rId2"/>
          <a:stretch>
            <a:fillRect/>
          </a:stretch>
        </p:blipFill>
        <p:spPr>
          <a:xfrm>
            <a:off x="2565070" y="2364851"/>
            <a:ext cx="7791362" cy="3607822"/>
          </a:xfrm>
        </p:spPr>
      </p:pic>
      <p:sp>
        <p:nvSpPr>
          <p:cNvPr id="8" name="TextBox 7">
            <a:extLst>
              <a:ext uri="{FF2B5EF4-FFF2-40B4-BE49-F238E27FC236}">
                <a16:creationId xmlns:a16="http://schemas.microsoft.com/office/drawing/2014/main" id="{DE0FC148-6538-3AB7-88D5-66AAC4E93176}"/>
              </a:ext>
            </a:extLst>
          </p:cNvPr>
          <p:cNvSpPr txBox="1"/>
          <p:nvPr/>
        </p:nvSpPr>
        <p:spPr>
          <a:xfrm>
            <a:off x="615538" y="885327"/>
            <a:ext cx="10960924" cy="1055674"/>
          </a:xfrm>
          <a:prstGeom prst="rect">
            <a:avLst/>
          </a:prstGeom>
          <a:noFill/>
        </p:spPr>
        <p:txBody>
          <a:bodyPr wrap="square">
            <a:spAutoFit/>
          </a:bodyPr>
          <a:lstStyle/>
          <a:p>
            <a:pPr marL="342900" marR="0" lvl="0" indent="-306000" algn="l" eaLnBrk="1" fontAlgn="base" hangingPunct="1">
              <a:spcBef>
                <a:spcPct val="20000"/>
              </a:spcBef>
              <a:spcAft>
                <a:spcPts val="600"/>
              </a:spcAft>
              <a:buClr>
                <a:schemeClr val="tx2"/>
              </a:buClr>
              <a:buSzPct val="70000"/>
              <a:buFont typeface="Wingdings 2" charset="2"/>
              <a:buChar char=""/>
              <a:tabLst/>
            </a:pPr>
            <a:r>
              <a:rPr lang="en-US" altLang="en-US" sz="1800" dirty="0">
                <a:solidFill>
                  <a:srgbClr val="D1D5DB"/>
                </a:solidFill>
                <a:effectLst/>
                <a:latin typeface="Söhne"/>
                <a:ea typeface="+mn-ea"/>
                <a:cs typeface="+mn-cs"/>
              </a:rPr>
              <a:t>This function takes a vector of paired files and iterates through the vector, changing the name and date of all the files. If a file is a pair of another file, it will have the same name as the matching file.</a:t>
            </a:r>
          </a:p>
          <a:p>
            <a:pPr marL="342900" marR="0" lvl="0" indent="-306000" algn="l" eaLnBrk="1" fontAlgn="base" hangingPunct="1">
              <a:spcBef>
                <a:spcPct val="20000"/>
              </a:spcBef>
              <a:spcAft>
                <a:spcPts val="600"/>
              </a:spcAft>
              <a:buClr>
                <a:schemeClr val="tx2"/>
              </a:buClr>
              <a:buSzPct val="70000"/>
              <a:buFont typeface="Wingdings 2" charset="2"/>
              <a:buChar char=""/>
              <a:tabLst/>
            </a:pPr>
            <a:r>
              <a:rPr lang="en-US" altLang="en-US" sz="1800" dirty="0">
                <a:solidFill>
                  <a:srgbClr val="D1D5DB"/>
                </a:solidFill>
                <a:effectLst/>
                <a:latin typeface="Söhne"/>
                <a:ea typeface="+mn-ea"/>
                <a:cs typeface="+mn-cs"/>
              </a:rPr>
              <a:t>The function doesn't have a name, so I'll call it </a:t>
            </a:r>
            <a:r>
              <a:rPr lang="en-US" altLang="en-US" sz="1800" dirty="0" err="1">
                <a:solidFill>
                  <a:srgbClr val="D1D5DB"/>
                </a:solidFill>
                <a:effectLst/>
                <a:latin typeface="Söhne"/>
                <a:ea typeface="+mn-ea"/>
                <a:cs typeface="+mn-cs"/>
              </a:rPr>
              <a:t>update_paired_files</a:t>
            </a:r>
            <a:r>
              <a:rPr lang="en-US" altLang="en-US" sz="1800" dirty="0">
                <a:solidFill>
                  <a:srgbClr val="D1D5DB"/>
                </a:solidFill>
                <a:effectLst/>
                <a:latin typeface="Söhne"/>
                <a:ea typeface="+mn-ea"/>
                <a:cs typeface="+mn-cs"/>
              </a:rPr>
              <a:t>.</a:t>
            </a:r>
            <a:endParaRPr lang="en-IN" dirty="0"/>
          </a:p>
        </p:txBody>
      </p:sp>
    </p:spTree>
    <p:extLst>
      <p:ext uri="{BB962C8B-B14F-4D97-AF65-F5344CB8AC3E}">
        <p14:creationId xmlns:p14="http://schemas.microsoft.com/office/powerpoint/2010/main" val="4140655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D33C25-EE47-AF2E-4380-5730C982E0F8}"/>
              </a:ext>
            </a:extLst>
          </p:cNvPr>
          <p:cNvPicPr>
            <a:picLocks noChangeAspect="1"/>
          </p:cNvPicPr>
          <p:nvPr/>
        </p:nvPicPr>
        <p:blipFill>
          <a:blip r:embed="rId2"/>
          <a:stretch>
            <a:fillRect/>
          </a:stretch>
        </p:blipFill>
        <p:spPr>
          <a:xfrm>
            <a:off x="1024446" y="2363190"/>
            <a:ext cx="10143108" cy="3073398"/>
          </a:xfrm>
          <a:prstGeom prst="rect">
            <a:avLst/>
          </a:prstGeom>
        </p:spPr>
      </p:pic>
      <p:sp>
        <p:nvSpPr>
          <p:cNvPr id="7" name="TextBox 6">
            <a:extLst>
              <a:ext uri="{FF2B5EF4-FFF2-40B4-BE49-F238E27FC236}">
                <a16:creationId xmlns:a16="http://schemas.microsoft.com/office/drawing/2014/main" id="{BD2CF53A-EA5F-EEC1-FDC9-048BEC28AD0E}"/>
              </a:ext>
            </a:extLst>
          </p:cNvPr>
          <p:cNvSpPr txBox="1"/>
          <p:nvPr/>
        </p:nvSpPr>
        <p:spPr>
          <a:xfrm>
            <a:off x="919119" y="1131654"/>
            <a:ext cx="10353762" cy="923330"/>
          </a:xfrm>
          <a:prstGeom prst="rect">
            <a:avLst/>
          </a:prstGeom>
          <a:noFill/>
        </p:spPr>
        <p:txBody>
          <a:bodyPr wrap="square">
            <a:spAutoFit/>
          </a:bodyPr>
          <a:lstStyle/>
          <a:p>
            <a:r>
              <a:rPr lang="en-US" b="0" i="0" dirty="0">
                <a:solidFill>
                  <a:srgbClr val="D1D5DB"/>
                </a:solidFill>
                <a:effectLst/>
                <a:latin typeface="Söhne"/>
              </a:rPr>
              <a:t>The function takes a file as an argument and returns a tuple containing the file's original creation time and a new randomly generated creation time. The creation times are wrapped in Option types since they may not exist for certain files.</a:t>
            </a:r>
            <a:endParaRPr lang="en-IN" dirty="0"/>
          </a:p>
        </p:txBody>
      </p:sp>
    </p:spTree>
    <p:extLst>
      <p:ext uri="{BB962C8B-B14F-4D97-AF65-F5344CB8AC3E}">
        <p14:creationId xmlns:p14="http://schemas.microsoft.com/office/powerpoint/2010/main" val="3496588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B9C3-E4E5-8CE6-E157-279B65F84FAD}"/>
              </a:ext>
            </a:extLst>
          </p:cNvPr>
          <p:cNvSpPr>
            <a:spLocks noGrp="1"/>
          </p:cNvSpPr>
          <p:nvPr>
            <p:ph type="title"/>
          </p:nvPr>
        </p:nvSpPr>
        <p:spPr>
          <a:xfrm>
            <a:off x="913795" y="1084613"/>
            <a:ext cx="10353762" cy="1257300"/>
          </a:xfrm>
        </p:spPr>
        <p:txBody>
          <a:bodyPr>
            <a:normAutofit/>
          </a:bodyPr>
          <a:lstStyle/>
          <a:p>
            <a:pPr marL="36900" algn="l">
              <a:spcBef>
                <a:spcPct val="20000"/>
              </a:spcBef>
              <a:spcAft>
                <a:spcPts val="600"/>
              </a:spcAft>
              <a:buClr>
                <a:schemeClr val="tx2"/>
              </a:buClr>
              <a:buSzPct val="70000"/>
            </a:pPr>
            <a:r>
              <a:rPr lang="en-US" sz="2000" dirty="0">
                <a:solidFill>
                  <a:srgbClr val="D1D5DB"/>
                </a:solidFill>
                <a:effectLst/>
                <a:latin typeface="Söhne"/>
                <a:ea typeface="+mn-ea"/>
                <a:cs typeface="+mn-cs"/>
              </a:rPr>
              <a:t>Takes a </a:t>
            </a:r>
            <a:r>
              <a:rPr lang="en-US" sz="2000" dirty="0" err="1">
                <a:solidFill>
                  <a:srgbClr val="D1D5DB"/>
                </a:solidFill>
                <a:effectLst/>
                <a:latin typeface="Söhne"/>
                <a:ea typeface="+mn-ea"/>
                <a:cs typeface="+mn-cs"/>
              </a:rPr>
              <a:t>FileTime</a:t>
            </a:r>
            <a:r>
              <a:rPr lang="en-US" sz="2000" dirty="0">
                <a:solidFill>
                  <a:srgbClr val="D1D5DB"/>
                </a:solidFill>
                <a:effectLst/>
                <a:latin typeface="Söhne"/>
                <a:ea typeface="+mn-ea"/>
                <a:cs typeface="+mn-cs"/>
              </a:rPr>
              <a:t> object and converts it to a </a:t>
            </a:r>
            <a:r>
              <a:rPr lang="en-US" sz="2000" dirty="0" err="1">
                <a:solidFill>
                  <a:srgbClr val="D1D5DB"/>
                </a:solidFill>
                <a:effectLst/>
                <a:latin typeface="Söhne"/>
                <a:ea typeface="+mn-ea"/>
                <a:cs typeface="+mn-cs"/>
              </a:rPr>
              <a:t>DateTime</a:t>
            </a:r>
            <a:r>
              <a:rPr lang="en-US" sz="2000" dirty="0">
                <a:solidFill>
                  <a:srgbClr val="D1D5DB"/>
                </a:solidFill>
                <a:effectLst/>
                <a:latin typeface="Söhne"/>
                <a:ea typeface="+mn-ea"/>
                <a:cs typeface="+mn-cs"/>
              </a:rPr>
              <a:t>&lt;</a:t>
            </a:r>
            <a:r>
              <a:rPr lang="en-US" sz="2000" dirty="0" err="1">
                <a:solidFill>
                  <a:srgbClr val="D1D5DB"/>
                </a:solidFill>
                <a:effectLst/>
                <a:latin typeface="Söhne"/>
                <a:ea typeface="+mn-ea"/>
                <a:cs typeface="+mn-cs"/>
              </a:rPr>
              <a:t>Utc</a:t>
            </a:r>
            <a:r>
              <a:rPr lang="en-US" sz="2000" dirty="0">
                <a:solidFill>
                  <a:srgbClr val="D1D5DB"/>
                </a:solidFill>
                <a:effectLst/>
                <a:latin typeface="Söhne"/>
                <a:ea typeface="+mn-ea"/>
                <a:cs typeface="+mn-cs"/>
              </a:rPr>
              <a:t>&gt; object representing the same date and time in Coordinated Universal Time (UTC).</a:t>
            </a:r>
            <a:endParaRPr lang="en-IN" sz="2000" dirty="0">
              <a:solidFill>
                <a:srgbClr val="D1D5DB"/>
              </a:solidFill>
              <a:effectLst/>
              <a:latin typeface="Söhne"/>
              <a:ea typeface="+mn-ea"/>
              <a:cs typeface="+mn-cs"/>
            </a:endParaRPr>
          </a:p>
        </p:txBody>
      </p:sp>
      <p:sp>
        <p:nvSpPr>
          <p:cNvPr id="5" name="TextBox 4">
            <a:extLst>
              <a:ext uri="{FF2B5EF4-FFF2-40B4-BE49-F238E27FC236}">
                <a16:creationId xmlns:a16="http://schemas.microsoft.com/office/drawing/2014/main" id="{C0214211-6693-6ECA-90A5-B81181CE372C}"/>
              </a:ext>
            </a:extLst>
          </p:cNvPr>
          <p:cNvSpPr txBox="1"/>
          <p:nvPr/>
        </p:nvSpPr>
        <p:spPr>
          <a:xfrm>
            <a:off x="3041687" y="2959776"/>
            <a:ext cx="6097978" cy="2031325"/>
          </a:xfrm>
          <a:prstGeom prst="rect">
            <a:avLst/>
          </a:prstGeom>
          <a:noFill/>
        </p:spPr>
        <p:txBody>
          <a:bodyPr wrap="square">
            <a:spAutoFit/>
          </a:bodyPr>
          <a:lstStyle/>
          <a:p>
            <a:r>
              <a:rPr lang="en-IN" b="0" dirty="0" err="1">
                <a:solidFill>
                  <a:srgbClr val="569CD6"/>
                </a:solidFill>
                <a:effectLst/>
                <a:latin typeface="Consolas" panose="020B0609020204030204" pitchFamily="49" charset="0"/>
              </a:rPr>
              <a:t>fn</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convert_time_format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time</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FileTime</a:t>
            </a:r>
            <a:r>
              <a:rPr lang="en-IN" b="0" dirty="0">
                <a:solidFill>
                  <a:srgbClr val="D4D4D4"/>
                </a:solidFill>
                <a:effectLst/>
                <a:latin typeface="Consolas" panose="020B0609020204030204" pitchFamily="49" charset="0"/>
              </a:rPr>
              <a:t>) -&gt; </a:t>
            </a:r>
            <a:r>
              <a:rPr lang="en-IN" b="0" dirty="0" err="1">
                <a:solidFill>
                  <a:srgbClr val="4EC9B0"/>
                </a:solidFill>
                <a:effectLst/>
                <a:latin typeface="Consolas" panose="020B0609020204030204" pitchFamily="49" charset="0"/>
              </a:rPr>
              <a:t>DateTime</a:t>
            </a:r>
            <a:r>
              <a:rPr lang="en-IN" b="0" dirty="0">
                <a:solidFill>
                  <a:srgbClr val="D4D4D4"/>
                </a:solidFill>
                <a:effectLst/>
                <a:latin typeface="Consolas" panose="020B0609020204030204" pitchFamily="49" charset="0"/>
              </a:rPr>
              <a:t>&lt;</a:t>
            </a:r>
            <a:r>
              <a:rPr lang="en-IN" b="0" dirty="0" err="1">
                <a:solidFill>
                  <a:srgbClr val="4EC9B0"/>
                </a:solidFill>
                <a:effectLst/>
                <a:latin typeface="Consolas" panose="020B0609020204030204" pitchFamily="49" charset="0"/>
              </a:rPr>
              <a:t>Utc</a:t>
            </a:r>
            <a:r>
              <a:rPr lang="en-IN" b="0" dirty="0">
                <a:solidFill>
                  <a:srgbClr val="D4D4D4"/>
                </a:solidFill>
                <a:effectLst/>
                <a:latin typeface="Consolas" panose="020B0609020204030204" pitchFamily="49" charset="0"/>
              </a:rPr>
              <a:t>&gt; {</a:t>
            </a:r>
          </a:p>
          <a:p>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time</a:t>
            </a:r>
            <a:r>
              <a:rPr lang="en-IN" b="0" dirty="0">
                <a:solidFill>
                  <a:srgbClr val="D4D4D4"/>
                </a:solidFill>
                <a:effectLst/>
                <a:latin typeface="Consolas" panose="020B0609020204030204" pitchFamily="49" charset="0"/>
              </a:rPr>
              <a:t> = </a:t>
            </a:r>
            <a:r>
              <a:rPr lang="en-IN" b="0" dirty="0" err="1">
                <a:solidFill>
                  <a:srgbClr val="4EC9B0"/>
                </a:solidFill>
                <a:effectLst/>
                <a:latin typeface="Consolas" panose="020B0609020204030204" pitchFamily="49" charset="0"/>
              </a:rPr>
              <a:t>NaiveDateTime</a:t>
            </a:r>
            <a:r>
              <a:rPr lang="en-IN" b="0" dirty="0">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from_timestamp_opt</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time</a:t>
            </a:r>
            <a:r>
              <a:rPr lang="en-IN" b="0" dirty="0" err="1">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unix_seconds</a:t>
            </a:r>
            <a:r>
              <a:rPr lang="en-IN" b="0" dirty="0">
                <a:solidFill>
                  <a:srgbClr val="D4D4D4"/>
                </a:solidFill>
                <a:effectLst/>
                <a:latin typeface="Consolas" panose="020B0609020204030204" pitchFamily="49" charset="0"/>
              </a:rPr>
              <a:t>(), </a:t>
            </a:r>
            <a:r>
              <a:rPr lang="en-IN" b="0" dirty="0">
                <a:solidFill>
                  <a:srgbClr val="B5CEA8"/>
                </a:solidFill>
                <a:effectLst/>
                <a:latin typeface="Consolas" panose="020B0609020204030204" pitchFamily="49" charset="0"/>
              </a:rPr>
              <a:t>0</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unwrap</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DateTime</a:t>
            </a:r>
            <a:r>
              <a:rPr lang="en-IN" b="0" dirty="0">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from_utc</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time</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Utc</a:t>
            </a:r>
            <a:r>
              <a:rPr lang="en-IN" b="0" dirty="0">
                <a:solidFill>
                  <a:srgbClr val="D4D4D4"/>
                </a:solidFill>
                <a:effectLst/>
                <a:latin typeface="Consolas" panose="020B0609020204030204" pitchFamily="49" charset="0"/>
              </a:rPr>
              <a:t>)</a:t>
            </a:r>
          </a:p>
          <a:p>
            <a:r>
              <a:rPr lang="en-I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41145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9B4E85-BE30-C1AE-F02B-DE31DED31604}"/>
              </a:ext>
            </a:extLst>
          </p:cNvPr>
          <p:cNvSpPr>
            <a:spLocks noGrp="1"/>
          </p:cNvSpPr>
          <p:nvPr>
            <p:ph type="title"/>
          </p:nvPr>
        </p:nvSpPr>
        <p:spPr>
          <a:xfrm>
            <a:off x="1406996" y="287509"/>
            <a:ext cx="3382638" cy="1370605"/>
          </a:xfrm>
        </p:spPr>
        <p:txBody>
          <a:bodyPr>
            <a:normAutofit/>
          </a:bodyPr>
          <a:lstStyle/>
          <a:p>
            <a:pPr algn="l"/>
            <a:r>
              <a:rPr lang="en-US" sz="3000" dirty="0"/>
              <a:t>Bash Script</a:t>
            </a:r>
            <a:endParaRPr lang="en-IN" sz="3000" dirty="0"/>
          </a:p>
        </p:txBody>
      </p:sp>
      <p:pic>
        <p:nvPicPr>
          <p:cNvPr id="5" name="Content Placeholder 4">
            <a:extLst>
              <a:ext uri="{FF2B5EF4-FFF2-40B4-BE49-F238E27FC236}">
                <a16:creationId xmlns:a16="http://schemas.microsoft.com/office/drawing/2014/main" id="{BAAA1FC9-26D6-5CB8-96C9-0AC73FC5D5BB}"/>
              </a:ext>
            </a:extLst>
          </p:cNvPr>
          <p:cNvPicPr>
            <a:picLocks noChangeAspect="1"/>
          </p:cNvPicPr>
          <p:nvPr/>
        </p:nvPicPr>
        <p:blipFill>
          <a:blip r:embed="rId3"/>
          <a:stretch>
            <a:fillRect/>
          </a:stretch>
        </p:blipFill>
        <p:spPr>
          <a:xfrm>
            <a:off x="5203862" y="643466"/>
            <a:ext cx="6056155" cy="5147733"/>
          </a:xfrm>
          <a:prstGeom prst="rect">
            <a:avLst/>
          </a:prstGeom>
        </p:spPr>
      </p:pic>
      <p:sp>
        <p:nvSpPr>
          <p:cNvPr id="6" name="Rectangle 1">
            <a:extLst>
              <a:ext uri="{FF2B5EF4-FFF2-40B4-BE49-F238E27FC236}">
                <a16:creationId xmlns:a16="http://schemas.microsoft.com/office/drawing/2014/main" id="{C7CEA688-CFFD-64BB-56D3-A7794CE89CC7}"/>
              </a:ext>
            </a:extLst>
          </p:cNvPr>
          <p:cNvSpPr>
            <a:spLocks noGrp="1" noChangeArrowheads="1"/>
          </p:cNvSpPr>
          <p:nvPr>
            <p:ph idx="1"/>
          </p:nvPr>
        </p:nvSpPr>
        <p:spPr bwMode="auto">
          <a:xfrm>
            <a:off x="315931" y="1347851"/>
            <a:ext cx="4572000" cy="4801314"/>
          </a:xfrm>
          <a:prstGeom prst="rect">
            <a:avLst/>
          </a:prstGeom>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D1D5DB"/>
                </a:solidFill>
                <a:effectLst/>
                <a:latin typeface="Söhne"/>
              </a:rPr>
              <a:t>This is a Bash script that prompts the user to select between running a Rust executable every 30 seconds or every week using a </a:t>
            </a:r>
            <a:r>
              <a:rPr kumimoji="0" lang="en-US" altLang="en-US" sz="1800" b="0" i="0" u="none" strike="noStrike" cap="none" normalizeH="0" baseline="0" dirty="0" err="1">
                <a:ln>
                  <a:noFill/>
                </a:ln>
                <a:solidFill>
                  <a:srgbClr val="D1D5DB"/>
                </a:solidFill>
                <a:effectLst/>
                <a:latin typeface="Söhne"/>
              </a:rPr>
              <a:t>cron</a:t>
            </a:r>
            <a:r>
              <a:rPr kumimoji="0" lang="en-US" altLang="en-US" sz="1800" b="0" i="0" u="none" strike="noStrike" cap="none" normalizeH="0" baseline="0" dirty="0">
                <a:ln>
                  <a:noFill/>
                </a:ln>
                <a:solidFill>
                  <a:srgbClr val="D1D5DB"/>
                </a:solidFill>
                <a:effectLst/>
                <a:latin typeface="Söhne"/>
              </a:rPr>
              <a:t> job.</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D1D5DB"/>
                </a:solidFill>
                <a:effectLst/>
                <a:latin typeface="Söhne"/>
              </a:rPr>
              <a:t>The script sets the path to the Rust executable and the path to the log file. It then reads the user's selection and sets the </a:t>
            </a:r>
            <a:r>
              <a:rPr kumimoji="0" lang="en-US" altLang="en-US" sz="1800" b="0" i="0" u="none" strike="noStrike" cap="none" normalizeH="0" baseline="0" dirty="0" err="1">
                <a:ln>
                  <a:noFill/>
                </a:ln>
                <a:solidFill>
                  <a:srgbClr val="D1D5DB"/>
                </a:solidFill>
                <a:effectLst/>
                <a:latin typeface="Söhne"/>
              </a:rPr>
              <a:t>cron</a:t>
            </a:r>
            <a:r>
              <a:rPr kumimoji="0" lang="en-US" altLang="en-US" sz="1800" b="0" i="0" u="none" strike="noStrike" cap="none" normalizeH="0" baseline="0" dirty="0">
                <a:ln>
                  <a:noFill/>
                </a:ln>
                <a:solidFill>
                  <a:srgbClr val="D1D5DB"/>
                </a:solidFill>
                <a:effectLst/>
                <a:latin typeface="Söhne"/>
              </a:rPr>
              <a:t> expression and the command to run the Rust executable with its output redirected to the log file.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D1D5DB"/>
                </a:solidFill>
                <a:effectLst/>
                <a:latin typeface="Söhne"/>
              </a:rPr>
              <a:t>The script creates a temporary file, writes the </a:t>
            </a:r>
            <a:r>
              <a:rPr kumimoji="0" lang="en-US" altLang="en-US" sz="1800" b="0" i="0" u="none" strike="noStrike" cap="none" normalizeH="0" baseline="0" dirty="0" err="1">
                <a:ln>
                  <a:noFill/>
                </a:ln>
                <a:solidFill>
                  <a:srgbClr val="D1D5DB"/>
                </a:solidFill>
                <a:effectLst/>
                <a:latin typeface="Söhne"/>
              </a:rPr>
              <a:t>cron</a:t>
            </a:r>
            <a:r>
              <a:rPr kumimoji="0" lang="en-US" altLang="en-US" sz="1800" b="0" i="0" u="none" strike="noStrike" cap="none" normalizeH="0" baseline="0" dirty="0">
                <a:ln>
                  <a:noFill/>
                </a:ln>
                <a:solidFill>
                  <a:srgbClr val="D1D5DB"/>
                </a:solidFill>
                <a:effectLst/>
                <a:latin typeface="Söhne"/>
              </a:rPr>
              <a:t> job to it, and installs the </a:t>
            </a:r>
            <a:r>
              <a:rPr kumimoji="0" lang="en-US" altLang="en-US" sz="1800" b="0" i="0" u="none" strike="noStrike" cap="none" normalizeH="0" baseline="0" dirty="0" err="1">
                <a:ln>
                  <a:noFill/>
                </a:ln>
                <a:solidFill>
                  <a:srgbClr val="D1D5DB"/>
                </a:solidFill>
                <a:effectLst/>
                <a:latin typeface="Söhne"/>
              </a:rPr>
              <a:t>cron</a:t>
            </a:r>
            <a:r>
              <a:rPr kumimoji="0" lang="en-US" altLang="en-US" sz="1800" b="0" i="0" u="none" strike="noStrike" cap="none" normalizeH="0" baseline="0" dirty="0">
                <a:ln>
                  <a:noFill/>
                </a:ln>
                <a:solidFill>
                  <a:srgbClr val="D1D5DB"/>
                </a:solidFill>
                <a:effectLst/>
                <a:latin typeface="Söhne"/>
              </a:rPr>
              <a:t> job using the </a:t>
            </a:r>
            <a:r>
              <a:rPr kumimoji="0" lang="en-US" altLang="en-US" sz="1800" b="1" i="0" u="none" strike="noStrike" cap="none" normalizeH="0" baseline="0" dirty="0">
                <a:ln>
                  <a:noFill/>
                </a:ln>
                <a:solidFill>
                  <a:srgbClr val="D1D5DB"/>
                </a:solidFill>
                <a:effectLst/>
                <a:latin typeface="Söhne Mono"/>
              </a:rPr>
              <a:t>crontab</a:t>
            </a:r>
            <a:r>
              <a:rPr kumimoji="0" lang="en-US" altLang="en-US" sz="1800" b="0" i="0" u="none" strike="noStrike" cap="none" normalizeH="0" baseline="0" dirty="0">
                <a:ln>
                  <a:noFill/>
                </a:ln>
                <a:solidFill>
                  <a:srgbClr val="D1D5DB"/>
                </a:solidFill>
                <a:effectLst/>
                <a:latin typeface="Söhne"/>
              </a:rPr>
              <a:t> command. Finally, it cleans up by removing the temporary file.</a:t>
            </a: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D1D5DB"/>
                </a:solidFill>
                <a:effectLst/>
                <a:latin typeface="Söhne"/>
              </a:rPr>
              <a:t>Overall, this script automates the running of a Rust executable on a schedule specified by the user. The output of the Rust executable is redirected to a log file for later analysis.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628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55450" y="2799249"/>
            <a:ext cx="4538124" cy="970450"/>
          </a:xfrm>
        </p:spPr>
        <p:txBody>
          <a:bodyPr anchor="b">
            <a:normAutofit/>
          </a:bodyPr>
          <a:lstStyle/>
          <a:p>
            <a:pPr algn="l"/>
            <a:r>
              <a:rPr lang="en-US" sz="4000" dirty="0"/>
              <a:t>Thank You</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8598664" y="3893758"/>
            <a:ext cx="4403596" cy="4058751"/>
          </a:xfrm>
        </p:spPr>
        <p:txBody>
          <a:bodyPr anchor="t">
            <a:normAutofit/>
          </a:bodyPr>
          <a:lstStyle/>
          <a:p>
            <a:pPr marL="36900" lvl="0" indent="0">
              <a:buNone/>
            </a:pPr>
            <a:r>
              <a:rPr lang="en-US" sz="2400" dirty="0"/>
              <a:t>Yesho Reddipalli</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BB17-7779-1EA6-893D-29B269F39D10}"/>
              </a:ext>
            </a:extLst>
          </p:cNvPr>
          <p:cNvSpPr>
            <a:spLocks noGrp="1"/>
          </p:cNvSpPr>
          <p:nvPr>
            <p:ph type="title"/>
          </p:nvPr>
        </p:nvSpPr>
        <p:spPr/>
        <p:txBody>
          <a:bodyPr/>
          <a:lstStyle/>
          <a:p>
            <a:r>
              <a:rPr lang="en-US" dirty="0"/>
              <a:t>Languages used</a:t>
            </a:r>
            <a:endParaRPr lang="en-IN" dirty="0"/>
          </a:p>
        </p:txBody>
      </p:sp>
      <p:sp>
        <p:nvSpPr>
          <p:cNvPr id="3" name="Content Placeholder 2">
            <a:extLst>
              <a:ext uri="{FF2B5EF4-FFF2-40B4-BE49-F238E27FC236}">
                <a16:creationId xmlns:a16="http://schemas.microsoft.com/office/drawing/2014/main" id="{4DA1FA30-5876-ACB6-9A68-8ACFD8516706}"/>
              </a:ext>
            </a:extLst>
          </p:cNvPr>
          <p:cNvSpPr>
            <a:spLocks noGrp="1"/>
          </p:cNvSpPr>
          <p:nvPr>
            <p:ph idx="1"/>
          </p:nvPr>
        </p:nvSpPr>
        <p:spPr/>
        <p:txBody>
          <a:bodyPr/>
          <a:lstStyle/>
          <a:p>
            <a:pPr marL="36900" indent="0">
              <a:buNone/>
            </a:pPr>
            <a:r>
              <a:rPr lang="en-IN" dirty="0">
                <a:solidFill>
                  <a:schemeClr val="tx1"/>
                </a:solidFill>
              </a:rPr>
              <a:t>			     Rust</a:t>
            </a:r>
          </a:p>
        </p:txBody>
      </p:sp>
      <p:pic>
        <p:nvPicPr>
          <p:cNvPr id="4" name="Content Placeholder 7" descr="Icon&#10;&#10;Description automatically generated">
            <a:extLst>
              <a:ext uri="{FF2B5EF4-FFF2-40B4-BE49-F238E27FC236}">
                <a16:creationId xmlns:a16="http://schemas.microsoft.com/office/drawing/2014/main" id="{11E6707D-D6C1-BED6-40D3-D5813DD21BFB}"/>
              </a:ext>
            </a:extLst>
          </p:cNvPr>
          <p:cNvPicPr>
            <a:picLocks noChangeAspect="1"/>
          </p:cNvPicPr>
          <p:nvPr/>
        </p:nvPicPr>
        <p:blipFill>
          <a:blip r:embed="rId2"/>
          <a:stretch>
            <a:fillRect/>
          </a:stretch>
        </p:blipFill>
        <p:spPr>
          <a:xfrm>
            <a:off x="1728946" y="2660015"/>
            <a:ext cx="2519363" cy="2519363"/>
          </a:xfrm>
          <a:prstGeom prst="rect">
            <a:avLst/>
          </a:prstGeom>
          <a:effectLst>
            <a:outerShdw blurRad="25400" dir="17880000">
              <a:srgbClr val="000000">
                <a:alpha val="46000"/>
              </a:srgbClr>
            </a:outerShdw>
          </a:effectLst>
        </p:spPr>
      </p:pic>
      <p:pic>
        <p:nvPicPr>
          <p:cNvPr id="5" name="Picture 4">
            <a:extLst>
              <a:ext uri="{FF2B5EF4-FFF2-40B4-BE49-F238E27FC236}">
                <a16:creationId xmlns:a16="http://schemas.microsoft.com/office/drawing/2014/main" id="{59C89D29-6EAB-2CDA-5664-E8F096AC4D4C}"/>
              </a:ext>
            </a:extLst>
          </p:cNvPr>
          <p:cNvPicPr>
            <a:picLocks noChangeAspect="1"/>
          </p:cNvPicPr>
          <p:nvPr/>
        </p:nvPicPr>
        <p:blipFill rotWithShape="1">
          <a:blip r:embed="rId3"/>
          <a:srcRect l="19674" r="17187"/>
          <a:stretch/>
        </p:blipFill>
        <p:spPr>
          <a:xfrm>
            <a:off x="7358136" y="2654618"/>
            <a:ext cx="2661603" cy="2524760"/>
          </a:xfrm>
          <a:prstGeom prst="rect">
            <a:avLst/>
          </a:prstGeom>
        </p:spPr>
      </p:pic>
      <p:sp>
        <p:nvSpPr>
          <p:cNvPr id="7" name="TextBox 6">
            <a:extLst>
              <a:ext uri="{FF2B5EF4-FFF2-40B4-BE49-F238E27FC236}">
                <a16:creationId xmlns:a16="http://schemas.microsoft.com/office/drawing/2014/main" id="{1B23A72F-69BA-1555-368A-0A0D99FEA824}"/>
              </a:ext>
            </a:extLst>
          </p:cNvPr>
          <p:cNvSpPr txBox="1"/>
          <p:nvPr/>
        </p:nvSpPr>
        <p:spPr>
          <a:xfrm>
            <a:off x="7918941" y="2164080"/>
            <a:ext cx="1231234" cy="369332"/>
          </a:xfrm>
          <a:prstGeom prst="rect">
            <a:avLst/>
          </a:prstGeom>
          <a:noFill/>
        </p:spPr>
        <p:txBody>
          <a:bodyPr wrap="none" rtlCol="0">
            <a:spAutoFit/>
          </a:bodyPr>
          <a:lstStyle/>
          <a:p>
            <a:r>
              <a:rPr lang="en-IN" dirty="0"/>
              <a:t>Shell Script</a:t>
            </a:r>
          </a:p>
        </p:txBody>
      </p:sp>
    </p:spTree>
    <p:extLst>
      <p:ext uri="{BB962C8B-B14F-4D97-AF65-F5344CB8AC3E}">
        <p14:creationId xmlns:p14="http://schemas.microsoft.com/office/powerpoint/2010/main" val="413159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0996-3081-0302-AE07-2EA39E657292}"/>
              </a:ext>
            </a:extLst>
          </p:cNvPr>
          <p:cNvSpPr>
            <a:spLocks noGrp="1"/>
          </p:cNvSpPr>
          <p:nvPr>
            <p:ph type="title"/>
          </p:nvPr>
        </p:nvSpPr>
        <p:spPr/>
        <p:txBody>
          <a:bodyPr>
            <a:normAutofit fontScale="90000"/>
          </a:bodyPr>
          <a:lstStyle/>
          <a:p>
            <a:r>
              <a:rPr lang="en-US" b="0" dirty="0">
                <a:solidFill>
                  <a:schemeClr val="tx1"/>
                </a:solidFill>
                <a:effectLst/>
                <a:latin typeface="Consolas" panose="020B0609020204030204" pitchFamily="49" charset="0"/>
              </a:rPr>
              <a:t>Used to get the target directory</a:t>
            </a:r>
            <a:endParaRPr lang="en-IN" dirty="0">
              <a:solidFill>
                <a:schemeClr val="tx1"/>
              </a:solidFill>
            </a:endParaRPr>
          </a:p>
        </p:txBody>
      </p:sp>
      <p:sp>
        <p:nvSpPr>
          <p:cNvPr id="3" name="Content Placeholder 2">
            <a:extLst>
              <a:ext uri="{FF2B5EF4-FFF2-40B4-BE49-F238E27FC236}">
                <a16:creationId xmlns:a16="http://schemas.microsoft.com/office/drawing/2014/main" id="{3556FB08-B55F-3CA9-EAE3-3BE8D87E9228}"/>
              </a:ext>
            </a:extLst>
          </p:cNvPr>
          <p:cNvSpPr>
            <a:spLocks noGrp="1"/>
          </p:cNvSpPr>
          <p:nvPr>
            <p:ph idx="1"/>
          </p:nvPr>
        </p:nvSpPr>
        <p:spPr/>
        <p:txBody>
          <a:bodyPr>
            <a:normAutofit fontScale="77500" lnSpcReduction="20000"/>
          </a:bodyPr>
          <a:lstStyle/>
          <a:p>
            <a:pPr marL="36900" indent="0">
              <a:buNone/>
            </a:pPr>
            <a:r>
              <a:rPr lang="en-IN" b="0" dirty="0" err="1">
                <a:solidFill>
                  <a:srgbClr val="569CD6"/>
                </a:solidFill>
                <a:effectLst/>
                <a:latin typeface="Consolas" panose="020B0609020204030204" pitchFamily="49" charset="0"/>
              </a:rPr>
              <a:t>fn</a:t>
            </a: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get_target_directory</a:t>
            </a:r>
            <a:r>
              <a:rPr lang="en-IN" b="0" dirty="0">
                <a:solidFill>
                  <a:srgbClr val="D4D4D4"/>
                </a:solidFill>
                <a:effectLst/>
                <a:latin typeface="Consolas" panose="020B0609020204030204" pitchFamily="49" charset="0"/>
              </a:rPr>
              <a:t>() -&gt; </a:t>
            </a:r>
            <a:r>
              <a:rPr lang="en-IN" b="0" dirty="0">
                <a:solidFill>
                  <a:srgbClr val="4EC9B0"/>
                </a:solidFill>
                <a:effectLst/>
                <a:latin typeface="Consolas" panose="020B0609020204030204" pitchFamily="49" charset="0"/>
              </a:rPr>
              <a:t>String</a:t>
            </a:r>
            <a:r>
              <a:rPr lang="en-IN" b="0" dirty="0">
                <a:solidFill>
                  <a:srgbClr val="D4D4D4"/>
                </a:solidFill>
                <a:effectLst/>
                <a:latin typeface="Consolas" panose="020B0609020204030204" pitchFamily="49" charset="0"/>
              </a:rPr>
              <a:t> {</a:t>
            </a:r>
          </a:p>
          <a:p>
            <a:pPr marL="36900" indent="0">
              <a:buNone/>
            </a:pP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a:solidFill>
                  <a:srgbClr val="9CDCFE"/>
                </a:solidFill>
                <a:effectLst/>
                <a:latin typeface="Consolas" panose="020B0609020204030204" pitchFamily="49" charset="0"/>
              </a:rPr>
              <a:t>output</a:t>
            </a:r>
            <a:r>
              <a:rPr lang="en-IN" b="0" dirty="0">
                <a:solidFill>
                  <a:srgbClr val="D4D4D4"/>
                </a:solidFill>
                <a:effectLst/>
                <a:latin typeface="Consolas" panose="020B0609020204030204" pitchFamily="49" charset="0"/>
              </a:rPr>
              <a:t> = </a:t>
            </a:r>
            <a:r>
              <a:rPr lang="en-IN" b="0" dirty="0">
                <a:solidFill>
                  <a:srgbClr val="4EC9B0"/>
                </a:solidFill>
                <a:effectLst/>
                <a:latin typeface="Consolas" panose="020B0609020204030204" pitchFamily="49" charset="0"/>
              </a:rPr>
              <a:t>Command</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new</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t>
            </a:r>
            <a:r>
              <a:rPr lang="en-IN" b="0" dirty="0" err="1">
                <a:solidFill>
                  <a:srgbClr val="CE9178"/>
                </a:solidFill>
                <a:effectLst/>
                <a:latin typeface="Consolas" panose="020B0609020204030204" pitchFamily="49" charset="0"/>
              </a:rPr>
              <a:t>whoami</a:t>
            </a:r>
            <a:r>
              <a:rPr lang="en-IN" b="0" dirty="0">
                <a:solidFill>
                  <a:srgbClr val="CE9178"/>
                </a:solidFill>
                <a:effectLst/>
                <a:latin typeface="Consolas" panose="020B0609020204030204" pitchFamily="49" charset="0"/>
              </a:rPr>
              <a:t>"</a:t>
            </a:r>
            <a:r>
              <a:rPr lang="en-IN" b="0" dirty="0">
                <a:solidFill>
                  <a:srgbClr val="D4D4D4"/>
                </a:solidFill>
                <a:effectLst/>
                <a:latin typeface="Consolas" panose="020B0609020204030204" pitchFamily="49" charset="0"/>
              </a:rPr>
              <a:t>)</a:t>
            </a:r>
          </a:p>
          <a:p>
            <a:pPr marL="36900" indent="0">
              <a:buNone/>
            </a:pPr>
            <a:r>
              <a:rPr lang="en-IN" b="0" dirty="0">
                <a:solidFill>
                  <a:srgbClr val="D4D4D4"/>
                </a:solidFill>
                <a:effectLst/>
                <a:latin typeface="Consolas" panose="020B0609020204030204" pitchFamily="49" charset="0"/>
              </a:rPr>
              <a:t>        .</a:t>
            </a:r>
            <a:r>
              <a:rPr lang="en-IN" b="0" dirty="0" err="1">
                <a:solidFill>
                  <a:srgbClr val="DCDCAA"/>
                </a:solidFill>
                <a:effectLst/>
                <a:latin typeface="Consolas" panose="020B0609020204030204" pitchFamily="49" charset="0"/>
              </a:rPr>
              <a:t>stdout</a:t>
            </a:r>
            <a:r>
              <a:rPr lang="en-IN" b="0" dirty="0">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Stdio</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piped</a:t>
            </a:r>
            <a:r>
              <a:rPr lang="en-IN" b="0" dirty="0">
                <a:solidFill>
                  <a:srgbClr val="D4D4D4"/>
                </a:solidFill>
                <a:effectLst/>
                <a:latin typeface="Consolas" panose="020B0609020204030204" pitchFamily="49" charset="0"/>
              </a:rPr>
              <a:t>())</a:t>
            </a:r>
          </a:p>
          <a:p>
            <a:pPr marL="36900" indent="0">
              <a:buNone/>
            </a:pP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output</a:t>
            </a:r>
            <a:r>
              <a:rPr lang="en-IN" b="0" dirty="0">
                <a:solidFill>
                  <a:srgbClr val="D4D4D4"/>
                </a:solidFill>
                <a:effectLst/>
                <a:latin typeface="Consolas" panose="020B0609020204030204" pitchFamily="49" charset="0"/>
              </a:rPr>
              <a:t>()</a:t>
            </a:r>
          </a:p>
          <a:p>
            <a:pPr marL="36900" indent="0">
              <a:buNone/>
            </a:pP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unwrap</a:t>
            </a:r>
            <a:r>
              <a:rPr lang="en-IN" b="0" dirty="0">
                <a:solidFill>
                  <a:srgbClr val="D4D4D4"/>
                </a:solidFill>
                <a:effectLst/>
                <a:latin typeface="Consolas" panose="020B0609020204030204" pitchFamily="49" charset="0"/>
              </a:rPr>
              <a:t>();</a:t>
            </a:r>
          </a:p>
          <a:p>
            <a:pPr marL="36900" indent="0">
              <a:buNone/>
            </a:pPr>
            <a:r>
              <a:rPr lang="en-IN" b="0" dirty="0">
                <a:solidFill>
                  <a:srgbClr val="D4D4D4"/>
                </a:solidFill>
                <a:effectLst/>
                <a:latin typeface="Consolas" panose="020B0609020204030204" pitchFamily="49" charset="0"/>
              </a:rPr>
              <a:t>    </a:t>
            </a:r>
            <a:r>
              <a:rPr lang="en-IN" b="0" dirty="0">
                <a:solidFill>
                  <a:srgbClr val="569CD6"/>
                </a:solidFill>
                <a:effectLst/>
                <a:latin typeface="Consolas" panose="020B0609020204030204" pitchFamily="49" charset="0"/>
              </a:rPr>
              <a:t>let</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current_user</a:t>
            </a:r>
            <a:r>
              <a:rPr lang="en-IN" b="0" dirty="0">
                <a:solidFill>
                  <a:srgbClr val="D4D4D4"/>
                </a:solidFill>
                <a:effectLst/>
                <a:latin typeface="Consolas" panose="020B0609020204030204" pitchFamily="49" charset="0"/>
              </a:rPr>
              <a:t> = </a:t>
            </a:r>
            <a:r>
              <a:rPr lang="en-IN" b="0" dirty="0">
                <a:solidFill>
                  <a:srgbClr val="4EC9B0"/>
                </a:solidFill>
                <a:effectLst/>
                <a:latin typeface="Consolas" panose="020B0609020204030204" pitchFamily="49" charset="0"/>
              </a:rPr>
              <a:t>String</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from_utf8</a:t>
            </a:r>
            <a:r>
              <a:rPr lang="en-IN" b="0" dirty="0">
                <a:solidFill>
                  <a:srgbClr val="D4D4D4"/>
                </a:solidFill>
                <a:effectLst/>
                <a:latin typeface="Consolas" panose="020B0609020204030204" pitchFamily="49" charset="0"/>
              </a:rPr>
              <a:t>(</a:t>
            </a:r>
            <a:r>
              <a:rPr lang="en-IN" b="0" dirty="0" err="1">
                <a:solidFill>
                  <a:srgbClr val="9CDCFE"/>
                </a:solidFill>
                <a:effectLst/>
                <a:latin typeface="Consolas" panose="020B0609020204030204" pitchFamily="49" charset="0"/>
              </a:rPr>
              <a:t>output</a:t>
            </a:r>
            <a:r>
              <a:rPr lang="en-IN" b="0" dirty="0" err="1">
                <a:solidFill>
                  <a:srgbClr val="D4D4D4"/>
                </a:solidFill>
                <a:effectLst/>
                <a:latin typeface="Consolas" panose="020B0609020204030204" pitchFamily="49" charset="0"/>
              </a:rPr>
              <a:t>.stdout</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unwrap</a:t>
            </a:r>
            <a:r>
              <a:rPr lang="en-IN" b="0" dirty="0">
                <a:solidFill>
                  <a:srgbClr val="D4D4D4"/>
                </a:solidFill>
                <a:effectLst/>
                <a:latin typeface="Consolas" panose="020B0609020204030204" pitchFamily="49" charset="0"/>
              </a:rPr>
              <a:t>().</a:t>
            </a:r>
            <a:r>
              <a:rPr lang="en-IN" b="0" dirty="0">
                <a:solidFill>
                  <a:srgbClr val="DCDCAA"/>
                </a:solidFill>
                <a:effectLst/>
                <a:latin typeface="Consolas" panose="020B0609020204030204" pitchFamily="49" charset="0"/>
              </a:rPr>
              <a:t>trim</a:t>
            </a:r>
            <a:r>
              <a:rPr lang="en-IN" b="0" dirty="0">
                <a:solidFill>
                  <a:srgbClr val="D4D4D4"/>
                </a:solidFill>
                <a:effectLst/>
                <a:latin typeface="Consolas" panose="020B0609020204030204" pitchFamily="49" charset="0"/>
              </a:rPr>
              <a:t>().</a:t>
            </a:r>
            <a:r>
              <a:rPr lang="en-IN" b="0" dirty="0" err="1">
                <a:solidFill>
                  <a:srgbClr val="DCDCAA"/>
                </a:solidFill>
                <a:effectLst/>
                <a:latin typeface="Consolas" panose="020B0609020204030204" pitchFamily="49" charset="0"/>
              </a:rPr>
              <a:t>to_string</a:t>
            </a:r>
            <a:r>
              <a:rPr lang="en-IN" b="0" dirty="0">
                <a:solidFill>
                  <a:srgbClr val="D4D4D4"/>
                </a:solidFill>
                <a:effectLst/>
                <a:latin typeface="Consolas" panose="020B0609020204030204" pitchFamily="49" charset="0"/>
              </a:rPr>
              <a:t>();</a:t>
            </a:r>
          </a:p>
          <a:p>
            <a:pPr marL="36900" indent="0">
              <a:buNone/>
            </a:pPr>
            <a:r>
              <a:rPr lang="en-IN" b="0" dirty="0">
                <a:solidFill>
                  <a:srgbClr val="D4D4D4"/>
                </a:solidFill>
                <a:effectLst/>
                <a:latin typeface="Consolas" panose="020B0609020204030204" pitchFamily="49" charset="0"/>
              </a:rPr>
              <a:t>    </a:t>
            </a:r>
            <a:r>
              <a:rPr lang="en-IN" b="0" dirty="0">
                <a:solidFill>
                  <a:srgbClr val="DCDCAA"/>
                </a:solidFill>
                <a:effectLst/>
                <a:latin typeface="Consolas" panose="020B0609020204030204" pitchFamily="49" charset="0"/>
              </a:rPr>
              <a:t>format!</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"/home/{}/Documents/project/data"</a:t>
            </a:r>
            <a:r>
              <a:rPr lang="en-IN" b="0" dirty="0">
                <a:solidFill>
                  <a:srgbClr val="D4D4D4"/>
                </a:solidFill>
                <a:effectLst/>
                <a:latin typeface="Consolas" panose="020B0609020204030204" pitchFamily="49" charset="0"/>
              </a:rPr>
              <a:t>, </a:t>
            </a:r>
            <a:r>
              <a:rPr lang="en-IN" b="0" dirty="0" err="1">
                <a:solidFill>
                  <a:srgbClr val="9CDCFE"/>
                </a:solidFill>
                <a:effectLst/>
                <a:latin typeface="Consolas" panose="020B0609020204030204" pitchFamily="49" charset="0"/>
              </a:rPr>
              <a:t>current_user</a:t>
            </a:r>
            <a:r>
              <a:rPr lang="en-IN" b="0" dirty="0">
                <a:solidFill>
                  <a:srgbClr val="D4D4D4"/>
                </a:solidFill>
                <a:effectLst/>
                <a:latin typeface="Consolas" panose="020B0609020204030204" pitchFamily="49" charset="0"/>
              </a:rPr>
              <a:t>)</a:t>
            </a:r>
          </a:p>
          <a:p>
            <a:pPr marL="36900" indent="0">
              <a:buNone/>
            </a:pPr>
            <a:r>
              <a:rPr lang="en-IN" b="0" dirty="0">
                <a:solidFill>
                  <a:srgbClr val="D4D4D4"/>
                </a:solidFill>
                <a:effectLst/>
                <a:latin typeface="Consolas" panose="020B0609020204030204" pitchFamily="49" charset="0"/>
              </a:rPr>
              <a:t>}</a:t>
            </a:r>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00365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95ADB-049C-AA89-F323-F11700F9436C}"/>
              </a:ext>
            </a:extLst>
          </p:cNvPr>
          <p:cNvSpPr>
            <a:spLocks noGrp="1"/>
          </p:cNvSpPr>
          <p:nvPr>
            <p:ph type="title"/>
          </p:nvPr>
        </p:nvSpPr>
        <p:spPr/>
        <p:txBody>
          <a:bodyPr>
            <a:noAutofit/>
          </a:bodyPr>
          <a:lstStyle/>
          <a:p>
            <a:pPr algn="l"/>
            <a:r>
              <a:rPr lang="en-US" sz="2000" b="0" i="0" dirty="0">
                <a:solidFill>
                  <a:srgbClr val="D1D5DB"/>
                </a:solidFill>
                <a:effectLst/>
                <a:latin typeface="Söhne"/>
              </a:rPr>
              <a:t>This function takes an </a:t>
            </a:r>
            <a:r>
              <a:rPr lang="en-US" sz="2000" b="0" i="0" dirty="0" err="1">
                <a:solidFill>
                  <a:srgbClr val="D1D5DB"/>
                </a:solidFill>
                <a:effectLst/>
                <a:latin typeface="Söhne"/>
              </a:rPr>
              <a:t>IntoIter</a:t>
            </a:r>
            <a:r>
              <a:rPr lang="en-US" sz="2000" b="0" i="0" dirty="0">
                <a:solidFill>
                  <a:srgbClr val="D1D5DB"/>
                </a:solidFill>
                <a:effectLst/>
                <a:latin typeface="Söhne"/>
              </a:rPr>
              <a:t> from a </a:t>
            </a:r>
            <a:r>
              <a:rPr lang="en-US" sz="2000" b="0" i="0" dirty="0" err="1">
                <a:solidFill>
                  <a:srgbClr val="D1D5DB"/>
                </a:solidFill>
                <a:effectLst/>
                <a:latin typeface="Söhne"/>
              </a:rPr>
              <a:t>WalkDir</a:t>
            </a:r>
            <a:r>
              <a:rPr lang="en-US" sz="2000" b="0" i="0" dirty="0">
                <a:solidFill>
                  <a:srgbClr val="D1D5DB"/>
                </a:solidFill>
                <a:effectLst/>
                <a:latin typeface="Söhne"/>
              </a:rPr>
              <a:t> and creates a HashMap that groups files and directories by their depth.</a:t>
            </a:r>
            <a:br>
              <a:rPr lang="en-US" sz="2000" b="0" i="0" dirty="0">
                <a:solidFill>
                  <a:srgbClr val="D1D5DB"/>
                </a:solidFill>
                <a:effectLst/>
                <a:latin typeface="Söhne"/>
              </a:rPr>
            </a:br>
            <a:r>
              <a:rPr lang="en-US" sz="2000" b="0" i="0" dirty="0">
                <a:solidFill>
                  <a:srgbClr val="D1D5DB"/>
                </a:solidFill>
                <a:effectLst/>
                <a:latin typeface="Söhne"/>
              </a:rPr>
              <a:t>The resulting HashMap has integer keys representing the depth, and the values are vectors containing all the files and directories at that depth, in no particular order.</a:t>
            </a:r>
          </a:p>
        </p:txBody>
      </p:sp>
      <p:sp>
        <p:nvSpPr>
          <p:cNvPr id="3" name="Content Placeholder 2">
            <a:extLst>
              <a:ext uri="{FF2B5EF4-FFF2-40B4-BE49-F238E27FC236}">
                <a16:creationId xmlns:a16="http://schemas.microsoft.com/office/drawing/2014/main" id="{3E89F1EA-FAAD-9F94-B5CF-741ADD372DE9}"/>
              </a:ext>
            </a:extLst>
          </p:cNvPr>
          <p:cNvSpPr>
            <a:spLocks noGrp="1"/>
          </p:cNvSpPr>
          <p:nvPr>
            <p:ph idx="1"/>
          </p:nvPr>
        </p:nvSpPr>
        <p:spPr/>
        <p:txBody>
          <a:bodyPr>
            <a:normAutofit fontScale="40000" lnSpcReduction="20000"/>
          </a:bodyPr>
          <a:lstStyle/>
          <a:p>
            <a:pPr marL="36900" indent="0">
              <a:buNone/>
            </a:pPr>
            <a:r>
              <a:rPr lang="en-IN" sz="3400" b="0" dirty="0" err="1">
                <a:solidFill>
                  <a:srgbClr val="569CD6"/>
                </a:solidFill>
                <a:effectLst/>
                <a:latin typeface="Consolas" panose="020B0609020204030204" pitchFamily="49" charset="0"/>
              </a:rPr>
              <a:t>fn</a:t>
            </a:r>
            <a:r>
              <a:rPr lang="en-IN" sz="3400" b="0" dirty="0">
                <a:solidFill>
                  <a:srgbClr val="D4D4D4"/>
                </a:solidFill>
                <a:effectLst/>
                <a:latin typeface="Consolas" panose="020B0609020204030204" pitchFamily="49" charset="0"/>
              </a:rPr>
              <a:t> </a:t>
            </a:r>
            <a:r>
              <a:rPr lang="en-IN" sz="3400" b="0" dirty="0" err="1">
                <a:solidFill>
                  <a:srgbClr val="DCDCAA"/>
                </a:solidFill>
                <a:effectLst/>
                <a:latin typeface="Consolas" panose="020B0609020204030204" pitchFamily="49" charset="0"/>
              </a:rPr>
              <a:t>sort_by_depth</a:t>
            </a:r>
            <a:r>
              <a:rPr lang="en-IN" sz="3400" b="0" dirty="0">
                <a:solidFill>
                  <a:srgbClr val="D4D4D4"/>
                </a:solidFill>
                <a:effectLst/>
                <a:latin typeface="Consolas" panose="020B0609020204030204" pitchFamily="49" charset="0"/>
              </a:rPr>
              <a:t>(</a:t>
            </a:r>
            <a:r>
              <a:rPr lang="en-IN" sz="3400" b="0" dirty="0">
                <a:solidFill>
                  <a:srgbClr val="9CDCFE"/>
                </a:solidFill>
                <a:effectLst/>
                <a:latin typeface="Consolas" panose="020B0609020204030204" pitchFamily="49" charset="0"/>
              </a:rPr>
              <a:t>walk</a:t>
            </a:r>
            <a:r>
              <a:rPr lang="en-IN" sz="3400" b="0" dirty="0">
                <a:solidFill>
                  <a:srgbClr val="D4D4D4"/>
                </a:solidFill>
                <a:effectLst/>
                <a:latin typeface="Consolas" panose="020B0609020204030204" pitchFamily="49" charset="0"/>
              </a:rPr>
              <a:t>: &amp;</a:t>
            </a:r>
            <a:r>
              <a:rPr lang="en-IN" sz="3400" b="0" dirty="0">
                <a:solidFill>
                  <a:srgbClr val="569CD6"/>
                </a:solidFill>
                <a:effectLst/>
                <a:latin typeface="Consolas" panose="020B0609020204030204" pitchFamily="49" charset="0"/>
              </a:rPr>
              <a:t>mut</a:t>
            </a:r>
            <a:r>
              <a:rPr lang="en-IN" sz="3400" b="0" dirty="0">
                <a:solidFill>
                  <a:srgbClr val="D4D4D4"/>
                </a:solidFill>
                <a:effectLst/>
                <a:latin typeface="Consolas" panose="020B0609020204030204" pitchFamily="49" charset="0"/>
              </a:rPr>
              <a:t> </a:t>
            </a:r>
            <a:r>
              <a:rPr lang="en-IN" sz="3400" b="0" dirty="0" err="1">
                <a:solidFill>
                  <a:srgbClr val="4EC9B0"/>
                </a:solidFill>
                <a:effectLst/>
                <a:latin typeface="Consolas" panose="020B0609020204030204" pitchFamily="49" charset="0"/>
              </a:rPr>
              <a:t>IntoIter</a:t>
            </a:r>
            <a:r>
              <a:rPr lang="en-IN" sz="3400" b="0" dirty="0">
                <a:solidFill>
                  <a:srgbClr val="D4D4D4"/>
                </a:solidFill>
                <a:effectLst/>
                <a:latin typeface="Consolas" panose="020B0609020204030204" pitchFamily="49" charset="0"/>
              </a:rPr>
              <a:t>) -&gt; </a:t>
            </a:r>
            <a:r>
              <a:rPr lang="en-IN" sz="3400" b="0" dirty="0">
                <a:solidFill>
                  <a:srgbClr val="4EC9B0"/>
                </a:solidFill>
                <a:effectLst/>
                <a:latin typeface="Consolas" panose="020B0609020204030204" pitchFamily="49" charset="0"/>
              </a:rPr>
              <a:t>HashMap</a:t>
            </a:r>
            <a:r>
              <a:rPr lang="en-IN" sz="3400" b="0" dirty="0">
                <a:solidFill>
                  <a:srgbClr val="D4D4D4"/>
                </a:solidFill>
                <a:effectLst/>
                <a:latin typeface="Consolas" panose="020B0609020204030204" pitchFamily="49" charset="0"/>
              </a:rPr>
              <a:t>&lt;</a:t>
            </a:r>
            <a:r>
              <a:rPr lang="en-IN" sz="3400" b="0" dirty="0" err="1">
                <a:solidFill>
                  <a:srgbClr val="4EC9B0"/>
                </a:solidFill>
                <a:effectLst/>
                <a:latin typeface="Consolas" panose="020B0609020204030204" pitchFamily="49" charset="0"/>
              </a:rPr>
              <a:t>usize</a:t>
            </a:r>
            <a:r>
              <a:rPr lang="en-IN" sz="3400" b="0" dirty="0">
                <a:solidFill>
                  <a:srgbClr val="D4D4D4"/>
                </a:solidFill>
                <a:effectLst/>
                <a:latin typeface="Consolas" panose="020B0609020204030204" pitchFamily="49" charset="0"/>
              </a:rPr>
              <a:t>, </a:t>
            </a:r>
            <a:r>
              <a:rPr lang="en-IN" sz="3400" b="0" dirty="0" err="1">
                <a:solidFill>
                  <a:srgbClr val="4EC9B0"/>
                </a:solidFill>
                <a:effectLst/>
                <a:latin typeface="Consolas" panose="020B0609020204030204" pitchFamily="49" charset="0"/>
              </a:rPr>
              <a:t>Vec</a:t>
            </a:r>
            <a:r>
              <a:rPr lang="en-IN" sz="3400" b="0" dirty="0">
                <a:solidFill>
                  <a:srgbClr val="D4D4D4"/>
                </a:solidFill>
                <a:effectLst/>
                <a:latin typeface="Consolas" panose="020B0609020204030204" pitchFamily="49" charset="0"/>
              </a:rPr>
              <a:t>&lt;</a:t>
            </a:r>
            <a:r>
              <a:rPr lang="en-IN" sz="3400" b="0" dirty="0" err="1">
                <a:solidFill>
                  <a:srgbClr val="4EC9B0"/>
                </a:solidFill>
                <a:effectLst/>
                <a:latin typeface="Consolas" panose="020B0609020204030204" pitchFamily="49" charset="0"/>
              </a:rPr>
              <a:t>PathBuf</a:t>
            </a:r>
            <a:r>
              <a:rPr lang="en-IN" sz="3400" b="0" dirty="0">
                <a:solidFill>
                  <a:srgbClr val="D4D4D4"/>
                </a:solidFill>
                <a:effectLst/>
                <a:latin typeface="Consolas" panose="020B0609020204030204" pitchFamily="49" charset="0"/>
              </a:rPr>
              <a:t>&gt;&gt; {</a:t>
            </a:r>
          </a:p>
          <a:p>
            <a:pPr marL="36900" indent="0">
              <a:buNone/>
            </a:pPr>
            <a:r>
              <a:rPr lang="en-IN" sz="3400" b="0" dirty="0">
                <a:solidFill>
                  <a:srgbClr val="D4D4D4"/>
                </a:solidFill>
                <a:effectLst/>
                <a:latin typeface="Consolas" panose="020B0609020204030204" pitchFamily="49" charset="0"/>
              </a:rPr>
              <a:t>    </a:t>
            </a:r>
            <a:r>
              <a:rPr lang="en-IN" sz="3400" b="0" dirty="0">
                <a:solidFill>
                  <a:srgbClr val="569CD6"/>
                </a:solidFill>
                <a:effectLst/>
                <a:latin typeface="Consolas" panose="020B0609020204030204" pitchFamily="49" charset="0"/>
              </a:rPr>
              <a:t>let</a:t>
            </a:r>
            <a:r>
              <a:rPr lang="en-IN" sz="3400" b="0" dirty="0">
                <a:solidFill>
                  <a:srgbClr val="D4D4D4"/>
                </a:solidFill>
                <a:effectLst/>
                <a:latin typeface="Consolas" panose="020B0609020204030204" pitchFamily="49" charset="0"/>
              </a:rPr>
              <a:t> </a:t>
            </a:r>
            <a:r>
              <a:rPr lang="en-IN" sz="3400" b="0" dirty="0">
                <a:solidFill>
                  <a:srgbClr val="569CD6"/>
                </a:solidFill>
                <a:effectLst/>
                <a:latin typeface="Consolas" panose="020B0609020204030204" pitchFamily="49" charset="0"/>
              </a:rPr>
              <a:t>mut</a:t>
            </a:r>
            <a:r>
              <a:rPr lang="en-IN" sz="3400" b="0" dirty="0">
                <a:solidFill>
                  <a:srgbClr val="D4D4D4"/>
                </a:solidFill>
                <a:effectLst/>
                <a:latin typeface="Consolas" panose="020B0609020204030204" pitchFamily="49" charset="0"/>
              </a:rPr>
              <a:t> </a:t>
            </a:r>
            <a:r>
              <a:rPr lang="en-IN" sz="3400" b="0" dirty="0" err="1">
                <a:solidFill>
                  <a:srgbClr val="9CDCFE"/>
                </a:solidFill>
                <a:effectLst/>
                <a:latin typeface="Consolas" panose="020B0609020204030204" pitchFamily="49" charset="0"/>
              </a:rPr>
              <a:t>files_by_depth</a:t>
            </a:r>
            <a:r>
              <a:rPr lang="en-IN" sz="3400" b="0" dirty="0">
                <a:solidFill>
                  <a:srgbClr val="D4D4D4"/>
                </a:solidFill>
                <a:effectLst/>
                <a:latin typeface="Consolas" panose="020B0609020204030204" pitchFamily="49" charset="0"/>
              </a:rPr>
              <a:t>: </a:t>
            </a:r>
            <a:r>
              <a:rPr lang="en-IN" sz="3400" b="0" dirty="0">
                <a:solidFill>
                  <a:srgbClr val="4EC9B0"/>
                </a:solidFill>
                <a:effectLst/>
                <a:latin typeface="Consolas" panose="020B0609020204030204" pitchFamily="49" charset="0"/>
              </a:rPr>
              <a:t>HashMap</a:t>
            </a:r>
            <a:r>
              <a:rPr lang="en-IN" sz="3400" b="0" dirty="0">
                <a:solidFill>
                  <a:srgbClr val="D4D4D4"/>
                </a:solidFill>
                <a:effectLst/>
                <a:latin typeface="Consolas" panose="020B0609020204030204" pitchFamily="49" charset="0"/>
              </a:rPr>
              <a:t>&lt;</a:t>
            </a:r>
            <a:r>
              <a:rPr lang="en-IN" sz="3400" b="0" dirty="0" err="1">
                <a:solidFill>
                  <a:srgbClr val="4EC9B0"/>
                </a:solidFill>
                <a:effectLst/>
                <a:latin typeface="Consolas" panose="020B0609020204030204" pitchFamily="49" charset="0"/>
              </a:rPr>
              <a:t>usize</a:t>
            </a:r>
            <a:r>
              <a:rPr lang="en-IN" sz="3400" b="0" dirty="0">
                <a:solidFill>
                  <a:srgbClr val="D4D4D4"/>
                </a:solidFill>
                <a:effectLst/>
                <a:latin typeface="Consolas" panose="020B0609020204030204" pitchFamily="49" charset="0"/>
              </a:rPr>
              <a:t>, </a:t>
            </a:r>
            <a:r>
              <a:rPr lang="en-IN" sz="3400" b="0" dirty="0" err="1">
                <a:solidFill>
                  <a:srgbClr val="4EC9B0"/>
                </a:solidFill>
                <a:effectLst/>
                <a:latin typeface="Consolas" panose="020B0609020204030204" pitchFamily="49" charset="0"/>
              </a:rPr>
              <a:t>Vec</a:t>
            </a:r>
            <a:r>
              <a:rPr lang="en-IN" sz="3400" b="0" dirty="0">
                <a:solidFill>
                  <a:srgbClr val="D4D4D4"/>
                </a:solidFill>
                <a:effectLst/>
                <a:latin typeface="Consolas" panose="020B0609020204030204" pitchFamily="49" charset="0"/>
              </a:rPr>
              <a:t>&lt;</a:t>
            </a:r>
            <a:r>
              <a:rPr lang="en-IN" sz="3400" b="0" dirty="0" err="1">
                <a:solidFill>
                  <a:srgbClr val="4EC9B0"/>
                </a:solidFill>
                <a:effectLst/>
                <a:latin typeface="Consolas" panose="020B0609020204030204" pitchFamily="49" charset="0"/>
              </a:rPr>
              <a:t>PathBuf</a:t>
            </a:r>
            <a:r>
              <a:rPr lang="en-IN" sz="3400" b="0" dirty="0">
                <a:solidFill>
                  <a:srgbClr val="D4D4D4"/>
                </a:solidFill>
                <a:effectLst/>
                <a:latin typeface="Consolas" panose="020B0609020204030204" pitchFamily="49" charset="0"/>
              </a:rPr>
              <a:t>&gt;&gt; = </a:t>
            </a:r>
            <a:r>
              <a:rPr lang="en-IN" sz="3400" b="0" dirty="0">
                <a:solidFill>
                  <a:srgbClr val="4EC9B0"/>
                </a:solidFill>
                <a:effectLst/>
                <a:latin typeface="Consolas" panose="020B0609020204030204" pitchFamily="49" charset="0"/>
              </a:rPr>
              <a:t>HashMap</a:t>
            </a:r>
            <a:r>
              <a:rPr lang="en-IN" sz="3400" b="0" dirty="0">
                <a:solidFill>
                  <a:srgbClr val="D4D4D4"/>
                </a:solidFill>
                <a:effectLst/>
                <a:latin typeface="Consolas" panose="020B0609020204030204" pitchFamily="49" charset="0"/>
              </a:rPr>
              <a:t>::</a:t>
            </a:r>
            <a:r>
              <a:rPr lang="en-IN" sz="3400" b="0" dirty="0" err="1">
                <a:solidFill>
                  <a:srgbClr val="DCDCAA"/>
                </a:solidFill>
                <a:effectLst/>
                <a:latin typeface="Consolas" panose="020B0609020204030204" pitchFamily="49" charset="0"/>
              </a:rPr>
              <a:t>with_capacity</a:t>
            </a:r>
            <a:r>
              <a:rPr lang="en-IN" sz="3400" b="0" dirty="0">
                <a:solidFill>
                  <a:srgbClr val="D4D4D4"/>
                </a:solidFill>
                <a:effectLst/>
                <a:latin typeface="Consolas" panose="020B0609020204030204" pitchFamily="49" charset="0"/>
              </a:rPr>
              <a:t>(</a:t>
            </a:r>
            <a:r>
              <a:rPr lang="en-IN" sz="3400" b="0" dirty="0">
                <a:solidFill>
                  <a:srgbClr val="B5CEA8"/>
                </a:solidFill>
                <a:effectLst/>
                <a:latin typeface="Consolas" panose="020B0609020204030204" pitchFamily="49" charset="0"/>
              </a:rPr>
              <a:t>15</a:t>
            </a:r>
            <a:r>
              <a:rPr lang="en-IN" sz="3400" b="0" dirty="0">
                <a:solidFill>
                  <a:srgbClr val="D4D4D4"/>
                </a:solidFill>
                <a:effectLst/>
                <a:latin typeface="Consolas" panose="020B0609020204030204" pitchFamily="49" charset="0"/>
              </a:rPr>
              <a:t>);</a:t>
            </a:r>
          </a:p>
          <a:p>
            <a:pPr marL="36900" indent="0">
              <a:buNone/>
            </a:pPr>
            <a:r>
              <a:rPr lang="en-IN" sz="3400" b="0" dirty="0">
                <a:solidFill>
                  <a:srgbClr val="D4D4D4"/>
                </a:solidFill>
                <a:effectLst/>
                <a:latin typeface="Consolas" panose="020B0609020204030204" pitchFamily="49" charset="0"/>
              </a:rPr>
              <a:t>    </a:t>
            </a:r>
            <a:r>
              <a:rPr lang="en-IN" sz="3400" b="0" dirty="0">
                <a:solidFill>
                  <a:srgbClr val="C586C0"/>
                </a:solidFill>
                <a:effectLst/>
                <a:latin typeface="Consolas" panose="020B0609020204030204" pitchFamily="49" charset="0"/>
              </a:rPr>
              <a:t>while</a:t>
            </a:r>
            <a:r>
              <a:rPr lang="en-IN" sz="3400" b="0" dirty="0">
                <a:solidFill>
                  <a:srgbClr val="D4D4D4"/>
                </a:solidFill>
                <a:effectLst/>
                <a:latin typeface="Consolas" panose="020B0609020204030204" pitchFamily="49" charset="0"/>
              </a:rPr>
              <a:t> </a:t>
            </a:r>
            <a:r>
              <a:rPr lang="en-IN" sz="3400" b="0" dirty="0">
                <a:solidFill>
                  <a:srgbClr val="569CD6"/>
                </a:solidFill>
                <a:effectLst/>
                <a:latin typeface="Consolas" panose="020B0609020204030204" pitchFamily="49" charset="0"/>
              </a:rPr>
              <a:t>let</a:t>
            </a:r>
            <a:r>
              <a:rPr lang="en-IN" sz="3400" b="0" dirty="0">
                <a:solidFill>
                  <a:srgbClr val="D4D4D4"/>
                </a:solidFill>
                <a:effectLst/>
                <a:latin typeface="Consolas" panose="020B0609020204030204" pitchFamily="49" charset="0"/>
              </a:rPr>
              <a:t> </a:t>
            </a:r>
            <a:r>
              <a:rPr lang="en-IN" sz="3400" b="0" dirty="0">
                <a:solidFill>
                  <a:srgbClr val="4EC9B0"/>
                </a:solidFill>
                <a:effectLst/>
                <a:latin typeface="Consolas" panose="020B0609020204030204" pitchFamily="49" charset="0"/>
              </a:rPr>
              <a:t>Some</a:t>
            </a:r>
            <a:r>
              <a:rPr lang="en-IN" sz="3400" b="0" dirty="0">
                <a:solidFill>
                  <a:srgbClr val="D4D4D4"/>
                </a:solidFill>
                <a:effectLst/>
                <a:latin typeface="Consolas" panose="020B0609020204030204" pitchFamily="49" charset="0"/>
              </a:rPr>
              <a:t>(</a:t>
            </a:r>
            <a:r>
              <a:rPr lang="en-IN" sz="3400" b="0" dirty="0">
                <a:solidFill>
                  <a:srgbClr val="4EC9B0"/>
                </a:solidFill>
                <a:effectLst/>
                <a:latin typeface="Consolas" panose="020B0609020204030204" pitchFamily="49" charset="0"/>
              </a:rPr>
              <a:t>Ok</a:t>
            </a:r>
            <a:r>
              <a:rPr lang="en-IN" sz="3400" b="0" dirty="0">
                <a:solidFill>
                  <a:srgbClr val="D4D4D4"/>
                </a:solidFill>
                <a:effectLst/>
                <a:latin typeface="Consolas" panose="020B0609020204030204" pitchFamily="49" charset="0"/>
              </a:rPr>
              <a:t>(</a:t>
            </a:r>
            <a:r>
              <a:rPr lang="en-IN" sz="3400" b="0" dirty="0">
                <a:solidFill>
                  <a:srgbClr val="9CDCFE"/>
                </a:solidFill>
                <a:effectLst/>
                <a:latin typeface="Consolas" panose="020B0609020204030204" pitchFamily="49" charset="0"/>
              </a:rPr>
              <a:t>entry</a:t>
            </a:r>
            <a:r>
              <a:rPr lang="en-IN" sz="3400" b="0" dirty="0">
                <a:solidFill>
                  <a:srgbClr val="D4D4D4"/>
                </a:solidFill>
                <a:effectLst/>
                <a:latin typeface="Consolas" panose="020B0609020204030204" pitchFamily="49" charset="0"/>
              </a:rPr>
              <a:t>)) = </a:t>
            </a:r>
            <a:r>
              <a:rPr lang="en-IN" sz="3400" b="0" dirty="0" err="1">
                <a:solidFill>
                  <a:srgbClr val="9CDCFE"/>
                </a:solidFill>
                <a:effectLst/>
                <a:latin typeface="Consolas" panose="020B0609020204030204" pitchFamily="49" charset="0"/>
              </a:rPr>
              <a:t>walk</a:t>
            </a:r>
            <a:r>
              <a:rPr lang="en-IN" sz="3400" b="0" dirty="0" err="1">
                <a:solidFill>
                  <a:srgbClr val="D4D4D4"/>
                </a:solidFill>
                <a:effectLst/>
                <a:latin typeface="Consolas" panose="020B0609020204030204" pitchFamily="49" charset="0"/>
              </a:rPr>
              <a:t>.</a:t>
            </a:r>
            <a:r>
              <a:rPr lang="en-IN" sz="3400" b="0" dirty="0" err="1">
                <a:solidFill>
                  <a:srgbClr val="DCDCAA"/>
                </a:solidFill>
                <a:effectLst/>
                <a:latin typeface="Consolas" panose="020B0609020204030204" pitchFamily="49" charset="0"/>
              </a:rPr>
              <a:t>next</a:t>
            </a:r>
            <a:r>
              <a:rPr lang="en-IN" sz="3400" b="0" dirty="0">
                <a:solidFill>
                  <a:srgbClr val="D4D4D4"/>
                </a:solidFill>
                <a:effectLst/>
                <a:latin typeface="Consolas" panose="020B0609020204030204" pitchFamily="49" charset="0"/>
              </a:rPr>
              <a:t>() {</a:t>
            </a:r>
          </a:p>
          <a:p>
            <a:pPr marL="36900" indent="0">
              <a:buNone/>
            </a:pPr>
            <a:r>
              <a:rPr lang="en-IN" sz="3400" b="0" dirty="0">
                <a:solidFill>
                  <a:srgbClr val="D4D4D4"/>
                </a:solidFill>
                <a:effectLst/>
                <a:latin typeface="Consolas" panose="020B0609020204030204" pitchFamily="49" charset="0"/>
              </a:rPr>
              <a:t>        </a:t>
            </a:r>
            <a:r>
              <a:rPr lang="en-IN" sz="3400" b="0" dirty="0">
                <a:solidFill>
                  <a:srgbClr val="569CD6"/>
                </a:solidFill>
                <a:effectLst/>
                <a:latin typeface="Consolas" panose="020B0609020204030204" pitchFamily="49" charset="0"/>
              </a:rPr>
              <a:t>let</a:t>
            </a:r>
            <a:r>
              <a:rPr lang="en-IN" sz="3400" b="0" dirty="0">
                <a:solidFill>
                  <a:srgbClr val="D4D4D4"/>
                </a:solidFill>
                <a:effectLst/>
                <a:latin typeface="Consolas" panose="020B0609020204030204" pitchFamily="49" charset="0"/>
              </a:rPr>
              <a:t> </a:t>
            </a:r>
            <a:r>
              <a:rPr lang="en-IN" sz="3400" b="0" dirty="0">
                <a:solidFill>
                  <a:srgbClr val="9CDCFE"/>
                </a:solidFill>
                <a:effectLst/>
                <a:latin typeface="Consolas" panose="020B0609020204030204" pitchFamily="49" charset="0"/>
              </a:rPr>
              <a:t>depth</a:t>
            </a:r>
            <a:r>
              <a:rPr lang="en-IN" sz="3400" b="0" dirty="0">
                <a:solidFill>
                  <a:srgbClr val="D4D4D4"/>
                </a:solidFill>
                <a:effectLst/>
                <a:latin typeface="Consolas" panose="020B0609020204030204" pitchFamily="49" charset="0"/>
              </a:rPr>
              <a:t> = </a:t>
            </a:r>
            <a:r>
              <a:rPr lang="en-IN" sz="3400" b="0" dirty="0" err="1">
                <a:solidFill>
                  <a:srgbClr val="9CDCFE"/>
                </a:solidFill>
                <a:effectLst/>
                <a:latin typeface="Consolas" panose="020B0609020204030204" pitchFamily="49" charset="0"/>
              </a:rPr>
              <a:t>entry</a:t>
            </a:r>
            <a:r>
              <a:rPr lang="en-IN" sz="3400" b="0" dirty="0" err="1">
                <a:solidFill>
                  <a:srgbClr val="D4D4D4"/>
                </a:solidFill>
                <a:effectLst/>
                <a:latin typeface="Consolas" panose="020B0609020204030204" pitchFamily="49" charset="0"/>
              </a:rPr>
              <a:t>.</a:t>
            </a:r>
            <a:r>
              <a:rPr lang="en-IN" sz="3400" b="0" dirty="0" err="1">
                <a:solidFill>
                  <a:srgbClr val="DCDCAA"/>
                </a:solidFill>
                <a:effectLst/>
                <a:latin typeface="Consolas" panose="020B0609020204030204" pitchFamily="49" charset="0"/>
              </a:rPr>
              <a:t>depth</a:t>
            </a:r>
            <a:r>
              <a:rPr lang="en-IN" sz="3400" b="0" dirty="0">
                <a:solidFill>
                  <a:srgbClr val="D4D4D4"/>
                </a:solidFill>
                <a:effectLst/>
                <a:latin typeface="Consolas" panose="020B0609020204030204" pitchFamily="49" charset="0"/>
              </a:rPr>
              <a:t>();</a:t>
            </a:r>
          </a:p>
          <a:p>
            <a:pPr marL="36900" indent="0">
              <a:buNone/>
            </a:pPr>
            <a:r>
              <a:rPr lang="en-IN" sz="3400" b="0" dirty="0">
                <a:solidFill>
                  <a:srgbClr val="D4D4D4"/>
                </a:solidFill>
                <a:effectLst/>
                <a:latin typeface="Consolas" panose="020B0609020204030204" pitchFamily="49" charset="0"/>
              </a:rPr>
              <a:t>        </a:t>
            </a:r>
            <a:r>
              <a:rPr lang="en-IN" sz="3400" b="0" dirty="0" err="1">
                <a:solidFill>
                  <a:srgbClr val="9CDCFE"/>
                </a:solidFill>
                <a:effectLst/>
                <a:latin typeface="Consolas" panose="020B0609020204030204" pitchFamily="49" charset="0"/>
              </a:rPr>
              <a:t>files_by_depth</a:t>
            </a:r>
            <a:endParaRPr lang="en-IN" sz="3400" b="0" dirty="0">
              <a:solidFill>
                <a:srgbClr val="D4D4D4"/>
              </a:solidFill>
              <a:effectLst/>
              <a:latin typeface="Consolas" panose="020B0609020204030204" pitchFamily="49" charset="0"/>
            </a:endParaRPr>
          </a:p>
          <a:p>
            <a:pPr marL="36900" indent="0">
              <a:buNone/>
            </a:pPr>
            <a:r>
              <a:rPr lang="en-IN" sz="3400" b="0" dirty="0">
                <a:solidFill>
                  <a:srgbClr val="D4D4D4"/>
                </a:solidFill>
                <a:effectLst/>
                <a:latin typeface="Consolas" panose="020B0609020204030204" pitchFamily="49" charset="0"/>
              </a:rPr>
              <a:t>            .</a:t>
            </a:r>
            <a:r>
              <a:rPr lang="en-IN" sz="3400" b="0" dirty="0">
                <a:solidFill>
                  <a:srgbClr val="DCDCAA"/>
                </a:solidFill>
                <a:effectLst/>
                <a:latin typeface="Consolas" panose="020B0609020204030204" pitchFamily="49" charset="0"/>
              </a:rPr>
              <a:t>entry</a:t>
            </a:r>
            <a:r>
              <a:rPr lang="en-IN" sz="3400" b="0" dirty="0">
                <a:solidFill>
                  <a:srgbClr val="D4D4D4"/>
                </a:solidFill>
                <a:effectLst/>
                <a:latin typeface="Consolas" panose="020B0609020204030204" pitchFamily="49" charset="0"/>
              </a:rPr>
              <a:t>(</a:t>
            </a:r>
            <a:r>
              <a:rPr lang="en-IN" sz="3400" b="0" dirty="0">
                <a:solidFill>
                  <a:srgbClr val="9CDCFE"/>
                </a:solidFill>
                <a:effectLst/>
                <a:latin typeface="Consolas" panose="020B0609020204030204" pitchFamily="49" charset="0"/>
              </a:rPr>
              <a:t>depth</a:t>
            </a:r>
            <a:r>
              <a:rPr lang="en-IN" sz="3400" b="0" dirty="0">
                <a:solidFill>
                  <a:srgbClr val="D4D4D4"/>
                </a:solidFill>
                <a:effectLst/>
                <a:latin typeface="Consolas" panose="020B0609020204030204" pitchFamily="49" charset="0"/>
              </a:rPr>
              <a:t>)</a:t>
            </a:r>
          </a:p>
          <a:p>
            <a:pPr marL="36900" indent="0">
              <a:buNone/>
            </a:pPr>
            <a:r>
              <a:rPr lang="en-IN" sz="3400" b="0" dirty="0">
                <a:solidFill>
                  <a:srgbClr val="D4D4D4"/>
                </a:solidFill>
                <a:effectLst/>
                <a:latin typeface="Consolas" panose="020B0609020204030204" pitchFamily="49" charset="0"/>
              </a:rPr>
              <a:t>            .</a:t>
            </a:r>
            <a:r>
              <a:rPr lang="en-IN" sz="3400" b="0" dirty="0" err="1">
                <a:solidFill>
                  <a:srgbClr val="DCDCAA"/>
                </a:solidFill>
                <a:effectLst/>
                <a:latin typeface="Consolas" panose="020B0609020204030204" pitchFamily="49" charset="0"/>
              </a:rPr>
              <a:t>or_insert_with</a:t>
            </a:r>
            <a:r>
              <a:rPr lang="en-IN" sz="3400" b="0" dirty="0">
                <a:solidFill>
                  <a:srgbClr val="D4D4D4"/>
                </a:solidFill>
                <a:effectLst/>
                <a:latin typeface="Consolas" panose="020B0609020204030204" pitchFamily="49" charset="0"/>
              </a:rPr>
              <a:t>(</a:t>
            </a:r>
            <a:r>
              <a:rPr lang="en-IN" sz="3400" b="0" dirty="0" err="1">
                <a:solidFill>
                  <a:srgbClr val="4EC9B0"/>
                </a:solidFill>
                <a:effectLst/>
                <a:latin typeface="Consolas" panose="020B0609020204030204" pitchFamily="49" charset="0"/>
              </a:rPr>
              <a:t>Vec</a:t>
            </a:r>
            <a:r>
              <a:rPr lang="en-IN" sz="3400" b="0" dirty="0">
                <a:solidFill>
                  <a:srgbClr val="D4D4D4"/>
                </a:solidFill>
                <a:effectLst/>
                <a:latin typeface="Consolas" panose="020B0609020204030204" pitchFamily="49" charset="0"/>
              </a:rPr>
              <a:t>::</a:t>
            </a:r>
            <a:r>
              <a:rPr lang="en-IN" sz="3400" b="0" dirty="0">
                <a:solidFill>
                  <a:srgbClr val="9CDCFE"/>
                </a:solidFill>
                <a:effectLst/>
                <a:latin typeface="Consolas" panose="020B0609020204030204" pitchFamily="49" charset="0"/>
              </a:rPr>
              <a:t>new</a:t>
            </a:r>
            <a:r>
              <a:rPr lang="en-IN" sz="3400" b="0" dirty="0">
                <a:solidFill>
                  <a:srgbClr val="D4D4D4"/>
                </a:solidFill>
                <a:effectLst/>
                <a:latin typeface="Consolas" panose="020B0609020204030204" pitchFamily="49" charset="0"/>
              </a:rPr>
              <a:t>)</a:t>
            </a:r>
          </a:p>
          <a:p>
            <a:pPr marL="36900" indent="0">
              <a:buNone/>
            </a:pPr>
            <a:r>
              <a:rPr lang="en-IN" sz="3400" b="0" dirty="0">
                <a:solidFill>
                  <a:srgbClr val="D4D4D4"/>
                </a:solidFill>
                <a:effectLst/>
                <a:latin typeface="Consolas" panose="020B0609020204030204" pitchFamily="49" charset="0"/>
              </a:rPr>
              <a:t>            .</a:t>
            </a:r>
            <a:r>
              <a:rPr lang="en-IN" sz="3400" b="0" dirty="0">
                <a:solidFill>
                  <a:srgbClr val="DCDCAA"/>
                </a:solidFill>
                <a:effectLst/>
                <a:latin typeface="Consolas" panose="020B0609020204030204" pitchFamily="49" charset="0"/>
              </a:rPr>
              <a:t>push</a:t>
            </a:r>
            <a:r>
              <a:rPr lang="en-IN" sz="3400" b="0" dirty="0">
                <a:solidFill>
                  <a:srgbClr val="D4D4D4"/>
                </a:solidFill>
                <a:effectLst/>
                <a:latin typeface="Consolas" panose="020B0609020204030204" pitchFamily="49" charset="0"/>
              </a:rPr>
              <a:t>(</a:t>
            </a:r>
            <a:r>
              <a:rPr lang="en-IN" sz="3400" b="0" dirty="0" err="1">
                <a:solidFill>
                  <a:srgbClr val="9CDCFE"/>
                </a:solidFill>
                <a:effectLst/>
                <a:latin typeface="Consolas" panose="020B0609020204030204" pitchFamily="49" charset="0"/>
              </a:rPr>
              <a:t>entry</a:t>
            </a:r>
            <a:r>
              <a:rPr lang="en-IN" sz="3400" b="0" dirty="0" err="1">
                <a:solidFill>
                  <a:srgbClr val="D4D4D4"/>
                </a:solidFill>
                <a:effectLst/>
                <a:latin typeface="Consolas" panose="020B0609020204030204" pitchFamily="49" charset="0"/>
              </a:rPr>
              <a:t>.</a:t>
            </a:r>
            <a:r>
              <a:rPr lang="en-IN" sz="3400" b="0" dirty="0" err="1">
                <a:solidFill>
                  <a:srgbClr val="DCDCAA"/>
                </a:solidFill>
                <a:effectLst/>
                <a:latin typeface="Consolas" panose="020B0609020204030204" pitchFamily="49" charset="0"/>
              </a:rPr>
              <a:t>into_path</a:t>
            </a:r>
            <a:r>
              <a:rPr lang="en-IN" sz="3400" b="0" dirty="0">
                <a:solidFill>
                  <a:srgbClr val="D4D4D4"/>
                </a:solidFill>
                <a:effectLst/>
                <a:latin typeface="Consolas" panose="020B0609020204030204" pitchFamily="49" charset="0"/>
              </a:rPr>
              <a:t>());</a:t>
            </a:r>
          </a:p>
          <a:p>
            <a:pPr marL="36900" indent="0">
              <a:buNone/>
            </a:pPr>
            <a:r>
              <a:rPr lang="en-IN" sz="3400" b="0" dirty="0">
                <a:solidFill>
                  <a:srgbClr val="D4D4D4"/>
                </a:solidFill>
                <a:effectLst/>
                <a:latin typeface="Consolas" panose="020B0609020204030204" pitchFamily="49" charset="0"/>
              </a:rPr>
              <a:t>    }</a:t>
            </a:r>
          </a:p>
          <a:p>
            <a:pPr marL="36900" indent="0">
              <a:buNone/>
            </a:pPr>
            <a:r>
              <a:rPr lang="en-IN" sz="3400" b="0" dirty="0">
                <a:solidFill>
                  <a:srgbClr val="D4D4D4"/>
                </a:solidFill>
                <a:effectLst/>
                <a:latin typeface="Consolas" panose="020B0609020204030204" pitchFamily="49" charset="0"/>
              </a:rPr>
              <a:t>    </a:t>
            </a:r>
            <a:r>
              <a:rPr lang="en-IN" sz="3400" b="0" dirty="0" err="1">
                <a:solidFill>
                  <a:srgbClr val="9CDCFE"/>
                </a:solidFill>
                <a:effectLst/>
                <a:latin typeface="Consolas" panose="020B0609020204030204" pitchFamily="49" charset="0"/>
              </a:rPr>
              <a:t>files_by_depth</a:t>
            </a:r>
            <a:endParaRPr lang="en-IN" sz="3400" b="0" dirty="0">
              <a:solidFill>
                <a:srgbClr val="D4D4D4"/>
              </a:solidFill>
              <a:effectLst/>
              <a:latin typeface="Consolas" panose="020B0609020204030204" pitchFamily="49" charset="0"/>
            </a:endParaRPr>
          </a:p>
          <a:p>
            <a:pPr marL="36900" indent="0">
              <a:buNone/>
            </a:pPr>
            <a:r>
              <a:rPr lang="en-IN" sz="3400" b="0" dirty="0">
                <a:solidFill>
                  <a:srgbClr val="D4D4D4"/>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381572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E771-CC6A-FF8B-B3EA-60AA32D16922}"/>
              </a:ext>
            </a:extLst>
          </p:cNvPr>
          <p:cNvSpPr>
            <a:spLocks noGrp="1"/>
          </p:cNvSpPr>
          <p:nvPr>
            <p:ph type="title"/>
          </p:nvPr>
        </p:nvSpPr>
        <p:spPr/>
        <p:txBody>
          <a:bodyPr>
            <a:noAutofit/>
          </a:bodyPr>
          <a:lstStyle/>
          <a:p>
            <a:r>
              <a:rPr lang="en-US" sz="2000" b="0" i="0" dirty="0">
                <a:solidFill>
                  <a:srgbClr val="D1D5DB"/>
                </a:solidFill>
                <a:effectLst/>
                <a:latin typeface="Söhne"/>
              </a:rPr>
              <a:t>This function takes a HashMap of files and directories organized by their depth and reorganizes them by their grandparent files to perform a specified operation. The operation is performed on the grouped files, and the function returns nothing (unit type).</a:t>
            </a:r>
            <a:endParaRPr lang="en-IN" sz="2000" dirty="0"/>
          </a:p>
        </p:txBody>
      </p:sp>
      <p:pic>
        <p:nvPicPr>
          <p:cNvPr id="5" name="Content Placeholder 4">
            <a:extLst>
              <a:ext uri="{FF2B5EF4-FFF2-40B4-BE49-F238E27FC236}">
                <a16:creationId xmlns:a16="http://schemas.microsoft.com/office/drawing/2014/main" id="{6BFDFCA0-1FEA-E2A4-8AC8-B607311BDA87}"/>
              </a:ext>
            </a:extLst>
          </p:cNvPr>
          <p:cNvPicPr>
            <a:picLocks noGrp="1" noChangeAspect="1"/>
          </p:cNvPicPr>
          <p:nvPr>
            <p:ph idx="1"/>
          </p:nvPr>
        </p:nvPicPr>
        <p:blipFill>
          <a:blip r:embed="rId2"/>
          <a:stretch>
            <a:fillRect/>
          </a:stretch>
        </p:blipFill>
        <p:spPr>
          <a:xfrm>
            <a:off x="3524071" y="2076450"/>
            <a:ext cx="5134333" cy="3714750"/>
          </a:xfrm>
        </p:spPr>
      </p:pic>
    </p:spTree>
    <p:extLst>
      <p:ext uri="{BB962C8B-B14F-4D97-AF65-F5344CB8AC3E}">
        <p14:creationId xmlns:p14="http://schemas.microsoft.com/office/powerpoint/2010/main" val="266068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0DD9DD-FF1C-D563-0EA7-D39CFCF251D5}"/>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2300" b="0" i="0" dirty="0"/>
              <a:t>This function takes a HashMap containing directories organized by their grandparent directory. It matches the most closely related files in the subdirectories, and then refactors the filenames and timestamps of the matched files.</a:t>
            </a:r>
            <a:endParaRPr lang="en-US" sz="2300" dirty="0"/>
          </a:p>
        </p:txBody>
      </p:sp>
      <p:sp>
        <p:nvSpPr>
          <p:cNvPr id="12" name="Rectangle 11">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3C9594-EE38-AF9B-62ED-D261DEB5B2F4}"/>
              </a:ext>
            </a:extLst>
          </p:cNvPr>
          <p:cNvPicPr>
            <a:picLocks noGrp="1" noChangeAspect="1"/>
          </p:cNvPicPr>
          <p:nvPr>
            <p:ph idx="1"/>
          </p:nvPr>
        </p:nvPicPr>
        <p:blipFill>
          <a:blip r:embed="rId3"/>
          <a:stretch>
            <a:fillRect/>
          </a:stretch>
        </p:blipFill>
        <p:spPr>
          <a:xfrm>
            <a:off x="5463150" y="609600"/>
            <a:ext cx="5919998" cy="5638800"/>
          </a:xfrm>
          <a:prstGeom prst="rect">
            <a:avLst/>
          </a:prstGeom>
        </p:spPr>
      </p:pic>
    </p:spTree>
    <p:extLst>
      <p:ext uri="{BB962C8B-B14F-4D97-AF65-F5344CB8AC3E}">
        <p14:creationId xmlns:p14="http://schemas.microsoft.com/office/powerpoint/2010/main" val="316171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D9F9-7E89-41A9-7F73-FCB311B69AC4}"/>
              </a:ext>
            </a:extLst>
          </p:cNvPr>
          <p:cNvSpPr>
            <a:spLocks noGrp="1"/>
          </p:cNvSpPr>
          <p:nvPr>
            <p:ph type="title"/>
          </p:nvPr>
        </p:nvSpPr>
        <p:spPr/>
        <p:txBody>
          <a:bodyPr>
            <a:noAutofit/>
          </a:bodyPr>
          <a:lstStyle/>
          <a:p>
            <a:r>
              <a:rPr lang="en-US" sz="2000" b="0" i="0" dirty="0">
                <a:solidFill>
                  <a:srgbClr val="D1D5DB"/>
                </a:solidFill>
                <a:effectLst/>
                <a:latin typeface="Söhne"/>
              </a:rPr>
              <a:t>This function takes a vector of vectors representing directories and the files they contain. It then determines the degree of similarity between directories that share the same grandparent file, and returns a vector of tuples. Each tuple consists of a directory, the other directories that share the same grandparent file, and the total number of matching files.</a:t>
            </a:r>
            <a:endParaRPr lang="en-IN" sz="2000" dirty="0"/>
          </a:p>
        </p:txBody>
      </p:sp>
      <p:pic>
        <p:nvPicPr>
          <p:cNvPr id="5" name="Content Placeholder 4">
            <a:extLst>
              <a:ext uri="{FF2B5EF4-FFF2-40B4-BE49-F238E27FC236}">
                <a16:creationId xmlns:a16="http://schemas.microsoft.com/office/drawing/2014/main" id="{0033CA31-71F8-907B-1A03-B319A13E5ACC}"/>
              </a:ext>
            </a:extLst>
          </p:cNvPr>
          <p:cNvPicPr>
            <a:picLocks noGrp="1" noChangeAspect="1"/>
          </p:cNvPicPr>
          <p:nvPr>
            <p:ph idx="1"/>
          </p:nvPr>
        </p:nvPicPr>
        <p:blipFill>
          <a:blip r:embed="rId2"/>
          <a:stretch>
            <a:fillRect/>
          </a:stretch>
        </p:blipFill>
        <p:spPr>
          <a:xfrm>
            <a:off x="2890408" y="2076450"/>
            <a:ext cx="6401659" cy="3714750"/>
          </a:xfrm>
        </p:spPr>
      </p:pic>
    </p:spTree>
    <p:extLst>
      <p:ext uri="{BB962C8B-B14F-4D97-AF65-F5344CB8AC3E}">
        <p14:creationId xmlns:p14="http://schemas.microsoft.com/office/powerpoint/2010/main" val="2895174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4B6D-C0B9-5B89-8B29-24862FB6F590}"/>
              </a:ext>
            </a:extLst>
          </p:cNvPr>
          <p:cNvSpPr>
            <a:spLocks noGrp="1"/>
          </p:cNvSpPr>
          <p:nvPr>
            <p:ph type="title"/>
          </p:nvPr>
        </p:nvSpPr>
        <p:spPr/>
        <p:txBody>
          <a:bodyPr>
            <a:noAutofit/>
          </a:bodyPr>
          <a:lstStyle/>
          <a:p>
            <a:pPr algn="l"/>
            <a:r>
              <a:rPr lang="en-US" sz="2000" b="0" i="0" dirty="0">
                <a:solidFill>
                  <a:srgbClr val="D1D5DB"/>
                </a:solidFill>
                <a:effectLst/>
                <a:latin typeface="Söhne"/>
              </a:rPr>
              <a:t>This function takes two directories and returns the count of files that have the same name in both directories.</a:t>
            </a:r>
            <a:br>
              <a:rPr lang="en-US" sz="2000" b="0" i="0" dirty="0">
                <a:solidFill>
                  <a:srgbClr val="D1D5DB"/>
                </a:solidFill>
                <a:effectLst/>
                <a:latin typeface="Söhne"/>
              </a:rPr>
            </a:br>
            <a:r>
              <a:rPr lang="en-US" sz="2000" b="0" i="0" dirty="0">
                <a:solidFill>
                  <a:srgbClr val="D1D5DB"/>
                </a:solidFill>
                <a:effectLst/>
                <a:latin typeface="Söhne"/>
              </a:rPr>
              <a:t>The function returns an integer value of type i32 representing the count of files with the same name in both directories.</a:t>
            </a:r>
            <a:endParaRPr lang="en-IN" sz="2000" dirty="0"/>
          </a:p>
        </p:txBody>
      </p:sp>
      <p:sp>
        <p:nvSpPr>
          <p:cNvPr id="3" name="Content Placeholder 2">
            <a:extLst>
              <a:ext uri="{FF2B5EF4-FFF2-40B4-BE49-F238E27FC236}">
                <a16:creationId xmlns:a16="http://schemas.microsoft.com/office/drawing/2014/main" id="{DEDD988C-1170-5B20-40EE-50CF50B366D0}"/>
              </a:ext>
            </a:extLst>
          </p:cNvPr>
          <p:cNvSpPr>
            <a:spLocks noGrp="1"/>
          </p:cNvSpPr>
          <p:nvPr>
            <p:ph idx="1"/>
          </p:nvPr>
        </p:nvSpPr>
        <p:spPr/>
        <p:txBody>
          <a:bodyPr>
            <a:normAutofit/>
          </a:bodyPr>
          <a:lstStyle/>
          <a:p>
            <a:pPr marL="36900" indent="0">
              <a:buNone/>
            </a:pPr>
            <a:r>
              <a:rPr lang="en-IN" sz="2000" b="0" dirty="0" err="1">
                <a:solidFill>
                  <a:srgbClr val="569CD6"/>
                </a:solidFill>
                <a:effectLst/>
                <a:latin typeface="Consolas" panose="020B0609020204030204" pitchFamily="49" charset="0"/>
              </a:rPr>
              <a:t>fn</a:t>
            </a:r>
            <a:r>
              <a:rPr lang="en-IN" sz="2000" b="0" dirty="0">
                <a:solidFill>
                  <a:srgbClr val="D4D4D4"/>
                </a:solidFill>
                <a:effectLst/>
                <a:latin typeface="Consolas" panose="020B0609020204030204" pitchFamily="49" charset="0"/>
              </a:rPr>
              <a:t> </a:t>
            </a:r>
            <a:r>
              <a:rPr lang="en-IN" sz="2000" b="0" dirty="0" err="1">
                <a:solidFill>
                  <a:srgbClr val="DCDCAA"/>
                </a:solidFill>
                <a:effectLst/>
                <a:latin typeface="Consolas" panose="020B0609020204030204" pitchFamily="49" charset="0"/>
              </a:rPr>
              <a:t>count_matching_files</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dir_1</a:t>
            </a:r>
            <a:r>
              <a:rPr lang="en-IN" sz="2000" b="0" dirty="0">
                <a:solidFill>
                  <a:srgbClr val="D4D4D4"/>
                </a:solidFill>
                <a:effectLst/>
                <a:latin typeface="Consolas" panose="020B0609020204030204" pitchFamily="49" charset="0"/>
              </a:rPr>
              <a:t>: &amp;</a:t>
            </a:r>
            <a:r>
              <a:rPr lang="en-IN" sz="2000" b="0" dirty="0" err="1">
                <a:solidFill>
                  <a:srgbClr val="4EC9B0"/>
                </a:solidFill>
                <a:effectLst/>
                <a:latin typeface="Consolas" panose="020B0609020204030204" pitchFamily="49" charset="0"/>
              </a:rPr>
              <a:t>Vec</a:t>
            </a:r>
            <a:r>
              <a:rPr lang="en-IN" sz="2000" b="0" dirty="0">
                <a:solidFill>
                  <a:srgbClr val="D4D4D4"/>
                </a:solidFill>
                <a:effectLst/>
                <a:latin typeface="Consolas" panose="020B0609020204030204" pitchFamily="49" charset="0"/>
              </a:rPr>
              <a:t>&lt;</a:t>
            </a:r>
            <a:r>
              <a:rPr lang="en-IN" sz="2000" b="0" dirty="0" err="1">
                <a:solidFill>
                  <a:srgbClr val="4EC9B0"/>
                </a:solidFill>
                <a:effectLst/>
                <a:latin typeface="Consolas" panose="020B0609020204030204" pitchFamily="49" charset="0"/>
              </a:rPr>
              <a:t>PathBuf</a:t>
            </a:r>
            <a:r>
              <a:rPr lang="en-IN" sz="2000" b="0" dirty="0">
                <a:solidFill>
                  <a:srgbClr val="D4D4D4"/>
                </a:solidFill>
                <a:effectLst/>
                <a:latin typeface="Consolas" panose="020B0609020204030204" pitchFamily="49" charset="0"/>
              </a:rPr>
              <a:t>&gt;, </a:t>
            </a:r>
            <a:r>
              <a:rPr lang="en-IN" sz="2000" b="0" dirty="0">
                <a:solidFill>
                  <a:srgbClr val="9CDCFE"/>
                </a:solidFill>
                <a:effectLst/>
                <a:latin typeface="Consolas" panose="020B0609020204030204" pitchFamily="49" charset="0"/>
              </a:rPr>
              <a:t>dir_2</a:t>
            </a:r>
            <a:r>
              <a:rPr lang="en-IN" sz="2000" b="0" dirty="0">
                <a:solidFill>
                  <a:srgbClr val="D4D4D4"/>
                </a:solidFill>
                <a:effectLst/>
                <a:latin typeface="Consolas" panose="020B0609020204030204" pitchFamily="49" charset="0"/>
              </a:rPr>
              <a:t>: &amp;</a:t>
            </a:r>
            <a:r>
              <a:rPr lang="en-IN" sz="2000" b="0" dirty="0" err="1">
                <a:solidFill>
                  <a:srgbClr val="4EC9B0"/>
                </a:solidFill>
                <a:effectLst/>
                <a:latin typeface="Consolas" panose="020B0609020204030204" pitchFamily="49" charset="0"/>
              </a:rPr>
              <a:t>Vec</a:t>
            </a:r>
            <a:r>
              <a:rPr lang="en-IN" sz="2000" b="0" dirty="0">
                <a:solidFill>
                  <a:srgbClr val="D4D4D4"/>
                </a:solidFill>
                <a:effectLst/>
                <a:latin typeface="Consolas" panose="020B0609020204030204" pitchFamily="49" charset="0"/>
              </a:rPr>
              <a:t>&lt;</a:t>
            </a:r>
            <a:r>
              <a:rPr lang="en-IN" sz="2000" b="0" dirty="0" err="1">
                <a:solidFill>
                  <a:srgbClr val="4EC9B0"/>
                </a:solidFill>
                <a:effectLst/>
                <a:latin typeface="Consolas" panose="020B0609020204030204" pitchFamily="49" charset="0"/>
              </a:rPr>
              <a:t>PathBuf</a:t>
            </a:r>
            <a:r>
              <a:rPr lang="en-IN" sz="2000" b="0" dirty="0">
                <a:solidFill>
                  <a:srgbClr val="D4D4D4"/>
                </a:solidFill>
                <a:effectLst/>
                <a:latin typeface="Consolas" panose="020B0609020204030204" pitchFamily="49" charset="0"/>
              </a:rPr>
              <a:t>&gt;) -&gt; </a:t>
            </a:r>
            <a:r>
              <a:rPr lang="en-IN" sz="2000" b="0" dirty="0" err="1">
                <a:solidFill>
                  <a:srgbClr val="4EC9B0"/>
                </a:solidFill>
                <a:effectLst/>
                <a:latin typeface="Consolas" panose="020B0609020204030204" pitchFamily="49" charset="0"/>
              </a:rPr>
              <a:t>usize</a:t>
            </a:r>
            <a:r>
              <a:rPr lang="en-IN" sz="2000" b="0" dirty="0">
                <a:solidFill>
                  <a:srgbClr val="D4D4D4"/>
                </a:solidFill>
                <a:effectLst/>
                <a:latin typeface="Consolas" panose="020B0609020204030204" pitchFamily="49" charset="0"/>
              </a:rPr>
              <a:t> {</a:t>
            </a:r>
          </a:p>
          <a:p>
            <a:pPr marL="36900" indent="0">
              <a:buNone/>
            </a:pP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let</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dir_1</a:t>
            </a:r>
            <a:r>
              <a:rPr lang="en-IN" sz="2000" b="0" dirty="0">
                <a:solidFill>
                  <a:srgbClr val="D4D4D4"/>
                </a:solidFill>
                <a:effectLst/>
                <a:latin typeface="Consolas" panose="020B0609020204030204" pitchFamily="49" charset="0"/>
              </a:rPr>
              <a:t>: </a:t>
            </a:r>
            <a:r>
              <a:rPr lang="en-IN" sz="2000" b="0" dirty="0">
                <a:solidFill>
                  <a:srgbClr val="4EC9B0"/>
                </a:solidFill>
                <a:effectLst/>
                <a:latin typeface="Consolas" panose="020B0609020204030204" pitchFamily="49" charset="0"/>
              </a:rPr>
              <a:t>HashSet</a:t>
            </a:r>
            <a:r>
              <a:rPr lang="en-IN" sz="2000" b="0" dirty="0">
                <a:solidFill>
                  <a:srgbClr val="D4D4D4"/>
                </a:solidFill>
                <a:effectLst/>
                <a:latin typeface="Consolas" panose="020B0609020204030204" pitchFamily="49" charset="0"/>
              </a:rPr>
              <a:t>&lt;</a:t>
            </a:r>
            <a:r>
              <a:rPr lang="en-IN" sz="2000" b="0" dirty="0">
                <a:solidFill>
                  <a:srgbClr val="9CDCFE"/>
                </a:solidFill>
                <a:effectLst/>
                <a:latin typeface="Consolas" panose="020B0609020204030204" pitchFamily="49" charset="0"/>
              </a:rPr>
              <a:t>_</a:t>
            </a:r>
            <a:r>
              <a:rPr lang="en-IN" sz="2000" b="0" dirty="0">
                <a:solidFill>
                  <a:srgbClr val="D4D4D4"/>
                </a:solidFill>
                <a:effectLst/>
                <a:latin typeface="Consolas" panose="020B0609020204030204" pitchFamily="49" charset="0"/>
              </a:rPr>
              <a:t>&gt; = </a:t>
            </a:r>
            <a:r>
              <a:rPr lang="en-IN" sz="2000" b="0" dirty="0">
                <a:solidFill>
                  <a:srgbClr val="9CDCFE"/>
                </a:solidFill>
                <a:effectLst/>
                <a:latin typeface="Consolas" panose="020B0609020204030204" pitchFamily="49" charset="0"/>
              </a:rPr>
              <a:t>dir_1</a:t>
            </a:r>
            <a:r>
              <a:rPr lang="en-IN" sz="2000" b="0" dirty="0">
                <a:solidFill>
                  <a:srgbClr val="D4D4D4"/>
                </a:solidFill>
                <a:effectLst/>
                <a:latin typeface="Consolas" panose="020B0609020204030204" pitchFamily="49" charset="0"/>
              </a:rPr>
              <a:t>.</a:t>
            </a:r>
            <a:r>
              <a:rPr lang="en-IN" sz="2000" b="0" dirty="0">
                <a:solidFill>
                  <a:srgbClr val="DCDCAA"/>
                </a:solidFill>
                <a:effectLst/>
                <a:latin typeface="Consolas" panose="020B0609020204030204" pitchFamily="49" charset="0"/>
              </a:rPr>
              <a:t>iter</a:t>
            </a:r>
            <a:r>
              <a:rPr lang="en-IN" sz="2000" b="0" dirty="0">
                <a:solidFill>
                  <a:srgbClr val="D4D4D4"/>
                </a:solidFill>
                <a:effectLst/>
                <a:latin typeface="Consolas" panose="020B0609020204030204" pitchFamily="49" charset="0"/>
              </a:rPr>
              <a:t>().</a:t>
            </a:r>
            <a:r>
              <a:rPr lang="en-IN" sz="2000" b="0" dirty="0">
                <a:solidFill>
                  <a:srgbClr val="DCDCAA"/>
                </a:solidFill>
                <a:effectLst/>
                <a:latin typeface="Consolas" panose="020B0609020204030204" pitchFamily="49" charset="0"/>
              </a:rPr>
              <a:t>map</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f</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f</a:t>
            </a:r>
            <a:r>
              <a:rPr lang="en-IN" sz="2000" b="0" dirty="0" err="1">
                <a:solidFill>
                  <a:srgbClr val="D4D4D4"/>
                </a:solidFill>
                <a:effectLst/>
                <a:latin typeface="Consolas" panose="020B0609020204030204" pitchFamily="49" charset="0"/>
              </a:rPr>
              <a:t>.</a:t>
            </a:r>
            <a:r>
              <a:rPr lang="en-IN" sz="2000" b="0" dirty="0" err="1">
                <a:solidFill>
                  <a:srgbClr val="DCDCAA"/>
                </a:solidFill>
                <a:effectLst/>
                <a:latin typeface="Consolas" panose="020B0609020204030204" pitchFamily="49" charset="0"/>
              </a:rPr>
              <a:t>file_name</a:t>
            </a:r>
            <a:r>
              <a:rPr lang="en-IN" sz="2000" b="0" dirty="0">
                <a:solidFill>
                  <a:srgbClr val="D4D4D4"/>
                </a:solidFill>
                <a:effectLst/>
                <a:latin typeface="Consolas" panose="020B0609020204030204" pitchFamily="49" charset="0"/>
              </a:rPr>
              <a:t>()).</a:t>
            </a:r>
            <a:r>
              <a:rPr lang="en-IN" sz="2000" b="0" dirty="0">
                <a:solidFill>
                  <a:srgbClr val="DCDCAA"/>
                </a:solidFill>
                <a:effectLst/>
                <a:latin typeface="Consolas" panose="020B0609020204030204" pitchFamily="49" charset="0"/>
              </a:rPr>
              <a:t>collect</a:t>
            </a:r>
            <a:r>
              <a:rPr lang="en-IN" sz="2000" b="0" dirty="0">
                <a:solidFill>
                  <a:srgbClr val="D4D4D4"/>
                </a:solidFill>
                <a:effectLst/>
                <a:latin typeface="Consolas" panose="020B0609020204030204" pitchFamily="49" charset="0"/>
              </a:rPr>
              <a:t>();</a:t>
            </a:r>
          </a:p>
          <a:p>
            <a:pPr marL="36900" indent="0">
              <a:buNone/>
            </a:pPr>
            <a:r>
              <a:rPr lang="en-IN" sz="2000" b="0" dirty="0">
                <a:solidFill>
                  <a:srgbClr val="D4D4D4"/>
                </a:solidFill>
                <a:effectLst/>
                <a:latin typeface="Consolas" panose="020B0609020204030204" pitchFamily="49" charset="0"/>
              </a:rPr>
              <a:t>    </a:t>
            </a:r>
            <a:r>
              <a:rPr lang="en-IN" sz="2000" b="0" dirty="0">
                <a:solidFill>
                  <a:srgbClr val="569CD6"/>
                </a:solidFill>
                <a:effectLst/>
                <a:latin typeface="Consolas" panose="020B0609020204030204" pitchFamily="49" charset="0"/>
              </a:rPr>
              <a:t>let</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dir_2</a:t>
            </a:r>
            <a:r>
              <a:rPr lang="en-IN" sz="2000" b="0" dirty="0">
                <a:solidFill>
                  <a:srgbClr val="D4D4D4"/>
                </a:solidFill>
                <a:effectLst/>
                <a:latin typeface="Consolas" panose="020B0609020204030204" pitchFamily="49" charset="0"/>
              </a:rPr>
              <a:t>: </a:t>
            </a:r>
            <a:r>
              <a:rPr lang="en-IN" sz="2000" b="0" dirty="0">
                <a:solidFill>
                  <a:srgbClr val="4EC9B0"/>
                </a:solidFill>
                <a:effectLst/>
                <a:latin typeface="Consolas" panose="020B0609020204030204" pitchFamily="49" charset="0"/>
              </a:rPr>
              <a:t>HashSet</a:t>
            </a:r>
            <a:r>
              <a:rPr lang="en-IN" sz="2000" b="0" dirty="0">
                <a:solidFill>
                  <a:srgbClr val="D4D4D4"/>
                </a:solidFill>
                <a:effectLst/>
                <a:latin typeface="Consolas" panose="020B0609020204030204" pitchFamily="49" charset="0"/>
              </a:rPr>
              <a:t>&lt;</a:t>
            </a:r>
            <a:r>
              <a:rPr lang="en-IN" sz="2000" b="0" dirty="0">
                <a:solidFill>
                  <a:srgbClr val="9CDCFE"/>
                </a:solidFill>
                <a:effectLst/>
                <a:latin typeface="Consolas" panose="020B0609020204030204" pitchFamily="49" charset="0"/>
              </a:rPr>
              <a:t>_</a:t>
            </a:r>
            <a:r>
              <a:rPr lang="en-IN" sz="2000" b="0" dirty="0">
                <a:solidFill>
                  <a:srgbClr val="D4D4D4"/>
                </a:solidFill>
                <a:effectLst/>
                <a:latin typeface="Consolas" panose="020B0609020204030204" pitchFamily="49" charset="0"/>
              </a:rPr>
              <a:t>&gt; = </a:t>
            </a:r>
            <a:r>
              <a:rPr lang="en-IN" sz="2000" b="0" dirty="0">
                <a:solidFill>
                  <a:srgbClr val="9CDCFE"/>
                </a:solidFill>
                <a:effectLst/>
                <a:latin typeface="Consolas" panose="020B0609020204030204" pitchFamily="49" charset="0"/>
              </a:rPr>
              <a:t>dir_2</a:t>
            </a:r>
            <a:r>
              <a:rPr lang="en-IN" sz="2000" b="0" dirty="0">
                <a:solidFill>
                  <a:srgbClr val="D4D4D4"/>
                </a:solidFill>
                <a:effectLst/>
                <a:latin typeface="Consolas" panose="020B0609020204030204" pitchFamily="49" charset="0"/>
              </a:rPr>
              <a:t>.</a:t>
            </a:r>
            <a:r>
              <a:rPr lang="en-IN" sz="2000" b="0" dirty="0">
                <a:solidFill>
                  <a:srgbClr val="DCDCAA"/>
                </a:solidFill>
                <a:effectLst/>
                <a:latin typeface="Consolas" panose="020B0609020204030204" pitchFamily="49" charset="0"/>
              </a:rPr>
              <a:t>iter</a:t>
            </a:r>
            <a:r>
              <a:rPr lang="en-IN" sz="2000" b="0" dirty="0">
                <a:solidFill>
                  <a:srgbClr val="D4D4D4"/>
                </a:solidFill>
                <a:effectLst/>
                <a:latin typeface="Consolas" panose="020B0609020204030204" pitchFamily="49" charset="0"/>
              </a:rPr>
              <a:t>().</a:t>
            </a:r>
            <a:r>
              <a:rPr lang="en-IN" sz="2000" b="0" dirty="0">
                <a:solidFill>
                  <a:srgbClr val="DCDCAA"/>
                </a:solidFill>
                <a:effectLst/>
                <a:latin typeface="Consolas" panose="020B0609020204030204" pitchFamily="49" charset="0"/>
              </a:rPr>
              <a:t>map</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f</a:t>
            </a:r>
            <a:r>
              <a:rPr lang="en-IN" sz="2000" b="0" dirty="0">
                <a:solidFill>
                  <a:srgbClr val="D4D4D4"/>
                </a:solidFill>
                <a:effectLst/>
                <a:latin typeface="Consolas" panose="020B0609020204030204" pitchFamily="49" charset="0"/>
              </a:rPr>
              <a:t>| </a:t>
            </a:r>
            <a:r>
              <a:rPr lang="en-IN" sz="2000" b="0" dirty="0" err="1">
                <a:solidFill>
                  <a:srgbClr val="9CDCFE"/>
                </a:solidFill>
                <a:effectLst/>
                <a:latin typeface="Consolas" panose="020B0609020204030204" pitchFamily="49" charset="0"/>
              </a:rPr>
              <a:t>f</a:t>
            </a:r>
            <a:r>
              <a:rPr lang="en-IN" sz="2000" b="0" dirty="0" err="1">
                <a:solidFill>
                  <a:srgbClr val="D4D4D4"/>
                </a:solidFill>
                <a:effectLst/>
                <a:latin typeface="Consolas" panose="020B0609020204030204" pitchFamily="49" charset="0"/>
              </a:rPr>
              <a:t>.</a:t>
            </a:r>
            <a:r>
              <a:rPr lang="en-IN" sz="2000" b="0" dirty="0" err="1">
                <a:solidFill>
                  <a:srgbClr val="DCDCAA"/>
                </a:solidFill>
                <a:effectLst/>
                <a:latin typeface="Consolas" panose="020B0609020204030204" pitchFamily="49" charset="0"/>
              </a:rPr>
              <a:t>file_name</a:t>
            </a:r>
            <a:r>
              <a:rPr lang="en-IN" sz="2000" b="0" dirty="0">
                <a:solidFill>
                  <a:srgbClr val="D4D4D4"/>
                </a:solidFill>
                <a:effectLst/>
                <a:latin typeface="Consolas" panose="020B0609020204030204" pitchFamily="49" charset="0"/>
              </a:rPr>
              <a:t>()).</a:t>
            </a:r>
            <a:r>
              <a:rPr lang="en-IN" sz="2000" b="0" dirty="0">
                <a:solidFill>
                  <a:srgbClr val="DCDCAA"/>
                </a:solidFill>
                <a:effectLst/>
                <a:latin typeface="Consolas" panose="020B0609020204030204" pitchFamily="49" charset="0"/>
              </a:rPr>
              <a:t>collect</a:t>
            </a:r>
            <a:r>
              <a:rPr lang="en-IN" sz="2000" b="0" dirty="0">
                <a:solidFill>
                  <a:srgbClr val="D4D4D4"/>
                </a:solidFill>
                <a:effectLst/>
                <a:latin typeface="Consolas" panose="020B0609020204030204" pitchFamily="49" charset="0"/>
              </a:rPr>
              <a:t>();</a:t>
            </a:r>
          </a:p>
          <a:p>
            <a:pPr marL="36900" indent="0">
              <a:buNone/>
            </a:pP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dir_2</a:t>
            </a:r>
            <a:r>
              <a:rPr lang="en-IN" sz="2000" b="0" dirty="0">
                <a:solidFill>
                  <a:srgbClr val="D4D4D4"/>
                </a:solidFill>
                <a:effectLst/>
                <a:latin typeface="Consolas" panose="020B0609020204030204" pitchFamily="49" charset="0"/>
              </a:rPr>
              <a:t>.</a:t>
            </a:r>
            <a:r>
              <a:rPr lang="en-IN" sz="2000" b="0" dirty="0">
                <a:solidFill>
                  <a:srgbClr val="DCDCAA"/>
                </a:solidFill>
                <a:effectLst/>
                <a:latin typeface="Consolas" panose="020B0609020204030204" pitchFamily="49" charset="0"/>
              </a:rPr>
              <a:t>iter</a:t>
            </a:r>
            <a:r>
              <a:rPr lang="en-IN" sz="2000" b="0" dirty="0">
                <a:solidFill>
                  <a:srgbClr val="D4D4D4"/>
                </a:solidFill>
                <a:effectLst/>
                <a:latin typeface="Consolas" panose="020B0609020204030204" pitchFamily="49" charset="0"/>
              </a:rPr>
              <a:t>().</a:t>
            </a:r>
            <a:r>
              <a:rPr lang="en-IN" sz="2000" b="0" dirty="0">
                <a:solidFill>
                  <a:srgbClr val="DCDCAA"/>
                </a:solidFill>
                <a:effectLst/>
                <a:latin typeface="Consolas" panose="020B0609020204030204" pitchFamily="49" charset="0"/>
              </a:rPr>
              <a:t>filter</a:t>
            </a:r>
            <a:r>
              <a:rPr lang="en-IN" sz="2000" b="0" dirty="0">
                <a:solidFill>
                  <a:srgbClr val="D4D4D4"/>
                </a:solidFill>
                <a:effectLst/>
                <a:latin typeface="Consolas" panose="020B0609020204030204" pitchFamily="49" charset="0"/>
              </a:rPr>
              <a:t>(|&amp;</a:t>
            </a:r>
            <a:r>
              <a:rPr lang="en-IN" sz="2000" b="0" dirty="0">
                <a:solidFill>
                  <a:srgbClr val="9CDCFE"/>
                </a:solidFill>
                <a:effectLst/>
                <a:latin typeface="Consolas" panose="020B0609020204030204" pitchFamily="49" charset="0"/>
              </a:rPr>
              <a:t>f</a:t>
            </a:r>
            <a:r>
              <a:rPr lang="en-IN" sz="2000" b="0" dirty="0">
                <a:solidFill>
                  <a:srgbClr val="D4D4D4"/>
                </a:solidFill>
                <a:effectLst/>
                <a:latin typeface="Consolas" panose="020B0609020204030204" pitchFamily="49" charset="0"/>
              </a:rPr>
              <a:t>| </a:t>
            </a:r>
            <a:r>
              <a:rPr lang="en-IN" sz="2000" b="0" dirty="0">
                <a:solidFill>
                  <a:srgbClr val="9CDCFE"/>
                </a:solidFill>
                <a:effectLst/>
                <a:latin typeface="Consolas" panose="020B0609020204030204" pitchFamily="49" charset="0"/>
              </a:rPr>
              <a:t>dir_1</a:t>
            </a:r>
            <a:r>
              <a:rPr lang="en-IN" sz="2000" b="0" dirty="0">
                <a:solidFill>
                  <a:srgbClr val="D4D4D4"/>
                </a:solidFill>
                <a:effectLst/>
                <a:latin typeface="Consolas" panose="020B0609020204030204" pitchFamily="49" charset="0"/>
              </a:rPr>
              <a:t>.</a:t>
            </a:r>
            <a:r>
              <a:rPr lang="en-IN" sz="2000" b="0" dirty="0">
                <a:solidFill>
                  <a:srgbClr val="DCDCAA"/>
                </a:solidFill>
                <a:effectLst/>
                <a:latin typeface="Consolas" panose="020B0609020204030204" pitchFamily="49" charset="0"/>
              </a:rPr>
              <a:t>contains</a:t>
            </a:r>
            <a:r>
              <a:rPr lang="en-IN" sz="2000" b="0" dirty="0">
                <a:solidFill>
                  <a:srgbClr val="D4D4D4"/>
                </a:solidFill>
                <a:effectLst/>
                <a:latin typeface="Consolas" panose="020B0609020204030204" pitchFamily="49" charset="0"/>
              </a:rPr>
              <a:t>(</a:t>
            </a:r>
            <a:r>
              <a:rPr lang="en-IN" sz="2000" b="0" dirty="0">
                <a:solidFill>
                  <a:srgbClr val="9CDCFE"/>
                </a:solidFill>
                <a:effectLst/>
                <a:latin typeface="Consolas" panose="020B0609020204030204" pitchFamily="49" charset="0"/>
              </a:rPr>
              <a:t>f</a:t>
            </a:r>
            <a:r>
              <a:rPr lang="en-IN" sz="2000" b="0" dirty="0">
                <a:solidFill>
                  <a:srgbClr val="D4D4D4"/>
                </a:solidFill>
                <a:effectLst/>
                <a:latin typeface="Consolas" panose="020B0609020204030204" pitchFamily="49" charset="0"/>
              </a:rPr>
              <a:t>)).</a:t>
            </a:r>
            <a:r>
              <a:rPr lang="en-IN" sz="2000" b="0" dirty="0">
                <a:solidFill>
                  <a:srgbClr val="DCDCAA"/>
                </a:solidFill>
                <a:effectLst/>
                <a:latin typeface="Consolas" panose="020B0609020204030204" pitchFamily="49" charset="0"/>
              </a:rPr>
              <a:t>count</a:t>
            </a:r>
            <a:r>
              <a:rPr lang="en-IN" sz="2000" b="0" dirty="0">
                <a:solidFill>
                  <a:srgbClr val="D4D4D4"/>
                </a:solidFill>
                <a:effectLst/>
                <a:latin typeface="Consolas" panose="020B0609020204030204" pitchFamily="49" charset="0"/>
              </a:rPr>
              <a:t>()</a:t>
            </a:r>
          </a:p>
          <a:p>
            <a:pPr marL="36900" indent="0">
              <a:buNone/>
            </a:pPr>
            <a:r>
              <a:rPr lang="en-IN" sz="2000" b="0" dirty="0">
                <a:solidFill>
                  <a:srgbClr val="D4D4D4"/>
                </a:solidFill>
                <a:effectLst/>
                <a:latin typeface="Consolas" panose="020B0609020204030204" pitchFamily="49" charset="0"/>
              </a:rPr>
              <a:t>}</a:t>
            </a:r>
          </a:p>
          <a:p>
            <a:pPr marL="36900" indent="0">
              <a:buNone/>
            </a:pPr>
            <a:endParaRPr lang="en-IN" sz="2000" dirty="0"/>
          </a:p>
        </p:txBody>
      </p:sp>
    </p:spTree>
    <p:extLst>
      <p:ext uri="{BB962C8B-B14F-4D97-AF65-F5344CB8AC3E}">
        <p14:creationId xmlns:p14="http://schemas.microsoft.com/office/powerpoint/2010/main" val="426387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DE805EA4-581A-B21D-EA86-A54FBF992FEF}"/>
              </a:ext>
            </a:extLst>
          </p:cNvPr>
          <p:cNvSpPr>
            <a:spLocks noGrp="1"/>
          </p:cNvSpPr>
          <p:nvPr>
            <p:ph idx="1"/>
          </p:nvPr>
        </p:nvSpPr>
        <p:spPr>
          <a:xfrm>
            <a:off x="556260" y="822960"/>
            <a:ext cx="3715620" cy="4968239"/>
          </a:xfrm>
        </p:spPr>
        <p:txBody>
          <a:bodyPr>
            <a:normAutofit fontScale="70000" lnSpcReduction="20000"/>
          </a:bodyPr>
          <a:lstStyle/>
          <a:p>
            <a:pPr marL="36900" indent="0" algn="l">
              <a:buNone/>
            </a:pPr>
            <a:r>
              <a:rPr lang="en-US" sz="2600" b="0" i="0" dirty="0">
                <a:solidFill>
                  <a:srgbClr val="D1D5DB"/>
                </a:solidFill>
                <a:effectLst/>
                <a:latin typeface="Söhne"/>
              </a:rPr>
              <a:t>This function takes three arguments: the original directory (</a:t>
            </a:r>
            <a:r>
              <a:rPr lang="en-US" sz="2600" b="0" i="0" dirty="0" err="1">
                <a:solidFill>
                  <a:srgbClr val="D1D5DB"/>
                </a:solidFill>
                <a:effectLst/>
                <a:latin typeface="Söhne"/>
              </a:rPr>
              <a:t>lead_dir</a:t>
            </a:r>
            <a:r>
              <a:rPr lang="en-US" sz="2600" b="0" i="0" dirty="0">
                <a:solidFill>
                  <a:srgbClr val="D1D5DB"/>
                </a:solidFill>
                <a:effectLst/>
                <a:latin typeface="Söhne"/>
              </a:rPr>
              <a:t>), the directory most closely related to the original directory (</a:t>
            </a:r>
            <a:r>
              <a:rPr lang="en-US" sz="2600" b="0" i="0" dirty="0" err="1">
                <a:solidFill>
                  <a:srgbClr val="D1D5DB"/>
                </a:solidFill>
                <a:effectLst/>
                <a:latin typeface="Söhne"/>
              </a:rPr>
              <a:t>paired_dir</a:t>
            </a:r>
            <a:r>
              <a:rPr lang="en-US" sz="2600" b="0" i="0" dirty="0">
                <a:solidFill>
                  <a:srgbClr val="D1D5DB"/>
                </a:solidFill>
                <a:effectLst/>
                <a:latin typeface="Söhne"/>
              </a:rPr>
              <a:t>), and the total collection of directories from which the two directories will be removed.</a:t>
            </a:r>
          </a:p>
          <a:p>
            <a:pPr marL="36900" indent="0" algn="l">
              <a:buNone/>
            </a:pPr>
            <a:r>
              <a:rPr lang="en-US" sz="2600" b="0" i="0" dirty="0">
                <a:solidFill>
                  <a:srgbClr val="D1D5DB"/>
                </a:solidFill>
                <a:effectLst/>
                <a:latin typeface="Söhne"/>
              </a:rPr>
              <a:t>The function returns a tuple containing two vectors of </a:t>
            </a:r>
            <a:r>
              <a:rPr lang="en-US" sz="2600" b="0" i="0" dirty="0" err="1">
                <a:solidFill>
                  <a:srgbClr val="D1D5DB"/>
                </a:solidFill>
                <a:effectLst/>
                <a:latin typeface="Söhne"/>
              </a:rPr>
              <a:t>PathBuf</a:t>
            </a:r>
            <a:r>
              <a:rPr lang="en-US" sz="2600" b="0" i="0" dirty="0">
                <a:solidFill>
                  <a:srgbClr val="D1D5DB"/>
                </a:solidFill>
                <a:effectLst/>
                <a:latin typeface="Söhne"/>
              </a:rPr>
              <a:t> objects. Each tuple represents a pair of files that have the same name in both the </a:t>
            </a:r>
            <a:r>
              <a:rPr lang="en-US" sz="2600" b="0" i="0" dirty="0" err="1">
                <a:solidFill>
                  <a:srgbClr val="D1D5DB"/>
                </a:solidFill>
                <a:effectLst/>
                <a:latin typeface="Söhne"/>
              </a:rPr>
              <a:t>lead_dir</a:t>
            </a:r>
            <a:r>
              <a:rPr lang="en-US" sz="2600" b="0" i="0" dirty="0">
                <a:solidFill>
                  <a:srgbClr val="D1D5DB"/>
                </a:solidFill>
                <a:effectLst/>
                <a:latin typeface="Söhne"/>
              </a:rPr>
              <a:t> and </a:t>
            </a:r>
            <a:r>
              <a:rPr lang="en-US" sz="2600" b="0" i="0" dirty="0" err="1">
                <a:solidFill>
                  <a:srgbClr val="D1D5DB"/>
                </a:solidFill>
                <a:effectLst/>
                <a:latin typeface="Söhne"/>
              </a:rPr>
              <a:t>paired_dir</a:t>
            </a:r>
            <a:r>
              <a:rPr lang="en-US" sz="2600" b="0" i="0" dirty="0">
                <a:solidFill>
                  <a:srgbClr val="D1D5DB"/>
                </a:solidFill>
                <a:effectLst/>
                <a:latin typeface="Söhne"/>
              </a:rPr>
              <a:t> directories. The first vector in the tuple contains the </a:t>
            </a:r>
            <a:r>
              <a:rPr lang="en-US" sz="2600" b="0" i="0" dirty="0" err="1">
                <a:solidFill>
                  <a:srgbClr val="D1D5DB"/>
                </a:solidFill>
                <a:effectLst/>
                <a:latin typeface="Söhne"/>
              </a:rPr>
              <a:t>PathBuf</a:t>
            </a:r>
            <a:r>
              <a:rPr lang="en-US" sz="2600" b="0" i="0" dirty="0">
                <a:solidFill>
                  <a:srgbClr val="D1D5DB"/>
                </a:solidFill>
                <a:effectLst/>
                <a:latin typeface="Söhne"/>
              </a:rPr>
              <a:t> objects from the </a:t>
            </a:r>
            <a:r>
              <a:rPr lang="en-US" sz="2600" b="0" i="0" dirty="0" err="1">
                <a:solidFill>
                  <a:srgbClr val="D1D5DB"/>
                </a:solidFill>
                <a:effectLst/>
                <a:latin typeface="Söhne"/>
              </a:rPr>
              <a:t>lead_dir</a:t>
            </a:r>
            <a:r>
              <a:rPr lang="en-US" sz="2600" b="0" i="0" dirty="0">
                <a:solidFill>
                  <a:srgbClr val="D1D5DB"/>
                </a:solidFill>
                <a:effectLst/>
                <a:latin typeface="Söhne"/>
              </a:rPr>
              <a:t>, while the second vector contains the </a:t>
            </a:r>
            <a:r>
              <a:rPr lang="en-US" sz="2600" b="0" i="0" dirty="0" err="1">
                <a:solidFill>
                  <a:srgbClr val="D1D5DB"/>
                </a:solidFill>
                <a:effectLst/>
                <a:latin typeface="Söhne"/>
              </a:rPr>
              <a:t>PathBuf</a:t>
            </a:r>
            <a:r>
              <a:rPr lang="en-US" sz="2600" b="0" i="0" dirty="0">
                <a:solidFill>
                  <a:srgbClr val="D1D5DB"/>
                </a:solidFill>
                <a:effectLst/>
                <a:latin typeface="Söhne"/>
              </a:rPr>
              <a:t> objects from the </a:t>
            </a:r>
            <a:r>
              <a:rPr lang="en-US" sz="2600" b="0" i="0" dirty="0" err="1">
                <a:solidFill>
                  <a:srgbClr val="D1D5DB"/>
                </a:solidFill>
                <a:effectLst/>
                <a:latin typeface="Söhne"/>
              </a:rPr>
              <a:t>paired_dir</a:t>
            </a:r>
            <a:r>
              <a:rPr lang="en-US" sz="2600" b="0" i="0" dirty="0">
                <a:solidFill>
                  <a:srgbClr val="D1D5DB"/>
                </a:solidFill>
                <a:effectLst/>
                <a:latin typeface="Söhne"/>
              </a:rPr>
              <a:t>.</a:t>
            </a:r>
          </a:p>
          <a:p>
            <a:endParaRPr lang="en-US" sz="1800" dirty="0"/>
          </a:p>
        </p:txBody>
      </p:sp>
      <p:pic>
        <p:nvPicPr>
          <p:cNvPr id="5" name="Content Placeholder 4" descr="A screenshot of a computer&#10;&#10;Description automatically generated">
            <a:extLst>
              <a:ext uri="{FF2B5EF4-FFF2-40B4-BE49-F238E27FC236}">
                <a16:creationId xmlns:a16="http://schemas.microsoft.com/office/drawing/2014/main" id="{359CDE63-907F-D09A-3323-2F1D12EF0CD6}"/>
              </a:ext>
            </a:extLst>
          </p:cNvPr>
          <p:cNvPicPr>
            <a:picLocks noChangeAspect="1"/>
          </p:cNvPicPr>
          <p:nvPr/>
        </p:nvPicPr>
        <p:blipFill>
          <a:blip r:embed="rId3"/>
          <a:stretch>
            <a:fillRect/>
          </a:stretch>
        </p:blipFill>
        <p:spPr>
          <a:xfrm>
            <a:off x="4915348" y="1849238"/>
            <a:ext cx="6633184" cy="2736188"/>
          </a:xfrm>
          <a:prstGeom prst="rect">
            <a:avLst/>
          </a:prstGeom>
        </p:spPr>
      </p:pic>
    </p:spTree>
    <p:extLst>
      <p:ext uri="{BB962C8B-B14F-4D97-AF65-F5344CB8AC3E}">
        <p14:creationId xmlns:p14="http://schemas.microsoft.com/office/powerpoint/2010/main" val="1087234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{F2223F4B-4C7B-4D2B-A849-B70CB5CC1DB4}tf55705232_win32</Template>
  <TotalTime>33</TotalTime>
  <Words>1366</Words>
  <Application>Microsoft Office PowerPoint</Application>
  <PresentationFormat>Widescreen</PresentationFormat>
  <Paragraphs>63</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Goudy Old Style</vt:lpstr>
      <vt:lpstr>Söhne</vt:lpstr>
      <vt:lpstr>Söhne Mono</vt:lpstr>
      <vt:lpstr>Wingdings 2</vt:lpstr>
      <vt:lpstr>SlateVTI</vt:lpstr>
      <vt:lpstr>Rust File Shuffler</vt:lpstr>
      <vt:lpstr>Languages used</vt:lpstr>
      <vt:lpstr>Used to get the target directory</vt:lpstr>
      <vt:lpstr>This function takes an IntoIter from a WalkDir and creates a HashMap that groups files and directories by their depth. The resulting HashMap has integer keys representing the depth, and the values are vectors containing all the files and directories at that depth, in no particular order.</vt:lpstr>
      <vt:lpstr>This function takes a HashMap of files and directories organized by their depth and reorganizes them by their grandparent files to perform a specified operation. The operation is performed on the grouped files, and the function returns nothing (unit type).</vt:lpstr>
      <vt:lpstr>This function takes a HashMap containing directories organized by their grandparent directory. It matches the most closely related files in the subdirectories, and then refactors the filenames and timestamps of the matched files.</vt:lpstr>
      <vt:lpstr>This function takes a vector of vectors representing directories and the files they contain. It then determines the degree of similarity between directories that share the same grandparent file, and returns a vector of tuples. Each tuple consists of a directory, the other directories that share the same grandparent file, and the total number of matching files.</vt:lpstr>
      <vt:lpstr>This function takes two directories and returns the count of files that have the same name in both directories. The function returns an integer value of type i32 representing the count of files with the same name in both directories.</vt:lpstr>
      <vt:lpstr>PowerPoint Presentation</vt:lpstr>
      <vt:lpstr>This function groups files with the same name but differing parent directories together, given two directories as input. It returns a vector of tuples where each tuple contains two Option&lt;PathBuf&gt; objects representing the corresponding files in each directory.</vt:lpstr>
      <vt:lpstr>This function takes two directories as input and determines all files in the two directories that do not match. It then collects the non-matching files into a vector of tuples and returns the vector. The function returns a tuple containing two vectors of PathBuf objects. The first vector contains the non-matching files from the first directory (dir_1), while the second vector contains the non-matching files from the second directory (dir_2).</vt:lpstr>
      <vt:lpstr>PowerPoint Presentation</vt:lpstr>
      <vt:lpstr>PowerPoint Presentation</vt:lpstr>
      <vt:lpstr>PowerPoint Presentation</vt:lpstr>
      <vt:lpstr>PowerPoint Presentation</vt:lpstr>
      <vt:lpstr>PowerPoint Presentation</vt:lpstr>
      <vt:lpstr>Takes a FileTime object and converts it to a DateTime&lt;Utc&gt; object representing the same date and time in Coordinated Universal Time (UTC).</vt:lpstr>
      <vt:lpstr>Bash Script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CSCI 610</dc:title>
  <dc:creator>Reddipalli, Yesho P</dc:creator>
  <cp:lastModifiedBy>Reddipalli, Yesho P</cp:lastModifiedBy>
  <cp:revision>3</cp:revision>
  <dcterms:created xsi:type="dcterms:W3CDTF">2023-03-19T09:24:12Z</dcterms:created>
  <dcterms:modified xsi:type="dcterms:W3CDTF">2024-08-27T20:24:35Z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