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Nunito"/>
      <p:regular r:id="rId35"/>
      <p:bold r:id="rId36"/>
      <p:italic r:id="rId37"/>
      <p:boldItalic r:id="rId38"/>
    </p:embeddedFont>
    <p:embeddedFont>
      <p:font typeface="Pacifico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italic.fntdata"/><Relationship Id="rId14" Type="http://schemas.openxmlformats.org/officeDocument/2006/relationships/slide" Target="slides/slide9.xml"/><Relationship Id="rId36" Type="http://schemas.openxmlformats.org/officeDocument/2006/relationships/font" Target="fonts/Nunito-bold.fntdata"/><Relationship Id="rId17" Type="http://schemas.openxmlformats.org/officeDocument/2006/relationships/slide" Target="slides/slide12.xml"/><Relationship Id="rId39" Type="http://schemas.openxmlformats.org/officeDocument/2006/relationships/font" Target="fonts/Pacifico-regular.fntdata"/><Relationship Id="rId16" Type="http://schemas.openxmlformats.org/officeDocument/2006/relationships/slide" Target="slides/slide11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75de117a4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75de117a4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6fefdb8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6fefdb8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75de117a4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75de117a4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75de117a4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75de117a4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5de117a4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5de117a4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75de117a4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75de117a4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75de117a4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75de117a4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5de117a4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5de117a4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5de117a4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5de117a4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75de117a4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75de117a4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75de117a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75de117a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5de117a4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5de117a4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75de117a4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75de117a4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75de117a4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75de117a4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75de117a4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75de117a4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75de117a4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75de117a4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75de117a4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75de117a4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75de117a4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75de117a4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75de117a4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75de117a4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75de117a4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75de117a4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75de117a4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75de117a4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75de117a4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75de117a4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75de117a4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75de117a4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75de117a4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75de117a4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75de117a4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75de117a4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5de117a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5de117a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75de117a4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75de117a4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75de117a4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75de117a4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26750" y="1365625"/>
            <a:ext cx="7077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WIND POWER FORECASTING USING DEEP LEARNING</a:t>
            </a:r>
            <a:endParaRPr sz="35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9559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by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3191750" y="3270400"/>
            <a:ext cx="30000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Dr. C. N. Bhende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6828375" y="3751875"/>
            <a:ext cx="18708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Pawan Kumar Saini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(16EE01042)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75" y="416325"/>
            <a:ext cx="6519826" cy="415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438150" y="388400"/>
            <a:ext cx="75057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</a:t>
            </a:r>
            <a:r>
              <a:rPr lang="en"/>
              <a:t> of LSTM</a:t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550550" y="1024075"/>
            <a:ext cx="7505700" cy="4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Input gate:           </a:t>
            </a:r>
            <a:r>
              <a:rPr i="1" lang="en" sz="1500">
                <a:solidFill>
                  <a:srgbClr val="000000"/>
                </a:solidFill>
              </a:rPr>
              <a:t>it </a:t>
            </a:r>
            <a:r>
              <a:rPr lang="en" sz="1500">
                <a:solidFill>
                  <a:srgbClr val="000000"/>
                </a:solidFill>
              </a:rPr>
              <a:t>= </a:t>
            </a:r>
            <a:r>
              <a:rPr i="1" lang="en" sz="1500">
                <a:solidFill>
                  <a:srgbClr val="000000"/>
                </a:solidFill>
              </a:rPr>
              <a:t>g</a:t>
            </a:r>
            <a:r>
              <a:rPr lang="en" sz="1500">
                <a:solidFill>
                  <a:srgbClr val="000000"/>
                </a:solidFill>
              </a:rPr>
              <a:t>(</a:t>
            </a:r>
            <a:r>
              <a:rPr i="1" lang="en" sz="1500">
                <a:solidFill>
                  <a:srgbClr val="000000"/>
                </a:solidFill>
              </a:rPr>
              <a:t>Wxi xt </a:t>
            </a:r>
            <a:r>
              <a:rPr lang="en" sz="1500">
                <a:solidFill>
                  <a:srgbClr val="000000"/>
                </a:solidFill>
              </a:rPr>
              <a:t>+</a:t>
            </a:r>
            <a:r>
              <a:rPr i="1" lang="en" sz="1500">
                <a:solidFill>
                  <a:srgbClr val="000000"/>
                </a:solidFill>
              </a:rPr>
              <a:t>Whist </a:t>
            </a:r>
            <a:r>
              <a:rPr lang="en" sz="1500">
                <a:solidFill>
                  <a:srgbClr val="000000"/>
                </a:solidFill>
              </a:rPr>
              <a:t>-1 + </a:t>
            </a:r>
            <a:r>
              <a:rPr i="1" lang="en" sz="1500">
                <a:solidFill>
                  <a:srgbClr val="000000"/>
                </a:solidFill>
              </a:rPr>
              <a:t>bi </a:t>
            </a:r>
            <a:r>
              <a:rPr lang="en" sz="1500">
                <a:solidFill>
                  <a:srgbClr val="000000"/>
                </a:solidFill>
              </a:rPr>
              <a:t>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Forget gate:         </a:t>
            </a:r>
            <a:r>
              <a:rPr i="1" lang="en" sz="1500">
                <a:solidFill>
                  <a:srgbClr val="000000"/>
                </a:solidFill>
              </a:rPr>
              <a:t>ft </a:t>
            </a:r>
            <a:r>
              <a:rPr lang="en" sz="1500">
                <a:solidFill>
                  <a:srgbClr val="000000"/>
                </a:solidFill>
              </a:rPr>
              <a:t>= </a:t>
            </a:r>
            <a:r>
              <a:rPr i="1" lang="en" sz="1500">
                <a:solidFill>
                  <a:srgbClr val="000000"/>
                </a:solidFill>
              </a:rPr>
              <a:t>g</a:t>
            </a:r>
            <a:r>
              <a:rPr lang="en" sz="1500">
                <a:solidFill>
                  <a:srgbClr val="000000"/>
                </a:solidFill>
              </a:rPr>
              <a:t>(</a:t>
            </a:r>
            <a:r>
              <a:rPr i="1" lang="en" sz="1500">
                <a:solidFill>
                  <a:srgbClr val="000000"/>
                </a:solidFill>
              </a:rPr>
              <a:t>Wxf xt </a:t>
            </a:r>
            <a:r>
              <a:rPr lang="en" sz="1500">
                <a:solidFill>
                  <a:srgbClr val="000000"/>
                </a:solidFill>
              </a:rPr>
              <a:t>+</a:t>
            </a:r>
            <a:r>
              <a:rPr i="1" lang="en" sz="1500">
                <a:solidFill>
                  <a:srgbClr val="000000"/>
                </a:solidFill>
              </a:rPr>
              <a:t>Whf st </a:t>
            </a:r>
            <a:r>
              <a:rPr lang="en" sz="1500">
                <a:solidFill>
                  <a:srgbClr val="000000"/>
                </a:solidFill>
              </a:rPr>
              <a:t>-1+ </a:t>
            </a:r>
            <a:r>
              <a:rPr i="1" lang="en" sz="1500">
                <a:solidFill>
                  <a:srgbClr val="000000"/>
                </a:solidFill>
              </a:rPr>
              <a:t>bf </a:t>
            </a:r>
            <a:r>
              <a:rPr lang="en" sz="1500">
                <a:solidFill>
                  <a:srgbClr val="000000"/>
                </a:solidFill>
              </a:rPr>
              <a:t>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Output gate:       </a:t>
            </a:r>
            <a:r>
              <a:rPr i="1" lang="en" sz="1500">
                <a:solidFill>
                  <a:srgbClr val="000000"/>
                </a:solidFill>
              </a:rPr>
              <a:t>o </a:t>
            </a:r>
            <a:r>
              <a:rPr lang="en" sz="1500">
                <a:solidFill>
                  <a:srgbClr val="000000"/>
                </a:solidFill>
              </a:rPr>
              <a:t>= </a:t>
            </a:r>
            <a:r>
              <a:rPr i="1" lang="en" sz="1500">
                <a:solidFill>
                  <a:srgbClr val="000000"/>
                </a:solidFill>
              </a:rPr>
              <a:t>g</a:t>
            </a:r>
            <a:r>
              <a:rPr lang="en" sz="1500">
                <a:solidFill>
                  <a:srgbClr val="000000"/>
                </a:solidFill>
              </a:rPr>
              <a:t>(</a:t>
            </a:r>
            <a:r>
              <a:rPr i="1" lang="en" sz="1500">
                <a:solidFill>
                  <a:srgbClr val="000000"/>
                </a:solidFill>
              </a:rPr>
              <a:t>Wx </a:t>
            </a:r>
            <a:r>
              <a:rPr lang="en" sz="1500">
                <a:solidFill>
                  <a:srgbClr val="000000"/>
                </a:solidFill>
              </a:rPr>
              <a:t>+</a:t>
            </a:r>
            <a:r>
              <a:rPr i="1" lang="en" sz="1500">
                <a:solidFill>
                  <a:srgbClr val="000000"/>
                </a:solidFill>
              </a:rPr>
              <a:t>W s </a:t>
            </a:r>
            <a:r>
              <a:rPr lang="en" sz="1500">
                <a:solidFill>
                  <a:srgbClr val="000000"/>
                </a:solidFill>
              </a:rPr>
              <a:t>+ </a:t>
            </a:r>
            <a:r>
              <a:rPr i="1" lang="en" sz="1500">
                <a:solidFill>
                  <a:srgbClr val="000000"/>
                </a:solidFill>
              </a:rPr>
              <a:t>b </a:t>
            </a:r>
            <a:r>
              <a:rPr lang="en" sz="1500">
                <a:solidFill>
                  <a:srgbClr val="000000"/>
                </a:solidFill>
              </a:rPr>
              <a:t>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</a:rPr>
              <a:t> </a:t>
            </a:r>
            <a:endParaRPr i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Input transform:          </a:t>
            </a:r>
            <a:r>
              <a:rPr i="1" lang="en" sz="1500">
                <a:solidFill>
                  <a:srgbClr val="000000"/>
                </a:solidFill>
              </a:rPr>
              <a:t>c </a:t>
            </a:r>
            <a:r>
              <a:rPr lang="en" sz="1500">
                <a:solidFill>
                  <a:srgbClr val="000000"/>
                </a:solidFill>
              </a:rPr>
              <a:t>_ </a:t>
            </a:r>
            <a:r>
              <a:rPr i="1" lang="en" sz="1500">
                <a:solidFill>
                  <a:srgbClr val="000000"/>
                </a:solidFill>
              </a:rPr>
              <a:t>in  </a:t>
            </a:r>
            <a:r>
              <a:rPr lang="en" sz="1500">
                <a:solidFill>
                  <a:srgbClr val="000000"/>
                </a:solidFill>
              </a:rPr>
              <a:t>= tanh(</a:t>
            </a:r>
            <a:r>
              <a:rPr i="1" lang="en" sz="1500">
                <a:solidFill>
                  <a:srgbClr val="000000"/>
                </a:solidFill>
              </a:rPr>
              <a:t>W  x </a:t>
            </a:r>
            <a:r>
              <a:rPr lang="en" sz="1500">
                <a:solidFill>
                  <a:srgbClr val="000000"/>
                </a:solidFill>
              </a:rPr>
              <a:t>+</a:t>
            </a:r>
            <a:r>
              <a:rPr i="1" lang="en" sz="1500">
                <a:solidFill>
                  <a:srgbClr val="000000"/>
                </a:solidFill>
              </a:rPr>
              <a:t>W s </a:t>
            </a:r>
            <a:r>
              <a:rPr lang="en" sz="1500">
                <a:solidFill>
                  <a:srgbClr val="000000"/>
                </a:solidFill>
              </a:rPr>
              <a:t>+ </a:t>
            </a:r>
            <a:r>
              <a:rPr i="1" lang="en" sz="1500">
                <a:solidFill>
                  <a:srgbClr val="000000"/>
                </a:solidFill>
              </a:rPr>
              <a:t>b</a:t>
            </a:r>
            <a:r>
              <a:rPr lang="en" sz="1500">
                <a:solidFill>
                  <a:srgbClr val="000000"/>
                </a:solidFill>
              </a:rPr>
              <a:t>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State update:               </a:t>
            </a:r>
            <a:r>
              <a:rPr i="1" lang="en" sz="1500">
                <a:solidFill>
                  <a:srgbClr val="000000"/>
                </a:solidFill>
              </a:rPr>
              <a:t>ct  </a:t>
            </a:r>
            <a:r>
              <a:rPr lang="en" sz="1500">
                <a:solidFill>
                  <a:srgbClr val="000000"/>
                </a:solidFill>
              </a:rPr>
              <a:t>= </a:t>
            </a:r>
            <a:r>
              <a:rPr i="1" lang="en" sz="1500">
                <a:solidFill>
                  <a:srgbClr val="000000"/>
                </a:solidFill>
              </a:rPr>
              <a:t>ft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i="1" lang="en" sz="1500">
                <a:solidFill>
                  <a:srgbClr val="000000"/>
                </a:solidFill>
              </a:rPr>
              <a:t>ct </a:t>
            </a:r>
            <a:r>
              <a:rPr lang="en" sz="1500">
                <a:solidFill>
                  <a:srgbClr val="000000"/>
                </a:solidFill>
              </a:rPr>
              <a:t>-1 + </a:t>
            </a:r>
            <a:r>
              <a:rPr i="1" lang="en" sz="1500">
                <a:solidFill>
                  <a:srgbClr val="000000"/>
                </a:solidFill>
              </a:rPr>
              <a:t>it 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i="1" lang="en" sz="1500">
                <a:solidFill>
                  <a:srgbClr val="000000"/>
                </a:solidFill>
              </a:rPr>
              <a:t>c </a:t>
            </a:r>
            <a:r>
              <a:rPr lang="en" sz="1500">
                <a:solidFill>
                  <a:srgbClr val="000000"/>
                </a:solidFill>
              </a:rPr>
              <a:t>_ </a:t>
            </a:r>
            <a:r>
              <a:rPr i="1" lang="en" sz="1500">
                <a:solidFill>
                  <a:srgbClr val="000000"/>
                </a:solidFill>
              </a:rPr>
              <a:t>int st </a:t>
            </a:r>
            <a:r>
              <a:rPr lang="en" sz="1500">
                <a:solidFill>
                  <a:srgbClr val="000000"/>
                </a:solidFill>
              </a:rPr>
              <a:t>= </a:t>
            </a:r>
            <a:r>
              <a:rPr i="1" lang="en" sz="1500">
                <a:solidFill>
                  <a:srgbClr val="000000"/>
                </a:solidFill>
              </a:rPr>
              <a:t>ot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lang="en" sz="1500">
                <a:solidFill>
                  <a:srgbClr val="000000"/>
                </a:solidFill>
              </a:rPr>
              <a:t>tanh(</a:t>
            </a:r>
            <a:r>
              <a:rPr i="1" lang="en" sz="1500">
                <a:solidFill>
                  <a:srgbClr val="000000"/>
                </a:solidFill>
              </a:rPr>
              <a:t>ct </a:t>
            </a:r>
            <a:r>
              <a:rPr lang="en" sz="1500">
                <a:solidFill>
                  <a:srgbClr val="000000"/>
                </a:solidFill>
              </a:rPr>
              <a:t>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Predicted output:  </a:t>
            </a:r>
            <a:r>
              <a:rPr i="1" lang="en" sz="1500">
                <a:solidFill>
                  <a:srgbClr val="000000"/>
                </a:solidFill>
              </a:rPr>
              <a:t>o</a:t>
            </a:r>
            <a:r>
              <a:rPr lang="en" sz="1500">
                <a:solidFill>
                  <a:srgbClr val="000000"/>
                </a:solidFill>
              </a:rPr>
              <a:t>(</a:t>
            </a:r>
            <a:r>
              <a:rPr i="1" lang="en" sz="1500">
                <a:solidFill>
                  <a:srgbClr val="000000"/>
                </a:solidFill>
              </a:rPr>
              <a:t>t </a:t>
            </a:r>
            <a:r>
              <a:rPr lang="en" sz="1500">
                <a:solidFill>
                  <a:srgbClr val="000000"/>
                </a:solidFill>
              </a:rPr>
              <a:t>+1) = </a:t>
            </a:r>
            <a:r>
              <a:rPr i="1" lang="en" sz="1500">
                <a:solidFill>
                  <a:srgbClr val="000000"/>
                </a:solidFill>
              </a:rPr>
              <a:t>F </a:t>
            </a:r>
            <a:r>
              <a:rPr lang="en" sz="1500">
                <a:solidFill>
                  <a:srgbClr val="000000"/>
                </a:solidFill>
              </a:rPr>
              <a:t>(</a:t>
            </a:r>
            <a:r>
              <a:rPr i="1" lang="en" sz="1500">
                <a:solidFill>
                  <a:srgbClr val="000000"/>
                </a:solidFill>
              </a:rPr>
              <a:t>o</a:t>
            </a:r>
            <a:r>
              <a:rPr lang="en" sz="1500">
                <a:solidFill>
                  <a:srgbClr val="000000"/>
                </a:solidFill>
              </a:rPr>
              <a:t>(</a:t>
            </a:r>
            <a:r>
              <a:rPr i="1" lang="en" sz="1500">
                <a:solidFill>
                  <a:srgbClr val="000000"/>
                </a:solidFill>
              </a:rPr>
              <a:t>t</a:t>
            </a:r>
            <a:r>
              <a:rPr lang="en" sz="1500">
                <a:solidFill>
                  <a:srgbClr val="000000"/>
                </a:solidFill>
              </a:rPr>
              <a:t>), </a:t>
            </a:r>
            <a:r>
              <a:rPr i="1" lang="en" sz="1500">
                <a:solidFill>
                  <a:srgbClr val="000000"/>
                </a:solidFill>
              </a:rPr>
              <a:t>o</a:t>
            </a:r>
            <a:r>
              <a:rPr lang="en" sz="1500">
                <a:solidFill>
                  <a:srgbClr val="000000"/>
                </a:solidFill>
              </a:rPr>
              <a:t>(</a:t>
            </a:r>
            <a:r>
              <a:rPr i="1" lang="en" sz="1500">
                <a:solidFill>
                  <a:srgbClr val="000000"/>
                </a:solidFill>
              </a:rPr>
              <a:t>t </a:t>
            </a:r>
            <a:r>
              <a:rPr lang="en" sz="1500">
                <a:solidFill>
                  <a:srgbClr val="000000"/>
                </a:solidFill>
              </a:rPr>
              <a:t>-1),    …   , </a:t>
            </a:r>
            <a:r>
              <a:rPr i="1" lang="en" sz="1500">
                <a:solidFill>
                  <a:srgbClr val="000000"/>
                </a:solidFill>
              </a:rPr>
              <a:t>o</a:t>
            </a:r>
            <a:r>
              <a:rPr lang="en" sz="1500">
                <a:solidFill>
                  <a:srgbClr val="000000"/>
                </a:solidFill>
              </a:rPr>
              <a:t>(</a:t>
            </a:r>
            <a:r>
              <a:rPr i="1" lang="en" sz="1500">
                <a:solidFill>
                  <a:srgbClr val="000000"/>
                </a:solidFill>
              </a:rPr>
              <a:t>t </a:t>
            </a:r>
            <a:r>
              <a:rPr lang="en" sz="1500">
                <a:solidFill>
                  <a:srgbClr val="000000"/>
                </a:solidFill>
              </a:rPr>
              <a:t>- </a:t>
            </a:r>
            <a:r>
              <a:rPr i="1" lang="en" sz="1500">
                <a:solidFill>
                  <a:srgbClr val="000000"/>
                </a:solidFill>
              </a:rPr>
              <a:t>n</a:t>
            </a:r>
            <a:r>
              <a:rPr lang="en" sz="1500">
                <a:solidFill>
                  <a:srgbClr val="000000"/>
                </a:solidFill>
              </a:rPr>
              <a:t>), </a:t>
            </a:r>
            <a:r>
              <a:rPr i="1" lang="en" sz="1500">
                <a:solidFill>
                  <a:srgbClr val="000000"/>
                </a:solidFill>
              </a:rPr>
              <a:t>x</a:t>
            </a:r>
            <a:r>
              <a:rPr lang="en" sz="1500">
                <a:solidFill>
                  <a:srgbClr val="000000"/>
                </a:solidFill>
              </a:rPr>
              <a:t>(</a:t>
            </a:r>
            <a:r>
              <a:rPr i="1" lang="en" sz="1500">
                <a:solidFill>
                  <a:srgbClr val="000000"/>
                </a:solidFill>
              </a:rPr>
              <a:t>t </a:t>
            </a:r>
            <a:r>
              <a:rPr lang="en" sz="1500">
                <a:solidFill>
                  <a:srgbClr val="000000"/>
                </a:solidFill>
              </a:rPr>
              <a:t>+1), </a:t>
            </a:r>
            <a:r>
              <a:rPr i="1" lang="en" sz="1500">
                <a:solidFill>
                  <a:srgbClr val="000000"/>
                </a:solidFill>
              </a:rPr>
              <a:t>x</a:t>
            </a:r>
            <a:r>
              <a:rPr lang="en" sz="1500">
                <a:solidFill>
                  <a:srgbClr val="000000"/>
                </a:solidFill>
              </a:rPr>
              <a:t>(</a:t>
            </a:r>
            <a:r>
              <a:rPr i="1" lang="en" sz="1500">
                <a:solidFill>
                  <a:srgbClr val="000000"/>
                </a:solidFill>
              </a:rPr>
              <a:t>t</a:t>
            </a:r>
            <a:r>
              <a:rPr lang="en" sz="1500">
                <a:solidFill>
                  <a:srgbClr val="000000"/>
                </a:solidFill>
              </a:rPr>
              <a:t>), </a:t>
            </a:r>
            <a:r>
              <a:rPr i="1" lang="en" sz="1500">
                <a:solidFill>
                  <a:srgbClr val="000000"/>
                </a:solidFill>
              </a:rPr>
              <a:t>x</a:t>
            </a:r>
            <a:r>
              <a:rPr lang="en" sz="1500">
                <a:solidFill>
                  <a:srgbClr val="000000"/>
                </a:solidFill>
              </a:rPr>
              <a:t>(</a:t>
            </a:r>
            <a:r>
              <a:rPr i="1" lang="en" sz="1500">
                <a:solidFill>
                  <a:srgbClr val="000000"/>
                </a:solidFill>
              </a:rPr>
              <a:t>t </a:t>
            </a:r>
            <a:r>
              <a:rPr lang="en" sz="1500">
                <a:solidFill>
                  <a:srgbClr val="000000"/>
                </a:solidFill>
              </a:rPr>
              <a:t>-1),  </a:t>
            </a:r>
            <a:r>
              <a:rPr i="1" lang="en" sz="1500">
                <a:solidFill>
                  <a:srgbClr val="000000"/>
                </a:solidFill>
              </a:rPr>
              <a:t>x</a:t>
            </a:r>
            <a:r>
              <a:rPr lang="en" sz="1500">
                <a:solidFill>
                  <a:srgbClr val="000000"/>
                </a:solidFill>
              </a:rPr>
              <a:t>(</a:t>
            </a:r>
            <a:r>
              <a:rPr i="1" lang="en" sz="1500">
                <a:solidFill>
                  <a:srgbClr val="000000"/>
                </a:solidFill>
              </a:rPr>
              <a:t>t </a:t>
            </a:r>
            <a:r>
              <a:rPr lang="en" sz="1500">
                <a:solidFill>
                  <a:srgbClr val="000000"/>
                </a:solidFill>
              </a:rPr>
              <a:t>- </a:t>
            </a:r>
            <a:r>
              <a:rPr i="1" lang="en" sz="1500">
                <a:solidFill>
                  <a:srgbClr val="000000"/>
                </a:solidFill>
              </a:rPr>
              <a:t>n</a:t>
            </a:r>
            <a:r>
              <a:rPr lang="en" sz="1500">
                <a:solidFill>
                  <a:srgbClr val="000000"/>
                </a:solidFill>
              </a:rPr>
              <a:t>))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Where: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</a:rPr>
              <a:t>o</a:t>
            </a:r>
            <a:r>
              <a:rPr lang="en" sz="1500">
                <a:solidFill>
                  <a:srgbClr val="000000"/>
                </a:solidFill>
              </a:rPr>
              <a:t>(</a:t>
            </a:r>
            <a:r>
              <a:rPr i="1" lang="en" sz="1500">
                <a:solidFill>
                  <a:srgbClr val="000000"/>
                </a:solidFill>
              </a:rPr>
              <a:t>t+</a:t>
            </a:r>
            <a:r>
              <a:rPr lang="en" sz="1500">
                <a:solidFill>
                  <a:srgbClr val="000000"/>
                </a:solidFill>
              </a:rPr>
              <a:t>1) </a:t>
            </a:r>
            <a:r>
              <a:rPr i="1" lang="en" sz="1500">
                <a:solidFill>
                  <a:srgbClr val="000000"/>
                </a:solidFill>
              </a:rPr>
              <a:t>o</a:t>
            </a:r>
            <a:r>
              <a:rPr lang="en" sz="1500">
                <a:solidFill>
                  <a:srgbClr val="000000"/>
                </a:solidFill>
              </a:rPr>
              <a:t>(</a:t>
            </a:r>
            <a:r>
              <a:rPr i="1" lang="en" sz="1500">
                <a:solidFill>
                  <a:srgbClr val="000000"/>
                </a:solidFill>
              </a:rPr>
              <a:t>t</a:t>
            </a:r>
            <a:r>
              <a:rPr lang="en" sz="1500">
                <a:solidFill>
                  <a:srgbClr val="000000"/>
                </a:solidFill>
              </a:rPr>
              <a:t>), </a:t>
            </a:r>
            <a:r>
              <a:rPr i="1" lang="en" sz="1500">
                <a:solidFill>
                  <a:srgbClr val="000000"/>
                </a:solidFill>
              </a:rPr>
              <a:t>o</a:t>
            </a:r>
            <a:r>
              <a:rPr lang="en" sz="1500">
                <a:solidFill>
                  <a:srgbClr val="000000"/>
                </a:solidFill>
              </a:rPr>
              <a:t>(</a:t>
            </a:r>
            <a:r>
              <a:rPr i="1" lang="en" sz="1500">
                <a:solidFill>
                  <a:srgbClr val="000000"/>
                </a:solidFill>
              </a:rPr>
              <a:t>t-</a:t>
            </a:r>
            <a:r>
              <a:rPr lang="en" sz="1500">
                <a:solidFill>
                  <a:srgbClr val="000000"/>
                </a:solidFill>
              </a:rPr>
              <a:t>1), …, </a:t>
            </a:r>
            <a:r>
              <a:rPr i="1" lang="en" sz="1500">
                <a:solidFill>
                  <a:srgbClr val="000000"/>
                </a:solidFill>
              </a:rPr>
              <a:t>o</a:t>
            </a:r>
            <a:r>
              <a:rPr lang="en" sz="1500">
                <a:solidFill>
                  <a:srgbClr val="000000"/>
                </a:solidFill>
              </a:rPr>
              <a:t>(</a:t>
            </a:r>
            <a:r>
              <a:rPr i="1" lang="en" sz="1500">
                <a:solidFill>
                  <a:srgbClr val="000000"/>
                </a:solidFill>
              </a:rPr>
              <a:t>t-n</a:t>
            </a:r>
            <a:r>
              <a:rPr lang="en" sz="1500">
                <a:solidFill>
                  <a:srgbClr val="000000"/>
                </a:solidFill>
              </a:rPr>
              <a:t>) are is the predicted wind power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</a:rPr>
              <a:t>x</a:t>
            </a:r>
            <a:r>
              <a:rPr lang="en" sz="1500">
                <a:solidFill>
                  <a:srgbClr val="000000"/>
                </a:solidFill>
              </a:rPr>
              <a:t>(</a:t>
            </a:r>
            <a:r>
              <a:rPr i="1" lang="en" sz="1500">
                <a:solidFill>
                  <a:srgbClr val="000000"/>
                </a:solidFill>
              </a:rPr>
              <a:t>t+</a:t>
            </a:r>
            <a:r>
              <a:rPr lang="en" sz="1500">
                <a:solidFill>
                  <a:srgbClr val="000000"/>
                </a:solidFill>
              </a:rPr>
              <a:t>1), </a:t>
            </a:r>
            <a:r>
              <a:rPr i="1" lang="en" sz="1500">
                <a:solidFill>
                  <a:srgbClr val="000000"/>
                </a:solidFill>
              </a:rPr>
              <a:t>x</a:t>
            </a:r>
            <a:r>
              <a:rPr lang="en" sz="1500">
                <a:solidFill>
                  <a:srgbClr val="000000"/>
                </a:solidFill>
              </a:rPr>
              <a:t>(</a:t>
            </a:r>
            <a:r>
              <a:rPr i="1" lang="en" sz="1500">
                <a:solidFill>
                  <a:srgbClr val="000000"/>
                </a:solidFill>
              </a:rPr>
              <a:t>t</a:t>
            </a:r>
            <a:r>
              <a:rPr lang="en" sz="1500">
                <a:solidFill>
                  <a:srgbClr val="000000"/>
                </a:solidFill>
              </a:rPr>
              <a:t>), …, </a:t>
            </a:r>
            <a:r>
              <a:rPr i="1" lang="en" sz="1500">
                <a:solidFill>
                  <a:srgbClr val="000000"/>
                </a:solidFill>
              </a:rPr>
              <a:t>x</a:t>
            </a:r>
            <a:r>
              <a:rPr lang="en" sz="1500">
                <a:solidFill>
                  <a:srgbClr val="000000"/>
                </a:solidFill>
              </a:rPr>
              <a:t>(</a:t>
            </a:r>
            <a:r>
              <a:rPr i="1" lang="en" sz="1500">
                <a:solidFill>
                  <a:srgbClr val="000000"/>
                </a:solidFill>
              </a:rPr>
              <a:t>t-n</a:t>
            </a:r>
            <a:r>
              <a:rPr lang="en" sz="1500">
                <a:solidFill>
                  <a:srgbClr val="000000"/>
                </a:solidFill>
              </a:rPr>
              <a:t>) is current and past observed wind power. 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Prediction Using LSTM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1393929" y="1758346"/>
            <a:ext cx="6366900" cy="25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Three Experiment done using LSTM</a:t>
            </a:r>
            <a:endParaRPr sz="22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200"/>
              <a:t>Power estimation</a:t>
            </a:r>
            <a:endParaRPr sz="22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200"/>
              <a:t>Future Power Prediction - Element wise</a:t>
            </a:r>
            <a:endParaRPr sz="22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2200"/>
              <a:t>Future Power Predection - Frame wise 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514350" y="388400"/>
            <a:ext cx="75057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Data-set used in project</a:t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325300"/>
            <a:ext cx="787717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819150" y="312200"/>
            <a:ext cx="75057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Exp. 1: 70-30 train-test data division</a:t>
            </a:r>
            <a:endParaRPr sz="2000"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819150" y="771525"/>
            <a:ext cx="75057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Root mean square error (RMSE) = 1.242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Variance = 0.984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00" y="1709699"/>
            <a:ext cx="7411601" cy="30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819150" y="312200"/>
            <a:ext cx="75057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Exp. 2: 60-40 train-test data division</a:t>
            </a:r>
            <a:endParaRPr sz="2000"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819150" y="771525"/>
            <a:ext cx="75057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R</a:t>
            </a:r>
            <a:r>
              <a:rPr lang="en" sz="1700">
                <a:solidFill>
                  <a:srgbClr val="000000"/>
                </a:solidFill>
              </a:rPr>
              <a:t>oot mean square error (RMSE) = </a:t>
            </a:r>
            <a:r>
              <a:rPr lang="en" sz="2000">
                <a:solidFill>
                  <a:srgbClr val="000000"/>
                </a:solidFill>
              </a:rPr>
              <a:t>1.667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Variance = 0.969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 rotWithShape="1">
          <a:blip r:embed="rId3">
            <a:alphaModFix/>
          </a:blip>
          <a:srcRect b="37099" l="7385" r="4485" t="0"/>
          <a:stretch/>
        </p:blipFill>
        <p:spPr>
          <a:xfrm>
            <a:off x="1033175" y="1866825"/>
            <a:ext cx="6393076" cy="2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438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Predection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819150" y="1152525"/>
            <a:ext cx="75057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Mean percent error 18.28%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639050" y="836700"/>
            <a:ext cx="66951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Exp. 1. 12 hours Prediction</a:t>
            </a:r>
            <a:endParaRPr sz="400"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5475"/>
            <a:ext cx="5038875" cy="28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1525" y="1821225"/>
            <a:ext cx="4029075" cy="2371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819150" y="312200"/>
            <a:ext cx="75057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Exp. 2:- 24</a:t>
            </a:r>
            <a:r>
              <a:rPr lang="en" sz="2000"/>
              <a:t> hours Prediction</a:t>
            </a:r>
            <a:endParaRPr sz="2000"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971550" y="847725"/>
            <a:ext cx="75057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Mean percent error =24.53%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0"/>
          <p:cNvPicPr preferRelativeResize="0"/>
          <p:nvPr/>
        </p:nvPicPr>
        <p:blipFill rotWithShape="1">
          <a:blip r:embed="rId3">
            <a:alphaModFix/>
          </a:blip>
          <a:srcRect b="0" l="0" r="9982" t="0"/>
          <a:stretch/>
        </p:blipFill>
        <p:spPr>
          <a:xfrm>
            <a:off x="228600" y="1346025"/>
            <a:ext cx="5367126" cy="35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/>
          <p:cNvPicPr preferRelativeResize="0"/>
          <p:nvPr/>
        </p:nvPicPr>
        <p:blipFill rotWithShape="1">
          <a:blip r:embed="rId4">
            <a:alphaModFix/>
          </a:blip>
          <a:srcRect b="4232" l="11999" r="16362" t="0"/>
          <a:stretch/>
        </p:blipFill>
        <p:spPr>
          <a:xfrm>
            <a:off x="4572000" y="942975"/>
            <a:ext cx="4133850" cy="3462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819150" y="312200"/>
            <a:ext cx="75057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Exp. 3:- 48 hours Prediction</a:t>
            </a:r>
            <a:endParaRPr sz="2000"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971550" y="847725"/>
            <a:ext cx="75057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Mean percent error =</a:t>
            </a:r>
            <a:r>
              <a:rPr lang="en" sz="1800">
                <a:solidFill>
                  <a:srgbClr val="000000"/>
                </a:solidFill>
              </a:rPr>
              <a:t>39.47%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1"/>
          <p:cNvPicPr preferRelativeResize="0"/>
          <p:nvPr/>
        </p:nvPicPr>
        <p:blipFill rotWithShape="1">
          <a:blip r:embed="rId3">
            <a:alphaModFix/>
          </a:blip>
          <a:srcRect b="0" l="15011" r="10306" t="48202"/>
          <a:stretch/>
        </p:blipFill>
        <p:spPr>
          <a:xfrm>
            <a:off x="1407275" y="1674000"/>
            <a:ext cx="5373875" cy="29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Outlines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762125"/>
            <a:ext cx="7505700" cy="26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Effective dependency parameters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Simulation block diagram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Mathematic of LSTM model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Wind Power Prediction using LSTM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Front end designing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Conclusion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References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819150" y="312200"/>
            <a:ext cx="75057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Exp. 4:- 1</a:t>
            </a:r>
            <a:r>
              <a:rPr lang="en" sz="2000"/>
              <a:t> week</a:t>
            </a:r>
            <a:r>
              <a:rPr lang="en" sz="2000"/>
              <a:t> Prediction</a:t>
            </a:r>
            <a:endParaRPr sz="2000"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971550" y="847725"/>
            <a:ext cx="75057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Mean percent error =</a:t>
            </a:r>
            <a:r>
              <a:rPr lang="en" sz="1800">
                <a:solidFill>
                  <a:srgbClr val="000000"/>
                </a:solidFill>
              </a:rPr>
              <a:t>44.74%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26" y="1498425"/>
            <a:ext cx="7427751" cy="30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819150" y="312200"/>
            <a:ext cx="76581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Exp. 5:- 48 hours and 1 Week Prediction with model </a:t>
            </a:r>
            <a:r>
              <a:rPr lang="en" sz="2000"/>
              <a:t>Optimization</a:t>
            </a:r>
            <a:endParaRPr sz="2000"/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971550" y="847725"/>
            <a:ext cx="32856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Mean percent error =30.766%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1558175"/>
            <a:ext cx="3742200" cy="2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3"/>
          <p:cNvSpPr txBox="1"/>
          <p:nvPr/>
        </p:nvSpPr>
        <p:spPr>
          <a:xfrm>
            <a:off x="4876800" y="838200"/>
            <a:ext cx="30000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Mean percent error =3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8.634%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4150" y="1624975"/>
            <a:ext cx="4732475" cy="27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819150" y="845600"/>
            <a:ext cx="75057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Exp. 1:- 24 hours Prediction</a:t>
            </a:r>
            <a:endParaRPr sz="2000"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971550" y="1228725"/>
            <a:ext cx="75057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Mean percent error =35.143</a:t>
            </a:r>
            <a:r>
              <a:rPr lang="en" sz="1800">
                <a:solidFill>
                  <a:srgbClr val="000000"/>
                </a:solidFill>
              </a:rPr>
              <a:t>%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4"/>
          <p:cNvSpPr txBox="1"/>
          <p:nvPr/>
        </p:nvSpPr>
        <p:spPr>
          <a:xfrm>
            <a:off x="533400" y="304800"/>
            <a:ext cx="78651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Power Prediction For Next Kth Time Interval at a Time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5" name="Google Shape;2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650825"/>
            <a:ext cx="7751574" cy="3156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819150" y="312200"/>
            <a:ext cx="75057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Exp. 2:- 48 hours Prediction</a:t>
            </a:r>
            <a:endParaRPr sz="2000"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971550" y="847725"/>
            <a:ext cx="75057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Mean percent error =46.716%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425" y="1574625"/>
            <a:ext cx="7505699" cy="3056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819150" y="312200"/>
            <a:ext cx="75057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Exp. 3:- 1 week Prediction</a:t>
            </a:r>
            <a:endParaRPr sz="2000"/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971550" y="847725"/>
            <a:ext cx="75057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Mean percent error =51.473%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75" y="1574625"/>
            <a:ext cx="7425051" cy="30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Design</a:t>
            </a:r>
            <a:endParaRPr/>
          </a:p>
        </p:txBody>
      </p:sp>
      <p:sp>
        <p:nvSpPr>
          <p:cNvPr id="285" name="Google Shape;285;p37"/>
          <p:cNvSpPr txBox="1"/>
          <p:nvPr>
            <p:ph idx="1" type="body"/>
          </p:nvPr>
        </p:nvSpPr>
        <p:spPr>
          <a:xfrm>
            <a:off x="819150" y="1304925"/>
            <a:ext cx="7505700" cy="27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Front end design(</a:t>
            </a:r>
            <a:r>
              <a:rPr lang="en" sz="1500">
                <a:solidFill>
                  <a:srgbClr val="000000"/>
                </a:solidFill>
              </a:rPr>
              <a:t>GUI</a:t>
            </a:r>
            <a:r>
              <a:rPr lang="en" sz="1500">
                <a:solidFill>
                  <a:srgbClr val="000000"/>
                </a:solidFill>
              </a:rPr>
              <a:t>) is Created using tkinter library (Python).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To create a GUI using tkinter: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1. Importing the module – tkinter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2. Create the main window (container)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3. Add any number of widgets to the main window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4. Apply the event Trigger on the widgets.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00" y="304800"/>
            <a:ext cx="8256800" cy="439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LSTM is able to get the pattern in the long term data i.e. seasonal and annual changes in the power generated by the system.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For wind speed less than 4 m/s the power generated by the system is zero.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Performance can be increased by another neural network method.</a:t>
            </a: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819150" y="1152525"/>
            <a:ext cx="75057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2016 IEEE PES Asia-Pacific Power and Energy Conference - Xi'an – China “Short-Term Prediction of Wind Power Based on Deep Learning-Long Short-Term Memory” Qu Xiaoyun, Kang Xiaoning, Zhang Chao, Jiang Shuai, Ma Xiuda Shaanxi Key Laboratory of Smart Grid, Xi'an Jiaotong University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“A Combined Approach for Very Short Term Wind Power Probability Forecast” - Yubo Tao, Yafei Zhang, Bo Chen and Jing Shi, Member, IEEE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https://www.analyticsvidhya.com/blog/2017/12/fundamentals-of-deep-learning introduction-to-lstm/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https://www.kaggle.com/jphoon/bitcoin-time-series-prediction-with-lstm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https://machinelearningmastery.com/time-series-forecasting-long-short-term-memory-network-python/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https://en.wikipedia.org/wiki/Long_short-term_memory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>
                <a:latin typeface="Pacifico"/>
                <a:ea typeface="Pacifico"/>
                <a:cs typeface="Pacifico"/>
                <a:sym typeface="Pacifico"/>
              </a:rPr>
              <a:t>Thank You</a:t>
            </a:r>
            <a:endParaRPr sz="77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685925"/>
            <a:ext cx="7505700" cy="26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wind energy depends on the speed of the wind that is not very linear.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Wind speed follows a certain pattern over time.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This time-series pattern is used to predict power.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Reliable short-term wind forecasting plays a very significant and important role in wind power conversion systems.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Wind power prediction plays a major role in vario</a:t>
            </a:r>
            <a:r>
              <a:rPr lang="en" sz="1500">
                <a:solidFill>
                  <a:srgbClr val="000000"/>
                </a:solidFill>
              </a:rPr>
              <a:t>us </a:t>
            </a:r>
            <a:r>
              <a:rPr lang="en" sz="1500">
                <a:solidFill>
                  <a:srgbClr val="000000"/>
                </a:solidFill>
              </a:rPr>
              <a:t>industries due to much consumption of power.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There are three traditional methods in wind power forecasting that are physical modeling, mathematical methods and computational techniques.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5905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Parameters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666750" y="1228725"/>
            <a:ext cx="3753000" cy="26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Wind power depend on following parameter: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Wind speed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Height of tower and installation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Density of air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Temperature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Pressure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Rotor diameter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Electrical and Mechanical efficiency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0" name="Google Shape;150;p16"/>
          <p:cNvSpPr txBox="1"/>
          <p:nvPr/>
        </p:nvSpPr>
        <p:spPr>
          <a:xfrm>
            <a:off x="4392050" y="1253325"/>
            <a:ext cx="5814900" cy="3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Power available in wind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 = 0.5*ῥA(V^3)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= Available power in air(kW),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ῥ = air mass density (kg/m3),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 = is the swept blade area (m2),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V = is the speed of the wind (m/s).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Pout = Cp*ηm*ηe*Pw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Pout=output power from wind generator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Cp = Power coefficient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ηm = Mechanical  efficiency, ηe = Electrical  efficiency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And Plots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75" y="228300"/>
            <a:ext cx="8005299" cy="46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28600"/>
            <a:ext cx="76770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Algorithm for Power Prediction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666750" y="388400"/>
            <a:ext cx="75057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LSTM(Long Short Term Memory) Model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742950" y="1152525"/>
            <a:ext cx="7505700" cy="3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Long short-term memory (LSTM) is an artificial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neural network (ANN) architecture.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LSTM has feedback connections and has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 standard feedforward neural networks</a:t>
            </a:r>
            <a:r>
              <a:rPr lang="en" sz="1500">
                <a:solidFill>
                  <a:srgbClr val="000000"/>
                </a:solidFill>
              </a:rPr>
              <a:t>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LSTM units can be trained in a supervised fashion, on a set of training sequences.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LSTM use past remember memory or past input and ouputs for predicting the new result.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500">
                <a:solidFill>
                  <a:srgbClr val="000000"/>
                </a:solidFill>
              </a:rPr>
              <a:t>etwork consisting of three hidden layers is built.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" sz="1500">
                <a:solidFill>
                  <a:srgbClr val="000000"/>
                </a:solidFill>
              </a:rPr>
              <a:t>Input layer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" sz="1500">
                <a:solidFill>
                  <a:srgbClr val="000000"/>
                </a:solidFill>
              </a:rPr>
              <a:t>Hidden layer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" sz="1500">
                <a:solidFill>
                  <a:srgbClr val="000000"/>
                </a:solidFill>
              </a:rPr>
              <a:t>Output layer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