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9" r:id="rId4"/>
    <p:sldId id="271" r:id="rId5"/>
    <p:sldId id="260" r:id="rId6"/>
    <p:sldId id="263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420600"/>
    <a:srgbClr val="FFFF99"/>
    <a:srgbClr val="E0AB4C"/>
    <a:srgbClr val="D99927"/>
    <a:srgbClr val="CC8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 autoAdjust="0"/>
    <p:restoredTop sz="94637"/>
  </p:normalViewPr>
  <p:slideViewPr>
    <p:cSldViewPr>
      <p:cViewPr varScale="1">
        <p:scale>
          <a:sx n="125" d="100"/>
          <a:sy n="125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E67A-E487-4DD3-B520-83008FD455D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49478-AE8F-4017-82A8-FADD4DEAEF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478-AE8F-4017-82A8-FADD4DEAEFB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478-AE8F-4017-82A8-FADD4DEAEFB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478-AE8F-4017-82A8-FADD4DEAEFB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478-AE8F-4017-82A8-FADD4DEAEFB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EB5A-2541-4592-ABAD-20FD402A8DE5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3575-B7A6-4430-91A4-A008C2CDF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0920" b="2089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E91B14-1D32-084B-AC34-6944AC16F57E}"/>
              </a:ext>
            </a:extLst>
          </p:cNvPr>
          <p:cNvSpPr/>
          <p:nvPr/>
        </p:nvSpPr>
        <p:spPr>
          <a:xfrm>
            <a:off x="3962400" y="0"/>
            <a:ext cx="5181600" cy="145886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IN" sz="9600" i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Ganpati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91B14-1D32-084B-AC34-6944AC16F57E}"/>
              </a:ext>
            </a:extLst>
          </p:cNvPr>
          <p:cNvSpPr/>
          <p:nvPr/>
        </p:nvSpPr>
        <p:spPr>
          <a:xfrm>
            <a:off x="5181600" y="1200150"/>
            <a:ext cx="3962400" cy="145886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IN" sz="9600" i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Festival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A53AD2F-AE6D-473B-9801-93799232ECA8}"/>
              </a:ext>
            </a:extLst>
          </p:cNvPr>
          <p:cNvSpPr txBox="1">
            <a:spLocks/>
          </p:cNvSpPr>
          <p:nvPr/>
        </p:nvSpPr>
        <p:spPr>
          <a:xfrm>
            <a:off x="5056633" y="2724150"/>
            <a:ext cx="40873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6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lonna MT" pitchFamily="82" charset="77"/>
                <a:ea typeface="+mn-ea"/>
                <a:cs typeface="+mn-cs"/>
              </a:rPr>
              <a:t>Pawan Mahadu Sarule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53AD2F-AE6D-473B-9801-93799232ECA8}"/>
              </a:ext>
            </a:extLst>
          </p:cNvPr>
          <p:cNvSpPr txBox="1">
            <a:spLocks/>
          </p:cNvSpPr>
          <p:nvPr/>
        </p:nvSpPr>
        <p:spPr>
          <a:xfrm>
            <a:off x="5105400" y="2343150"/>
            <a:ext cx="65836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60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lonna MT" pitchFamily="82" charset="77"/>
                <a:ea typeface="+mn-ea"/>
                <a:cs typeface="+mn-cs"/>
              </a:rPr>
              <a:t>By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318F-F69E-C347-B7CF-A49F4F6D19E4}"/>
              </a:ext>
            </a:extLst>
          </p:cNvPr>
          <p:cNvSpPr/>
          <p:nvPr/>
        </p:nvSpPr>
        <p:spPr>
          <a:xfrm>
            <a:off x="5099304" y="3181350"/>
            <a:ext cx="404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C00000"/>
                </a:solidFill>
                <a:latin typeface="Colonna MT" pitchFamily="82" charset="77"/>
              </a:rPr>
              <a:t>Class: FYBCA(Sci)</a:t>
            </a:r>
            <a:endParaRPr lang="en-US" sz="2800" i="1" dirty="0">
              <a:solidFill>
                <a:srgbClr val="C00000"/>
              </a:solidFill>
              <a:latin typeface="Colonna MT" pitchFamily="8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2868" b="12132"/>
          <a:stretch>
            <a:fillRect/>
          </a:stretch>
        </p:blipFill>
        <p:spPr bwMode="auto">
          <a:xfrm>
            <a:off x="0" y="190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16719" b="15781"/>
          <a:stretch>
            <a:fillRect/>
          </a:stretch>
        </p:blipFill>
        <p:spPr bwMode="auto">
          <a:xfrm>
            <a:off x="685800" y="1352550"/>
            <a:ext cx="186266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876800" y="1352550"/>
            <a:ext cx="2645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lonna MT" pitchFamily="82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822668"/>
            <a:ext cx="670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Hindu festival celebrated on the occasion of birthday of Lord Ganesha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Bestows his presence on earth for all his devotees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Widely worshipped as the God of wisdom, prosperity and good fortune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Traditionally invoked at the beginning of any new venture.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Lord Ganesh is remembered on Ganesh Chaturthi which falls on the fourth day of the month of Bhadrapad in the Hindu calendar.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Ganesh Chaturthi is a ten-day celebration.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7037" b="703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14600" y="1504950"/>
            <a:ext cx="647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rgbClr val="CC8E34"/>
                </a:solidFill>
              </a:rPr>
              <a:t>Ganesh Chaturthi was being celebrated as a public event by Peshvas in Pune since the times of Shivaji Maharaj.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rgbClr val="CC8E34"/>
                </a:solidFill>
              </a:rPr>
              <a:t>With the fall of the Peshwas, Ganesh Chaturthi lost state patronage and became aprivate family celebration.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rgbClr val="CC8E34"/>
                </a:solidFill>
              </a:rPr>
              <a:t>Indian freedom fighter and social reformer Lokmanya Tilak introduced a new way of celebrating the Ganapati festival ascollective community worship.</a:t>
            </a:r>
          </a:p>
        </p:txBody>
      </p:sp>
      <p:pic>
        <p:nvPicPr>
          <p:cNvPr id="4" name="Picture 2" descr="C:\Users\Admin\Downloads\pngwing.com (3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056" y="1352550"/>
            <a:ext cx="1846944" cy="24241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76800" y="895350"/>
            <a:ext cx="1789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Colonna MT" pitchFamily="82" charset="0"/>
              </a:rPr>
              <a:t>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5000" b="1203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1809750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But this year it is on 19th September.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lasts for 10 days.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ends on Anant Chaturdashi.</a:t>
            </a:r>
            <a:endParaRPr lang="en-US" dirty="0">
              <a:solidFill>
                <a:srgbClr val="E0AB4C"/>
              </a:solidFill>
            </a:endParaRPr>
          </a:p>
        </p:txBody>
      </p:sp>
      <p:pic>
        <p:nvPicPr>
          <p:cNvPr id="3074" name="Picture 2" descr="C:\Users\Admin\Downloads\pngwing.com (3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276350"/>
            <a:ext cx="2018276" cy="24955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1657350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observed in the Hindu calendar in the month of Bhaadrapada.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starts on the Shukla Chaturthi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falls between 19 August and 15 September.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66"/>
                </a:solidFill>
                <a:latin typeface="Colonna MT" pitchFamily="82" charset="0"/>
              </a:rPr>
              <a:t>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8626" b="830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142875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420600"/>
                </a:solidFill>
                <a:latin typeface="Helvetica Neue"/>
              </a:rPr>
              <a:t>All over India, mainly in Maharashtra, Andhra Pradesh, Karnataka and Goa.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420600"/>
                </a:solidFill>
                <a:latin typeface="Helvetica Neue"/>
              </a:rPr>
              <a:t>Outside India: Nepal, UK, US, Canada, Mauritius, France, Singapore, Thailand, Cambodia, Burma, and Fiji.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420600"/>
                </a:solidFill>
                <a:latin typeface="Helvetica Neue"/>
              </a:rPr>
              <a:t>UK: First time in the Vishwa Hindu Temple in 2005,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420600"/>
                </a:solidFill>
                <a:latin typeface="Helvetica Neue"/>
              </a:rPr>
              <a:t>Mauritius: Celebration started here in 1896 by well known Bhiwajee family So popular that the Mauritian government proclaimed Ganesh Chaturthi day as a public holiday.</a:t>
            </a:r>
            <a:endParaRPr lang="en-US" dirty="0">
              <a:solidFill>
                <a:srgbClr val="420600"/>
              </a:solidFill>
            </a:endParaRPr>
          </a:p>
        </p:txBody>
      </p:sp>
      <p:pic>
        <p:nvPicPr>
          <p:cNvPr id="4098" name="Picture 2" descr="C:\Users\Admin\Downloads\pngwing.com (33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3950"/>
            <a:ext cx="2595705" cy="27743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89535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420600"/>
                </a:solidFill>
                <a:latin typeface="Colonna MT" pitchFamily="82" charset="0"/>
              </a:rPr>
              <a:t>Place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t="17461" b="1739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173355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Ganesh idol is brought &amp; ceremoniously installed by the head of the house hold in the "home mandir“.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Decorated with rangoli.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"Puja" and "aarti" are performed every morning andevening.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E0AB4C"/>
                </a:solidFill>
                <a:latin typeface="Helvetica Neue"/>
              </a:rPr>
              <a:t>Modak as prasaad is distributed amongst the devotees</a:t>
            </a:r>
            <a:endParaRPr lang="en-US" dirty="0">
              <a:solidFill>
                <a:srgbClr val="E0AB4C"/>
              </a:solidFill>
            </a:endParaRPr>
          </a:p>
        </p:txBody>
      </p:sp>
      <p:pic>
        <p:nvPicPr>
          <p:cNvPr id="5122" name="Picture 2" descr="C:\Users\Admin\Downloads\pngwing.com (34).png"/>
          <p:cNvPicPr>
            <a:picLocks noChangeAspect="1" noChangeArrowheads="1"/>
          </p:cNvPicPr>
          <p:nvPr/>
        </p:nvPicPr>
        <p:blipFill>
          <a:blip r:embed="rId4" cstate="print"/>
          <a:srcRect l="10762" t="8969" r="10314" b="10314"/>
          <a:stretch>
            <a:fillRect/>
          </a:stretch>
        </p:blipFill>
        <p:spPr bwMode="auto">
          <a:xfrm>
            <a:off x="5791200" y="895350"/>
            <a:ext cx="3352800" cy="3429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8953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66"/>
                </a:solidFill>
                <a:latin typeface="Colonna MT" pitchFamily="82" charset="0"/>
              </a:rPr>
              <a:t>Celebrate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Admin\Downloads\pngwing.com (3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5651869" cy="51435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A6F772-356A-E643-B38E-A4D04E3D15EB}"/>
              </a:ext>
            </a:extLst>
          </p:cNvPr>
          <p:cNvSpPr/>
          <p:nvPr/>
        </p:nvSpPr>
        <p:spPr>
          <a:xfrm>
            <a:off x="5638800" y="1504950"/>
            <a:ext cx="2566728" cy="145886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IN" sz="9600" i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Thank</a:t>
            </a:r>
            <a:endParaRPr lang="en-IN" sz="9600" b="1" i="1" dirty="0">
              <a:solidFill>
                <a:srgbClr val="C00000"/>
              </a:solidFill>
              <a:latin typeface="Edwardian Script ITC" panose="030303020407070D0804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2E4D1-643A-2A41-AF46-9255FCA84E92}"/>
              </a:ext>
            </a:extLst>
          </p:cNvPr>
          <p:cNvSpPr/>
          <p:nvPr/>
        </p:nvSpPr>
        <p:spPr>
          <a:xfrm>
            <a:off x="6096000" y="2419350"/>
            <a:ext cx="2073003" cy="145886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IN" sz="9600" i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77"/>
              </a:rPr>
              <a:t>You</a:t>
            </a:r>
            <a:endParaRPr lang="en-IN" sz="9600" b="1" i="1" dirty="0">
              <a:solidFill>
                <a:srgbClr val="C00000"/>
              </a:solidFill>
              <a:latin typeface="Edwardian Script ITC" panose="030303020407070D0804" pitchFamily="66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324</Words>
  <Application>Microsoft Macintosh PowerPoint</Application>
  <PresentationFormat>On-screen Show (16:9)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Colonna MT</vt:lpstr>
      <vt:lpstr>Edwardian Script ITC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Arjun Sarule</cp:lastModifiedBy>
  <cp:revision>46</cp:revision>
  <dcterms:created xsi:type="dcterms:W3CDTF">2021-01-04T11:14:49Z</dcterms:created>
  <dcterms:modified xsi:type="dcterms:W3CDTF">2021-06-20T08:28:48Z</dcterms:modified>
</cp:coreProperties>
</file>