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66" r:id="rId2"/>
    <p:sldMasterId id="2147483681" r:id="rId3"/>
  </p:sldMasterIdLst>
  <p:sldIdLst>
    <p:sldId id="256" r:id="rId4"/>
    <p:sldId id="308" r:id="rId5"/>
    <p:sldId id="301" r:id="rId6"/>
    <p:sldId id="306" r:id="rId7"/>
    <p:sldId id="309" r:id="rId8"/>
    <p:sldId id="30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0"/>
    <p:restoredTop sz="94710"/>
  </p:normalViewPr>
  <p:slideViewPr>
    <p:cSldViewPr snapToGrid="0" snapToObjects="1">
      <p:cViewPr varScale="1">
        <p:scale>
          <a:sx n="99" d="100"/>
          <a:sy n="99" d="100"/>
        </p:scale>
        <p:origin x="7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31904" y="3525012"/>
            <a:ext cx="6960096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48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4965171"/>
            <a:ext cx="6959899" cy="67207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83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773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7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279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695733" y="1873019"/>
            <a:ext cx="8496267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09946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4079776" cy="29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8112000" y="3930000"/>
            <a:ext cx="4080000" cy="29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254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04523" y="0"/>
            <a:ext cx="2831637" cy="4293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360363" y="2564904"/>
            <a:ext cx="2831637" cy="4293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101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57145" y="1700808"/>
            <a:ext cx="3264727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452723" y="1700808"/>
            <a:ext cx="3264364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947939" y="1700808"/>
            <a:ext cx="3264364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60762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82" y="1700809"/>
            <a:ext cx="3898337" cy="33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862" y="1700809"/>
            <a:ext cx="3898337" cy="33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10208" y="1832542"/>
            <a:ext cx="3600000" cy="211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427952" y="1832542"/>
            <a:ext cx="3648000" cy="211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2547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/>
        </p:nvSpPr>
        <p:spPr>
          <a:xfrm>
            <a:off x="3796148" y="1572993"/>
            <a:ext cx="4535419" cy="4535419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7" y="1438674"/>
            <a:ext cx="4497771" cy="54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5105" y="1622871"/>
            <a:ext cx="2593953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2973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8952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8504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28504" y="2956276"/>
            <a:ext cx="2592000" cy="707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/>
        </p:nvSpPr>
        <p:spPr>
          <a:xfrm>
            <a:off x="728056" y="5447872"/>
            <a:ext cx="2592000" cy="707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444409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43961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3443961" y="2956276"/>
            <a:ext cx="2592000" cy="707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Rectangle 8"/>
          <p:cNvSpPr/>
          <p:nvPr/>
        </p:nvSpPr>
        <p:spPr>
          <a:xfrm>
            <a:off x="3443513" y="5447872"/>
            <a:ext cx="2592000" cy="707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9867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159419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59419" y="2956276"/>
            <a:ext cx="2592000" cy="707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3" name="Rectangle 12"/>
          <p:cNvSpPr/>
          <p:nvPr/>
        </p:nvSpPr>
        <p:spPr>
          <a:xfrm>
            <a:off x="6158971" y="5447872"/>
            <a:ext cx="2592000" cy="707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875325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874877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8874877" y="2956276"/>
            <a:ext cx="2592000" cy="707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7" name="Rectangle 16"/>
          <p:cNvSpPr/>
          <p:nvPr/>
        </p:nvSpPr>
        <p:spPr>
          <a:xfrm>
            <a:off x="8874429" y="5447872"/>
            <a:ext cx="2592000" cy="707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133571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618400" y="2973837"/>
            <a:ext cx="6573600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618400" y="3605272"/>
            <a:ext cx="6573600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86" y="4869161"/>
            <a:ext cx="1351860" cy="135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15" y="1267653"/>
            <a:ext cx="864096" cy="86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3" y="559757"/>
            <a:ext cx="589523" cy="59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523" y="2372267"/>
            <a:ext cx="480053" cy="48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487488" y="1700810"/>
            <a:ext cx="3447541" cy="3456381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459" y="4771745"/>
            <a:ext cx="1967541" cy="212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969139" y="-68703"/>
            <a:ext cx="1173107" cy="126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2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3831910" y="208364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4007280" y="459152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2623864" y="2922816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814344" y="107346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5246112" y="19023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7490941" y="317962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7284210" y="981533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6384033" y="4494287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006107" y="331184"/>
            <a:ext cx="6179787" cy="6195632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71798" y="2802137"/>
            <a:ext cx="3648404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71601" y="3570221"/>
            <a:ext cx="364840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0480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4833056"/>
            <a:ext cx="1876544" cy="20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64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2CA5-085A-1843-B824-47687475E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FBA7D-BBF9-B843-9B5E-A545148D3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3F9EC-645F-5C4D-BF2A-E800EC3E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078B-EF48-D543-A18C-3E58DCB4F102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A7FAE-6BE0-9B4B-A063-0F79A888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80CCD-E4F8-F249-AFF0-926E6C5D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C7E9-8AE0-2E40-AA3D-8F4BADA207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9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51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9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91744" y="502830"/>
            <a:ext cx="4608512" cy="4620329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72131" y="5106393"/>
            <a:ext cx="4608512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71933" y="5925277"/>
            <a:ext cx="4608512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533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9312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8306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51424" y="213309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89508" y="2129832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6311" y="2129832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02681" y="213309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/>
        </p:nvSpPr>
        <p:spPr>
          <a:xfrm>
            <a:off x="911424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/>
        </p:nvSpPr>
        <p:spPr>
          <a:xfrm>
            <a:off x="3561843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/>
        </p:nvSpPr>
        <p:spPr>
          <a:xfrm>
            <a:off x="621226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/>
        </p:nvSpPr>
        <p:spPr>
          <a:xfrm>
            <a:off x="886268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5802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80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92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8E14E10-698C-314D-8544-214A5042E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301713"/>
            <a:ext cx="1968500" cy="7680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BD4F18B-3190-504F-8F9D-D2CB433539AA}"/>
              </a:ext>
            </a:extLst>
          </p:cNvPr>
          <p:cNvSpPr txBox="1"/>
          <p:nvPr/>
        </p:nvSpPr>
        <p:spPr>
          <a:xfrm>
            <a:off x="6629400" y="301714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cap="all" dirty="0">
                <a:solidFill>
                  <a:schemeClr val="accent1">
                    <a:lumMod val="50000"/>
                  </a:schemeClr>
                </a:solidFill>
              </a:rPr>
              <a:t>DR. D.Y. PATIL UNITECH SOCIETY'S</a:t>
            </a:r>
          </a:p>
          <a:p>
            <a:pPr algn="ctr"/>
            <a:r>
              <a:rPr lang="en-IN" sz="1600" b="1" cap="all" dirty="0">
                <a:solidFill>
                  <a:schemeClr val="accent1">
                    <a:lumMod val="50000"/>
                  </a:schemeClr>
                </a:solidFill>
              </a:rPr>
              <a:t>DR. D.Y. PATIL ARTS, COMMERCE &amp; SCIENCE </a:t>
            </a:r>
          </a:p>
          <a:p>
            <a:pPr algn="ctr"/>
            <a:r>
              <a:rPr lang="en-IN" sz="1600" b="1" cap="all" dirty="0">
                <a:solidFill>
                  <a:schemeClr val="accent1">
                    <a:lumMod val="50000"/>
                  </a:schemeClr>
                </a:solidFill>
              </a:rPr>
              <a:t>COLLEGE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156F21-9406-2F47-A6BF-19738250DCE1}"/>
              </a:ext>
            </a:extLst>
          </p:cNvPr>
          <p:cNvGrpSpPr/>
          <p:nvPr/>
        </p:nvGrpSpPr>
        <p:grpSpPr>
          <a:xfrm flipH="1">
            <a:off x="4838700" y="3721100"/>
            <a:ext cx="203200" cy="2082800"/>
            <a:chOff x="3424672" y="2643758"/>
            <a:chExt cx="283232" cy="158417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5A2C3-37F3-D242-AEA8-ACE414F0C038}"/>
                </a:ext>
              </a:extLst>
            </p:cNvPr>
            <p:cNvSpPr/>
            <p:nvPr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75E85F-FEB1-2240-9194-7860BCE031BC}"/>
                </a:ext>
              </a:extLst>
            </p:cNvPr>
            <p:cNvSpPr/>
            <p:nvPr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9E1316-5FEB-424C-8CF1-0251CF242572}"/>
                </a:ext>
              </a:extLst>
            </p:cNvPr>
            <p:cNvSpPr/>
            <p:nvPr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5E33B7-CC88-6643-8DBF-C48F34E3E579}"/>
                </a:ext>
              </a:extLst>
            </p:cNvPr>
            <p:cNvSpPr/>
            <p:nvPr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31904" y="3525012"/>
            <a:ext cx="6960096" cy="1440160"/>
          </a:xfrm>
        </p:spPr>
        <p:txBody>
          <a:bodyPr/>
          <a:lstStyle/>
          <a:p>
            <a:pPr lvl="0" defTabSz="1219170" latinLnBrk="1">
              <a:spcBef>
                <a:spcPct val="20000"/>
              </a:spcBef>
            </a:pPr>
            <a:r>
              <a:rPr lang="en-US" dirty="0">
                <a:solidFill>
                  <a:srgbClr val="ABD2E2"/>
                </a:solidFill>
                <a:latin typeface="Arial"/>
                <a:ea typeface="Arial Unicode MS"/>
              </a:rPr>
              <a:t>Pa</a:t>
            </a:r>
            <a:r>
              <a:rPr lang="en-US" dirty="0">
                <a:solidFill>
                  <a:srgbClr val="68B9B2"/>
                </a:solidFill>
                <a:latin typeface="Arial"/>
                <a:ea typeface="Arial Unicode MS"/>
              </a:rPr>
              <a:t>wa</a:t>
            </a:r>
            <a:r>
              <a:rPr lang="en-US" dirty="0">
                <a:solidFill>
                  <a:srgbClr val="99DABA"/>
                </a:solidFill>
                <a:latin typeface="Arial"/>
                <a:ea typeface="Arial Unicode MS"/>
              </a:rPr>
              <a:t>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</a:rPr>
              <a:t> </a:t>
            </a:r>
            <a:r>
              <a:rPr lang="en-US" dirty="0">
                <a:solidFill>
                  <a:srgbClr val="99DABA"/>
                </a:solidFill>
                <a:latin typeface="Arial"/>
                <a:ea typeface="Arial Unicode MS"/>
              </a:rPr>
              <a:t>M</a:t>
            </a:r>
            <a:r>
              <a:rPr lang="en-US" dirty="0">
                <a:solidFill>
                  <a:srgbClr val="7BC0AD"/>
                </a:solidFill>
                <a:latin typeface="Arial"/>
                <a:ea typeface="Arial Unicode MS"/>
              </a:rPr>
              <a:t>ah</a:t>
            </a:r>
            <a:r>
              <a:rPr lang="en-US" dirty="0">
                <a:solidFill>
                  <a:srgbClr val="C1C8E4"/>
                </a:solidFill>
                <a:latin typeface="Arial"/>
                <a:ea typeface="Arial Unicode MS"/>
              </a:rPr>
              <a:t>ad</a:t>
            </a:r>
            <a:r>
              <a:rPr lang="en-US" dirty="0">
                <a:solidFill>
                  <a:srgbClr val="DA9997"/>
                </a:solidFill>
                <a:latin typeface="Arial"/>
                <a:ea typeface="Arial Unicode MS"/>
              </a:rPr>
              <a:t>u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</a:rPr>
              <a:t> </a:t>
            </a:r>
            <a:r>
              <a:rPr lang="en-US" dirty="0">
                <a:solidFill>
                  <a:srgbClr val="DA9997"/>
                </a:solidFill>
                <a:latin typeface="Arial"/>
                <a:ea typeface="Arial Unicode MS"/>
              </a:rPr>
              <a:t>S</a:t>
            </a:r>
            <a:r>
              <a:rPr lang="en-US" dirty="0">
                <a:solidFill>
                  <a:srgbClr val="F8B2A4"/>
                </a:solidFill>
                <a:latin typeface="Arial"/>
                <a:ea typeface="Arial Unicode MS"/>
              </a:rPr>
              <a:t>ar</a:t>
            </a:r>
            <a:r>
              <a:rPr lang="en-US" dirty="0">
                <a:solidFill>
                  <a:srgbClr val="A69FA3"/>
                </a:solidFill>
                <a:latin typeface="Arial"/>
                <a:ea typeface="Arial Unicode MS"/>
              </a:rPr>
              <a:t>ul</a:t>
            </a:r>
            <a:r>
              <a:rPr lang="en-US" dirty="0">
                <a:solidFill>
                  <a:srgbClr val="ABD2E2"/>
                </a:solidFill>
                <a:latin typeface="Arial"/>
                <a:ea typeface="Arial Unicode MS"/>
              </a:rPr>
              <a:t>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231904" y="4787901"/>
            <a:ext cx="6959899" cy="849346"/>
          </a:xfrm>
          <a:prstGeom prst="rect">
            <a:avLst/>
          </a:prstGeom>
        </p:spPr>
        <p:txBody>
          <a:bodyPr/>
          <a:lstStyle/>
          <a:p>
            <a:pPr lvl="0" defTabSz="914400" latinLnBrk="0">
              <a:spcBef>
                <a:spcPts val="0"/>
              </a:spcBef>
              <a:defRPr/>
            </a:pPr>
            <a:r>
              <a:rPr lang="en-US" altLang="ko-KR" sz="2000" b="1" kern="0" dirty="0">
                <a:solidFill>
                  <a:sysClr val="windowText" lastClr="000000"/>
                </a:solidFill>
              </a:rPr>
              <a:t>Class: FYBCA (sci)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0966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1706F7-FB4C-194F-8A41-6F44A3055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13652" r="12067"/>
          <a:stretch/>
        </p:blipFill>
        <p:spPr>
          <a:xfrm>
            <a:off x="4020669" y="965823"/>
            <a:ext cx="5984775" cy="5114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9989A1-C236-3249-B706-3B1EB9D8F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558" y="550320"/>
            <a:ext cx="2630996" cy="10265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47E7BC-A2C2-B646-A45B-23D45D2A0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669" y="4187649"/>
            <a:ext cx="2846571" cy="1892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EB8349-4B6A-8449-A573-842859957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690" y="4187649"/>
            <a:ext cx="2729754" cy="1892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32C712-69B5-4048-A35A-C177AC311815}"/>
              </a:ext>
            </a:extLst>
          </p:cNvPr>
          <p:cNvSpPr txBox="1"/>
          <p:nvPr/>
        </p:nvSpPr>
        <p:spPr>
          <a:xfrm>
            <a:off x="4020669" y="1731669"/>
            <a:ext cx="5602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entury" panose="02040604050505020304" pitchFamily="18" charset="0"/>
              </a:rPr>
              <a:t>Dr. D.Y. Patil Arts, Commers And Science Collage Pimpari, Pune- 411018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5FA8CA-3CC2-1143-B2A1-7C723E42DE7C}"/>
              </a:ext>
            </a:extLst>
          </p:cNvPr>
          <p:cNvSpPr txBox="1"/>
          <p:nvPr/>
        </p:nvSpPr>
        <p:spPr>
          <a:xfrm>
            <a:off x="4275327" y="2400789"/>
            <a:ext cx="5460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College was established in the year 1995. it </a:t>
            </a:r>
          </a:p>
          <a:p>
            <a:r>
              <a:rPr lang="en-US" dirty="0"/>
              <a:t>runs both UG and PG Courses for arts students.</a:t>
            </a:r>
          </a:p>
          <a:p>
            <a:r>
              <a:rPr lang="en-US" dirty="0"/>
              <a:t>The College is affiliated to SPPU and is also NAAC Accredited with A grade with 3.28 CGPA. It has also received Best College Award from SPPU.</a:t>
            </a:r>
          </a:p>
        </p:txBody>
      </p:sp>
    </p:spTree>
    <p:extLst>
      <p:ext uri="{BB962C8B-B14F-4D97-AF65-F5344CB8AC3E}">
        <p14:creationId xmlns:p14="http://schemas.microsoft.com/office/powerpoint/2010/main" val="243796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67632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565A1A-4B32-FF47-A3A2-33F74872B6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5000"/>
              </a:srgbClr>
            </a:outerShdw>
          </a:effec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7E0C6D19-7252-BD4B-B5C7-3F85F7D7A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89732"/>
            <a:ext cx="12191999" cy="93503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olonna MT" pitchFamily="82" charset="77"/>
              </a:rPr>
              <a:t>About us my college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4851EB5-BD18-004A-9734-84BAC6205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14500"/>
            <a:ext cx="12192000" cy="5143500"/>
          </a:xfrm>
        </p:spPr>
        <p:txBody>
          <a:bodyPr/>
          <a:lstStyle/>
          <a:p>
            <a:pPr algn="just"/>
            <a:r>
              <a:rPr lang="en-US" sz="1800" dirty="0">
                <a:latin typeface="Century" panose="02040604050505020304" pitchFamily="18" charset="0"/>
              </a:rPr>
              <a:t>         Dr. D. Y. Patil Arts, Commerce &amp; Science College was established in the year 1995 and it is a distinguished degree college affiliated to the University of Pune. Sheltered in huge well architecture premises along with         multiple institutes, the college has a unique academic atmosphere chiefly characterized by interdisciplinary         scholarly interaction and healthy competitive spirit and enthusiasm to excel in various curricular activities. The college has been Accredited by NAAC with A Grade.</a:t>
            </a:r>
          </a:p>
          <a:p>
            <a:pPr algn="just"/>
            <a:r>
              <a:rPr lang="en-US" sz="1800" dirty="0">
                <a:latin typeface="Century" panose="02040604050505020304" pitchFamily="18" charset="0"/>
              </a:rPr>
              <a:t>        The Unitech's Complex in Pune houses many prestigious institutions and colleges, imparting knowledge and        learning in various disciplines to meet global challenges of 21 century. Within a very short span of time the          college has gained recognition for preparing and grooming the students at under-graduate and post-graduate        level into academically meritorious students and professionally efficient scholars. The highly qualified staff,        well-equipped laboratories and well-stocked library in the college premises have yielded positive and encouraging results in enabling the students to excel in academics as well as extra-curricular activities.</a:t>
            </a:r>
          </a:p>
        </p:txBody>
      </p:sp>
    </p:spTree>
    <p:extLst>
      <p:ext uri="{BB962C8B-B14F-4D97-AF65-F5344CB8AC3E}">
        <p14:creationId xmlns:p14="http://schemas.microsoft.com/office/powerpoint/2010/main" val="62233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67632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565A1A-4B32-FF47-A3A2-33F74872B6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5000"/>
              </a:srgbClr>
            </a:outerShdw>
          </a:effec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7E0C6D19-7252-BD4B-B5C7-3F85F7D7A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2112"/>
            <a:ext cx="12192000" cy="1107289"/>
          </a:xfrm>
        </p:spPr>
        <p:txBody>
          <a:bodyPr/>
          <a:lstStyle/>
          <a:p>
            <a:r>
              <a:rPr lang="en-IN" sz="2000" dirty="0"/>
              <a:t>Vision</a:t>
            </a:r>
            <a:br>
              <a:rPr lang="en-IN" sz="2000" dirty="0"/>
            </a:br>
            <a:r>
              <a:rPr lang="en-IN" sz="2000" dirty="0"/>
              <a:t>To be a national model of academic excellence aspiring for promoting advance knowledge, highest morals &amp; values for the well being of the society.</a:t>
            </a:r>
            <a:endParaRPr lang="en-US" sz="20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4851EB5-BD18-004A-9734-84BAC6205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93113"/>
            <a:ext cx="12192000" cy="4663287"/>
          </a:xfrm>
        </p:spPr>
        <p:txBody>
          <a:bodyPr/>
          <a:lstStyle/>
          <a:p>
            <a:r>
              <a:rPr lang="en-US" sz="1800" dirty="0"/>
              <a:t>Mission</a:t>
            </a:r>
          </a:p>
          <a:p>
            <a:r>
              <a:rPr lang="en-US" sz="1800" dirty="0"/>
              <a:t>To provide traditional, conventional and innovative educational environment for creating global competencies and to</a:t>
            </a:r>
          </a:p>
          <a:p>
            <a:r>
              <a:rPr lang="en-US" sz="1800" dirty="0"/>
              <a:t> bring awareness of our rich and varied heritage to develop social responsibility amongst the students from all </a:t>
            </a:r>
          </a:p>
          <a:p>
            <a:r>
              <a:rPr lang="en-US" sz="1800" dirty="0"/>
              <a:t>backgrounds.</a:t>
            </a:r>
          </a:p>
          <a:p>
            <a:endParaRPr lang="en-US" sz="1800" dirty="0"/>
          </a:p>
          <a:p>
            <a:r>
              <a:rPr lang="en-US" sz="1800" dirty="0"/>
              <a:t>Goals and Objectives</a:t>
            </a:r>
          </a:p>
          <a:p>
            <a:r>
              <a:rPr lang="en-US" sz="1800" dirty="0"/>
              <a:t>To provide opportunities of education and skills through varied branches of knowledge of Arts, Commerce and Science.</a:t>
            </a:r>
          </a:p>
          <a:p>
            <a:r>
              <a:rPr lang="en-US" sz="1800" dirty="0"/>
              <a:t>To enhance employability of the students through innovative educational environment.</a:t>
            </a:r>
          </a:p>
          <a:p>
            <a:r>
              <a:rPr lang="en-US" sz="1800" dirty="0"/>
              <a:t>To enable students to develop a sense of culture and morality. To develop a spirit of social commitent.</a:t>
            </a:r>
          </a:p>
          <a:p>
            <a:r>
              <a:rPr lang="en-US" sz="1800" dirty="0"/>
              <a:t>To give edge to the global competence of the students through well equipped infrastructure and technical based education.</a:t>
            </a:r>
          </a:p>
          <a:p>
            <a:r>
              <a:rPr lang="en-US" sz="1800" dirty="0"/>
              <a:t>To encourage students to exhibit their artistic talent &amp; skills through extracurricular activities.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6174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67632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565A1A-4B32-FF47-A3A2-33F74872B6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5000"/>
              </a:srgbClr>
            </a:outerShdw>
          </a:effectLst>
        </p:spPr>
      </p:pic>
      <p:sp>
        <p:nvSpPr>
          <p:cNvPr id="11" name="Subtitle 10">
            <a:extLst>
              <a:ext uri="{FF2B5EF4-FFF2-40B4-BE49-F238E27FC236}">
                <a16:creationId xmlns:a16="http://schemas.microsoft.com/office/drawing/2014/main" id="{D4851EB5-BD18-004A-9734-84BAC6205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478622"/>
            <a:ext cx="12064992" cy="406187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9C468FFA-06F6-524E-95EE-1B3F67AC85DA}"/>
              </a:ext>
            </a:extLst>
          </p:cNvPr>
          <p:cNvGrpSpPr/>
          <p:nvPr/>
        </p:nvGrpSpPr>
        <p:grpSpPr>
          <a:xfrm>
            <a:off x="1537426" y="3965598"/>
            <a:ext cx="3517900" cy="2375612"/>
            <a:chOff x="338038" y="3288776"/>
            <a:chExt cx="1711802" cy="1374600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A044B117-E93C-124A-8AD2-CDA0923EABE9}"/>
                </a:ext>
              </a:extLst>
            </p:cNvPr>
            <p:cNvGrpSpPr/>
            <p:nvPr/>
          </p:nvGrpSpPr>
          <p:grpSpPr>
            <a:xfrm>
              <a:off x="338038" y="3288776"/>
              <a:ext cx="1656184" cy="573200"/>
              <a:chOff x="3862667" y="3266362"/>
              <a:chExt cx="1584178" cy="573200"/>
            </a:xfrm>
            <a:noFill/>
          </p:grpSpPr>
          <p:sp>
            <p:nvSpPr>
              <p:cNvPr id="12" name="Text Placeholder 17">
                <a:extLst>
                  <a:ext uri="{FF2B5EF4-FFF2-40B4-BE49-F238E27FC236}">
                    <a16:creationId xmlns:a16="http://schemas.microsoft.com/office/drawing/2014/main" id="{130EED60-A79E-764D-9337-A30062A453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2668" y="3266362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b="1" dirty="0">
                    <a:cs typeface="Arial" pitchFamily="34" charset="0"/>
                  </a:rPr>
                  <a:t>Dr. P. D. Patil</a:t>
                </a:r>
              </a:p>
            </p:txBody>
          </p:sp>
          <p:sp>
            <p:nvSpPr>
              <p:cNvPr id="13" name="Text Placeholder 18">
                <a:extLst>
                  <a:ext uri="{FF2B5EF4-FFF2-40B4-BE49-F238E27FC236}">
                    <a16:creationId xmlns:a16="http://schemas.microsoft.com/office/drawing/2014/main" id="{87AFF43F-54ED-744E-9B09-1DB7DFDCA0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2667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dirty="0">
                    <a:solidFill>
                      <a:schemeClr val="bg2">
                        <a:lumMod val="10000"/>
                      </a:schemeClr>
                    </a:solidFill>
                    <a:cs typeface="Arial" pitchFamily="34" charset="0"/>
                  </a:rPr>
                  <a:t>Chairman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656C51-6FF1-E747-B7A7-2EE699AA51B3}"/>
                </a:ext>
              </a:extLst>
            </p:cNvPr>
            <p:cNvSpPr txBox="1"/>
            <p:nvPr/>
          </p:nvSpPr>
          <p:spPr>
            <a:xfrm>
              <a:off x="338038" y="3861976"/>
              <a:ext cx="1711802" cy="801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400" dirty="0"/>
                <a:t>Dr. P. D. Patil is the architect of Pune’s     academic complex of the Pratisthan and  has transformed the vision of Padmashree Dr. D. Y. Patil into reality by establishing  many quality institutions within a short      span of time.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8">
            <a:extLst>
              <a:ext uri="{FF2B5EF4-FFF2-40B4-BE49-F238E27FC236}">
                <a16:creationId xmlns:a16="http://schemas.microsoft.com/office/drawing/2014/main" id="{C03AF8B0-1B10-E040-818F-75CA6DBDD01F}"/>
              </a:ext>
            </a:extLst>
          </p:cNvPr>
          <p:cNvGrpSpPr/>
          <p:nvPr/>
        </p:nvGrpSpPr>
        <p:grpSpPr>
          <a:xfrm>
            <a:off x="7007490" y="4022411"/>
            <a:ext cx="4038601" cy="2037319"/>
            <a:chOff x="240992" y="3226381"/>
            <a:chExt cx="1666714" cy="1360621"/>
          </a:xfrm>
        </p:grpSpPr>
        <p:grpSp>
          <p:nvGrpSpPr>
            <p:cNvPr id="15" name="Group 19">
              <a:extLst>
                <a:ext uri="{FF2B5EF4-FFF2-40B4-BE49-F238E27FC236}">
                  <a16:creationId xmlns:a16="http://schemas.microsoft.com/office/drawing/2014/main" id="{BBA1C4BF-24E8-2D46-80D0-225DF35A62A3}"/>
                </a:ext>
              </a:extLst>
            </p:cNvPr>
            <p:cNvGrpSpPr/>
            <p:nvPr/>
          </p:nvGrpSpPr>
          <p:grpSpPr>
            <a:xfrm>
              <a:off x="240992" y="3226381"/>
              <a:ext cx="1666714" cy="584665"/>
              <a:chOff x="3769840" y="3203967"/>
              <a:chExt cx="1594250" cy="584665"/>
            </a:xfrm>
            <a:noFill/>
          </p:grpSpPr>
          <p:sp>
            <p:nvSpPr>
              <p:cNvPr id="22" name="Text Placeholder 17">
                <a:extLst>
                  <a:ext uri="{FF2B5EF4-FFF2-40B4-BE49-F238E27FC236}">
                    <a16:creationId xmlns:a16="http://schemas.microsoft.com/office/drawing/2014/main" id="{81DB8E7D-EF79-5D46-8A8D-F81D1E37A9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9911" y="3203967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b="1" dirty="0">
                    <a:cs typeface="Arial" pitchFamily="34" charset="0"/>
                  </a:rPr>
                  <a:t>Dr. Ranjit Patil</a:t>
                </a:r>
              </a:p>
            </p:txBody>
          </p:sp>
          <p:sp>
            <p:nvSpPr>
              <p:cNvPr id="23" name="Text Placeholder 18">
                <a:extLst>
                  <a:ext uri="{FF2B5EF4-FFF2-40B4-BE49-F238E27FC236}">
                    <a16:creationId xmlns:a16="http://schemas.microsoft.com/office/drawing/2014/main" id="{B703D400-C433-2049-B272-9FED106AC6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9840" y="3539052"/>
                <a:ext cx="1594250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dirty="0">
                    <a:solidFill>
                      <a:schemeClr val="bg2">
                        <a:lumMod val="10000"/>
                      </a:schemeClr>
                    </a:solidFill>
                    <a:cs typeface="Arial" pitchFamily="34" charset="0"/>
                  </a:rPr>
                  <a:t>Principal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BABA09A-7295-5940-BF10-97A34D376A96}"/>
                </a:ext>
              </a:extLst>
            </p:cNvPr>
            <p:cNvSpPr txBox="1"/>
            <p:nvPr/>
          </p:nvSpPr>
          <p:spPr>
            <a:xfrm>
              <a:off x="344527" y="3805919"/>
              <a:ext cx="1470170" cy="781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400" dirty="0"/>
                <a:t>Dr. Ranjit D. Patil, MCS, M.Phil, NET and PhD. in the field of computer science.        Currently he is working as Vice-Principal   and HOD of computer Science department. He is recognized PhD and MPhil 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58BA6B9-3544-ED49-8C28-24BD0011D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312124" y="1578320"/>
            <a:ext cx="1797958" cy="22414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480BA5-8C42-904D-8279-E86C66871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904" y="1578320"/>
            <a:ext cx="1797958" cy="2241453"/>
          </a:xfrm>
          <a:prstGeom prst="rect">
            <a:avLst/>
          </a:prstGeom>
        </p:spPr>
      </p:pic>
      <p:sp>
        <p:nvSpPr>
          <p:cNvPr id="25" name="Title 9">
            <a:extLst>
              <a:ext uri="{FF2B5EF4-FFF2-40B4-BE49-F238E27FC236}">
                <a16:creationId xmlns:a16="http://schemas.microsoft.com/office/drawing/2014/main" id="{46BC7853-E6DC-394A-AEB3-40DB70956C0F}"/>
              </a:ext>
            </a:extLst>
          </p:cNvPr>
          <p:cNvSpPr txBox="1">
            <a:spLocks/>
          </p:cNvSpPr>
          <p:nvPr/>
        </p:nvSpPr>
        <p:spPr>
          <a:xfrm>
            <a:off x="1047032" y="190677"/>
            <a:ext cx="11144957" cy="1245683"/>
          </a:xfrm>
        </p:spPr>
        <p:txBody>
          <a:bodyPr anchor="b"/>
          <a:lstStyle>
            <a:lvl1pPr algn="ctr" defTabSz="1219170" rtl="0" eaLnBrk="1" latinLnBrk="1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Colonna MT" pitchFamily="82" charset="77"/>
              </a:rPr>
              <a:t>Our Faculty</a:t>
            </a:r>
          </a:p>
        </p:txBody>
      </p:sp>
    </p:spTree>
    <p:extLst>
      <p:ext uri="{BB962C8B-B14F-4D97-AF65-F5344CB8AC3E}">
        <p14:creationId xmlns:p14="http://schemas.microsoft.com/office/powerpoint/2010/main" val="354463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F360E0-3185-9E44-AFC5-47D68B239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1798" y="3025588"/>
            <a:ext cx="3648404" cy="768084"/>
          </a:xfrm>
        </p:spPr>
        <p:txBody>
          <a:bodyPr/>
          <a:lstStyle/>
          <a:p>
            <a:pPr lvl="0" defTabSz="914400" latinLnBrk="0">
              <a:lnSpc>
                <a:spcPct val="90000"/>
              </a:lnSpc>
              <a:spcBef>
                <a:spcPts val="1000"/>
              </a:spcBef>
            </a:pPr>
            <a:r>
              <a:rPr lang="en-US" sz="540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0641784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E8E5A5A-F880-1248-BE48-B68FEE46B096}" vid="{CAA58337-4E74-8046-AC77-BD10BE33BCB1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298</TotalTime>
  <Words>539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</vt:lpstr>
      <vt:lpstr>Colonna MT</vt:lpstr>
      <vt:lpstr>Theme1</vt:lpstr>
      <vt:lpstr>Contents Slide Master</vt:lpstr>
      <vt:lpstr>Section Break Slide Master</vt:lpstr>
      <vt:lpstr>PowerPoint Presentation</vt:lpstr>
      <vt:lpstr>PowerPoint Presentation</vt:lpstr>
      <vt:lpstr>About us my college</vt:lpstr>
      <vt:lpstr>Vision To be a national model of academic excellence aspiring for promoting advance knowledge, highest morals &amp; values for the well being of the society.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Sarule</dc:creator>
  <cp:lastModifiedBy>Arjun Sarule</cp:lastModifiedBy>
  <cp:revision>35</cp:revision>
  <dcterms:created xsi:type="dcterms:W3CDTF">2020-11-12T00:33:30Z</dcterms:created>
  <dcterms:modified xsi:type="dcterms:W3CDTF">2021-06-20T08:14:26Z</dcterms:modified>
</cp:coreProperties>
</file>