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6" r:id="rId6"/>
    <p:sldId id="273" r:id="rId7"/>
    <p:sldId id="260" r:id="rId8"/>
    <p:sldId id="261" r:id="rId9"/>
    <p:sldId id="262" r:id="rId10"/>
    <p:sldId id="263" r:id="rId11"/>
    <p:sldId id="264" r:id="rId12"/>
  </p:sldIdLst>
  <p:sldSz cx="14630400" cy="8229600"/>
  <p:notesSz cx="8229600" cy="14630400"/>
  <p:embeddedFontLst>
    <p:embeddedFont>
      <p:font typeface="Cambria Math" panose="02040503050406030204" pitchFamily="18" charset="0"/>
      <p:regular r:id="rId14"/>
    </p:embeddedFont>
    <p:embeddedFont>
      <p:font typeface="Roboto" panose="02000000000000000000" pitchFamily="2" charset="0"/>
      <p:regular r:id="rId15"/>
      <p:bold r:id="rId16"/>
      <p:italic r:id="rId17"/>
      <p:boldItalic r:id="rId18"/>
    </p:embeddedFont>
    <p:embeddedFont>
      <p:font typeface="Roboto Slab" pitchFamily="2" charset="0"/>
      <p:regular r:id="rId19"/>
      <p:bold r:id="rId20"/>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7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tags" Target="../tags/tag6.xml"/><Relationship Id="rId13" Type="http://schemas.openxmlformats.org/officeDocument/2006/relationships/notesSlide" Target="../notesSlides/notesSlide5.xml"/><Relationship Id="rId18" Type="http://schemas.openxmlformats.org/officeDocument/2006/relationships/image" Target="../media/image7.png"/><Relationship Id="rId3" Type="http://schemas.openxmlformats.org/officeDocument/2006/relationships/tags" Target="../tags/tag1.xml"/><Relationship Id="rId7" Type="http://schemas.openxmlformats.org/officeDocument/2006/relationships/tags" Target="../tags/tag5.xml"/><Relationship Id="rId12" Type="http://schemas.openxmlformats.org/officeDocument/2006/relationships/slideLayout" Target="../slideLayouts/slideLayout5.xml"/><Relationship Id="rId17" Type="http://schemas.openxmlformats.org/officeDocument/2006/relationships/image" Target="../media/image6.png"/><Relationship Id="rId2" Type="http://schemas.openxmlformats.org/officeDocument/2006/relationships/video" Target="../media/media1.mp4"/><Relationship Id="rId16" Type="http://schemas.openxmlformats.org/officeDocument/2006/relationships/image" Target="../media/image5.png"/><Relationship Id="rId20" Type="http://schemas.openxmlformats.org/officeDocument/2006/relationships/image" Target="../media/image9.png"/><Relationship Id="rId1" Type="http://schemas.microsoft.com/office/2007/relationships/media" Target="../media/media1.mp4"/><Relationship Id="rId6" Type="http://schemas.openxmlformats.org/officeDocument/2006/relationships/tags" Target="../tags/tag4.xml"/><Relationship Id="rId11" Type="http://schemas.openxmlformats.org/officeDocument/2006/relationships/tags" Target="../tags/tag9.xml"/><Relationship Id="rId5" Type="http://schemas.openxmlformats.org/officeDocument/2006/relationships/tags" Target="../tags/tag3.xml"/><Relationship Id="rId15" Type="http://schemas.openxmlformats.org/officeDocument/2006/relationships/image" Target="../media/image4.png"/><Relationship Id="rId10" Type="http://schemas.openxmlformats.org/officeDocument/2006/relationships/tags" Target="../tags/tag8.xml"/><Relationship Id="rId19" Type="http://schemas.openxmlformats.org/officeDocument/2006/relationships/image" Target="../media/image8.png"/><Relationship Id="rId4" Type="http://schemas.openxmlformats.org/officeDocument/2006/relationships/tags" Target="../tags/tag2.xml"/><Relationship Id="rId9" Type="http://schemas.openxmlformats.org/officeDocument/2006/relationships/tags" Target="../tags/tag7.xml"/><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12.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10.png"/><Relationship Id="rId5" Type="http://schemas.openxmlformats.org/officeDocument/2006/relationships/tags" Target="../tags/tag14.xml"/><Relationship Id="rId10" Type="http://schemas.openxmlformats.org/officeDocument/2006/relationships/slideLayout" Target="../slideLayouts/slideLayout5.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3393" y="1235035"/>
            <a:ext cx="7730014" cy="2613184"/>
          </a:xfrm>
          <a:prstGeom prst="rect">
            <a:avLst/>
          </a:prstGeom>
          <a:noFill/>
        </p:spPr>
        <p:txBody>
          <a:bodyPr wrap="square" lIns="0" tIns="0" rIns="0" bIns="0" rtlCol="0" anchor="t"/>
          <a:lstStyle/>
          <a:p>
            <a:pPr marL="0" indent="0">
              <a:lnSpc>
                <a:spcPts val="6850"/>
              </a:lnSpc>
              <a:buNone/>
            </a:pPr>
            <a:r>
              <a:rPr lang="en-US" sz="5450" dirty="0">
                <a:solidFill>
                  <a:srgbClr val="76B9FF"/>
                </a:solidFill>
                <a:latin typeface="Roboto Slab" pitchFamily="34" charset="0"/>
                <a:ea typeface="Roboto Slab" pitchFamily="34" charset="-122"/>
                <a:cs typeface="Roboto Slab" pitchFamily="34" charset="-120"/>
              </a:rPr>
              <a:t>Derivation of Vibrating String Equation Using Partial Differentiation</a:t>
            </a:r>
            <a:endParaRPr lang="en-US" sz="5450" dirty="0"/>
          </a:p>
        </p:txBody>
      </p:sp>
      <p:sp>
        <p:nvSpPr>
          <p:cNvPr id="4" name="Text 1"/>
          <p:cNvSpPr/>
          <p:nvPr/>
        </p:nvSpPr>
        <p:spPr>
          <a:xfrm>
            <a:off x="6193393" y="4151114"/>
            <a:ext cx="7730014" cy="2262783"/>
          </a:xfrm>
          <a:prstGeom prst="rect">
            <a:avLst/>
          </a:prstGeom>
          <a:noFill/>
        </p:spPr>
        <p:txBody>
          <a:bodyPr wrap="square" lIns="0" tIns="0" rIns="0" bIns="0" rtlCol="0" anchor="t"/>
          <a:lstStyle/>
          <a:p>
            <a:pPr marL="0" indent="0">
              <a:lnSpc>
                <a:spcPts val="2500"/>
              </a:lnSpc>
              <a:buNone/>
            </a:pPr>
            <a:r>
              <a:rPr lang="en-US" sz="1550" dirty="0">
                <a:solidFill>
                  <a:srgbClr val="D6E5EF"/>
                </a:solidFill>
                <a:latin typeface="Roboto" panose="02000000000000000000" pitchFamily="34" charset="0"/>
                <a:ea typeface="Roboto" panose="02000000000000000000" pitchFamily="34" charset="-122"/>
                <a:cs typeface="Roboto" panose="02000000000000000000" pitchFamily="34" charset="-120"/>
              </a:rPr>
              <a:t>The vibrating string equation is a fundamental concept in physics and engineering, describing the behavior of waves propagating through a taut string. This presentation delves into the intricate process of deriving this equation using partial differentiation techniques. We will explore the theoretical foundations, methodology, and applications of this pivotal mathematical model. By understanding the derivation of the vibrating string equation, we gain valuable insights into wave dynamics, which have far-reaching implications in fields ranging from acoustics to seismology.</a:t>
            </a:r>
          </a:p>
          <a:p>
            <a:pPr marL="0" indent="0">
              <a:lnSpc>
                <a:spcPts val="2500"/>
              </a:lnSpc>
              <a:buNone/>
            </a:pPr>
            <a:endParaRPr lang="en-US" sz="1550" dirty="0">
              <a:solidFill>
                <a:srgbClr val="D6E5E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500"/>
              </a:lnSpc>
              <a:buNone/>
            </a:pPr>
            <a:r>
              <a:rPr lang="en-US" sz="1550" dirty="0">
                <a:solidFill>
                  <a:srgbClr val="D6E5EF"/>
                </a:solidFill>
                <a:latin typeface="Roboto" panose="02000000000000000000" pitchFamily="34" charset="0"/>
                <a:ea typeface="Roboto" panose="02000000000000000000" pitchFamily="34" charset="-122"/>
                <a:cs typeface="Roboto" panose="02000000000000000000" pitchFamily="34" charset="-120"/>
              </a:rPr>
              <a:t>By FE/FT – AI-ML(C) - Batch – 2</a:t>
            </a:r>
          </a:p>
          <a:p>
            <a:pPr marL="0" indent="0">
              <a:lnSpc>
                <a:spcPts val="2500"/>
              </a:lnSpc>
              <a:buNone/>
            </a:pPr>
            <a:r>
              <a:rPr lang="en-US" sz="1550" dirty="0">
                <a:solidFill>
                  <a:srgbClr val="D6E5EF"/>
                </a:solidFill>
                <a:latin typeface="Roboto" panose="02000000000000000000" pitchFamily="34" charset="0"/>
                <a:ea typeface="Roboto" panose="02000000000000000000" pitchFamily="34" charset="-122"/>
                <a:cs typeface="Roboto" panose="02000000000000000000" pitchFamily="34" charset="-120"/>
              </a:rPr>
              <a:t>Department of Artificial Intelligence and Machine Learning</a:t>
            </a:r>
            <a:endParaRPr lang="en-US" sz="1550" dirty="0"/>
          </a:p>
        </p:txBody>
      </p:sp>
      <p:sp>
        <p:nvSpPr>
          <p:cNvPr id="8" name="Text Box 7"/>
          <p:cNvSpPr txBox="1"/>
          <p:nvPr/>
        </p:nvSpPr>
        <p:spPr>
          <a:xfrm>
            <a:off x="12860655" y="7673975"/>
            <a:ext cx="1699260"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0702" y="670322"/>
            <a:ext cx="6076474" cy="759619"/>
          </a:xfrm>
          <a:prstGeom prst="rect">
            <a:avLst/>
          </a:prstGeom>
          <a:noFill/>
        </p:spPr>
        <p:txBody>
          <a:bodyPr wrap="none" lIns="0" tIns="0" rIns="0" bIns="0" rtlCol="0" anchor="t"/>
          <a:lstStyle/>
          <a:p>
            <a:pPr marL="0" indent="0">
              <a:lnSpc>
                <a:spcPts val="5950"/>
              </a:lnSpc>
              <a:buNone/>
            </a:pPr>
            <a:r>
              <a:rPr lang="en-US" sz="4750" dirty="0">
                <a:solidFill>
                  <a:srgbClr val="76B9FF"/>
                </a:solidFill>
                <a:latin typeface="Roboto Slab" pitchFamily="34" charset="0"/>
                <a:ea typeface="Roboto Slab" pitchFamily="34" charset="-122"/>
                <a:cs typeface="Roboto Slab" pitchFamily="34" charset="-120"/>
              </a:rPr>
              <a:t>Acknowledgments</a:t>
            </a:r>
            <a:endParaRPr lang="en-US" sz="4750" dirty="0"/>
          </a:p>
        </p:txBody>
      </p:sp>
      <p:pic>
        <p:nvPicPr>
          <p:cNvPr id="3" name="Image 0" descr="preencoded.png"/>
          <p:cNvPicPr>
            <a:picLocks noChangeAspect="1"/>
          </p:cNvPicPr>
          <p:nvPr/>
        </p:nvPicPr>
        <p:blipFill>
          <a:blip r:embed="rId3"/>
          <a:stretch>
            <a:fillRect/>
          </a:stretch>
        </p:blipFill>
        <p:spPr>
          <a:xfrm>
            <a:off x="850702" y="1915954"/>
            <a:ext cx="607576" cy="607576"/>
          </a:xfrm>
          <a:prstGeom prst="rect">
            <a:avLst/>
          </a:prstGeom>
        </p:spPr>
      </p:pic>
      <p:sp>
        <p:nvSpPr>
          <p:cNvPr id="4" name="Text 1"/>
          <p:cNvSpPr/>
          <p:nvPr/>
        </p:nvSpPr>
        <p:spPr>
          <a:xfrm>
            <a:off x="850702" y="2766536"/>
            <a:ext cx="2958822" cy="379809"/>
          </a:xfrm>
          <a:prstGeom prst="rect">
            <a:avLst/>
          </a:prstGeom>
          <a:noFill/>
        </p:spPr>
        <p:txBody>
          <a:bodyPr wrap="none" lIns="0" tIns="0" rIns="0" bIns="0" rtlCol="0" anchor="t"/>
          <a:lstStyle/>
          <a:p>
            <a:pPr marL="0" indent="0" algn="l">
              <a:lnSpc>
                <a:spcPts val="2950"/>
              </a:lnSpc>
              <a:buNone/>
            </a:pPr>
            <a:r>
              <a:rPr lang="en-US" sz="2350" dirty="0">
                <a:solidFill>
                  <a:srgbClr val="D6E5EF"/>
                </a:solidFill>
                <a:latin typeface="Roboto Slab" pitchFamily="34" charset="0"/>
                <a:ea typeface="Roboto Slab" pitchFamily="34" charset="-122"/>
                <a:cs typeface="Roboto Slab" pitchFamily="34" charset="-120"/>
              </a:rPr>
              <a:t>Mentorship</a:t>
            </a:r>
            <a:endParaRPr lang="en-US" sz="2350" dirty="0"/>
          </a:p>
        </p:txBody>
      </p:sp>
      <p:sp>
        <p:nvSpPr>
          <p:cNvPr id="5" name="Text 2"/>
          <p:cNvSpPr/>
          <p:nvPr/>
        </p:nvSpPr>
        <p:spPr>
          <a:xfrm>
            <a:off x="850702" y="3292078"/>
            <a:ext cx="2958822" cy="3887391"/>
          </a:xfrm>
          <a:prstGeom prst="rect">
            <a:avLst/>
          </a:prstGeom>
          <a:noFill/>
        </p:spPr>
        <p:txBody>
          <a:bodyPr wrap="square" lIns="0" tIns="0" rIns="0" bIns="0" rtlCol="0" anchor="t"/>
          <a:lstStyle/>
          <a:p>
            <a:pPr marL="0" indent="0" algn="l">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We extend our heartfelt gratitude to Professor Emily Chen for her invaluable guidance and expertise in wave mechanics. Her insightful feedback and challenging questions significantly enhanced the depth and clarity of this presentation.</a:t>
            </a:r>
            <a:endParaRPr lang="en-US" sz="1900" dirty="0"/>
          </a:p>
        </p:txBody>
      </p:sp>
      <p:pic>
        <p:nvPicPr>
          <p:cNvPr id="6" name="Image 1" descr="preencoded.png"/>
          <p:cNvPicPr>
            <a:picLocks noChangeAspect="1"/>
          </p:cNvPicPr>
          <p:nvPr/>
        </p:nvPicPr>
        <p:blipFill>
          <a:blip r:embed="rId4"/>
          <a:stretch>
            <a:fillRect/>
          </a:stretch>
        </p:blipFill>
        <p:spPr>
          <a:xfrm>
            <a:off x="4174093" y="1915954"/>
            <a:ext cx="607576" cy="607576"/>
          </a:xfrm>
          <a:prstGeom prst="rect">
            <a:avLst/>
          </a:prstGeom>
        </p:spPr>
      </p:pic>
      <p:sp>
        <p:nvSpPr>
          <p:cNvPr id="7" name="Text 3"/>
          <p:cNvSpPr/>
          <p:nvPr/>
        </p:nvSpPr>
        <p:spPr>
          <a:xfrm>
            <a:off x="4174093" y="2766536"/>
            <a:ext cx="2958822" cy="759619"/>
          </a:xfrm>
          <a:prstGeom prst="rect">
            <a:avLst/>
          </a:prstGeom>
          <a:noFill/>
        </p:spPr>
        <p:txBody>
          <a:bodyPr wrap="square" lIns="0" tIns="0" rIns="0" bIns="0" rtlCol="0" anchor="t"/>
          <a:lstStyle/>
          <a:p>
            <a:pPr marL="0" indent="0" algn="l">
              <a:lnSpc>
                <a:spcPts val="2950"/>
              </a:lnSpc>
              <a:buNone/>
            </a:pPr>
            <a:r>
              <a:rPr lang="en-US" sz="2350" dirty="0">
                <a:solidFill>
                  <a:srgbClr val="D6E5EF"/>
                </a:solidFill>
                <a:latin typeface="Roboto Slab" pitchFamily="34" charset="0"/>
                <a:ea typeface="Roboto Slab" pitchFamily="34" charset="-122"/>
                <a:cs typeface="Roboto Slab" pitchFamily="34" charset="-120"/>
              </a:rPr>
              <a:t>Institutional Support</a:t>
            </a:r>
            <a:endParaRPr lang="en-US" sz="2350" dirty="0"/>
          </a:p>
        </p:txBody>
      </p:sp>
      <p:sp>
        <p:nvSpPr>
          <p:cNvPr id="8" name="Text 4"/>
          <p:cNvSpPr/>
          <p:nvPr/>
        </p:nvSpPr>
        <p:spPr>
          <a:xfrm>
            <a:off x="4174093" y="3671888"/>
            <a:ext cx="2958822" cy="3887391"/>
          </a:xfrm>
          <a:prstGeom prst="rect">
            <a:avLst/>
          </a:prstGeom>
          <a:noFill/>
        </p:spPr>
        <p:txBody>
          <a:bodyPr wrap="square" lIns="0" tIns="0" rIns="0" bIns="0" rtlCol="0" anchor="t"/>
          <a:lstStyle/>
          <a:p>
            <a:pPr marL="0" indent="0" algn="l">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This work was made possible by the generous support of the Advanced Wave Dynamics Laboratory at Quantum University. Their state-of-the-art facilities and computational resources were instrumental in our research and simulations.</a:t>
            </a:r>
            <a:endParaRPr lang="en-US" sz="1900" dirty="0"/>
          </a:p>
        </p:txBody>
      </p:sp>
      <p:pic>
        <p:nvPicPr>
          <p:cNvPr id="9" name="Image 2" descr="preencoded.png"/>
          <p:cNvPicPr>
            <a:picLocks noChangeAspect="1"/>
          </p:cNvPicPr>
          <p:nvPr/>
        </p:nvPicPr>
        <p:blipFill>
          <a:blip r:embed="rId5"/>
          <a:stretch>
            <a:fillRect/>
          </a:stretch>
        </p:blipFill>
        <p:spPr>
          <a:xfrm>
            <a:off x="7497485" y="1915954"/>
            <a:ext cx="607576" cy="607576"/>
          </a:xfrm>
          <a:prstGeom prst="rect">
            <a:avLst/>
          </a:prstGeom>
        </p:spPr>
      </p:pic>
      <p:sp>
        <p:nvSpPr>
          <p:cNvPr id="10" name="Text 5"/>
          <p:cNvSpPr/>
          <p:nvPr/>
        </p:nvSpPr>
        <p:spPr>
          <a:xfrm>
            <a:off x="7497485" y="2766536"/>
            <a:ext cx="2958822" cy="379809"/>
          </a:xfrm>
          <a:prstGeom prst="rect">
            <a:avLst/>
          </a:prstGeom>
          <a:noFill/>
        </p:spPr>
        <p:txBody>
          <a:bodyPr wrap="none" lIns="0" tIns="0" rIns="0" bIns="0" rtlCol="0" anchor="t"/>
          <a:lstStyle/>
          <a:p>
            <a:pPr marL="0" indent="0" algn="l">
              <a:lnSpc>
                <a:spcPts val="2950"/>
              </a:lnSpc>
              <a:buNone/>
            </a:pPr>
            <a:r>
              <a:rPr lang="en-US" sz="2350" dirty="0">
                <a:solidFill>
                  <a:srgbClr val="D6E5EF"/>
                </a:solidFill>
                <a:latin typeface="Roboto Slab" pitchFamily="34" charset="0"/>
                <a:ea typeface="Roboto Slab" pitchFamily="34" charset="-122"/>
                <a:cs typeface="Roboto Slab" pitchFamily="34" charset="-120"/>
              </a:rPr>
              <a:t>Collaborative Efforts</a:t>
            </a:r>
            <a:endParaRPr lang="en-US" sz="2350" dirty="0"/>
          </a:p>
        </p:txBody>
      </p:sp>
      <p:sp>
        <p:nvSpPr>
          <p:cNvPr id="11" name="Text 6"/>
          <p:cNvSpPr/>
          <p:nvPr/>
        </p:nvSpPr>
        <p:spPr>
          <a:xfrm>
            <a:off x="7497485" y="3292078"/>
            <a:ext cx="2958822" cy="3498652"/>
          </a:xfrm>
          <a:prstGeom prst="rect">
            <a:avLst/>
          </a:prstGeom>
          <a:noFill/>
        </p:spPr>
        <p:txBody>
          <a:bodyPr wrap="square" lIns="0" tIns="0" rIns="0" bIns="0" rtlCol="0" anchor="t"/>
          <a:lstStyle/>
          <a:p>
            <a:pPr marL="0" indent="0" algn="l">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We acknowledge the contributions of the Interdisciplinary Wave Research Group, whose weekly discussions and peer reviews greatly enriched our understanding and approach to this complex topic.</a:t>
            </a:r>
            <a:endParaRPr lang="en-US" sz="1900" dirty="0"/>
          </a:p>
        </p:txBody>
      </p:sp>
      <p:pic>
        <p:nvPicPr>
          <p:cNvPr id="12" name="Image 3" descr="preencoded.png"/>
          <p:cNvPicPr>
            <a:picLocks noChangeAspect="1"/>
          </p:cNvPicPr>
          <p:nvPr/>
        </p:nvPicPr>
        <p:blipFill>
          <a:blip r:embed="rId6"/>
          <a:stretch>
            <a:fillRect/>
          </a:stretch>
        </p:blipFill>
        <p:spPr>
          <a:xfrm>
            <a:off x="10820876" y="1915954"/>
            <a:ext cx="607576" cy="607576"/>
          </a:xfrm>
          <a:prstGeom prst="rect">
            <a:avLst/>
          </a:prstGeom>
        </p:spPr>
      </p:pic>
      <p:sp>
        <p:nvSpPr>
          <p:cNvPr id="13" name="Text 7"/>
          <p:cNvSpPr/>
          <p:nvPr/>
        </p:nvSpPr>
        <p:spPr>
          <a:xfrm>
            <a:off x="10820876" y="2766536"/>
            <a:ext cx="2958822" cy="379809"/>
          </a:xfrm>
          <a:prstGeom prst="rect">
            <a:avLst/>
          </a:prstGeom>
          <a:noFill/>
        </p:spPr>
        <p:txBody>
          <a:bodyPr wrap="none" lIns="0" tIns="0" rIns="0" bIns="0" rtlCol="0" anchor="t"/>
          <a:lstStyle/>
          <a:p>
            <a:pPr marL="0" indent="0" algn="l">
              <a:lnSpc>
                <a:spcPts val="2950"/>
              </a:lnSpc>
              <a:buNone/>
            </a:pPr>
            <a:r>
              <a:rPr lang="en-US" sz="2350" dirty="0">
                <a:solidFill>
                  <a:srgbClr val="D6E5EF"/>
                </a:solidFill>
                <a:latin typeface="Roboto Slab" pitchFamily="34" charset="0"/>
                <a:ea typeface="Roboto Slab" pitchFamily="34" charset="-122"/>
                <a:cs typeface="Roboto Slab" pitchFamily="34" charset="-120"/>
              </a:rPr>
              <a:t>Financial Support</a:t>
            </a:r>
            <a:endParaRPr lang="en-US" sz="2350" dirty="0"/>
          </a:p>
        </p:txBody>
      </p:sp>
      <p:sp>
        <p:nvSpPr>
          <p:cNvPr id="14" name="Text 8"/>
          <p:cNvSpPr/>
          <p:nvPr/>
        </p:nvSpPr>
        <p:spPr>
          <a:xfrm>
            <a:off x="10820876" y="3292078"/>
            <a:ext cx="2958822" cy="3887391"/>
          </a:xfrm>
          <a:prstGeom prst="rect">
            <a:avLst/>
          </a:prstGeom>
          <a:noFill/>
        </p:spPr>
        <p:txBody>
          <a:bodyPr wrap="square" lIns="0" tIns="0" rIns="0" bIns="0" rtlCol="0" anchor="t"/>
          <a:lstStyle/>
          <a:p>
            <a:pPr marL="0" indent="0" algn="l">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This research was funded in part by a grant from the National Science Foundation (Grant No. NSF-12345). Their support has been crucial in advancing our understanding of wave dynamics and its applications.</a:t>
            </a:r>
            <a:endParaRPr lang="en-US" sz="1900" dirty="0"/>
          </a:p>
        </p:txBody>
      </p:sp>
      <p:sp>
        <p:nvSpPr>
          <p:cNvPr id="15" name="Text Box 14"/>
          <p:cNvSpPr txBox="1"/>
          <p:nvPr/>
        </p:nvSpPr>
        <p:spPr>
          <a:xfrm>
            <a:off x="12734925" y="7691755"/>
            <a:ext cx="1807210"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1160" y="876062"/>
            <a:ext cx="5080516" cy="634960"/>
          </a:xfrm>
          <a:prstGeom prst="rect">
            <a:avLst/>
          </a:prstGeom>
          <a:noFill/>
        </p:spPr>
        <p:txBody>
          <a:bodyPr wrap="none" lIns="0" tIns="0" rIns="0" bIns="0" rtlCol="0" anchor="t"/>
          <a:lstStyle/>
          <a:p>
            <a:pPr marL="0" indent="0">
              <a:lnSpc>
                <a:spcPts val="5000"/>
              </a:lnSpc>
              <a:buNone/>
            </a:pPr>
            <a:r>
              <a:rPr lang="en-US" sz="4000" dirty="0">
                <a:solidFill>
                  <a:srgbClr val="76B9FF"/>
                </a:solidFill>
                <a:latin typeface="Roboto Slab" pitchFamily="34" charset="0"/>
                <a:ea typeface="Roboto Slab" pitchFamily="34" charset="-122"/>
                <a:cs typeface="Roboto Slab" pitchFamily="34" charset="-120"/>
              </a:rPr>
              <a:t>References</a:t>
            </a:r>
            <a:endParaRPr lang="en-US" sz="4000" dirty="0"/>
          </a:p>
        </p:txBody>
      </p:sp>
      <p:sp>
        <p:nvSpPr>
          <p:cNvPr id="4" name="Shape 1"/>
          <p:cNvSpPr/>
          <p:nvPr/>
        </p:nvSpPr>
        <p:spPr>
          <a:xfrm>
            <a:off x="711160" y="1815822"/>
            <a:ext cx="7721679" cy="5537716"/>
          </a:xfrm>
          <a:prstGeom prst="roundRect">
            <a:avLst>
              <a:gd name="adj" fmla="val 550"/>
            </a:avLst>
          </a:prstGeom>
          <a:noFill/>
          <a:ln w="7620">
            <a:solidFill>
              <a:srgbClr val="FFFFFF">
                <a:alpha val="24000"/>
              </a:srgbClr>
            </a:solidFill>
            <a:prstDash val="solid"/>
          </a:ln>
        </p:spPr>
        <p:txBody>
          <a:bodyPr/>
          <a:lstStyle/>
          <a:p>
            <a:endParaRPr lang="en-IN"/>
          </a:p>
        </p:txBody>
      </p:sp>
      <p:sp>
        <p:nvSpPr>
          <p:cNvPr id="5" name="Shape 2"/>
          <p:cNvSpPr/>
          <p:nvPr/>
        </p:nvSpPr>
        <p:spPr>
          <a:xfrm>
            <a:off x="718780" y="1823442"/>
            <a:ext cx="7705606" cy="909399"/>
          </a:xfrm>
          <a:prstGeom prst="rect">
            <a:avLst/>
          </a:prstGeom>
          <a:solidFill>
            <a:srgbClr val="FFFFFF">
              <a:alpha val="4000"/>
            </a:srgbClr>
          </a:solidFill>
        </p:spPr>
        <p:txBody>
          <a:bodyPr/>
          <a:lstStyle/>
          <a:p>
            <a:endParaRPr lang="en-IN"/>
          </a:p>
        </p:txBody>
      </p:sp>
      <p:sp>
        <p:nvSpPr>
          <p:cNvPr id="6" name="Text 3"/>
          <p:cNvSpPr/>
          <p:nvPr/>
        </p:nvSpPr>
        <p:spPr>
          <a:xfrm>
            <a:off x="922972" y="1952982"/>
            <a:ext cx="2158127" cy="325160"/>
          </a:xfrm>
          <a:prstGeom prst="rect">
            <a:avLst/>
          </a:prstGeom>
          <a:noFill/>
        </p:spPr>
        <p:txBody>
          <a:bodyPr wrap="non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1. Smith, J. (2020)</a:t>
            </a:r>
            <a:endParaRPr lang="en-US" sz="1600" dirty="0"/>
          </a:p>
        </p:txBody>
      </p:sp>
      <p:sp>
        <p:nvSpPr>
          <p:cNvPr id="7" name="Text 4"/>
          <p:cNvSpPr/>
          <p:nvPr/>
        </p:nvSpPr>
        <p:spPr>
          <a:xfrm>
            <a:off x="3494961" y="1952982"/>
            <a:ext cx="2154317" cy="65031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"Introduction to Wave Theory"</a:t>
            </a:r>
            <a:endParaRPr lang="en-US" sz="1600" dirty="0"/>
          </a:p>
        </p:txBody>
      </p:sp>
      <p:sp>
        <p:nvSpPr>
          <p:cNvPr id="8" name="Text 5"/>
          <p:cNvSpPr/>
          <p:nvPr/>
        </p:nvSpPr>
        <p:spPr>
          <a:xfrm>
            <a:off x="6063139" y="1952982"/>
            <a:ext cx="2158127" cy="65031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Journal of Physics, Vol. 45, pp. 123-145</a:t>
            </a:r>
            <a:endParaRPr lang="en-US" sz="1600" dirty="0"/>
          </a:p>
        </p:txBody>
      </p:sp>
      <p:sp>
        <p:nvSpPr>
          <p:cNvPr id="9" name="Shape 6"/>
          <p:cNvSpPr/>
          <p:nvPr/>
        </p:nvSpPr>
        <p:spPr>
          <a:xfrm>
            <a:off x="718780" y="2732842"/>
            <a:ext cx="7705606" cy="1234559"/>
          </a:xfrm>
          <a:prstGeom prst="rect">
            <a:avLst/>
          </a:prstGeom>
          <a:solidFill>
            <a:srgbClr val="000000">
              <a:alpha val="4000"/>
            </a:srgbClr>
          </a:solidFill>
        </p:spPr>
        <p:txBody>
          <a:bodyPr/>
          <a:lstStyle/>
          <a:p>
            <a:endParaRPr lang="en-IN"/>
          </a:p>
        </p:txBody>
      </p:sp>
      <p:sp>
        <p:nvSpPr>
          <p:cNvPr id="10" name="Text 7"/>
          <p:cNvSpPr/>
          <p:nvPr/>
        </p:nvSpPr>
        <p:spPr>
          <a:xfrm>
            <a:off x="922972" y="2862382"/>
            <a:ext cx="2158127" cy="325160"/>
          </a:xfrm>
          <a:prstGeom prst="rect">
            <a:avLst/>
          </a:prstGeom>
          <a:noFill/>
        </p:spPr>
        <p:txBody>
          <a:bodyPr wrap="non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2. Johnson, R. (2019)</a:t>
            </a:r>
            <a:endParaRPr lang="en-US" sz="1600" dirty="0"/>
          </a:p>
        </p:txBody>
      </p:sp>
      <p:sp>
        <p:nvSpPr>
          <p:cNvPr id="11" name="Text 8"/>
          <p:cNvSpPr/>
          <p:nvPr/>
        </p:nvSpPr>
        <p:spPr>
          <a:xfrm>
            <a:off x="3494961" y="2862382"/>
            <a:ext cx="2154317" cy="97547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Partial Differential Equations in Engineering</a:t>
            </a:r>
            <a:endParaRPr lang="en-US" sz="1600" dirty="0"/>
          </a:p>
        </p:txBody>
      </p:sp>
      <p:sp>
        <p:nvSpPr>
          <p:cNvPr id="12" name="Text 9"/>
          <p:cNvSpPr/>
          <p:nvPr/>
        </p:nvSpPr>
        <p:spPr>
          <a:xfrm>
            <a:off x="6063139" y="2862382"/>
            <a:ext cx="2158127" cy="325160"/>
          </a:xfrm>
          <a:prstGeom prst="rect">
            <a:avLst/>
          </a:prstGeom>
          <a:noFill/>
        </p:spPr>
        <p:txBody>
          <a:bodyPr wrap="non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Wiley &amp; Sons, New York</a:t>
            </a:r>
            <a:endParaRPr lang="en-US" sz="1600" dirty="0"/>
          </a:p>
        </p:txBody>
      </p:sp>
      <p:sp>
        <p:nvSpPr>
          <p:cNvPr id="13" name="Shape 10"/>
          <p:cNvSpPr/>
          <p:nvPr/>
        </p:nvSpPr>
        <p:spPr>
          <a:xfrm>
            <a:off x="718780" y="3967401"/>
            <a:ext cx="7705606" cy="1234559"/>
          </a:xfrm>
          <a:prstGeom prst="rect">
            <a:avLst/>
          </a:prstGeom>
          <a:solidFill>
            <a:srgbClr val="FFFFFF">
              <a:alpha val="4000"/>
            </a:srgbClr>
          </a:solidFill>
        </p:spPr>
        <p:txBody>
          <a:bodyPr/>
          <a:lstStyle/>
          <a:p>
            <a:endParaRPr lang="en-IN"/>
          </a:p>
        </p:txBody>
      </p:sp>
      <p:sp>
        <p:nvSpPr>
          <p:cNvPr id="14" name="Text 11"/>
          <p:cNvSpPr/>
          <p:nvPr/>
        </p:nvSpPr>
        <p:spPr>
          <a:xfrm>
            <a:off x="922972" y="4096941"/>
            <a:ext cx="2158127" cy="325160"/>
          </a:xfrm>
          <a:prstGeom prst="rect">
            <a:avLst/>
          </a:prstGeom>
          <a:noFill/>
        </p:spPr>
        <p:txBody>
          <a:bodyPr wrap="non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3. Chen, L. et al. (2021)</a:t>
            </a:r>
            <a:endParaRPr lang="en-US" sz="1600" dirty="0"/>
          </a:p>
        </p:txBody>
      </p:sp>
      <p:sp>
        <p:nvSpPr>
          <p:cNvPr id="15" name="Text 12"/>
          <p:cNvSpPr/>
          <p:nvPr/>
        </p:nvSpPr>
        <p:spPr>
          <a:xfrm>
            <a:off x="3494961" y="4096941"/>
            <a:ext cx="2154317" cy="97547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"Advanced Techniques in String Vibration Analysis"</a:t>
            </a:r>
            <a:endParaRPr lang="en-US" sz="1600" dirty="0"/>
          </a:p>
        </p:txBody>
      </p:sp>
      <p:sp>
        <p:nvSpPr>
          <p:cNvPr id="16" name="Text 13"/>
          <p:cNvSpPr/>
          <p:nvPr/>
        </p:nvSpPr>
        <p:spPr>
          <a:xfrm>
            <a:off x="6063139" y="4096941"/>
            <a:ext cx="2158127" cy="97547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Applied Mathematics Review, Vol. 32, pp. 78-96</a:t>
            </a:r>
            <a:endParaRPr lang="en-US" sz="1600" dirty="0"/>
          </a:p>
        </p:txBody>
      </p:sp>
      <p:sp>
        <p:nvSpPr>
          <p:cNvPr id="17" name="Shape 14"/>
          <p:cNvSpPr/>
          <p:nvPr/>
        </p:nvSpPr>
        <p:spPr>
          <a:xfrm>
            <a:off x="718780" y="5201960"/>
            <a:ext cx="7705606" cy="909399"/>
          </a:xfrm>
          <a:prstGeom prst="rect">
            <a:avLst/>
          </a:prstGeom>
          <a:solidFill>
            <a:srgbClr val="000000">
              <a:alpha val="4000"/>
            </a:srgbClr>
          </a:solidFill>
        </p:spPr>
        <p:txBody>
          <a:bodyPr/>
          <a:lstStyle/>
          <a:p>
            <a:endParaRPr lang="en-IN"/>
          </a:p>
        </p:txBody>
      </p:sp>
      <p:sp>
        <p:nvSpPr>
          <p:cNvPr id="18" name="Text 15"/>
          <p:cNvSpPr/>
          <p:nvPr/>
        </p:nvSpPr>
        <p:spPr>
          <a:xfrm>
            <a:off x="922972" y="5331500"/>
            <a:ext cx="2158127" cy="325160"/>
          </a:xfrm>
          <a:prstGeom prst="rect">
            <a:avLst/>
          </a:prstGeom>
          <a:noFill/>
        </p:spPr>
        <p:txBody>
          <a:bodyPr wrap="non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4. Patel, A. (2018)</a:t>
            </a:r>
            <a:endParaRPr lang="en-US" sz="1600" dirty="0"/>
          </a:p>
        </p:txBody>
      </p:sp>
      <p:sp>
        <p:nvSpPr>
          <p:cNvPr id="19" name="Text 16"/>
          <p:cNvSpPr/>
          <p:nvPr/>
        </p:nvSpPr>
        <p:spPr>
          <a:xfrm>
            <a:off x="3494961" y="5331500"/>
            <a:ext cx="2154317" cy="65031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Foundations of Wave Mechanics</a:t>
            </a:r>
            <a:endParaRPr lang="en-US" sz="1600" dirty="0"/>
          </a:p>
        </p:txBody>
      </p:sp>
      <p:sp>
        <p:nvSpPr>
          <p:cNvPr id="20" name="Text 17"/>
          <p:cNvSpPr/>
          <p:nvPr/>
        </p:nvSpPr>
        <p:spPr>
          <a:xfrm>
            <a:off x="6063139" y="5331500"/>
            <a:ext cx="2158127" cy="65031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Cambridge University Press, Cambridge</a:t>
            </a:r>
            <a:endParaRPr lang="en-US" sz="1600" dirty="0"/>
          </a:p>
        </p:txBody>
      </p:sp>
      <p:sp>
        <p:nvSpPr>
          <p:cNvPr id="21" name="Shape 18"/>
          <p:cNvSpPr/>
          <p:nvPr/>
        </p:nvSpPr>
        <p:spPr>
          <a:xfrm>
            <a:off x="718780" y="6111359"/>
            <a:ext cx="7705606" cy="1234559"/>
          </a:xfrm>
          <a:prstGeom prst="rect">
            <a:avLst/>
          </a:prstGeom>
          <a:solidFill>
            <a:srgbClr val="FFFFFF">
              <a:alpha val="4000"/>
            </a:srgbClr>
          </a:solidFill>
        </p:spPr>
        <p:txBody>
          <a:bodyPr/>
          <a:lstStyle/>
          <a:p>
            <a:endParaRPr lang="en-IN"/>
          </a:p>
        </p:txBody>
      </p:sp>
      <p:sp>
        <p:nvSpPr>
          <p:cNvPr id="22" name="Text 19"/>
          <p:cNvSpPr/>
          <p:nvPr/>
        </p:nvSpPr>
        <p:spPr>
          <a:xfrm>
            <a:off x="922972" y="6240899"/>
            <a:ext cx="2158127" cy="65031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5. Rodriguez, M. &amp; Lee, K. (2022)</a:t>
            </a:r>
            <a:endParaRPr lang="en-US" sz="1600" dirty="0"/>
          </a:p>
        </p:txBody>
      </p:sp>
      <p:sp>
        <p:nvSpPr>
          <p:cNvPr id="23" name="Text 20"/>
          <p:cNvSpPr/>
          <p:nvPr/>
        </p:nvSpPr>
        <p:spPr>
          <a:xfrm>
            <a:off x="3494961" y="6240899"/>
            <a:ext cx="2154317" cy="97547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"Computational Methods in String Dynamics"</a:t>
            </a:r>
            <a:endParaRPr lang="en-US" sz="1600" dirty="0"/>
          </a:p>
        </p:txBody>
      </p:sp>
      <p:sp>
        <p:nvSpPr>
          <p:cNvPr id="24" name="Text 21"/>
          <p:cNvSpPr/>
          <p:nvPr/>
        </p:nvSpPr>
        <p:spPr>
          <a:xfrm>
            <a:off x="6063139" y="6240899"/>
            <a:ext cx="2158127" cy="975479"/>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Journal of Computational Physics, Vol. 87, pp. 210-228</a:t>
            </a:r>
            <a:endParaRPr lang="en-US" sz="16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28782" y="574358"/>
            <a:ext cx="5914311" cy="650677"/>
          </a:xfrm>
          <a:prstGeom prst="rect">
            <a:avLst/>
          </a:prstGeom>
          <a:noFill/>
        </p:spPr>
        <p:txBody>
          <a:bodyPr wrap="none" lIns="0" tIns="0" rIns="0" bIns="0" rtlCol="0" anchor="t"/>
          <a:lstStyle/>
          <a:p>
            <a:pPr marL="0" indent="0">
              <a:lnSpc>
                <a:spcPts val="5100"/>
              </a:lnSpc>
              <a:buNone/>
            </a:pPr>
            <a:r>
              <a:rPr lang="en-US" sz="4050" dirty="0">
                <a:solidFill>
                  <a:srgbClr val="76B9FF"/>
                </a:solidFill>
                <a:latin typeface="Roboto Slab" pitchFamily="34" charset="0"/>
                <a:ea typeface="Roboto Slab" pitchFamily="34" charset="-122"/>
                <a:cs typeface="Roboto Slab" pitchFamily="34" charset="-120"/>
              </a:rPr>
              <a:t>Theoretical Background</a:t>
            </a:r>
            <a:endParaRPr lang="en-US" sz="4050" dirty="0"/>
          </a:p>
        </p:txBody>
      </p:sp>
      <p:sp>
        <p:nvSpPr>
          <p:cNvPr id="3" name="Shape 1"/>
          <p:cNvSpPr/>
          <p:nvPr/>
        </p:nvSpPr>
        <p:spPr>
          <a:xfrm>
            <a:off x="1029653" y="1641396"/>
            <a:ext cx="22860" cy="6013728"/>
          </a:xfrm>
          <a:prstGeom prst="roundRect">
            <a:avLst>
              <a:gd name="adj" fmla="val 136633"/>
            </a:avLst>
          </a:prstGeom>
          <a:solidFill>
            <a:srgbClr val="585F6B"/>
          </a:solidFill>
        </p:spPr>
        <p:txBody>
          <a:bodyPr/>
          <a:lstStyle/>
          <a:p>
            <a:endParaRPr lang="en-IN"/>
          </a:p>
        </p:txBody>
      </p:sp>
      <p:sp>
        <p:nvSpPr>
          <p:cNvPr id="4" name="Shape 2"/>
          <p:cNvSpPr/>
          <p:nvPr/>
        </p:nvSpPr>
        <p:spPr>
          <a:xfrm>
            <a:off x="1252478" y="2098358"/>
            <a:ext cx="728782" cy="22860"/>
          </a:xfrm>
          <a:prstGeom prst="roundRect">
            <a:avLst>
              <a:gd name="adj" fmla="val 136633"/>
            </a:avLst>
          </a:prstGeom>
          <a:solidFill>
            <a:srgbClr val="585F6B"/>
          </a:solidFill>
        </p:spPr>
        <p:txBody>
          <a:bodyPr/>
          <a:lstStyle/>
          <a:p>
            <a:endParaRPr lang="en-IN"/>
          </a:p>
        </p:txBody>
      </p:sp>
      <p:sp>
        <p:nvSpPr>
          <p:cNvPr id="5" name="Shape 3"/>
          <p:cNvSpPr/>
          <p:nvPr/>
        </p:nvSpPr>
        <p:spPr>
          <a:xfrm>
            <a:off x="806827" y="1875592"/>
            <a:ext cx="468511" cy="468511"/>
          </a:xfrm>
          <a:prstGeom prst="roundRect">
            <a:avLst>
              <a:gd name="adj" fmla="val 6667"/>
            </a:avLst>
          </a:prstGeom>
          <a:solidFill>
            <a:srgbClr val="3F4652"/>
          </a:solidFill>
        </p:spPr>
        <p:txBody>
          <a:bodyPr/>
          <a:lstStyle/>
          <a:p>
            <a:endParaRPr lang="en-IN"/>
          </a:p>
        </p:txBody>
      </p:sp>
      <p:sp>
        <p:nvSpPr>
          <p:cNvPr id="6" name="Text 4"/>
          <p:cNvSpPr/>
          <p:nvPr/>
        </p:nvSpPr>
        <p:spPr>
          <a:xfrm>
            <a:off x="976729" y="1953697"/>
            <a:ext cx="128707" cy="312301"/>
          </a:xfrm>
          <a:prstGeom prst="rect">
            <a:avLst/>
          </a:prstGeom>
          <a:noFill/>
        </p:spPr>
        <p:txBody>
          <a:bodyPr wrap="none" lIns="0" tIns="0" rIns="0" bIns="0" rtlCol="0" anchor="t"/>
          <a:lstStyle/>
          <a:p>
            <a:pPr marL="0" indent="0" algn="ctr">
              <a:lnSpc>
                <a:spcPts val="2450"/>
              </a:lnSpc>
              <a:buNone/>
            </a:pPr>
            <a:r>
              <a:rPr lang="en-US" sz="2450" dirty="0">
                <a:solidFill>
                  <a:srgbClr val="D6E5EF"/>
                </a:solidFill>
                <a:latin typeface="Roboto Slab" pitchFamily="34" charset="0"/>
                <a:ea typeface="Roboto Slab" pitchFamily="34" charset="-122"/>
                <a:cs typeface="Roboto Slab" pitchFamily="34" charset="-120"/>
              </a:rPr>
              <a:t>1</a:t>
            </a:r>
            <a:endParaRPr lang="en-US" sz="2450" dirty="0"/>
          </a:p>
        </p:txBody>
      </p:sp>
      <p:sp>
        <p:nvSpPr>
          <p:cNvPr id="7" name="Text 5"/>
          <p:cNvSpPr/>
          <p:nvPr/>
        </p:nvSpPr>
        <p:spPr>
          <a:xfrm>
            <a:off x="2186226" y="1849517"/>
            <a:ext cx="3490436" cy="325279"/>
          </a:xfrm>
          <a:prstGeom prst="rect">
            <a:avLst/>
          </a:prstGeom>
          <a:noFill/>
        </p:spPr>
        <p:txBody>
          <a:bodyPr wrap="none" lIns="0" tIns="0" rIns="0" bIns="0" rtlCol="0" anchor="t"/>
          <a:lstStyle/>
          <a:p>
            <a:pPr marL="0" indent="0" algn="l">
              <a:lnSpc>
                <a:spcPts val="2550"/>
              </a:lnSpc>
              <a:buNone/>
            </a:pPr>
            <a:r>
              <a:rPr lang="en-US" sz="2000" dirty="0">
                <a:solidFill>
                  <a:srgbClr val="D6E5EF"/>
                </a:solidFill>
                <a:latin typeface="Roboto Slab" pitchFamily="34" charset="0"/>
                <a:ea typeface="Roboto Slab" pitchFamily="34" charset="-122"/>
                <a:cs typeface="Roboto Slab" pitchFamily="34" charset="-120"/>
              </a:rPr>
              <a:t>Wave Theory Fundamentals</a:t>
            </a:r>
            <a:endParaRPr lang="en-US" sz="2000" dirty="0"/>
          </a:p>
        </p:txBody>
      </p:sp>
      <p:sp>
        <p:nvSpPr>
          <p:cNvPr id="8" name="Text 6"/>
          <p:cNvSpPr/>
          <p:nvPr/>
        </p:nvSpPr>
        <p:spPr>
          <a:xfrm>
            <a:off x="2186226" y="2299692"/>
            <a:ext cx="11715393" cy="999411"/>
          </a:xfrm>
          <a:prstGeom prst="rect">
            <a:avLst/>
          </a:prstGeom>
          <a:noFill/>
        </p:spPr>
        <p:txBody>
          <a:bodyPr wrap="square" lIns="0" tIns="0" rIns="0" bIns="0" rtlCol="0" anchor="t"/>
          <a:lstStyle/>
          <a:p>
            <a:pPr marL="0" indent="0" algn="l">
              <a:lnSpc>
                <a:spcPts val="260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Wave theory forms the cornerstone of our understanding of vibrating strings. It describes how energy propagates through a medium without the transfer of matter. In the context of strings, this theory helps us comprehend how vibrations travel along the length of the string, creating standing waves and harmonics.</a:t>
            </a:r>
            <a:endParaRPr lang="en-US" sz="1600" dirty="0"/>
          </a:p>
        </p:txBody>
      </p:sp>
      <p:sp>
        <p:nvSpPr>
          <p:cNvPr id="9" name="Shape 7"/>
          <p:cNvSpPr/>
          <p:nvPr/>
        </p:nvSpPr>
        <p:spPr>
          <a:xfrm>
            <a:off x="1252478" y="4172307"/>
            <a:ext cx="728782" cy="22860"/>
          </a:xfrm>
          <a:prstGeom prst="roundRect">
            <a:avLst>
              <a:gd name="adj" fmla="val 136633"/>
            </a:avLst>
          </a:prstGeom>
          <a:solidFill>
            <a:srgbClr val="585F6B"/>
          </a:solidFill>
        </p:spPr>
        <p:txBody>
          <a:bodyPr/>
          <a:lstStyle/>
          <a:p>
            <a:endParaRPr lang="en-IN"/>
          </a:p>
        </p:txBody>
      </p:sp>
      <p:sp>
        <p:nvSpPr>
          <p:cNvPr id="10" name="Shape 8"/>
          <p:cNvSpPr/>
          <p:nvPr/>
        </p:nvSpPr>
        <p:spPr>
          <a:xfrm>
            <a:off x="806827" y="3949541"/>
            <a:ext cx="468511" cy="468511"/>
          </a:xfrm>
          <a:prstGeom prst="roundRect">
            <a:avLst>
              <a:gd name="adj" fmla="val 6667"/>
            </a:avLst>
          </a:prstGeom>
          <a:solidFill>
            <a:srgbClr val="3F4652"/>
          </a:solidFill>
        </p:spPr>
        <p:txBody>
          <a:bodyPr/>
          <a:lstStyle/>
          <a:p>
            <a:endParaRPr lang="en-IN"/>
          </a:p>
        </p:txBody>
      </p:sp>
      <p:sp>
        <p:nvSpPr>
          <p:cNvPr id="11" name="Text 9"/>
          <p:cNvSpPr/>
          <p:nvPr/>
        </p:nvSpPr>
        <p:spPr>
          <a:xfrm>
            <a:off x="954822" y="4027646"/>
            <a:ext cx="172403" cy="312301"/>
          </a:xfrm>
          <a:prstGeom prst="rect">
            <a:avLst/>
          </a:prstGeom>
          <a:noFill/>
        </p:spPr>
        <p:txBody>
          <a:bodyPr wrap="none" lIns="0" tIns="0" rIns="0" bIns="0" rtlCol="0" anchor="t"/>
          <a:lstStyle/>
          <a:p>
            <a:pPr marL="0" indent="0" algn="ctr">
              <a:lnSpc>
                <a:spcPts val="2450"/>
              </a:lnSpc>
              <a:buNone/>
            </a:pPr>
            <a:r>
              <a:rPr lang="en-US" sz="2450" dirty="0">
                <a:solidFill>
                  <a:srgbClr val="D6E5EF"/>
                </a:solidFill>
                <a:latin typeface="Roboto Slab" pitchFamily="34" charset="0"/>
                <a:ea typeface="Roboto Slab" pitchFamily="34" charset="-122"/>
                <a:cs typeface="Roboto Slab" pitchFamily="34" charset="-120"/>
              </a:rPr>
              <a:t>2</a:t>
            </a:r>
            <a:endParaRPr lang="en-US" sz="2450" dirty="0"/>
          </a:p>
        </p:txBody>
      </p:sp>
      <p:sp>
        <p:nvSpPr>
          <p:cNvPr id="12" name="Text 10"/>
          <p:cNvSpPr/>
          <p:nvPr/>
        </p:nvSpPr>
        <p:spPr>
          <a:xfrm>
            <a:off x="2186226" y="3923467"/>
            <a:ext cx="3705939" cy="325279"/>
          </a:xfrm>
          <a:prstGeom prst="rect">
            <a:avLst/>
          </a:prstGeom>
          <a:noFill/>
        </p:spPr>
        <p:txBody>
          <a:bodyPr wrap="none" lIns="0" tIns="0" rIns="0" bIns="0" rtlCol="0" anchor="t"/>
          <a:lstStyle/>
          <a:p>
            <a:pPr marL="0" indent="0" algn="l">
              <a:lnSpc>
                <a:spcPts val="2550"/>
              </a:lnSpc>
              <a:buNone/>
            </a:pPr>
            <a:r>
              <a:rPr lang="en-US" sz="2000" dirty="0">
                <a:solidFill>
                  <a:srgbClr val="D6E5EF"/>
                </a:solidFill>
                <a:latin typeface="Roboto Slab" pitchFamily="34" charset="0"/>
                <a:ea typeface="Roboto Slab" pitchFamily="34" charset="-122"/>
                <a:cs typeface="Roboto Slab" pitchFamily="34" charset="-120"/>
              </a:rPr>
              <a:t>Key Variables in Wave Motion</a:t>
            </a:r>
            <a:endParaRPr lang="en-US" sz="2000" dirty="0"/>
          </a:p>
        </p:txBody>
      </p:sp>
      <p:sp>
        <p:nvSpPr>
          <p:cNvPr id="13" name="Text 11"/>
          <p:cNvSpPr/>
          <p:nvPr/>
        </p:nvSpPr>
        <p:spPr>
          <a:xfrm>
            <a:off x="2186226" y="4373642"/>
            <a:ext cx="11715393" cy="999411"/>
          </a:xfrm>
          <a:prstGeom prst="rect">
            <a:avLst/>
          </a:prstGeom>
          <a:noFill/>
        </p:spPr>
        <p:txBody>
          <a:bodyPr wrap="square" lIns="0" tIns="0" rIns="0" bIns="0" rtlCol="0" anchor="t"/>
          <a:lstStyle/>
          <a:p>
            <a:pPr marL="0" indent="0" algn="l">
              <a:lnSpc>
                <a:spcPts val="260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The behavior of a vibrating string is governed by several crucial variables. The tension (T) in the string affects the wave speed, while the mass per unit length (μ) influences the string's inertia. The displacement (y) of the string from its equilibrium position is the primary variable we seek to describe mathematically.</a:t>
            </a:r>
            <a:endParaRPr lang="en-US" sz="1600" dirty="0"/>
          </a:p>
        </p:txBody>
      </p:sp>
      <p:sp>
        <p:nvSpPr>
          <p:cNvPr id="14" name="Shape 12"/>
          <p:cNvSpPr/>
          <p:nvPr/>
        </p:nvSpPr>
        <p:spPr>
          <a:xfrm>
            <a:off x="1252478" y="6246257"/>
            <a:ext cx="728782" cy="22860"/>
          </a:xfrm>
          <a:prstGeom prst="roundRect">
            <a:avLst>
              <a:gd name="adj" fmla="val 136633"/>
            </a:avLst>
          </a:prstGeom>
          <a:solidFill>
            <a:srgbClr val="585F6B"/>
          </a:solidFill>
        </p:spPr>
        <p:txBody>
          <a:bodyPr/>
          <a:lstStyle/>
          <a:p>
            <a:endParaRPr lang="en-IN"/>
          </a:p>
        </p:txBody>
      </p:sp>
      <p:sp>
        <p:nvSpPr>
          <p:cNvPr id="15" name="Shape 13"/>
          <p:cNvSpPr/>
          <p:nvPr/>
        </p:nvSpPr>
        <p:spPr>
          <a:xfrm>
            <a:off x="806827" y="6023491"/>
            <a:ext cx="468511" cy="468511"/>
          </a:xfrm>
          <a:prstGeom prst="roundRect">
            <a:avLst>
              <a:gd name="adj" fmla="val 6667"/>
            </a:avLst>
          </a:prstGeom>
          <a:solidFill>
            <a:srgbClr val="3F4652"/>
          </a:solidFill>
        </p:spPr>
        <p:txBody>
          <a:bodyPr/>
          <a:lstStyle/>
          <a:p>
            <a:endParaRPr lang="en-IN"/>
          </a:p>
        </p:txBody>
      </p:sp>
      <p:sp>
        <p:nvSpPr>
          <p:cNvPr id="16" name="Text 14"/>
          <p:cNvSpPr/>
          <p:nvPr/>
        </p:nvSpPr>
        <p:spPr>
          <a:xfrm>
            <a:off x="956727" y="6101596"/>
            <a:ext cx="168593" cy="312301"/>
          </a:xfrm>
          <a:prstGeom prst="rect">
            <a:avLst/>
          </a:prstGeom>
          <a:noFill/>
        </p:spPr>
        <p:txBody>
          <a:bodyPr wrap="none" lIns="0" tIns="0" rIns="0" bIns="0" rtlCol="0" anchor="t"/>
          <a:lstStyle/>
          <a:p>
            <a:pPr marL="0" indent="0" algn="ctr">
              <a:lnSpc>
                <a:spcPts val="2450"/>
              </a:lnSpc>
              <a:buNone/>
            </a:pPr>
            <a:r>
              <a:rPr lang="en-US" sz="2450" dirty="0">
                <a:solidFill>
                  <a:srgbClr val="D6E5EF"/>
                </a:solidFill>
                <a:latin typeface="Roboto Slab" pitchFamily="34" charset="0"/>
                <a:ea typeface="Roboto Slab" pitchFamily="34" charset="-122"/>
                <a:cs typeface="Roboto Slab" pitchFamily="34" charset="-120"/>
              </a:rPr>
              <a:t>3</a:t>
            </a:r>
            <a:endParaRPr lang="en-US" sz="2450" dirty="0"/>
          </a:p>
        </p:txBody>
      </p:sp>
      <p:sp>
        <p:nvSpPr>
          <p:cNvPr id="17" name="Text 15"/>
          <p:cNvSpPr/>
          <p:nvPr/>
        </p:nvSpPr>
        <p:spPr>
          <a:xfrm>
            <a:off x="2186226" y="5997416"/>
            <a:ext cx="3568779" cy="325279"/>
          </a:xfrm>
          <a:prstGeom prst="rect">
            <a:avLst/>
          </a:prstGeom>
          <a:noFill/>
        </p:spPr>
        <p:txBody>
          <a:bodyPr wrap="none" lIns="0" tIns="0" rIns="0" bIns="0" rtlCol="0" anchor="t"/>
          <a:lstStyle/>
          <a:p>
            <a:pPr marL="0" indent="0" algn="l">
              <a:lnSpc>
                <a:spcPts val="2550"/>
              </a:lnSpc>
              <a:buNone/>
            </a:pPr>
            <a:r>
              <a:rPr lang="en-US" sz="2000" dirty="0">
                <a:solidFill>
                  <a:srgbClr val="D6E5EF"/>
                </a:solidFill>
                <a:latin typeface="Roboto Slab" pitchFamily="34" charset="0"/>
                <a:ea typeface="Roboto Slab" pitchFamily="34" charset="-122"/>
                <a:cs typeface="Roboto Slab" pitchFamily="34" charset="-120"/>
              </a:rPr>
              <a:t>Role of Partial Differentiation</a:t>
            </a:r>
            <a:endParaRPr lang="en-US" sz="2000" dirty="0"/>
          </a:p>
        </p:txBody>
      </p:sp>
      <p:sp>
        <p:nvSpPr>
          <p:cNvPr id="18" name="Text 16"/>
          <p:cNvSpPr/>
          <p:nvPr/>
        </p:nvSpPr>
        <p:spPr>
          <a:xfrm>
            <a:off x="2186226" y="6447592"/>
            <a:ext cx="11715393" cy="999411"/>
          </a:xfrm>
          <a:prstGeom prst="rect">
            <a:avLst/>
          </a:prstGeom>
          <a:noFill/>
        </p:spPr>
        <p:txBody>
          <a:bodyPr wrap="square" lIns="0" tIns="0" rIns="0" bIns="0" rtlCol="0" anchor="t"/>
          <a:lstStyle/>
          <a:p>
            <a:pPr marL="0" indent="0" algn="l">
              <a:lnSpc>
                <a:spcPts val="260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Partial differentiation is an indispensable mathematical tool in deriving the vibrating string equation. It allows us to analyze how the string's displacement changes with respect to both time and position simultaneously, capturing the essence of wave motion in a single, elegant equation.</a:t>
            </a:r>
            <a:endParaRPr lang="en-US" sz="1600" dirty="0"/>
          </a:p>
        </p:txBody>
      </p:sp>
      <p:sp>
        <p:nvSpPr>
          <p:cNvPr id="19" name="Text Box 18"/>
          <p:cNvSpPr txBox="1"/>
          <p:nvPr/>
        </p:nvSpPr>
        <p:spPr>
          <a:xfrm>
            <a:off x="12573635" y="7654925"/>
            <a:ext cx="2058035" cy="574675"/>
          </a:xfrm>
          <a:prstGeom prst="rect">
            <a:avLst/>
          </a:prstGeom>
          <a:solidFill>
            <a:srgbClr val="1F2734"/>
          </a:solidFill>
        </p:spPr>
        <p:txBody>
          <a:bodyPr wrap="square" rtlCol="0">
            <a:no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49154" y="1052274"/>
            <a:ext cx="12822079" cy="758071"/>
          </a:xfrm>
          <a:prstGeom prst="rect">
            <a:avLst/>
          </a:prstGeom>
          <a:noFill/>
        </p:spPr>
        <p:txBody>
          <a:bodyPr wrap="none" lIns="0" tIns="0" rIns="0" bIns="0" rtlCol="0" anchor="t"/>
          <a:lstStyle/>
          <a:p>
            <a:pPr marL="0" indent="0">
              <a:lnSpc>
                <a:spcPts val="5950"/>
              </a:lnSpc>
              <a:buNone/>
            </a:pPr>
            <a:r>
              <a:rPr lang="en-US" sz="4750" dirty="0">
                <a:solidFill>
                  <a:srgbClr val="76B9FF"/>
                </a:solidFill>
                <a:latin typeface="Roboto Slab" pitchFamily="34" charset="0"/>
                <a:ea typeface="Roboto Slab" pitchFamily="34" charset="-122"/>
                <a:cs typeface="Roboto Slab" pitchFamily="34" charset="-120"/>
              </a:rPr>
              <a:t>Introduction to the Vibrating String Equation</a:t>
            </a:r>
            <a:endParaRPr lang="en-US" sz="4750" dirty="0"/>
          </a:p>
        </p:txBody>
      </p:sp>
      <p:sp>
        <p:nvSpPr>
          <p:cNvPr id="3" name="Shape 1"/>
          <p:cNvSpPr/>
          <p:nvPr/>
        </p:nvSpPr>
        <p:spPr>
          <a:xfrm>
            <a:off x="849154" y="2295525"/>
            <a:ext cx="4148971" cy="4881801"/>
          </a:xfrm>
          <a:prstGeom prst="roundRect">
            <a:avLst>
              <a:gd name="adj" fmla="val 877"/>
            </a:avLst>
          </a:prstGeom>
          <a:solidFill>
            <a:srgbClr val="3F4652"/>
          </a:solidFill>
        </p:spPr>
        <p:txBody>
          <a:bodyPr/>
          <a:lstStyle/>
          <a:p>
            <a:endParaRPr lang="en-IN"/>
          </a:p>
        </p:txBody>
      </p:sp>
      <p:sp>
        <p:nvSpPr>
          <p:cNvPr id="4" name="Text 2"/>
          <p:cNvSpPr/>
          <p:nvPr/>
        </p:nvSpPr>
        <p:spPr>
          <a:xfrm>
            <a:off x="1091684" y="2538055"/>
            <a:ext cx="3032641" cy="378976"/>
          </a:xfrm>
          <a:prstGeom prst="rect">
            <a:avLst/>
          </a:prstGeom>
          <a:noFill/>
        </p:spPr>
        <p:txBody>
          <a:bodyPr wrap="none" lIns="0" tIns="0" rIns="0" bIns="0" rtlCol="0" anchor="t"/>
          <a:lstStyle/>
          <a:p>
            <a:pPr marL="0" indent="0">
              <a:lnSpc>
                <a:spcPts val="2950"/>
              </a:lnSpc>
              <a:buNone/>
            </a:pPr>
            <a:r>
              <a:rPr lang="en-US" sz="2350" dirty="0">
                <a:solidFill>
                  <a:srgbClr val="D6E5EF"/>
                </a:solidFill>
                <a:latin typeface="Roboto Slab" pitchFamily="34" charset="0"/>
                <a:ea typeface="Roboto Slab" pitchFamily="34" charset="-122"/>
                <a:cs typeface="Roboto Slab" pitchFamily="34" charset="-120"/>
              </a:rPr>
              <a:t>Definition and Scope</a:t>
            </a:r>
            <a:endParaRPr lang="en-US" sz="2350" dirty="0"/>
          </a:p>
        </p:txBody>
      </p:sp>
      <p:sp>
        <p:nvSpPr>
          <p:cNvPr id="5" name="Text 3"/>
          <p:cNvSpPr/>
          <p:nvPr/>
        </p:nvSpPr>
        <p:spPr>
          <a:xfrm>
            <a:off x="1091684" y="3062526"/>
            <a:ext cx="3663910" cy="3493294"/>
          </a:xfrm>
          <a:prstGeom prst="rect">
            <a:avLst/>
          </a:prstGeom>
          <a:noFill/>
        </p:spPr>
        <p:txBody>
          <a:bodyPr wrap="square" lIns="0" tIns="0" rIns="0" bIns="0" rtlCol="0" anchor="t"/>
          <a:lstStyle/>
          <a:p>
            <a:pPr marL="0" indent="0">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The vibrating string equation, also known as the wave equation, is a second-order partial differential equation that describes the motion of a taut string under tension. This equation forms the basis for understanding various wave phenomena in physics and engineering applications.</a:t>
            </a:r>
            <a:endParaRPr lang="en-US" sz="1900" dirty="0"/>
          </a:p>
        </p:txBody>
      </p:sp>
      <p:sp>
        <p:nvSpPr>
          <p:cNvPr id="6" name="Shape 4"/>
          <p:cNvSpPr/>
          <p:nvPr/>
        </p:nvSpPr>
        <p:spPr>
          <a:xfrm>
            <a:off x="5240655" y="2295525"/>
            <a:ext cx="4148971" cy="4881801"/>
          </a:xfrm>
          <a:prstGeom prst="roundRect">
            <a:avLst>
              <a:gd name="adj" fmla="val 877"/>
            </a:avLst>
          </a:prstGeom>
          <a:solidFill>
            <a:srgbClr val="3F4652"/>
          </a:solidFill>
        </p:spPr>
        <p:txBody>
          <a:bodyPr/>
          <a:lstStyle/>
          <a:p>
            <a:endParaRPr lang="en-IN"/>
          </a:p>
        </p:txBody>
      </p:sp>
      <p:sp>
        <p:nvSpPr>
          <p:cNvPr id="7" name="Text 5"/>
          <p:cNvSpPr/>
          <p:nvPr/>
        </p:nvSpPr>
        <p:spPr>
          <a:xfrm>
            <a:off x="5483185" y="2538055"/>
            <a:ext cx="3032641" cy="378976"/>
          </a:xfrm>
          <a:prstGeom prst="rect">
            <a:avLst/>
          </a:prstGeom>
          <a:noFill/>
        </p:spPr>
        <p:txBody>
          <a:bodyPr wrap="none" lIns="0" tIns="0" rIns="0" bIns="0" rtlCol="0" anchor="t"/>
          <a:lstStyle/>
          <a:p>
            <a:pPr marL="0" indent="0">
              <a:lnSpc>
                <a:spcPts val="2950"/>
              </a:lnSpc>
              <a:buNone/>
            </a:pPr>
            <a:r>
              <a:rPr lang="en-US" sz="2350" dirty="0">
                <a:solidFill>
                  <a:srgbClr val="D6E5EF"/>
                </a:solidFill>
                <a:latin typeface="Roboto Slab" pitchFamily="34" charset="0"/>
                <a:ea typeface="Roboto Slab" pitchFamily="34" charset="-122"/>
                <a:cs typeface="Roboto Slab" pitchFamily="34" charset="-120"/>
              </a:rPr>
              <a:t>Derivation Objective</a:t>
            </a:r>
            <a:endParaRPr lang="en-US" sz="2350" dirty="0"/>
          </a:p>
        </p:txBody>
      </p:sp>
      <p:sp>
        <p:nvSpPr>
          <p:cNvPr id="8" name="Text 6"/>
          <p:cNvSpPr/>
          <p:nvPr/>
        </p:nvSpPr>
        <p:spPr>
          <a:xfrm>
            <a:off x="5483185" y="3062526"/>
            <a:ext cx="3663910" cy="3493294"/>
          </a:xfrm>
          <a:prstGeom prst="rect">
            <a:avLst/>
          </a:prstGeom>
          <a:noFill/>
        </p:spPr>
        <p:txBody>
          <a:bodyPr wrap="square" lIns="0" tIns="0" rIns="0" bIns="0" rtlCol="0" anchor="t"/>
          <a:lstStyle/>
          <a:p>
            <a:pPr marL="0" indent="0">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Our primary goal is to mathematically derive the equation governing the motion of a vibrating string using partial differential equations. This process involves applying fundamental principles of physics and calculus to model the string's behavior accurately.</a:t>
            </a:r>
            <a:endParaRPr lang="en-US" sz="1900" dirty="0"/>
          </a:p>
        </p:txBody>
      </p:sp>
      <p:sp>
        <p:nvSpPr>
          <p:cNvPr id="9" name="Shape 7"/>
          <p:cNvSpPr/>
          <p:nvPr/>
        </p:nvSpPr>
        <p:spPr>
          <a:xfrm>
            <a:off x="9632156" y="2295525"/>
            <a:ext cx="4148971" cy="4881801"/>
          </a:xfrm>
          <a:prstGeom prst="roundRect">
            <a:avLst>
              <a:gd name="adj" fmla="val 877"/>
            </a:avLst>
          </a:prstGeom>
          <a:solidFill>
            <a:srgbClr val="3F4652"/>
          </a:solidFill>
        </p:spPr>
        <p:txBody>
          <a:bodyPr/>
          <a:lstStyle/>
          <a:p>
            <a:endParaRPr lang="en-IN"/>
          </a:p>
        </p:txBody>
      </p:sp>
      <p:sp>
        <p:nvSpPr>
          <p:cNvPr id="10" name="Text 8"/>
          <p:cNvSpPr/>
          <p:nvPr/>
        </p:nvSpPr>
        <p:spPr>
          <a:xfrm>
            <a:off x="9874687" y="2538055"/>
            <a:ext cx="3663910" cy="757952"/>
          </a:xfrm>
          <a:prstGeom prst="rect">
            <a:avLst/>
          </a:prstGeom>
          <a:noFill/>
        </p:spPr>
        <p:txBody>
          <a:bodyPr wrap="square" lIns="0" tIns="0" rIns="0" bIns="0" rtlCol="0" anchor="t"/>
          <a:lstStyle/>
          <a:p>
            <a:pPr marL="0" indent="0">
              <a:lnSpc>
                <a:spcPts val="2950"/>
              </a:lnSpc>
              <a:buNone/>
            </a:pPr>
            <a:r>
              <a:rPr lang="en-US" sz="2350" dirty="0">
                <a:solidFill>
                  <a:srgbClr val="D6E5EF"/>
                </a:solidFill>
                <a:latin typeface="Roboto Slab" pitchFamily="34" charset="0"/>
                <a:ea typeface="Roboto Slab" pitchFamily="34" charset="-122"/>
                <a:cs typeface="Roboto Slab" pitchFamily="34" charset="-120"/>
              </a:rPr>
              <a:t>Significance in Physics and Engineering</a:t>
            </a:r>
            <a:endParaRPr lang="en-US" sz="2350" dirty="0"/>
          </a:p>
        </p:txBody>
      </p:sp>
      <p:sp>
        <p:nvSpPr>
          <p:cNvPr id="11" name="Text 9"/>
          <p:cNvSpPr/>
          <p:nvPr/>
        </p:nvSpPr>
        <p:spPr>
          <a:xfrm>
            <a:off x="9874687" y="3441502"/>
            <a:ext cx="3663910" cy="3493294"/>
          </a:xfrm>
          <a:prstGeom prst="rect">
            <a:avLst/>
          </a:prstGeom>
          <a:noFill/>
        </p:spPr>
        <p:txBody>
          <a:bodyPr wrap="square" lIns="0" tIns="0" rIns="0" bIns="0" rtlCol="0" anchor="t"/>
          <a:lstStyle/>
          <a:p>
            <a:pPr marL="0" indent="0">
              <a:lnSpc>
                <a:spcPts val="3050"/>
              </a:lnSpc>
              <a:buNone/>
            </a:pPr>
            <a:r>
              <a:rPr lang="en-US" sz="1900" dirty="0">
                <a:solidFill>
                  <a:srgbClr val="D6E5EF"/>
                </a:solidFill>
                <a:latin typeface="Roboto" panose="02000000000000000000" pitchFamily="34" charset="0"/>
                <a:ea typeface="Roboto" panose="02000000000000000000" pitchFamily="34" charset="-122"/>
                <a:cs typeface="Roboto" panose="02000000000000000000" pitchFamily="34" charset="-120"/>
              </a:rPr>
              <a:t>Understanding the vibrating string equation is crucial for predicting and analyzing wave propagation in various systems. Its applications extend beyond musical instruments to fields such as structural engineering, telecommunications, and even quantum mechanics.</a:t>
            </a:r>
            <a:endParaRPr lang="en-US" sz="1900" dirty="0"/>
          </a:p>
        </p:txBody>
      </p:sp>
      <p:sp>
        <p:nvSpPr>
          <p:cNvPr id="12" name="Text Box 11"/>
          <p:cNvSpPr txBox="1"/>
          <p:nvPr/>
        </p:nvSpPr>
        <p:spPr>
          <a:xfrm>
            <a:off x="12502515" y="7727950"/>
            <a:ext cx="2057400"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32103" y="1003935"/>
            <a:ext cx="10140434" cy="564356"/>
          </a:xfrm>
          <a:prstGeom prst="rect">
            <a:avLst/>
          </a:prstGeom>
          <a:noFill/>
        </p:spPr>
        <p:txBody>
          <a:bodyPr wrap="none" lIns="0" tIns="0" rIns="0" bIns="0" rtlCol="0" anchor="t"/>
          <a:lstStyle/>
          <a:p>
            <a:pPr marL="0" indent="0">
              <a:lnSpc>
                <a:spcPts val="4400"/>
              </a:lnSpc>
              <a:buNone/>
            </a:pPr>
            <a:r>
              <a:rPr lang="en-US" sz="3550" dirty="0">
                <a:solidFill>
                  <a:srgbClr val="76B9FF"/>
                </a:solidFill>
                <a:latin typeface="Roboto Slab" pitchFamily="34" charset="0"/>
                <a:ea typeface="Roboto Slab" pitchFamily="34" charset="-122"/>
                <a:cs typeface="Roboto Slab" pitchFamily="34" charset="-120"/>
              </a:rPr>
              <a:t>Literature Survey on Vibrating String Equations</a:t>
            </a:r>
            <a:endParaRPr lang="en-US" sz="3550" dirty="0"/>
          </a:p>
        </p:txBody>
      </p:sp>
      <p:sp>
        <p:nvSpPr>
          <p:cNvPr id="3" name="Shape 1"/>
          <p:cNvSpPr/>
          <p:nvPr/>
        </p:nvSpPr>
        <p:spPr>
          <a:xfrm>
            <a:off x="632103" y="4577477"/>
            <a:ext cx="13366194" cy="22860"/>
          </a:xfrm>
          <a:prstGeom prst="roundRect">
            <a:avLst>
              <a:gd name="adj" fmla="val 118513"/>
            </a:avLst>
          </a:prstGeom>
          <a:solidFill>
            <a:srgbClr val="585F6B"/>
          </a:solidFill>
        </p:spPr>
        <p:txBody>
          <a:bodyPr/>
          <a:lstStyle/>
          <a:p>
            <a:endParaRPr lang="en-IN"/>
          </a:p>
        </p:txBody>
      </p:sp>
      <p:sp>
        <p:nvSpPr>
          <p:cNvPr id="4" name="Shape 2"/>
          <p:cNvSpPr/>
          <p:nvPr/>
        </p:nvSpPr>
        <p:spPr>
          <a:xfrm>
            <a:off x="3239572" y="3945434"/>
            <a:ext cx="22860" cy="632103"/>
          </a:xfrm>
          <a:prstGeom prst="roundRect">
            <a:avLst>
              <a:gd name="adj" fmla="val 118513"/>
            </a:avLst>
          </a:prstGeom>
          <a:solidFill>
            <a:srgbClr val="585F6B"/>
          </a:solidFill>
        </p:spPr>
        <p:txBody>
          <a:bodyPr/>
          <a:lstStyle/>
          <a:p>
            <a:endParaRPr lang="en-IN"/>
          </a:p>
        </p:txBody>
      </p:sp>
      <p:sp>
        <p:nvSpPr>
          <p:cNvPr id="5" name="Shape 3"/>
          <p:cNvSpPr/>
          <p:nvPr/>
        </p:nvSpPr>
        <p:spPr>
          <a:xfrm>
            <a:off x="3047881" y="4374297"/>
            <a:ext cx="406360" cy="406360"/>
          </a:xfrm>
          <a:prstGeom prst="roundRect">
            <a:avLst>
              <a:gd name="adj" fmla="val 6667"/>
            </a:avLst>
          </a:prstGeom>
          <a:solidFill>
            <a:srgbClr val="3F4652"/>
          </a:solidFill>
        </p:spPr>
        <p:txBody>
          <a:bodyPr/>
          <a:lstStyle/>
          <a:p>
            <a:endParaRPr lang="en-IN"/>
          </a:p>
        </p:txBody>
      </p:sp>
      <p:sp>
        <p:nvSpPr>
          <p:cNvPr id="6" name="Text 4"/>
          <p:cNvSpPr/>
          <p:nvPr/>
        </p:nvSpPr>
        <p:spPr>
          <a:xfrm>
            <a:off x="3195161" y="4442043"/>
            <a:ext cx="111681" cy="270867"/>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1</a:t>
            </a:r>
            <a:endParaRPr lang="en-US" sz="2100" dirty="0"/>
          </a:p>
        </p:txBody>
      </p:sp>
      <p:sp>
        <p:nvSpPr>
          <p:cNvPr id="7" name="Text 5"/>
          <p:cNvSpPr/>
          <p:nvPr/>
        </p:nvSpPr>
        <p:spPr>
          <a:xfrm>
            <a:off x="1884045" y="1929408"/>
            <a:ext cx="2734151" cy="282178"/>
          </a:xfrm>
          <a:prstGeom prst="rect">
            <a:avLst/>
          </a:prstGeom>
          <a:noFill/>
        </p:spPr>
        <p:txBody>
          <a:bodyPr wrap="none" lIns="0" tIns="0" rIns="0" bIns="0" rtlCol="0" anchor="t"/>
          <a:lstStyle/>
          <a:p>
            <a:pPr marL="0" indent="0" algn="ctr">
              <a:lnSpc>
                <a:spcPts val="2200"/>
              </a:lnSpc>
              <a:buNone/>
            </a:pPr>
            <a:r>
              <a:rPr lang="en-US" sz="1750" dirty="0">
                <a:solidFill>
                  <a:srgbClr val="D6E5EF"/>
                </a:solidFill>
                <a:latin typeface="Roboto Slab" pitchFamily="34" charset="0"/>
                <a:ea typeface="Roboto Slab" pitchFamily="34" charset="-122"/>
                <a:cs typeface="Roboto Slab" pitchFamily="34" charset="-120"/>
              </a:rPr>
              <a:t>18th Century Foundations</a:t>
            </a:r>
            <a:endParaRPr lang="en-US" sz="1750" dirty="0"/>
          </a:p>
        </p:txBody>
      </p:sp>
      <p:sp>
        <p:nvSpPr>
          <p:cNvPr id="8" name="Text 6"/>
          <p:cNvSpPr/>
          <p:nvPr/>
        </p:nvSpPr>
        <p:spPr>
          <a:xfrm>
            <a:off x="812602" y="2319933"/>
            <a:ext cx="4877157" cy="1444823"/>
          </a:xfrm>
          <a:prstGeom prst="rect">
            <a:avLst/>
          </a:prstGeom>
          <a:noFill/>
        </p:spPr>
        <p:txBody>
          <a:bodyPr wrap="square" lIns="0" tIns="0" rIns="0" bIns="0" rtlCol="0" anchor="t"/>
          <a:lstStyle/>
          <a:p>
            <a:pPr marL="0" indent="0" algn="ctr">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Jean le Rond d'Alembert made groundbreaking contributions in 1746 by introducing the first mathematical description of wave motion in strings. His work laid the foundation for future developments in wave theory and partial differential equations.</a:t>
            </a:r>
            <a:endParaRPr lang="en-US" sz="1400" dirty="0"/>
          </a:p>
        </p:txBody>
      </p:sp>
      <p:sp>
        <p:nvSpPr>
          <p:cNvPr id="9" name="Shape 7"/>
          <p:cNvSpPr/>
          <p:nvPr/>
        </p:nvSpPr>
        <p:spPr>
          <a:xfrm>
            <a:off x="5948839" y="4577417"/>
            <a:ext cx="22860" cy="632103"/>
          </a:xfrm>
          <a:prstGeom prst="roundRect">
            <a:avLst>
              <a:gd name="adj" fmla="val 118513"/>
            </a:avLst>
          </a:prstGeom>
          <a:solidFill>
            <a:srgbClr val="585F6B"/>
          </a:solidFill>
        </p:spPr>
        <p:txBody>
          <a:bodyPr/>
          <a:lstStyle/>
          <a:p>
            <a:endParaRPr lang="en-IN"/>
          </a:p>
        </p:txBody>
      </p:sp>
      <p:sp>
        <p:nvSpPr>
          <p:cNvPr id="10" name="Shape 8"/>
          <p:cNvSpPr/>
          <p:nvPr/>
        </p:nvSpPr>
        <p:spPr>
          <a:xfrm>
            <a:off x="5757148" y="4374297"/>
            <a:ext cx="406360" cy="406360"/>
          </a:xfrm>
          <a:prstGeom prst="roundRect">
            <a:avLst>
              <a:gd name="adj" fmla="val 6667"/>
            </a:avLst>
          </a:prstGeom>
          <a:solidFill>
            <a:srgbClr val="3F4652"/>
          </a:solidFill>
        </p:spPr>
        <p:txBody>
          <a:bodyPr/>
          <a:lstStyle/>
          <a:p>
            <a:endParaRPr lang="en-IN"/>
          </a:p>
        </p:txBody>
      </p:sp>
      <p:sp>
        <p:nvSpPr>
          <p:cNvPr id="11" name="Text 9"/>
          <p:cNvSpPr/>
          <p:nvPr/>
        </p:nvSpPr>
        <p:spPr>
          <a:xfrm>
            <a:off x="5885498" y="4442043"/>
            <a:ext cx="149662" cy="270867"/>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2</a:t>
            </a:r>
            <a:endParaRPr lang="en-US" sz="2100" dirty="0"/>
          </a:p>
        </p:txBody>
      </p:sp>
      <p:sp>
        <p:nvSpPr>
          <p:cNvPr id="12" name="Text 10"/>
          <p:cNvSpPr/>
          <p:nvPr/>
        </p:nvSpPr>
        <p:spPr>
          <a:xfrm>
            <a:off x="4563428" y="5390198"/>
            <a:ext cx="2793921" cy="282178"/>
          </a:xfrm>
          <a:prstGeom prst="rect">
            <a:avLst/>
          </a:prstGeom>
          <a:noFill/>
        </p:spPr>
        <p:txBody>
          <a:bodyPr wrap="none" lIns="0" tIns="0" rIns="0" bIns="0" rtlCol="0" anchor="t"/>
          <a:lstStyle/>
          <a:p>
            <a:pPr marL="0" indent="0" algn="ctr">
              <a:lnSpc>
                <a:spcPts val="2200"/>
              </a:lnSpc>
              <a:buNone/>
            </a:pPr>
            <a:r>
              <a:rPr lang="en-US" sz="1750" dirty="0">
                <a:solidFill>
                  <a:srgbClr val="D6E5EF"/>
                </a:solidFill>
                <a:latin typeface="Roboto Slab" pitchFamily="34" charset="0"/>
                <a:ea typeface="Roboto Slab" pitchFamily="34" charset="-122"/>
                <a:cs typeface="Roboto Slab" pitchFamily="34" charset="-120"/>
              </a:rPr>
              <a:t>Bernoulli's Advancements</a:t>
            </a:r>
            <a:endParaRPr lang="en-US" sz="1750" dirty="0"/>
          </a:p>
        </p:txBody>
      </p:sp>
      <p:sp>
        <p:nvSpPr>
          <p:cNvPr id="13" name="Text 11"/>
          <p:cNvSpPr/>
          <p:nvPr/>
        </p:nvSpPr>
        <p:spPr>
          <a:xfrm>
            <a:off x="3521869" y="5780723"/>
            <a:ext cx="4877157" cy="1155859"/>
          </a:xfrm>
          <a:prstGeom prst="rect">
            <a:avLst/>
          </a:prstGeom>
          <a:noFill/>
        </p:spPr>
        <p:txBody>
          <a:bodyPr wrap="square" lIns="0" tIns="0" rIns="0" bIns="0" rtlCol="0" anchor="t"/>
          <a:lstStyle/>
          <a:p>
            <a:pPr marL="0" indent="0" algn="ctr">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Daniel Bernoulli expanded on d'Alembert's work, proposing solutions to the wave equation in terms of trigonometric series. This approach paved the way for a deeper understanding of harmonic analysis in vibrating systems.</a:t>
            </a:r>
            <a:endParaRPr lang="en-US" sz="1400" dirty="0"/>
          </a:p>
        </p:txBody>
      </p:sp>
      <p:sp>
        <p:nvSpPr>
          <p:cNvPr id="14" name="Shape 12"/>
          <p:cNvSpPr/>
          <p:nvPr/>
        </p:nvSpPr>
        <p:spPr>
          <a:xfrm>
            <a:off x="8658225" y="3945434"/>
            <a:ext cx="22860" cy="632103"/>
          </a:xfrm>
          <a:prstGeom prst="roundRect">
            <a:avLst>
              <a:gd name="adj" fmla="val 118513"/>
            </a:avLst>
          </a:prstGeom>
          <a:solidFill>
            <a:srgbClr val="585F6B"/>
          </a:solidFill>
        </p:spPr>
        <p:txBody>
          <a:bodyPr/>
          <a:lstStyle/>
          <a:p>
            <a:endParaRPr lang="en-IN"/>
          </a:p>
        </p:txBody>
      </p:sp>
      <p:sp>
        <p:nvSpPr>
          <p:cNvPr id="15" name="Shape 13"/>
          <p:cNvSpPr/>
          <p:nvPr/>
        </p:nvSpPr>
        <p:spPr>
          <a:xfrm>
            <a:off x="8466534" y="4374297"/>
            <a:ext cx="406360" cy="406360"/>
          </a:xfrm>
          <a:prstGeom prst="roundRect">
            <a:avLst>
              <a:gd name="adj" fmla="val 6667"/>
            </a:avLst>
          </a:prstGeom>
          <a:solidFill>
            <a:srgbClr val="3F4652"/>
          </a:solidFill>
        </p:spPr>
        <p:txBody>
          <a:bodyPr/>
          <a:lstStyle/>
          <a:p>
            <a:endParaRPr lang="en-IN"/>
          </a:p>
        </p:txBody>
      </p:sp>
      <p:sp>
        <p:nvSpPr>
          <p:cNvPr id="16" name="Text 14"/>
          <p:cNvSpPr/>
          <p:nvPr/>
        </p:nvSpPr>
        <p:spPr>
          <a:xfrm>
            <a:off x="8596551" y="4442043"/>
            <a:ext cx="146328" cy="270867"/>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3</a:t>
            </a:r>
            <a:endParaRPr lang="en-US" sz="2100" dirty="0"/>
          </a:p>
        </p:txBody>
      </p:sp>
      <p:sp>
        <p:nvSpPr>
          <p:cNvPr id="17" name="Text 15"/>
          <p:cNvSpPr/>
          <p:nvPr/>
        </p:nvSpPr>
        <p:spPr>
          <a:xfrm>
            <a:off x="6966347" y="1929408"/>
            <a:ext cx="3406973" cy="282178"/>
          </a:xfrm>
          <a:prstGeom prst="rect">
            <a:avLst/>
          </a:prstGeom>
          <a:noFill/>
        </p:spPr>
        <p:txBody>
          <a:bodyPr wrap="none" lIns="0" tIns="0" rIns="0" bIns="0" rtlCol="0" anchor="t"/>
          <a:lstStyle/>
          <a:p>
            <a:pPr marL="0" indent="0" algn="ctr">
              <a:lnSpc>
                <a:spcPts val="2200"/>
              </a:lnSpc>
              <a:buNone/>
            </a:pPr>
            <a:r>
              <a:rPr lang="en-US" sz="1750" dirty="0">
                <a:solidFill>
                  <a:srgbClr val="D6E5EF"/>
                </a:solidFill>
                <a:latin typeface="Roboto Slab" pitchFamily="34" charset="0"/>
                <a:ea typeface="Roboto Slab" pitchFamily="34" charset="-122"/>
                <a:cs typeface="Roboto Slab" pitchFamily="34" charset="-120"/>
              </a:rPr>
              <a:t>Fourier's Revolutionary Insights</a:t>
            </a:r>
            <a:endParaRPr lang="en-US" sz="1750" dirty="0"/>
          </a:p>
        </p:txBody>
      </p:sp>
      <p:sp>
        <p:nvSpPr>
          <p:cNvPr id="18" name="Text 16"/>
          <p:cNvSpPr/>
          <p:nvPr/>
        </p:nvSpPr>
        <p:spPr>
          <a:xfrm>
            <a:off x="6231255" y="2319933"/>
            <a:ext cx="4877157" cy="1444823"/>
          </a:xfrm>
          <a:prstGeom prst="rect">
            <a:avLst/>
          </a:prstGeom>
          <a:noFill/>
        </p:spPr>
        <p:txBody>
          <a:bodyPr wrap="square" lIns="0" tIns="0" rIns="0" bIns="0" rtlCol="0" anchor="t"/>
          <a:lstStyle/>
          <a:p>
            <a:pPr marL="0" indent="0" algn="ctr">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Joseph Fourier's introduction of Fourier series in the early 19th century revolutionized the analysis of wave functions. His methods allowed for the decomposition of complex wave forms into simpler, periodic components, greatly enhancing our ability to study and predict wave behavior.</a:t>
            </a:r>
            <a:endParaRPr lang="en-US" sz="1400" dirty="0"/>
          </a:p>
        </p:txBody>
      </p:sp>
      <p:sp>
        <p:nvSpPr>
          <p:cNvPr id="19" name="Shape 17"/>
          <p:cNvSpPr/>
          <p:nvPr/>
        </p:nvSpPr>
        <p:spPr>
          <a:xfrm>
            <a:off x="11367492" y="4577417"/>
            <a:ext cx="22860" cy="632103"/>
          </a:xfrm>
          <a:prstGeom prst="roundRect">
            <a:avLst>
              <a:gd name="adj" fmla="val 118513"/>
            </a:avLst>
          </a:prstGeom>
          <a:solidFill>
            <a:srgbClr val="585F6B"/>
          </a:solidFill>
        </p:spPr>
        <p:txBody>
          <a:bodyPr/>
          <a:lstStyle/>
          <a:p>
            <a:endParaRPr lang="en-IN"/>
          </a:p>
        </p:txBody>
      </p:sp>
      <p:sp>
        <p:nvSpPr>
          <p:cNvPr id="20" name="Shape 18"/>
          <p:cNvSpPr/>
          <p:nvPr/>
        </p:nvSpPr>
        <p:spPr>
          <a:xfrm>
            <a:off x="11175802" y="4374297"/>
            <a:ext cx="406360" cy="406360"/>
          </a:xfrm>
          <a:prstGeom prst="roundRect">
            <a:avLst>
              <a:gd name="adj" fmla="val 6667"/>
            </a:avLst>
          </a:prstGeom>
          <a:solidFill>
            <a:srgbClr val="3F4652"/>
          </a:solidFill>
        </p:spPr>
        <p:txBody>
          <a:bodyPr/>
          <a:lstStyle/>
          <a:p>
            <a:endParaRPr lang="en-IN"/>
          </a:p>
        </p:txBody>
      </p:sp>
      <p:sp>
        <p:nvSpPr>
          <p:cNvPr id="21" name="Text 19"/>
          <p:cNvSpPr/>
          <p:nvPr/>
        </p:nvSpPr>
        <p:spPr>
          <a:xfrm>
            <a:off x="11300460" y="4442043"/>
            <a:ext cx="157043" cy="270867"/>
          </a:xfrm>
          <a:prstGeom prst="rect">
            <a:avLst/>
          </a:prstGeom>
          <a:noFill/>
        </p:spPr>
        <p:txBody>
          <a:bodyPr wrap="none" lIns="0" tIns="0" rIns="0" bIns="0" rtlCol="0" anchor="t"/>
          <a:lstStyle/>
          <a:p>
            <a:pPr marL="0" indent="0" algn="ctr">
              <a:lnSpc>
                <a:spcPts val="2100"/>
              </a:lnSpc>
              <a:buNone/>
            </a:pPr>
            <a:r>
              <a:rPr lang="en-US" sz="2100" dirty="0">
                <a:solidFill>
                  <a:srgbClr val="D6E5EF"/>
                </a:solidFill>
                <a:latin typeface="Roboto Slab" pitchFamily="34" charset="0"/>
                <a:ea typeface="Roboto Slab" pitchFamily="34" charset="-122"/>
                <a:cs typeface="Roboto Slab" pitchFamily="34" charset="-120"/>
              </a:rPr>
              <a:t>4</a:t>
            </a:r>
            <a:endParaRPr lang="en-US" sz="2100" dirty="0"/>
          </a:p>
        </p:txBody>
      </p:sp>
      <p:sp>
        <p:nvSpPr>
          <p:cNvPr id="22" name="Text 20"/>
          <p:cNvSpPr/>
          <p:nvPr/>
        </p:nvSpPr>
        <p:spPr>
          <a:xfrm>
            <a:off x="9216390" y="5390198"/>
            <a:ext cx="4325422" cy="282178"/>
          </a:xfrm>
          <a:prstGeom prst="rect">
            <a:avLst/>
          </a:prstGeom>
          <a:noFill/>
        </p:spPr>
        <p:txBody>
          <a:bodyPr wrap="none" lIns="0" tIns="0" rIns="0" bIns="0" rtlCol="0" anchor="t"/>
          <a:lstStyle/>
          <a:p>
            <a:pPr marL="0" indent="0" algn="ctr">
              <a:lnSpc>
                <a:spcPts val="2200"/>
              </a:lnSpc>
              <a:buNone/>
            </a:pPr>
            <a:r>
              <a:rPr lang="en-US" sz="1750" dirty="0">
                <a:solidFill>
                  <a:srgbClr val="D6E5EF"/>
                </a:solidFill>
                <a:latin typeface="Roboto Slab" pitchFamily="34" charset="0"/>
                <a:ea typeface="Roboto Slab" pitchFamily="34" charset="-122"/>
                <a:cs typeface="Roboto Slab" pitchFamily="34" charset="-120"/>
              </a:rPr>
              <a:t>Modern Applications and Research Gaps</a:t>
            </a:r>
            <a:endParaRPr lang="en-US" sz="1750" dirty="0"/>
          </a:p>
        </p:txBody>
      </p:sp>
      <p:sp>
        <p:nvSpPr>
          <p:cNvPr id="23" name="Text 21"/>
          <p:cNvSpPr/>
          <p:nvPr/>
        </p:nvSpPr>
        <p:spPr>
          <a:xfrm>
            <a:off x="8940522" y="5780723"/>
            <a:ext cx="4877157" cy="1444823"/>
          </a:xfrm>
          <a:prstGeom prst="rect">
            <a:avLst/>
          </a:prstGeom>
          <a:noFill/>
        </p:spPr>
        <p:txBody>
          <a:bodyPr wrap="square" lIns="0" tIns="0" rIns="0" bIns="0" rtlCol="0" anchor="t"/>
          <a:lstStyle/>
          <a:p>
            <a:pPr marL="0" indent="0" algn="ctr">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Contemporary research has expanded the application of vibrating string equations to fields such as quantum mechanics and cosmology. However, gaps remain in understanding non-linear string behavior and the effects of complex material properties on wave propagation.</a:t>
            </a:r>
            <a:endParaRPr lang="en-US" sz="1400" dirty="0"/>
          </a:p>
        </p:txBody>
      </p:sp>
      <p:sp>
        <p:nvSpPr>
          <p:cNvPr id="26" name="Text Box 25"/>
          <p:cNvSpPr txBox="1"/>
          <p:nvPr/>
        </p:nvSpPr>
        <p:spPr>
          <a:xfrm>
            <a:off x="12591415" y="7797165"/>
            <a:ext cx="1878330"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if of vibrating string">
            <a:hlinkClick r:id="" action="ppaction://media"/>
          </p:cNvPr>
          <p:cNvPicPr/>
          <p:nvPr>
            <a:videoFile r:link="rId2"/>
            <p:extLst>
              <p:ext uri="{DAA4B4D4-6D71-4841-9C94-3DE7FCFB9230}">
                <p14:media xmlns:p14="http://schemas.microsoft.com/office/powerpoint/2010/main" r:embed="rId1"/>
              </p:ext>
            </p:extLst>
          </p:nvPr>
        </p:nvPicPr>
        <p:blipFill>
          <a:blip r:embed="rId14"/>
          <a:stretch>
            <a:fillRect/>
          </a:stretch>
        </p:blipFill>
        <p:spPr>
          <a:xfrm>
            <a:off x="6696075" y="1814830"/>
            <a:ext cx="5943600" cy="2233295"/>
          </a:xfrm>
          <a:prstGeom prst="rect">
            <a:avLst/>
          </a:prstGeom>
        </p:spPr>
      </p:pic>
      <p:sp>
        <p:nvSpPr>
          <p:cNvPr id="3" name="Text Box 2"/>
          <p:cNvSpPr txBox="1"/>
          <p:nvPr/>
        </p:nvSpPr>
        <p:spPr>
          <a:xfrm>
            <a:off x="6819900" y="2797175"/>
            <a:ext cx="285750" cy="368300"/>
          </a:xfrm>
          <a:prstGeom prst="rect">
            <a:avLst/>
          </a:prstGeom>
          <a:noFill/>
        </p:spPr>
        <p:txBody>
          <a:bodyPr wrap="square" rtlCol="0">
            <a:spAutoFit/>
          </a:bodyPr>
          <a:lstStyle/>
          <a:p>
            <a:r>
              <a:rPr lang="en-US"/>
              <a:t>A</a:t>
            </a:r>
          </a:p>
        </p:txBody>
      </p:sp>
      <p:sp>
        <p:nvSpPr>
          <p:cNvPr id="4" name="Text Box 3"/>
          <p:cNvSpPr txBox="1"/>
          <p:nvPr/>
        </p:nvSpPr>
        <p:spPr>
          <a:xfrm>
            <a:off x="12087225" y="2806700"/>
            <a:ext cx="153035" cy="368300"/>
          </a:xfrm>
          <a:prstGeom prst="rect">
            <a:avLst/>
          </a:prstGeom>
          <a:noFill/>
        </p:spPr>
        <p:txBody>
          <a:bodyPr wrap="square" rtlCol="0">
            <a:spAutoFit/>
          </a:bodyPr>
          <a:lstStyle/>
          <a:p>
            <a:r>
              <a:rPr lang="en-US"/>
              <a:t>B</a:t>
            </a:r>
          </a:p>
        </p:txBody>
      </p:sp>
      <mc:AlternateContent xmlns:mc="http://schemas.openxmlformats.org/markup-compatibility/2006">
        <mc:Choice xmlns:a14="http://schemas.microsoft.com/office/drawing/2010/main" Requires="a14">
          <p:sp>
            <p:nvSpPr>
              <p:cNvPr id="5" name="Text Box 4"/>
              <p:cNvSpPr txBox="1"/>
              <p:nvPr/>
            </p:nvSpPr>
            <p:spPr>
              <a:xfrm>
                <a:off x="1228090" y="1082040"/>
                <a:ext cx="5277485" cy="5494655"/>
              </a:xfrm>
              <a:prstGeom prst="rect">
                <a:avLst/>
              </a:prstGeom>
              <a:noFill/>
            </p:spPr>
            <p:txBody>
              <a:bodyPr wrap="square" rtlCol="0">
                <a:noAutofit/>
              </a:bodyPr>
              <a:lstStyle/>
              <a:p>
                <a:r>
                  <a:rPr lang="en-US" sz="1500" dirty="0">
                    <a:solidFill>
                      <a:schemeClr val="bg1"/>
                    </a:solidFill>
                  </a:rPr>
                  <a:t>C</a:t>
                </a:r>
                <a:r>
                  <a:rPr lang="en-US" sz="1500" dirty="0">
                    <a:solidFill>
                      <a:schemeClr val="bg1"/>
                    </a:solidFill>
                    <a:uFillTx/>
                  </a:rPr>
                  <a:t>onsider a string having linear mass density </a:t>
                </a:r>
                <a14:m>
                  <m:oMath xmlns:m="http://schemas.openxmlformats.org/officeDocument/2006/math">
                    <m:r>
                      <a:rPr lang="en-US" sz="1500" i="1">
                        <a:solidFill>
                          <a:schemeClr val="bg1"/>
                        </a:solidFill>
                        <a:uFillTx/>
                        <a:latin typeface="Cambria Math" panose="02040503050406030204" charset="0"/>
                        <a:cs typeface="Cambria Math" panose="02040503050406030204" charset="0"/>
                      </a:rPr>
                      <m:t>𝜇</m:t>
                    </m:r>
                    <m:r>
                      <a:rPr lang="en-US" sz="1500" i="1">
                        <a:solidFill>
                          <a:schemeClr val="bg1"/>
                        </a:solidFill>
                        <a:uFillTx/>
                        <a:latin typeface="Cambria Math" panose="02040503050406030204" charset="0"/>
                        <a:cs typeface="Cambria Math" panose="02040503050406030204" charset="0"/>
                      </a:rPr>
                      <m:t> </m:t>
                    </m:r>
                  </m:oMath>
                </a14:m>
                <a:r>
                  <a:rPr lang="en-US" sz="1500" dirty="0">
                    <a:solidFill>
                      <a:schemeClr val="bg1"/>
                    </a:solidFill>
                    <a:uFillTx/>
                  </a:rPr>
                  <a:t>,tied between A &amp; B, stretched and then released suddenly , it starts to vibrate consider a point X at distance x from A and point Y at distance </a:t>
                </a:r>
                <a14:m>
                  <m:oMath xmlns:m="http://schemas.openxmlformats.org/officeDocument/2006/math">
                    <m:r>
                      <a:rPr lang="en-US" sz="1500" i="1">
                        <a:solidFill>
                          <a:schemeClr val="bg1"/>
                        </a:solidFill>
                        <a:uFillTx/>
                        <a:latin typeface="Cambria Math" panose="02040503050406030204" charset="0"/>
                        <a:cs typeface="Cambria Math" panose="02040503050406030204" charset="0"/>
                      </a:rPr>
                      <m:t>𝑥</m:t>
                    </m:r>
                  </m:oMath>
                </a14:m>
                <a:r>
                  <a:rPr lang="en-US" sz="1500" dirty="0">
                    <a:solidFill>
                      <a:schemeClr val="bg1"/>
                    </a:solidFill>
                    <a:uFillTx/>
                  </a:rPr>
                  <a:t>+</a:t>
                </a:r>
                <a14:m>
                  <m:oMath xmlns:m="http://schemas.openxmlformats.org/officeDocument/2006/math">
                    <m:r>
                      <a:rPr lang="en-US" sz="1500" i="1">
                        <a:solidFill>
                          <a:schemeClr val="bg1"/>
                        </a:solidFill>
                        <a:uFillTx/>
                        <a:latin typeface="Cambria Math" panose="02040503050406030204" charset="0"/>
                        <a:cs typeface="Cambria Math" panose="02040503050406030204" charset="0"/>
                      </a:rPr>
                      <m:t>𝜕</m:t>
                    </m:r>
                    <m:r>
                      <a:rPr lang="en-US" sz="1500" i="1">
                        <a:solidFill>
                          <a:schemeClr val="bg1"/>
                        </a:solidFill>
                        <a:uFillTx/>
                        <a:latin typeface="Cambria Math" panose="02040503050406030204" charset="0"/>
                        <a:cs typeface="Cambria Math" panose="02040503050406030204" charset="0"/>
                      </a:rPr>
                      <m:t>𝑥</m:t>
                    </m:r>
                  </m:oMath>
                </a14:m>
                <a:endParaRPr lang="en-US" sz="1500" i="1" dirty="0">
                  <a:solidFill>
                    <a:schemeClr val="bg1"/>
                  </a:solidFill>
                  <a:uFillTx/>
                  <a:latin typeface="Cambria Math" panose="02040503050406030204" charset="0"/>
                  <a:cs typeface="Cambria Math" panose="02040503050406030204" charset="0"/>
                </a:endParaRPr>
              </a:p>
              <a:p>
                <a:endParaRPr lang="en-US" sz="1500" dirty="0">
                  <a:solidFill>
                    <a:schemeClr val="bg1"/>
                  </a:solidFill>
                  <a:uFillTx/>
                </a:endParaRPr>
              </a:p>
              <a:p>
                <a:r>
                  <a:rPr lang="en-US" sz="1500" dirty="0">
                    <a:solidFill>
                      <a:schemeClr val="bg1"/>
                    </a:solidFill>
                    <a:uFillTx/>
                  </a:rPr>
                  <a:t> here , point Y is general point so tension acting will also be counted as general tension</a:t>
                </a:r>
              </a:p>
              <a:p>
                <a:endParaRPr lang="en-US" sz="1500" dirty="0">
                  <a:solidFill>
                    <a:schemeClr val="bg1"/>
                  </a:solidFill>
                  <a:uFillTx/>
                </a:endParaRPr>
              </a:p>
              <a:p>
                <a:r>
                  <a:rPr lang="en-US" sz="1500" dirty="0">
                    <a:solidFill>
                      <a:schemeClr val="bg1"/>
                    </a:solidFill>
                    <a:uFillTx/>
                  </a:rPr>
                  <a:t>   </a:t>
                </a:r>
                <a:r>
                  <a:rPr lang="en-US" dirty="0">
                    <a:solidFill>
                      <a:schemeClr val="bg1"/>
                    </a:solidFill>
                    <a:uFillTx/>
                  </a:rPr>
                  <a:t>    y-component of T  = T</a:t>
                </a:r>
                <a14:m>
                  <m:oMath xmlns:m="http://schemas.openxmlformats.org/officeDocument/2006/math">
                    <m:r>
                      <a:rPr lang="en-US" i="1">
                        <a:solidFill>
                          <a:schemeClr val="bg1"/>
                        </a:solidFill>
                        <a:uFillTx/>
                        <a:latin typeface="Cambria Math" panose="02040503050406030204" charset="0"/>
                        <a:cs typeface="Cambria Math" panose="02040503050406030204" charset="0"/>
                      </a:rPr>
                      <m:t>𝑠𝑖𝑛</m:t>
                    </m:r>
                    <m:r>
                      <a:rPr lang="en-US" i="1">
                        <a:solidFill>
                          <a:schemeClr val="bg1"/>
                        </a:solidFill>
                        <a:uFillTx/>
                        <a:latin typeface="Cambria Math" panose="02040503050406030204" charset="0"/>
                        <a:cs typeface="Cambria Math" panose="02040503050406030204" charset="0"/>
                      </a:rPr>
                      <m:t>𝜃</m:t>
                    </m:r>
                  </m:oMath>
                </a14:m>
                <a:endParaRPr lang="en-US" i="1" dirty="0">
                  <a:solidFill>
                    <a:schemeClr val="bg1"/>
                  </a:solidFill>
                  <a:uFillTx/>
                  <a:latin typeface="Cambria Math" panose="02040503050406030204" charset="0"/>
                  <a:cs typeface="Cambria Math" panose="02040503050406030204" charset="0"/>
                </a:endParaRPr>
              </a:p>
              <a:p>
                <a:r>
                  <a:rPr lang="en-US" dirty="0">
                    <a:solidFill>
                      <a:schemeClr val="bg1"/>
                    </a:solidFill>
                    <a:uFillTx/>
                  </a:rPr>
                  <a:t>               </a:t>
                </a:r>
                <a14:m>
                  <m:oMath xmlns:m="http://schemas.openxmlformats.org/officeDocument/2006/math">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𝑖𝑠</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𝑣𝑒𝑟𝑦</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𝑠𝑚𝑎𝑙𝑙</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𝑠𝑜</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𝑠𝑖𝑛</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𝑡𝑎𝑛</m:t>
                    </m:r>
                    <m:r>
                      <a:rPr lang="en-US" i="1">
                        <a:solidFill>
                          <a:schemeClr val="bg1"/>
                        </a:solidFill>
                        <a:uFillTx/>
                        <a:latin typeface="Cambria Math" panose="02040503050406030204" charset="0"/>
                        <a:cs typeface="Cambria Math" panose="02040503050406030204" charset="0"/>
                      </a:rPr>
                      <m:t>𝜃</m:t>
                    </m:r>
                  </m:oMath>
                </a14:m>
                <a:endParaRPr lang="en-US" i="1" dirty="0">
                  <a:solidFill>
                    <a:schemeClr val="bg1"/>
                  </a:solidFill>
                  <a:uFillTx/>
                  <a:latin typeface="Cambria Math" panose="02040503050406030204" charset="0"/>
                  <a:cs typeface="Cambria Math" panose="02040503050406030204" charset="0"/>
                </a:endParaRPr>
              </a:p>
              <a:p>
                <a:r>
                  <a:rPr lang="en-US" dirty="0">
                    <a:solidFill>
                      <a:schemeClr val="bg1"/>
                    </a:solidFill>
                    <a:uFillTx/>
                  </a:rPr>
                  <a:t>     so, y-component of T   = T tan</a:t>
                </a:r>
                <a14:m>
                  <m:oMath xmlns:m="http://schemas.openxmlformats.org/officeDocument/2006/math">
                    <m:r>
                      <a:rPr lang="en-US" i="1">
                        <a:solidFill>
                          <a:schemeClr val="bg1"/>
                        </a:solidFill>
                        <a:uFillTx/>
                        <a:latin typeface="Cambria Math" panose="02040503050406030204" charset="0"/>
                        <a:cs typeface="Cambria Math" panose="02040503050406030204" charset="0"/>
                      </a:rPr>
                      <m:t>𝜃</m:t>
                    </m:r>
                  </m:oMath>
                </a14:m>
                <a:r>
                  <a:rPr lang="en-US" dirty="0">
                    <a:solidFill>
                      <a:schemeClr val="bg1"/>
                    </a:solidFill>
                    <a:uFillTx/>
                  </a:rPr>
                  <a:t>=T(</a:t>
                </a:r>
                <a14:m>
                  <m:oMath xmlns:m="http://schemas.openxmlformats.org/officeDocument/2006/math">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m:t>
                    </m:r>
                  </m:oMath>
                </a14:m>
                <a:endParaRPr lang="en-US" i="1" dirty="0">
                  <a:solidFill>
                    <a:schemeClr val="bg1"/>
                  </a:solidFill>
                  <a:uFillTx/>
                  <a:latin typeface="Cambria Math" panose="02040503050406030204" charset="0"/>
                  <a:cs typeface="Cambria Math" panose="02040503050406030204" charset="0"/>
                </a:endParaRPr>
              </a:p>
              <a:p>
                <a:endParaRPr lang="en-US" dirty="0">
                  <a:solidFill>
                    <a:schemeClr val="bg1"/>
                  </a:solidFill>
                  <a:uFillTx/>
                </a:endParaRPr>
              </a:p>
              <a:p>
                <a:r>
                  <a:rPr lang="en-US" dirty="0">
                    <a:solidFill>
                      <a:schemeClr val="bg1"/>
                    </a:solidFill>
                    <a:uFillTx/>
                  </a:rPr>
                  <a:t>   y-component of T  =T</a:t>
                </a:r>
                <a14:m>
                  <m:oMath xmlns:m="http://schemas.openxmlformats.org/officeDocument/2006/math">
                    <m:r>
                      <a:rPr lang="en-US" i="1">
                        <a:solidFill>
                          <a:schemeClr val="bg1"/>
                        </a:solidFill>
                        <a:uFillTx/>
                        <a:latin typeface="Cambria Math" panose="02040503050406030204" charset="0"/>
                        <a:cs typeface="Cambria Math" panose="02040503050406030204" charset="0"/>
                      </a:rPr>
                      <m:t>𝑠𝑖𝑛</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oMath>
                </a14:m>
                <a:endParaRPr lang="en-US" i="1" dirty="0">
                  <a:solidFill>
                    <a:schemeClr val="bg1"/>
                  </a:solidFill>
                  <a:uFillTx/>
                  <a:latin typeface="Cambria Math" panose="02040503050406030204" charset="0"/>
                  <a:cs typeface="Cambria Math" panose="02040503050406030204" charset="0"/>
                </a:endParaRPr>
              </a:p>
              <a:p>
                <a:r>
                  <a:rPr lang="en-US" i="1" dirty="0">
                    <a:solidFill>
                      <a:schemeClr val="bg1"/>
                    </a:solidFill>
                    <a:uFillTx/>
                    <a:latin typeface="Cambria Math" panose="02040503050406030204" charset="0"/>
                    <a:cs typeface="Cambria Math" panose="02040503050406030204" charset="0"/>
                  </a:rPr>
                  <a:t>             </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oMath>
                </a14:m>
                <a:r>
                  <a:rPr lang="en-US" i="1" dirty="0">
                    <a:solidFill>
                      <a:schemeClr val="bg1"/>
                    </a:solidFill>
                    <a:uFillTx/>
                    <a:latin typeface="Cambria Math" panose="02040503050406030204" charset="0"/>
                    <a:cs typeface="Cambria Math" panose="02040503050406030204" charset="0"/>
                  </a:rPr>
                  <a:t> is very small </a:t>
                </a:r>
              </a:p>
              <a:p>
                <a:r>
                  <a:rPr lang="en-US" i="1" dirty="0">
                    <a:solidFill>
                      <a:schemeClr val="bg1"/>
                    </a:solidFill>
                    <a:uFillTx/>
                    <a:latin typeface="Cambria Math" panose="02040503050406030204" charset="0"/>
                    <a:cs typeface="Cambria Math" panose="02040503050406030204" charset="0"/>
                  </a:rPr>
                  <a:t>     so,</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𝑠𝑖𝑛</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𝑡𝑎𝑛</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oMath>
                </a14:m>
                <a:endParaRPr lang="en-US" i="1" dirty="0">
                  <a:solidFill>
                    <a:schemeClr val="bg1"/>
                  </a:solidFill>
                  <a:uFillTx/>
                  <a:latin typeface="Cambria Math" panose="02040503050406030204" charset="0"/>
                  <a:cs typeface="Cambria Math" panose="02040503050406030204" charset="0"/>
                </a:endParaRPr>
              </a:p>
              <a:p>
                <a:r>
                  <a:rPr lang="en-US" dirty="0">
                    <a:solidFill>
                      <a:schemeClr val="bg1"/>
                    </a:solidFill>
                    <a:uFillTx/>
                    <a:sym typeface="+mn-ea"/>
                  </a:rPr>
                  <a:t>       y-component of T  =T</a:t>
                </a:r>
                <a14:m>
                  <m:oMath xmlns:m="http://schemas.openxmlformats.org/officeDocument/2006/math">
                    <m:r>
                      <a:rPr lang="en-US" i="1">
                        <a:solidFill>
                          <a:schemeClr val="bg1"/>
                        </a:solidFill>
                        <a:uFillTx/>
                        <a:latin typeface="Cambria Math" panose="02040503050406030204" charset="0"/>
                        <a:cs typeface="Cambria Math" panose="02040503050406030204" charset="0"/>
                      </a:rPr>
                      <m:t>𝑡𝑎𝑛</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oMath>
                </a14:m>
                <a:endParaRPr lang="en-US" i="1" dirty="0">
                  <a:solidFill>
                    <a:schemeClr val="bg1"/>
                  </a:solidFill>
                  <a:uFillTx/>
                  <a:latin typeface="Cambria Math" panose="02040503050406030204" charset="0"/>
                  <a:cs typeface="Cambria Math" panose="02040503050406030204" charset="0"/>
                </a:endParaRPr>
              </a:p>
              <a:p>
                <a:r>
                  <a:rPr lang="en-US" i="1" dirty="0">
                    <a:solidFill>
                      <a:schemeClr val="bg1"/>
                    </a:solidFill>
                    <a:uFillTx/>
                    <a:latin typeface="Cambria Math" panose="02040503050406030204" charset="0"/>
                    <a:cs typeface="Cambria Math" panose="02040503050406030204" charset="0"/>
                  </a:rPr>
                  <a:t>      if  we consider T as f(x) then</a:t>
                </a:r>
              </a:p>
              <a:p>
                <a:r>
                  <a:rPr lang="en-US" i="1" dirty="0">
                    <a:solidFill>
                      <a:schemeClr val="bg1"/>
                    </a:solidFill>
                    <a:uFillTx/>
                    <a:latin typeface="Cambria Math" panose="02040503050406030204" charset="0"/>
                    <a:cs typeface="Cambria Math" panose="02040503050406030204" charset="0"/>
                  </a:rPr>
                  <a:t>        f(x)=</a:t>
                </a:r>
                <a:r>
                  <a:rPr lang="en-US" dirty="0">
                    <a:solidFill>
                      <a:schemeClr val="bg1"/>
                    </a:solidFill>
                    <a:uFillTx/>
                    <a:sym typeface="+mn-ea"/>
                  </a:rPr>
                  <a:t>T(</a:t>
                </a:r>
                <a14:m>
                  <m:oMath xmlns:m="http://schemas.openxmlformats.org/officeDocument/2006/math">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m:t>
                    </m:r>
                  </m:oMath>
                </a14:m>
                <a:r>
                  <a:rPr lang="en-US" i="1" dirty="0">
                    <a:solidFill>
                      <a:schemeClr val="bg1"/>
                    </a:solidFill>
                    <a:uFillTx/>
                    <a:latin typeface="Cambria Math" panose="02040503050406030204" charset="0"/>
                    <a:cs typeface="Cambria Math" panose="02040503050406030204" charset="0"/>
                  </a:rPr>
                  <a:t>   &amp;    f(</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oMath>
                </a14:m>
                <a:r>
                  <a:rPr lang="en-US" dirty="0">
                    <a:solidFill>
                      <a:schemeClr val="bg1"/>
                    </a:solidFill>
                    <a:uFillTx/>
                    <a:sym typeface="+mn-ea"/>
                  </a:rPr>
                  <a:t>T</a:t>
                </a:r>
                <a14:m>
                  <m:oMath xmlns:m="http://schemas.openxmlformats.org/officeDocument/2006/math">
                    <m:r>
                      <a:rPr lang="en-US" i="1">
                        <a:solidFill>
                          <a:schemeClr val="bg1"/>
                        </a:solidFill>
                        <a:uFillTx/>
                        <a:latin typeface="Cambria Math" panose="02040503050406030204" charset="0"/>
                        <a:cs typeface="Cambria Math" panose="02040503050406030204" charset="0"/>
                      </a:rPr>
                      <m:t>𝑡𝑎𝑛</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oMath>
                </a14:m>
                <a:r>
                  <a:rPr lang="en-US" i="1" dirty="0">
                    <a:solidFill>
                      <a:schemeClr val="bg1"/>
                    </a:solidFill>
                    <a:uFillTx/>
                    <a:latin typeface="Cambria Math" panose="02040503050406030204" charset="0"/>
                    <a:cs typeface="Cambria Math" panose="02040503050406030204" charset="0"/>
                  </a:rPr>
                  <a:t> </a:t>
                </a:r>
              </a:p>
              <a:p>
                <a:r>
                  <a:rPr lang="en-US" i="1" dirty="0">
                    <a:solidFill>
                      <a:schemeClr val="bg1"/>
                    </a:solidFill>
                    <a:uFillTx/>
                    <a:latin typeface="Cambria Math" panose="02040503050406030204" charset="0"/>
                    <a:cs typeface="Cambria Math" panose="02040503050406030204" charset="0"/>
                  </a:rPr>
                  <a:t> </a:t>
                </a:r>
              </a:p>
              <a:p>
                <a:r>
                  <a:rPr lang="en-US" i="1" dirty="0">
                    <a:solidFill>
                      <a:schemeClr val="bg1"/>
                    </a:solidFill>
                    <a:uFillTx/>
                    <a:latin typeface="Cambria Math" panose="02040503050406030204" charset="0"/>
                    <a:cs typeface="Cambria Math" panose="02040503050406030204" charset="0"/>
                  </a:rPr>
                  <a:t>by </a:t>
                </a:r>
                <a:r>
                  <a:rPr lang="en-US" i="1" dirty="0">
                    <a:solidFill>
                      <a:schemeClr val="bg1"/>
                    </a:solidFill>
                    <a:latin typeface="Cambria Math" panose="02040503050406030204" charset="0"/>
                    <a:cs typeface="Cambria Math" panose="02040503050406030204" charset="0"/>
                  </a:rPr>
                  <a:t>T</a:t>
                </a:r>
                <a:r>
                  <a:rPr lang="en-US" i="1" dirty="0">
                    <a:solidFill>
                      <a:schemeClr val="bg1"/>
                    </a:solidFill>
                    <a:uFillTx/>
                    <a:latin typeface="Cambria Math" panose="02040503050406030204" charset="0"/>
                    <a:cs typeface="Cambria Math" panose="02040503050406030204" charset="0"/>
                  </a:rPr>
                  <a:t>aylor series,</a:t>
                </a:r>
              </a:p>
              <a:p>
                <a:r>
                  <a:rPr lang="en-US" i="1" dirty="0">
                    <a:solidFill>
                      <a:schemeClr val="bg1"/>
                    </a:solidFill>
                    <a:uFillTx/>
                    <a:latin typeface="Cambria Math" panose="02040503050406030204" charset="0"/>
                    <a:cs typeface="Cambria Math" panose="02040503050406030204" charset="0"/>
                  </a:rPr>
                  <a:t>   f(</a:t>
                </a:r>
                <a:r>
                  <a:rPr lang="en-US" i="1" dirty="0" err="1">
                    <a:solidFill>
                      <a:schemeClr val="bg1"/>
                    </a:solidFill>
                    <a:uFillTx/>
                    <a:latin typeface="Cambria Math" panose="02040503050406030204" charset="0"/>
                    <a:cs typeface="Cambria Math" panose="02040503050406030204" charset="0"/>
                  </a:rPr>
                  <a:t>x+h</a:t>
                </a:r>
                <a:r>
                  <a:rPr lang="en-US" i="1" dirty="0">
                    <a:solidFill>
                      <a:schemeClr val="bg1"/>
                    </a:solidFill>
                    <a:uFillTx/>
                    <a:latin typeface="Cambria Math" panose="02040503050406030204" charset="0"/>
                    <a:cs typeface="Cambria Math" panose="02040503050406030204" charset="0"/>
                  </a:rPr>
                  <a:t>)=f(h)+</a:t>
                </a:r>
                <a:r>
                  <a:rPr lang="en-US" i="1" dirty="0" err="1">
                    <a:solidFill>
                      <a:schemeClr val="bg1"/>
                    </a:solidFill>
                    <a:uFillTx/>
                    <a:latin typeface="Cambria Math" panose="02040503050406030204" charset="0"/>
                    <a:cs typeface="Cambria Math" panose="02040503050406030204" charset="0"/>
                  </a:rPr>
                  <a:t>xf</a:t>
                </a:r>
                <a:r>
                  <a:rPr lang="en-US" i="1" dirty="0">
                    <a:solidFill>
                      <a:schemeClr val="bg1"/>
                    </a:solidFill>
                    <a:uFillTx/>
                    <a:latin typeface="Cambria Math" panose="02040503050406030204" charset="0"/>
                    <a:cs typeface="Cambria Math" panose="02040503050406030204" charset="0"/>
                  </a:rPr>
                  <a:t>’(h)+,....        here h =</a:t>
                </a:r>
                <a14:m>
                  <m:oMath xmlns:m="http://schemas.openxmlformats.org/officeDocument/2006/math">
                    <m:r>
                      <a:rPr lang="en-IN" b="0" i="1" smtClean="0">
                        <a:solidFill>
                          <a:schemeClr val="bg1"/>
                        </a:solidFill>
                        <a:uFillTx/>
                        <a:latin typeface="Cambria Math" panose="02040503050406030204" pitchFamily="18"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𝑥</m:t>
                    </m:r>
                  </m:oMath>
                </a14:m>
                <a:r>
                  <a:rPr lang="en-US" dirty="0">
                    <a:solidFill>
                      <a:schemeClr val="bg1"/>
                    </a:solidFill>
                    <a:uFillTx/>
                    <a:latin typeface="Cambria Math" panose="02040503050406030204" charset="0"/>
                    <a:cs typeface="Cambria Math" panose="02040503050406030204" charset="0"/>
                  </a:rPr>
                  <a:t> </a:t>
                </a:r>
                <a:r>
                  <a:rPr lang="en-US" i="1" dirty="0">
                    <a:solidFill>
                      <a:schemeClr val="bg1"/>
                    </a:solidFill>
                    <a:uFillTx/>
                    <a:latin typeface="Cambria Math" panose="02040503050406030204" charset="0"/>
                    <a:cs typeface="Cambria Math" panose="02040503050406030204" charset="0"/>
                  </a:rPr>
                  <a:t>and  x=</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oMath>
                </a14:m>
                <a:endParaRPr lang="en-US" i="1" dirty="0">
                  <a:solidFill>
                    <a:schemeClr val="bg1"/>
                  </a:solidFill>
                  <a:uFillTx/>
                  <a:latin typeface="Cambria Math" panose="02040503050406030204" charset="0"/>
                  <a:cs typeface="Cambria Math" panose="02040503050406030204" charset="0"/>
                </a:endParaRPr>
              </a:p>
              <a:p>
                <a:r>
                  <a:rPr lang="en-US" i="1" dirty="0">
                    <a:solidFill>
                      <a:schemeClr val="bg1"/>
                    </a:solidFill>
                    <a:uFillTx/>
                    <a:latin typeface="Cambria Math" panose="02040503050406030204" charset="0"/>
                    <a:cs typeface="Cambria Math" panose="02040503050406030204" charset="0"/>
                  </a:rPr>
                  <a:t>so,</a:t>
                </a:r>
              </a:p>
              <a:p>
                <a:r>
                  <a:rPr lang="en-US" i="1" dirty="0">
                    <a:solidFill>
                      <a:schemeClr val="bg1"/>
                    </a:solidFill>
                    <a:uFillTx/>
                    <a:latin typeface="Cambria Math" panose="02040503050406030204" charset="0"/>
                    <a:cs typeface="Cambria Math" panose="02040503050406030204" charset="0"/>
                  </a:rPr>
                  <a:t>f(</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oMath>
                </a14:m>
                <a:r>
                  <a:rPr lang="en-US" i="1" dirty="0">
                    <a:solidFill>
                      <a:schemeClr val="bg1"/>
                    </a:solidFill>
                    <a:uFillTx/>
                    <a:latin typeface="Cambria Math" panose="02040503050406030204" charset="0"/>
                    <a:cs typeface="Cambria Math" panose="02040503050406030204" charset="0"/>
                  </a:rPr>
                  <a:t>)=f(</a:t>
                </a:r>
                <a14:m>
                  <m:oMath xmlns:m="http://schemas.openxmlformats.org/officeDocument/2006/math">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𝑓</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oMath>
                </a14:m>
                <a:r>
                  <a:rPr lang="en-US" i="1" dirty="0">
                    <a:solidFill>
                      <a:schemeClr val="bg1"/>
                    </a:solidFill>
                    <a:uFillTx/>
                    <a:latin typeface="Cambria Math" panose="02040503050406030204" charset="0"/>
                    <a:cs typeface="Cambria Math" panose="02040503050406030204" charset="0"/>
                  </a:rPr>
                  <a:t>                             </a:t>
                </a:r>
              </a:p>
              <a:p>
                <a14:m>
                  <m:oMath xmlns:m="http://schemas.openxmlformats.org/officeDocument/2006/math">
                    <m:r>
                      <a:rPr lang="en-US" i="1">
                        <a:solidFill>
                          <a:schemeClr val="bg1"/>
                        </a:solidFill>
                        <a:uFillTx/>
                        <a:latin typeface="Cambria Math" panose="02040503050406030204" charset="0"/>
                        <a:cs typeface="Cambria Math" panose="02040503050406030204" charset="0"/>
                      </a:rPr>
                      <m:t>𝑓</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𝑇</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𝑥</m:t>
                        </m:r>
                      </m:den>
                    </m:f>
                  </m:oMath>
                </a14:m>
                <a:r>
                  <a:rPr lang="en-US" i="1" dirty="0">
                    <a:solidFill>
                      <a:schemeClr val="bg1"/>
                    </a:solidFill>
                    <a:uFillTx/>
                    <a:latin typeface="Cambria Math" panose="02040503050406030204" charset="0"/>
                    <a:cs typeface="Cambria Math" panose="02040503050406030204" charset="0"/>
                  </a:rPr>
                  <a:t>+,......</a:t>
                </a:r>
              </a:p>
              <a:p>
                <a:r>
                  <a:rPr lang="en-US" i="1" dirty="0">
                    <a:solidFill>
                      <a:schemeClr val="bg1"/>
                    </a:solidFill>
                    <a:uFillTx/>
                    <a:latin typeface="Cambria Math" panose="02040503050406030204" charset="0"/>
                    <a:cs typeface="Cambria Math" panose="02040503050406030204" charset="0"/>
                  </a:rPr>
                  <a:t>      neglecting the other terms</a:t>
                </a:r>
              </a:p>
              <a:p>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r>
                  <a:rPr lang="en-US" i="1" dirty="0">
                    <a:solidFill>
                      <a:schemeClr val="bg1"/>
                    </a:solidFill>
                    <a:uFillTx/>
                    <a:latin typeface="Cambria Math" panose="02040503050406030204" charset="0"/>
                    <a:cs typeface="Cambria Math" panose="02040503050406030204" charset="0"/>
                  </a:rPr>
                  <a:t>    </a:t>
                </a:r>
              </a:p>
              <a:p>
                <a:endParaRPr lang="en-US" i="1" dirty="0">
                  <a:solidFill>
                    <a:schemeClr val="bg1"/>
                  </a:solidFill>
                  <a:uFillTx/>
                  <a:latin typeface="Cambria Math" panose="02040503050406030204" charset="0"/>
                  <a:cs typeface="Cambria Math" panose="02040503050406030204" charset="0"/>
                </a:endParaRPr>
              </a:p>
              <a:p>
                <a:pPr/>
                <a14:m>
                  <m:oMathPara xmlns:m="http://schemas.openxmlformats.org/officeDocument/2006/math">
                    <m:oMathParaPr>
                      <m:jc m:val="centerGroup"/>
                    </m:oMathParaPr>
                    <m:oMath xmlns:m="http://schemas.openxmlformats.org/officeDocument/2006/math">
                      <m:r>
                        <a:rPr lang="en-US" i="1">
                          <a:solidFill>
                            <a:schemeClr val="bg1"/>
                          </a:solidFill>
                          <a:uFillTx/>
                          <a:latin typeface="Cambria Math" panose="02040503050406030204" charset="0"/>
                          <a:cs typeface="Cambria Math" panose="02040503050406030204" charset="0"/>
                        </a:rPr>
                        <m:t> </m:t>
                      </m:r>
                    </m:oMath>
                  </m:oMathPara>
                </a14:m>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endParaRPr lang="en-US" i="1" dirty="0">
                  <a:solidFill>
                    <a:schemeClr val="bg1"/>
                  </a:solidFill>
                  <a:uFillTx/>
                  <a:latin typeface="Cambria Math" panose="02040503050406030204" charset="0"/>
                  <a:cs typeface="Cambria Math" panose="02040503050406030204" charset="0"/>
                </a:endParaRPr>
              </a:p>
              <a:p>
                <a:r>
                  <a:rPr lang="en-US" i="1" dirty="0">
                    <a:solidFill>
                      <a:schemeClr val="bg1"/>
                    </a:solidFill>
                    <a:uFillTx/>
                    <a:latin typeface="Cambria Math" panose="02040503050406030204" charset="0"/>
                    <a:cs typeface="Cambria Math" panose="02040503050406030204" charset="0"/>
                  </a:rPr>
                  <a:t>     </a:t>
                </a:r>
              </a:p>
              <a:p>
                <a:r>
                  <a:rPr lang="en-US" dirty="0">
                    <a:solidFill>
                      <a:schemeClr val="bg1"/>
                    </a:solidFill>
                    <a:uFillTx/>
                  </a:rPr>
                  <a:t>                 </a:t>
                </a:r>
              </a:p>
            </p:txBody>
          </p:sp>
        </mc:Choice>
        <mc:Fallback>
          <p:sp>
            <p:nvSpPr>
              <p:cNvPr id="5" name="Text Box 4"/>
              <p:cNvSpPr txBox="1">
                <a:spLocks noRot="1" noChangeAspect="1" noMove="1" noResize="1" noEditPoints="1" noAdjustHandles="1" noChangeArrowheads="1" noChangeShapeType="1" noTextEdit="1"/>
              </p:cNvSpPr>
              <p:nvPr/>
            </p:nvSpPr>
            <p:spPr>
              <a:xfrm>
                <a:off x="1228090" y="1082040"/>
                <a:ext cx="5277485" cy="5494655"/>
              </a:xfrm>
              <a:prstGeom prst="rect">
                <a:avLst/>
              </a:prstGeom>
              <a:blipFill>
                <a:blip r:embed="rId15"/>
                <a:stretch>
                  <a:fillRect l="-924" t="-333" b="-65261"/>
                </a:stretch>
              </a:blipFill>
            </p:spPr>
            <p:txBody>
              <a:bodyPr/>
              <a:lstStyle/>
              <a:p>
                <a:r>
                  <a:rPr lang="en-IN">
                    <a:noFill/>
                  </a:rPr>
                  <a:t> </a:t>
                </a:r>
              </a:p>
            </p:txBody>
          </p:sp>
        </mc:Fallback>
      </mc:AlternateContent>
      <p:sp>
        <p:nvSpPr>
          <p:cNvPr id="6" name="Text Box 5"/>
          <p:cNvSpPr txBox="1"/>
          <p:nvPr/>
        </p:nvSpPr>
        <p:spPr>
          <a:xfrm>
            <a:off x="6696075" y="3011805"/>
            <a:ext cx="590550" cy="229870"/>
          </a:xfrm>
          <a:prstGeom prst="rect">
            <a:avLst/>
          </a:prstGeom>
          <a:noFill/>
        </p:spPr>
        <p:txBody>
          <a:bodyPr wrap="square" rtlCol="0">
            <a:spAutoFit/>
          </a:bodyPr>
          <a:lstStyle/>
          <a:p>
            <a:r>
              <a:rPr lang="en-US" sz="900"/>
              <a:t>(0,0)</a:t>
            </a:r>
          </a:p>
        </p:txBody>
      </p:sp>
      <p:cxnSp>
        <p:nvCxnSpPr>
          <p:cNvPr id="7" name="Straight Arrow Connector 6"/>
          <p:cNvCxnSpPr/>
          <p:nvPr/>
        </p:nvCxnSpPr>
        <p:spPr>
          <a:xfrm>
            <a:off x="7105650" y="3011805"/>
            <a:ext cx="895350" cy="0"/>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8" name="Straight Connector 7"/>
          <p:cNvCxnSpPr/>
          <p:nvPr/>
        </p:nvCxnSpPr>
        <p:spPr>
          <a:xfrm flipV="1">
            <a:off x="7972425" y="2454275"/>
            <a:ext cx="28575" cy="552450"/>
          </a:xfrm>
          <a:prstGeom prst="line">
            <a:avLst/>
          </a:prstGeom>
        </p:spPr>
        <p:style>
          <a:lnRef idx="2">
            <a:schemeClr val="accent1"/>
          </a:lnRef>
          <a:fillRef idx="0">
            <a:srgbClr val="FFFFFF"/>
          </a:fillRef>
          <a:effectRef idx="0">
            <a:srgbClr val="FFFFFF"/>
          </a:effectRef>
          <a:fontRef idx="minor">
            <a:schemeClr val="tx1"/>
          </a:fontRef>
        </p:style>
      </p:cxnSp>
      <p:sp>
        <p:nvSpPr>
          <p:cNvPr id="9" name="Text Box 8"/>
          <p:cNvSpPr txBox="1"/>
          <p:nvPr/>
        </p:nvSpPr>
        <p:spPr>
          <a:xfrm>
            <a:off x="7791450" y="2209165"/>
            <a:ext cx="180975" cy="321945"/>
          </a:xfrm>
          <a:prstGeom prst="rect">
            <a:avLst/>
          </a:prstGeom>
          <a:noFill/>
        </p:spPr>
        <p:txBody>
          <a:bodyPr wrap="square" rtlCol="0">
            <a:spAutoFit/>
          </a:bodyPr>
          <a:lstStyle/>
          <a:p>
            <a:r>
              <a:rPr lang="en-US" sz="1500">
                <a:solidFill>
                  <a:schemeClr val="tx1"/>
                </a:solidFill>
                <a:uFillTx/>
              </a:rPr>
              <a:t>X</a:t>
            </a:r>
          </a:p>
        </p:txBody>
      </p:sp>
      <p:cxnSp>
        <p:nvCxnSpPr>
          <p:cNvPr id="10" name="Straight Arrow Connector 9"/>
          <p:cNvCxnSpPr/>
          <p:nvPr/>
        </p:nvCxnSpPr>
        <p:spPr>
          <a:xfrm flipV="1">
            <a:off x="7105650" y="3155950"/>
            <a:ext cx="1371600" cy="9525"/>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11" name="Straight Connector 10"/>
          <p:cNvCxnSpPr/>
          <p:nvPr/>
        </p:nvCxnSpPr>
        <p:spPr>
          <a:xfrm flipV="1">
            <a:off x="8458200" y="2209165"/>
            <a:ext cx="19050" cy="959485"/>
          </a:xfrm>
          <a:prstGeom prst="line">
            <a:avLst/>
          </a:prstGeom>
        </p:spPr>
        <p:style>
          <a:lnRef idx="2">
            <a:schemeClr val="accent1"/>
          </a:lnRef>
          <a:fillRef idx="0">
            <a:srgbClr val="FFFFFF"/>
          </a:fillRef>
          <a:effectRef idx="0">
            <a:srgbClr val="FFFFFF"/>
          </a:effectRef>
          <a:fontRef idx="minor">
            <a:schemeClr val="tx1"/>
          </a:fontRef>
        </p:style>
      </p:cxnSp>
      <p:sp>
        <p:nvSpPr>
          <p:cNvPr id="12" name="Text Box 11"/>
          <p:cNvSpPr txBox="1"/>
          <p:nvPr/>
        </p:nvSpPr>
        <p:spPr>
          <a:xfrm>
            <a:off x="8305800" y="1987550"/>
            <a:ext cx="171450" cy="368300"/>
          </a:xfrm>
          <a:prstGeom prst="rect">
            <a:avLst/>
          </a:prstGeom>
          <a:noFill/>
        </p:spPr>
        <p:txBody>
          <a:bodyPr wrap="square" rtlCol="0">
            <a:spAutoFit/>
          </a:bodyPr>
          <a:lstStyle/>
          <a:p>
            <a:r>
              <a:rPr lang="en-US"/>
              <a:t>Y</a:t>
            </a:r>
          </a:p>
        </p:txBody>
      </p:sp>
      <mc:AlternateContent xmlns:mc="http://schemas.openxmlformats.org/markup-compatibility/2006" xmlns:a14="http://schemas.microsoft.com/office/drawing/2010/main">
        <mc:Choice Requires="a14">
          <p:sp>
            <p:nvSpPr>
              <p:cNvPr id="13" name="Text Box 12"/>
              <p:cNvSpPr txBox="1"/>
              <p:nvPr/>
            </p:nvSpPr>
            <p:spPr>
              <a:xfrm>
                <a:off x="7572375" y="3197225"/>
                <a:ext cx="428625" cy="245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i="1">
                          <a:solidFill>
                            <a:schemeClr val="tx1"/>
                          </a:solidFill>
                          <a:uFillTx/>
                          <a:latin typeface="Cambria Math" panose="02040503050406030204" charset="0"/>
                          <a:cs typeface="Cambria Math" panose="02040503050406030204" charset="0"/>
                        </a:rPr>
                        <m:t>𝑥</m:t>
                      </m:r>
                    </m:oMath>
                    <m:oMath xmlns:m="http://schemas.openxmlformats.org/officeDocument/2006/math">
                      <m:r>
                        <a:rPr lang="en-US" sz="1000" i="1">
                          <a:solidFill>
                            <a:schemeClr val="tx1"/>
                          </a:solidFill>
                          <a:uFillTx/>
                          <a:latin typeface="Cambria Math" panose="02040503050406030204" charset="0"/>
                          <a:cs typeface="Cambria Math" panose="02040503050406030204" charset="0"/>
                        </a:rPr>
                        <m:t>𝜕</m:t>
                      </m:r>
                      <m:r>
                        <a:rPr lang="en-US" sz="1000" i="1">
                          <a:solidFill>
                            <a:schemeClr val="tx1"/>
                          </a:solidFill>
                          <a:uFillTx/>
                          <a:latin typeface="Cambria Math" panose="02040503050406030204" charset="0"/>
                          <a:cs typeface="Cambria Math" panose="02040503050406030204" charset="0"/>
                        </a:rPr>
                        <m:t>𝑥</m:t>
                      </m:r>
                    </m:oMath>
                  </m:oMathPara>
                </a14:m>
                <a:endParaRPr lang="en-US" sz="1000" i="1">
                  <a:solidFill>
                    <a:schemeClr val="tx1"/>
                  </a:solidFill>
                  <a:uFillTx/>
                  <a:latin typeface="Cambria Math" panose="02040503050406030204" charset="0"/>
                  <a:cs typeface="Cambria Math" panose="02040503050406030204" charset="0"/>
                </a:endParaRPr>
              </a:p>
            </p:txBody>
          </p:sp>
        </mc:Choice>
        <mc:Fallback xmlns="">
          <p:sp>
            <p:nvSpPr>
              <p:cNvPr id="13" name="Text Box 12"/>
              <p:cNvSpPr txBox="1">
                <a:spLocks noRot="1" noChangeAspect="1" noMove="1" noResize="1" noEditPoints="1" noAdjustHandles="1" noChangeArrowheads="1" noChangeShapeType="1" noTextEdit="1"/>
              </p:cNvSpPr>
              <p:nvPr/>
            </p:nvSpPr>
            <p:spPr>
              <a:xfrm>
                <a:off x="7572375" y="3197225"/>
                <a:ext cx="428625" cy="245110"/>
              </a:xfrm>
              <a:prstGeom prst="rect">
                <a:avLst/>
              </a:prstGeom>
              <a:blipFill rotWithShape="1">
                <a:blip r:embed="rId16"/>
                <a:stretch>
                  <a:fillRect b="-43005"/>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4" name="Text Box 13"/>
              <p:cNvSpPr txBox="1"/>
              <p:nvPr/>
            </p:nvSpPr>
            <p:spPr>
              <a:xfrm>
                <a:off x="7362190" y="2828925"/>
                <a:ext cx="153035" cy="36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chemeClr val="tx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𝑥𝑥𝑥</m:t>
                      </m:r>
                    </m:oMath>
                  </m:oMathPara>
                </a14:m>
                <a:endParaRPr lang="en-US"/>
              </a:p>
            </p:txBody>
          </p:sp>
        </mc:Choice>
        <mc:Fallback xmlns="">
          <p:sp>
            <p:nvSpPr>
              <p:cNvPr id="14" name="Text Box 13"/>
              <p:cNvSpPr txBox="1">
                <a:spLocks noRot="1" noChangeAspect="1" noMove="1" noResize="1" noEditPoints="1" noAdjustHandles="1" noChangeArrowheads="1" noChangeShapeType="1" noTextEdit="1"/>
              </p:cNvSpPr>
              <p:nvPr/>
            </p:nvSpPr>
            <p:spPr>
              <a:xfrm>
                <a:off x="7362190" y="2828925"/>
                <a:ext cx="153035" cy="368300"/>
              </a:xfrm>
              <a:prstGeom prst="rect">
                <a:avLst/>
              </a:prstGeom>
              <a:blipFill rotWithShape="1">
                <a:blip r:embed="rId17"/>
                <a:stretch>
                  <a:fillRect r="-268465"/>
                </a:stretch>
              </a:blipFill>
            </p:spPr>
            <p:txBody>
              <a:bodyPr/>
              <a:lstStyle/>
              <a:p>
                <a:r>
                  <a:rPr lang="en-US" altLang="en-US">
                    <a:noFill/>
                  </a:rPr>
                  <a:t> </a:t>
                </a:r>
              </a:p>
            </p:txBody>
          </p:sp>
        </mc:Fallback>
      </mc:AlternateContent>
      <p:sp>
        <p:nvSpPr>
          <p:cNvPr id="23" name="Freeform 22"/>
          <p:cNvSpPr/>
          <p:nvPr/>
        </p:nvSpPr>
        <p:spPr>
          <a:xfrm>
            <a:off x="6486525" y="4269740"/>
            <a:ext cx="2676525" cy="1466850"/>
          </a:xfrm>
          <a:custGeom>
            <a:avLst/>
            <a:gdLst>
              <a:gd name="connisteX0" fmla="*/ 0 w 2676525"/>
              <a:gd name="connsiteY0" fmla="*/ 1466850 h 1466850"/>
              <a:gd name="connisteX1" fmla="*/ 742950 w 2676525"/>
              <a:gd name="connsiteY1" fmla="*/ 866775 h 1466850"/>
              <a:gd name="connisteX2" fmla="*/ 2028825 w 2676525"/>
              <a:gd name="connsiteY2" fmla="*/ 180975 h 1466850"/>
              <a:gd name="connisteX3" fmla="*/ 2619375 w 2676525"/>
              <a:gd name="connsiteY3" fmla="*/ 28575 h 1466850"/>
              <a:gd name="connisteX4" fmla="*/ 2628900 w 2676525"/>
              <a:gd name="connsiteY4" fmla="*/ 9525 h 1466850"/>
              <a:gd name="connisteX5" fmla="*/ 2628900 w 2676525"/>
              <a:gd name="connsiteY5" fmla="*/ 9525 h 1466850"/>
              <a:gd name="connisteX6" fmla="*/ 2628900 w 2676525"/>
              <a:gd name="connsiteY6" fmla="*/ 9525 h 1466850"/>
              <a:gd name="connisteX7" fmla="*/ 2628900 w 2676525"/>
              <a:gd name="connsiteY7" fmla="*/ 9525 h 1466850"/>
              <a:gd name="connisteX8" fmla="*/ 2676525 w 2676525"/>
              <a:gd name="connsiteY8" fmla="*/ 0 h 14668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2676525" h="1466850">
                <a:moveTo>
                  <a:pt x="0" y="1466850"/>
                </a:moveTo>
                <a:cubicBezTo>
                  <a:pt x="122555" y="1360805"/>
                  <a:pt x="337185" y="1123950"/>
                  <a:pt x="742950" y="866775"/>
                </a:cubicBezTo>
                <a:cubicBezTo>
                  <a:pt x="1148715" y="609600"/>
                  <a:pt x="1653540" y="348615"/>
                  <a:pt x="2028825" y="180975"/>
                </a:cubicBezTo>
                <a:cubicBezTo>
                  <a:pt x="2404110" y="13335"/>
                  <a:pt x="2499360" y="62865"/>
                  <a:pt x="2619375" y="28575"/>
                </a:cubicBezTo>
                <a:cubicBezTo>
                  <a:pt x="2739390" y="-5715"/>
                  <a:pt x="2626995" y="13335"/>
                  <a:pt x="2628900" y="9525"/>
                </a:cubicBezTo>
                <a:cubicBezTo>
                  <a:pt x="2630805" y="5715"/>
                  <a:pt x="2628900" y="9525"/>
                  <a:pt x="2628900" y="9525"/>
                </a:cubicBezTo>
                <a:cubicBezTo>
                  <a:pt x="2628900" y="9525"/>
                  <a:pt x="2619375" y="11430"/>
                  <a:pt x="2628900" y="9525"/>
                </a:cubicBezTo>
                <a:cubicBezTo>
                  <a:pt x="2638425" y="7620"/>
                  <a:pt x="2667000" y="1905"/>
                  <a:pt x="2676525" y="0"/>
                </a:cubicBezTo>
              </a:path>
            </a:pathLst>
          </a:cu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cxnSp>
        <p:nvCxnSpPr>
          <p:cNvPr id="24" name="Straight Connector 23"/>
          <p:cNvCxnSpPr/>
          <p:nvPr/>
        </p:nvCxnSpPr>
        <p:spPr>
          <a:xfrm flipH="1">
            <a:off x="6772275" y="4784090"/>
            <a:ext cx="1019175" cy="600075"/>
          </a:xfrm>
          <a:prstGeom prst="line">
            <a:avLst/>
          </a:prstGeom>
        </p:spPr>
        <p:style>
          <a:lnRef idx="2">
            <a:schemeClr val="accent1"/>
          </a:lnRef>
          <a:fillRef idx="0">
            <a:srgbClr val="FFFFFF"/>
          </a:fillRef>
          <a:effectRef idx="0">
            <a:srgbClr val="FFFFFF"/>
          </a:effectRef>
          <a:fontRef idx="minor">
            <a:schemeClr val="tx1"/>
          </a:fontRef>
        </p:style>
      </p:cxnSp>
      <p:cxnSp>
        <p:nvCxnSpPr>
          <p:cNvPr id="26" name="Straight Connector 25"/>
          <p:cNvCxnSpPr/>
          <p:nvPr/>
        </p:nvCxnSpPr>
        <p:spPr>
          <a:xfrm>
            <a:off x="6696075" y="5307965"/>
            <a:ext cx="819150" cy="0"/>
          </a:xfrm>
          <a:prstGeom prst="line">
            <a:avLst/>
          </a:prstGeom>
          <a:ln w="635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sp>
        <p:nvSpPr>
          <p:cNvPr id="28" name="Arc 27"/>
          <p:cNvSpPr/>
          <p:nvPr/>
        </p:nvSpPr>
        <p:spPr>
          <a:xfrm>
            <a:off x="7105650" y="5136515"/>
            <a:ext cx="180975" cy="247650"/>
          </a:xfrm>
          <a:prstGeom prst="arc">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30" name="Text Box 29"/>
          <p:cNvSpPr txBox="1"/>
          <p:nvPr/>
        </p:nvSpPr>
        <p:spPr>
          <a:xfrm>
            <a:off x="6940550" y="4768215"/>
            <a:ext cx="561975" cy="368300"/>
          </a:xfrm>
          <a:prstGeom prst="rect">
            <a:avLst/>
          </a:prstGeom>
          <a:noFill/>
        </p:spPr>
        <p:txBody>
          <a:bodyPr wrap="square" rtlCol="0">
            <a:spAutoFit/>
          </a:bodyPr>
          <a:lstStyle/>
          <a:p>
            <a:r>
              <a:rPr lang="en-US">
                <a:solidFill>
                  <a:schemeClr val="bg1"/>
                </a:solidFill>
              </a:rPr>
              <a:t>X</a:t>
            </a:r>
          </a:p>
        </p:txBody>
      </p:sp>
      <mc:AlternateContent xmlns:mc="http://schemas.openxmlformats.org/markup-compatibility/2006" xmlns:a14="http://schemas.microsoft.com/office/drawing/2010/main">
        <mc:Choice Requires="a14">
          <p:sp>
            <p:nvSpPr>
              <p:cNvPr id="32" name="Text Box 31"/>
              <p:cNvSpPr txBox="1"/>
              <p:nvPr/>
            </p:nvSpPr>
            <p:spPr>
              <a:xfrm>
                <a:off x="6820154" y="5015801"/>
                <a:ext cx="12153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charset="0"/>
                          <a:ea typeface="MS Mincho" charset="0"/>
                          <a:cs typeface="Cambria Math" panose="02040503050406030204" charset="0"/>
                        </a:rPr>
                        <m:t>𝜃</m:t>
                      </m:r>
                    </m:oMath>
                  </m:oMathPara>
                </a14:m>
                <a:endParaRPr lang="en-US" i="1">
                  <a:solidFill>
                    <a:schemeClr val="bg1"/>
                  </a:solidFill>
                  <a:latin typeface="Cambria Math" panose="02040503050406030204" charset="0"/>
                  <a:ea typeface="MS Mincho" charset="0"/>
                  <a:cs typeface="Cambria Math" panose="02040503050406030204" charset="0"/>
                </a:endParaRPr>
              </a:p>
            </p:txBody>
          </p:sp>
        </mc:Choice>
        <mc:Fallback xmlns="">
          <p:sp>
            <p:nvSpPr>
              <p:cNvPr id="32" name="Text Box 31"/>
              <p:cNvSpPr txBox="1">
                <a:spLocks noRot="1" noChangeAspect="1" noMove="1" noResize="1" noEditPoints="1" noAdjustHandles="1" noChangeArrowheads="1" noChangeShapeType="1" noTextEdit="1"/>
              </p:cNvSpPr>
              <p:nvPr/>
            </p:nvSpPr>
            <p:spPr>
              <a:xfrm>
                <a:off x="6820154" y="5015801"/>
                <a:ext cx="1215390" cy="368300"/>
              </a:xfrm>
              <a:prstGeom prst="rect">
                <a:avLst/>
              </a:prstGeom>
              <a:blipFill rotWithShape="1">
                <a:blip r:embed="rId18"/>
                <a:stretch>
                  <a:fillRect l="-21" t="-155" r="21" b="155"/>
                </a:stretch>
              </a:blipFill>
            </p:spPr>
            <p:txBody>
              <a:bodyPr/>
              <a:lstStyle/>
              <a:p>
                <a:r>
                  <a:rPr lang="en-US" altLang="en-US">
                    <a:noFill/>
                  </a:rPr>
                  <a:t> </a:t>
                </a:r>
              </a:p>
            </p:txBody>
          </p:sp>
        </mc:Fallback>
      </mc:AlternateContent>
      <p:cxnSp>
        <p:nvCxnSpPr>
          <p:cNvPr id="33" name="Straight Connector 32"/>
          <p:cNvCxnSpPr/>
          <p:nvPr/>
        </p:nvCxnSpPr>
        <p:spPr>
          <a:xfrm flipH="1">
            <a:off x="7105650" y="4048125"/>
            <a:ext cx="2057400" cy="1088390"/>
          </a:xfrm>
          <a:prstGeom prst="line">
            <a:avLst/>
          </a:prstGeom>
        </p:spPr>
        <p:style>
          <a:lnRef idx="2">
            <a:schemeClr val="accent1"/>
          </a:lnRef>
          <a:fillRef idx="0">
            <a:srgbClr val="FFFFFF"/>
          </a:fillRef>
          <a:effectRef idx="0">
            <a:srgbClr val="FFFFFF"/>
          </a:effectRef>
          <a:fontRef idx="minor">
            <a:schemeClr val="tx1"/>
          </a:fontRef>
        </p:style>
      </p:cxnSp>
      <p:sp>
        <p:nvSpPr>
          <p:cNvPr id="34" name="Text Box 33"/>
          <p:cNvSpPr txBox="1"/>
          <p:nvPr/>
        </p:nvSpPr>
        <p:spPr>
          <a:xfrm>
            <a:off x="7632700" y="4508500"/>
            <a:ext cx="158750" cy="368300"/>
          </a:xfrm>
          <a:prstGeom prst="rect">
            <a:avLst/>
          </a:prstGeom>
          <a:noFill/>
        </p:spPr>
        <p:txBody>
          <a:bodyPr wrap="square" rtlCol="0">
            <a:spAutoFit/>
          </a:bodyPr>
          <a:lstStyle/>
          <a:p>
            <a:r>
              <a:rPr lang="en-US">
                <a:solidFill>
                  <a:schemeClr val="bg1"/>
                </a:solidFill>
                <a:uFillTx/>
              </a:rPr>
              <a:t>Y</a:t>
            </a:r>
          </a:p>
        </p:txBody>
      </p:sp>
      <p:cxnSp>
        <p:nvCxnSpPr>
          <p:cNvPr id="35" name="Straight Connector 34"/>
          <p:cNvCxnSpPr/>
          <p:nvPr/>
        </p:nvCxnSpPr>
        <p:spPr>
          <a:xfrm>
            <a:off x="7362190" y="4876800"/>
            <a:ext cx="1409700" cy="0"/>
          </a:xfrm>
          <a:prstGeom prst="line">
            <a:avLst/>
          </a:prstGeom>
          <a:ln w="635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sp>
        <p:nvSpPr>
          <p:cNvPr id="36" name="Arc 35"/>
          <p:cNvSpPr/>
          <p:nvPr/>
        </p:nvSpPr>
        <p:spPr>
          <a:xfrm>
            <a:off x="7701915" y="4723765"/>
            <a:ext cx="333375" cy="292100"/>
          </a:xfrm>
          <a:prstGeom prst="arc">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 Box 36"/>
              <p:cNvSpPr txBox="1"/>
              <p:nvPr/>
            </p:nvSpPr>
            <p:spPr>
              <a:xfrm>
                <a:off x="7985125" y="4609465"/>
                <a:ext cx="875030" cy="406400"/>
              </a:xfrm>
              <a:prstGeom prst="rect">
                <a:avLst/>
              </a:prstGeom>
              <a:noFill/>
            </p:spPr>
            <p:txBody>
              <a:bodyPr wrap="none" rtlCol="0" anchor="t">
                <a:noAutofit/>
              </a:bodyPr>
              <a:lstStyle/>
              <a:p>
                <a:pPr algn="l"/>
                <a14:m>
                  <m:oMathPara xmlns:m="http://schemas.openxmlformats.org/officeDocument/2006/math">
                    <m:oMathParaPr>
                      <m:jc m:val="centerGroup"/>
                    </m:oMathParaPr>
                    <m:oMath xmlns:m="http://schemas.openxmlformats.org/officeDocument/2006/math">
                      <m:r>
                        <a:rPr lang="en-US" i="1">
                          <a:solidFill>
                            <a:schemeClr val="bg1"/>
                          </a:solidFill>
                          <a:uFillTx/>
                          <a:latin typeface="Cambria Math" panose="02040503050406030204" charset="0"/>
                          <a:cs typeface="Cambria Math" panose="02040503050406030204" charset="0"/>
                        </a:rPr>
                        <m:t>𝜃</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ea typeface="MS Mincho" charset="0"/>
                          <a:cs typeface="Cambria Math" panose="02040503050406030204" charset="0"/>
                        </a:rPr>
                        <m:t>𝛿𝜃</m:t>
                      </m:r>
                    </m:oMath>
                  </m:oMathPara>
                </a14:m>
                <a:endParaRPr lang="en-US" i="1">
                  <a:solidFill>
                    <a:schemeClr val="bg1"/>
                  </a:solidFill>
                  <a:uFillTx/>
                  <a:latin typeface="Cambria Math" panose="02040503050406030204" charset="0"/>
                  <a:ea typeface="MS Mincho" charset="0"/>
                  <a:cs typeface="Cambria Math" panose="02040503050406030204" charset="0"/>
                </a:endParaRPr>
              </a:p>
            </p:txBody>
          </p:sp>
        </mc:Choice>
        <mc:Fallback xmlns="">
          <p:sp>
            <p:nvSpPr>
              <p:cNvPr id="37" name="Text Box 36"/>
              <p:cNvSpPr txBox="1">
                <a:spLocks noRot="1" noChangeAspect="1" noMove="1" noResize="1" noEditPoints="1" noAdjustHandles="1" noChangeArrowheads="1" noChangeShapeType="1" noTextEdit="1"/>
              </p:cNvSpPr>
              <p:nvPr/>
            </p:nvSpPr>
            <p:spPr>
              <a:xfrm>
                <a:off x="7985125" y="4609465"/>
                <a:ext cx="875030" cy="406400"/>
              </a:xfrm>
              <a:prstGeom prst="rect">
                <a:avLst/>
              </a:prstGeom>
              <a:blipFill rotWithShape="1">
                <a:blip r:embed="rId19"/>
                <a:stretch>
                  <a:fillRect/>
                </a:stretch>
              </a:blipFill>
            </p:spPr>
            <p:txBody>
              <a:bodyPr/>
              <a:lstStyle/>
              <a:p>
                <a:r>
                  <a:rPr lang="en-US" altLang="en-US">
                    <a:noFill/>
                  </a:rPr>
                  <a:t> </a:t>
                </a:r>
              </a:p>
            </p:txBody>
          </p:sp>
        </mc:Fallback>
      </mc:AlternateContent>
      <p:sp>
        <p:nvSpPr>
          <p:cNvPr id="38" name="Text Box 37"/>
          <p:cNvSpPr txBox="1"/>
          <p:nvPr/>
        </p:nvSpPr>
        <p:spPr>
          <a:xfrm>
            <a:off x="12734925" y="7727950"/>
            <a:ext cx="1860550" cy="368300"/>
          </a:xfrm>
          <a:prstGeom prst="rect">
            <a:avLst/>
          </a:prstGeom>
          <a:solidFill>
            <a:srgbClr val="1F2734"/>
          </a:solidFill>
        </p:spPr>
        <p:txBody>
          <a:bodyPr wrap="square" rtlCol="0">
            <a:spAutoFit/>
          </a:bodyPr>
          <a:lstStyle/>
          <a:p>
            <a:endParaRPr lang="en-US"/>
          </a:p>
        </p:txBody>
      </p:sp>
      <p:cxnSp>
        <p:nvCxnSpPr>
          <p:cNvPr id="16" name="Straight Arrow Connector 15"/>
          <p:cNvCxnSpPr/>
          <p:nvPr/>
        </p:nvCxnSpPr>
        <p:spPr>
          <a:xfrm flipH="1">
            <a:off x="6486525" y="5307330"/>
            <a:ext cx="396875" cy="2540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Straight Arrow Connector 16"/>
          <p:cNvCxnSpPr/>
          <p:nvPr/>
        </p:nvCxnSpPr>
        <p:spPr>
          <a:xfrm flipV="1">
            <a:off x="8305800" y="4222750"/>
            <a:ext cx="554355" cy="2857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8" name="Text Box 17"/>
          <p:cNvSpPr txBox="1"/>
          <p:nvPr/>
        </p:nvSpPr>
        <p:spPr>
          <a:xfrm>
            <a:off x="6235700" y="5250180"/>
            <a:ext cx="250825" cy="368300"/>
          </a:xfrm>
          <a:prstGeom prst="rect">
            <a:avLst/>
          </a:prstGeom>
          <a:noFill/>
        </p:spPr>
        <p:txBody>
          <a:bodyPr wrap="square" rtlCol="0">
            <a:spAutoFit/>
          </a:bodyPr>
          <a:lstStyle/>
          <a:p>
            <a:r>
              <a:rPr lang="en-US">
                <a:solidFill>
                  <a:schemeClr val="bg1"/>
                </a:solidFill>
              </a:rPr>
              <a:t>T</a:t>
            </a:r>
          </a:p>
        </p:txBody>
      </p:sp>
      <p:sp>
        <p:nvSpPr>
          <p:cNvPr id="19" name="Text Box 18"/>
          <p:cNvSpPr txBox="1"/>
          <p:nvPr/>
        </p:nvSpPr>
        <p:spPr>
          <a:xfrm>
            <a:off x="6346825" y="5422265"/>
            <a:ext cx="349250" cy="175895"/>
          </a:xfrm>
          <a:prstGeom prst="rect">
            <a:avLst/>
          </a:prstGeom>
          <a:noFill/>
        </p:spPr>
        <p:txBody>
          <a:bodyPr wrap="square" rtlCol="0">
            <a:noAutofit/>
          </a:bodyPr>
          <a:lstStyle/>
          <a:p>
            <a:r>
              <a:rPr lang="en-US" sz="800">
                <a:solidFill>
                  <a:schemeClr val="bg1"/>
                </a:solidFill>
              </a:rPr>
              <a:t>X</a:t>
            </a:r>
          </a:p>
        </p:txBody>
      </p:sp>
      <p:sp>
        <p:nvSpPr>
          <p:cNvPr id="20" name="Text Box 19"/>
          <p:cNvSpPr txBox="1"/>
          <p:nvPr>
            <p:custDataLst>
              <p:tags r:id="rId3"/>
            </p:custDataLst>
          </p:nvPr>
        </p:nvSpPr>
        <p:spPr>
          <a:xfrm>
            <a:off x="8521065" y="3992880"/>
            <a:ext cx="250825" cy="368300"/>
          </a:xfrm>
          <a:prstGeom prst="rect">
            <a:avLst/>
          </a:prstGeom>
          <a:noFill/>
        </p:spPr>
        <p:txBody>
          <a:bodyPr wrap="square" rtlCol="0">
            <a:spAutoFit/>
          </a:bodyPr>
          <a:lstStyle/>
          <a:p>
            <a:r>
              <a:rPr lang="en-US">
                <a:solidFill>
                  <a:schemeClr val="bg1"/>
                </a:solidFill>
              </a:rPr>
              <a:t>T</a:t>
            </a:r>
          </a:p>
        </p:txBody>
      </p:sp>
      <p:sp>
        <p:nvSpPr>
          <p:cNvPr id="22" name="Text Box 21"/>
          <p:cNvSpPr txBox="1"/>
          <p:nvPr/>
        </p:nvSpPr>
        <p:spPr>
          <a:xfrm>
            <a:off x="8622665" y="4116070"/>
            <a:ext cx="354965" cy="245110"/>
          </a:xfrm>
          <a:prstGeom prst="rect">
            <a:avLst/>
          </a:prstGeom>
          <a:noFill/>
        </p:spPr>
        <p:txBody>
          <a:bodyPr wrap="square" rtlCol="0">
            <a:spAutoFit/>
          </a:bodyPr>
          <a:lstStyle/>
          <a:p>
            <a:r>
              <a:rPr lang="en-US" sz="1000">
                <a:solidFill>
                  <a:schemeClr val="bg1"/>
                </a:solidFill>
              </a:rPr>
              <a:t>Y</a:t>
            </a:r>
          </a:p>
        </p:txBody>
      </p:sp>
      <p:sp>
        <p:nvSpPr>
          <p:cNvPr id="82" name="Text Box 81"/>
          <p:cNvSpPr txBox="1"/>
          <p:nvPr>
            <p:custDataLst>
              <p:tags r:id="rId4"/>
            </p:custDataLst>
          </p:nvPr>
        </p:nvSpPr>
        <p:spPr>
          <a:xfrm>
            <a:off x="3235325" y="3080702"/>
            <a:ext cx="349250" cy="175895"/>
          </a:xfrm>
          <a:prstGeom prst="rect">
            <a:avLst/>
          </a:prstGeom>
          <a:noFill/>
        </p:spPr>
        <p:txBody>
          <a:bodyPr wrap="square" rtlCol="0">
            <a:noAutofit/>
          </a:bodyPr>
          <a:lstStyle/>
          <a:p>
            <a:r>
              <a:rPr lang="en-US" sz="800">
                <a:solidFill>
                  <a:schemeClr val="bg1"/>
                </a:solidFill>
              </a:rPr>
              <a:t>X</a:t>
            </a:r>
          </a:p>
        </p:txBody>
      </p:sp>
      <p:sp>
        <p:nvSpPr>
          <p:cNvPr id="84" name="Text Box 83"/>
          <p:cNvSpPr txBox="1"/>
          <p:nvPr/>
        </p:nvSpPr>
        <p:spPr>
          <a:xfrm>
            <a:off x="9601200" y="5130800"/>
            <a:ext cx="3352800" cy="922020"/>
          </a:xfrm>
          <a:prstGeom prst="rect">
            <a:avLst/>
          </a:prstGeom>
          <a:noFill/>
        </p:spPr>
        <p:txBody>
          <a:bodyPr wrap="square" rtlCol="0">
            <a:spAutoFit/>
          </a:bodyPr>
          <a:lstStyle/>
          <a:p>
            <a:r>
              <a:rPr lang="en-US">
                <a:solidFill>
                  <a:schemeClr val="bg1"/>
                </a:solidFill>
              </a:rPr>
              <a:t>    since , tention in a string is same at every point so, </a:t>
            </a:r>
          </a:p>
          <a:p>
            <a:r>
              <a:rPr lang="en-US">
                <a:solidFill>
                  <a:schemeClr val="bg1"/>
                </a:solidFill>
              </a:rPr>
              <a:t>let , T at point X =T at point Y=T </a:t>
            </a:r>
          </a:p>
        </p:txBody>
      </p:sp>
      <p:sp>
        <p:nvSpPr>
          <p:cNvPr id="85" name="Text Box 84"/>
          <p:cNvSpPr txBox="1"/>
          <p:nvPr>
            <p:custDataLst>
              <p:tags r:id="rId5"/>
            </p:custDataLst>
          </p:nvPr>
        </p:nvSpPr>
        <p:spPr>
          <a:xfrm>
            <a:off x="3451225" y="3728720"/>
            <a:ext cx="479425" cy="201295"/>
          </a:xfrm>
          <a:prstGeom prst="rect">
            <a:avLst/>
          </a:prstGeom>
          <a:noFill/>
        </p:spPr>
        <p:txBody>
          <a:bodyPr wrap="square" rtlCol="0">
            <a:noAutofit/>
          </a:bodyPr>
          <a:lstStyle/>
          <a:p>
            <a:r>
              <a:rPr lang="en-US" sz="800">
                <a:solidFill>
                  <a:schemeClr val="bg1"/>
                </a:solidFill>
              </a:rPr>
              <a:t>X</a:t>
            </a:r>
          </a:p>
        </p:txBody>
      </p:sp>
      <p:sp>
        <p:nvSpPr>
          <p:cNvPr id="86" name="Text Box 85"/>
          <p:cNvSpPr txBox="1"/>
          <p:nvPr/>
        </p:nvSpPr>
        <p:spPr>
          <a:xfrm>
            <a:off x="3022600" y="4222750"/>
            <a:ext cx="996950" cy="245110"/>
          </a:xfrm>
          <a:prstGeom prst="rect">
            <a:avLst/>
          </a:prstGeom>
          <a:noFill/>
        </p:spPr>
        <p:txBody>
          <a:bodyPr wrap="square" rtlCol="0">
            <a:spAutoFit/>
          </a:bodyPr>
          <a:lstStyle/>
          <a:p>
            <a:r>
              <a:rPr lang="en-US" sz="1000">
                <a:solidFill>
                  <a:schemeClr val="bg1"/>
                </a:solidFill>
                <a:uFillTx/>
                <a:sym typeface="+mn-ea"/>
              </a:rPr>
              <a:t>Y</a:t>
            </a:r>
          </a:p>
        </p:txBody>
      </p:sp>
      <p:sp>
        <p:nvSpPr>
          <p:cNvPr id="87" name="Text Box 86"/>
          <p:cNvSpPr txBox="1"/>
          <p:nvPr/>
        </p:nvSpPr>
        <p:spPr>
          <a:xfrm>
            <a:off x="3726815" y="7255510"/>
            <a:ext cx="723900" cy="245110"/>
          </a:xfrm>
          <a:prstGeom prst="rect">
            <a:avLst/>
          </a:prstGeom>
          <a:noFill/>
        </p:spPr>
        <p:txBody>
          <a:bodyPr wrap="square" rtlCol="0">
            <a:spAutoFit/>
          </a:bodyPr>
          <a:lstStyle/>
          <a:p>
            <a:r>
              <a:rPr lang="en-US" sz="1000" dirty="0">
                <a:solidFill>
                  <a:schemeClr val="bg1"/>
                </a:solidFill>
                <a:uFillTx/>
              </a:rPr>
              <a:t>2</a:t>
            </a:r>
          </a:p>
        </p:txBody>
      </p:sp>
      <p:sp>
        <p:nvSpPr>
          <p:cNvPr id="88" name="Text Box 87"/>
          <p:cNvSpPr txBox="1"/>
          <p:nvPr>
            <p:custDataLst>
              <p:tags r:id="rId6"/>
            </p:custDataLst>
          </p:nvPr>
        </p:nvSpPr>
        <p:spPr>
          <a:xfrm>
            <a:off x="3886200" y="7493318"/>
            <a:ext cx="723900" cy="245110"/>
          </a:xfrm>
          <a:prstGeom prst="rect">
            <a:avLst/>
          </a:prstGeom>
          <a:noFill/>
        </p:spPr>
        <p:txBody>
          <a:bodyPr wrap="square" rtlCol="0">
            <a:spAutoFit/>
          </a:bodyPr>
          <a:lstStyle/>
          <a:p>
            <a:r>
              <a:rPr lang="en-US" sz="1000" dirty="0">
                <a:solidFill>
                  <a:schemeClr val="bg1"/>
                </a:solidFill>
                <a:uFillTx/>
              </a:rPr>
              <a:t>2</a:t>
            </a:r>
          </a:p>
        </p:txBody>
      </p:sp>
      <p:sp>
        <p:nvSpPr>
          <p:cNvPr id="90" name="Right Brace 89"/>
          <p:cNvSpPr/>
          <p:nvPr/>
        </p:nvSpPr>
        <p:spPr>
          <a:xfrm>
            <a:off x="6048375" y="5712460"/>
            <a:ext cx="647700" cy="2109470"/>
          </a:xfrm>
          <a:prstGeom prst="righ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1" name="Text Box 90"/>
              <p:cNvSpPr txBox="1"/>
              <p:nvPr/>
            </p:nvSpPr>
            <p:spPr>
              <a:xfrm>
                <a:off x="6858000" y="6531610"/>
                <a:ext cx="5835650" cy="1183786"/>
              </a:xfrm>
              <a:prstGeom prst="rect">
                <a:avLst/>
              </a:prstGeom>
              <a:noFill/>
            </p:spPr>
            <p:txBody>
              <a:bodyPr wrap="square" rtlCol="0">
                <a:spAutoFit/>
              </a:bodyPr>
              <a:lstStyle/>
              <a:p>
                <a:r>
                  <a:rPr lang="en-US" dirty="0">
                    <a:solidFill>
                      <a:schemeClr val="bg1"/>
                    </a:solidFill>
                  </a:rPr>
                  <a:t>total y component T = y component of T  - y component of T</a:t>
                </a:r>
              </a:p>
              <a:p>
                <a:r>
                  <a:rPr lang="en-US" dirty="0">
                    <a:solidFill>
                      <a:schemeClr val="bg1"/>
                    </a:solidFill>
                  </a:rPr>
                  <a:t>                                      = </a:t>
                </a:r>
                <a14:m>
                  <m:oMath xmlns:m="http://schemas.openxmlformats.org/officeDocument/2006/math">
                    <m:r>
                      <a:rPr lang="en-US" i="1">
                        <a:solidFill>
                          <a:schemeClr val="bg1"/>
                        </a:solidFill>
                        <a:uFillTx/>
                        <a:latin typeface="Cambria Math" panose="02040503050406030204" charset="0"/>
                        <a:cs typeface="Cambria Math" panose="02040503050406030204" charset="0"/>
                      </a:rPr>
                      <m:t>𝑇</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𝑇</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 − </m:t>
                    </m:r>
                    <m:r>
                      <a:rPr lang="en-US" i="1">
                        <a:solidFill>
                          <a:schemeClr val="bg1"/>
                        </a:solidFill>
                        <a:uFillTx/>
                        <a:latin typeface="Cambria Math" panose="02040503050406030204" charset="0"/>
                        <a:cs typeface="Cambria Math" panose="02040503050406030204" charset="0"/>
                      </a:rPr>
                      <m:t>𝑇</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den>
                    </m:f>
                  </m:oMath>
                </a14:m>
                <a:endParaRPr lang="en-US" i="1" dirty="0">
                  <a:solidFill>
                    <a:schemeClr val="bg1"/>
                  </a:solidFill>
                  <a:uFillTx/>
                  <a:latin typeface="Cambria Math" panose="02040503050406030204" charset="0"/>
                  <a:cs typeface="Cambria Math" panose="02040503050406030204" charset="0"/>
                </a:endParaRPr>
              </a:p>
              <a:p>
                <a:r>
                  <a:rPr lang="en-US" dirty="0">
                    <a:solidFill>
                      <a:schemeClr val="bg1"/>
                    </a:solidFill>
                  </a:rPr>
                  <a:t>     total y component = </a:t>
                </a:r>
                <a14:m>
                  <m:oMath xmlns:m="http://schemas.openxmlformats.org/officeDocument/2006/math">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𝑥</m:t>
                    </m:r>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𝑇</m:t>
                    </m:r>
                    <m:f>
                      <m:fPr>
                        <m:ctrlPr>
                          <a:rPr lang="en-US" i="1">
                            <a:solidFill>
                              <a:schemeClr val="bg1"/>
                            </a:solidFill>
                            <a:uFillTx/>
                            <a:latin typeface="Cambria Math" panose="02040503050406030204" pitchFamily="18" charset="0"/>
                            <a:cs typeface="Cambria Math" panose="02040503050406030204" charset="0"/>
                          </a:rPr>
                        </m:ctrlPr>
                      </m:fPr>
                      <m:num>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𝑦</m:t>
                        </m:r>
                      </m:num>
                      <m:den>
                        <m:r>
                          <a:rPr lang="en-US" i="1">
                            <a:solidFill>
                              <a:schemeClr val="bg1"/>
                            </a:solidFill>
                            <a:uFillTx/>
                            <a:latin typeface="Cambria Math" panose="02040503050406030204" charset="0"/>
                            <a:cs typeface="Cambria Math" panose="02040503050406030204" charset="0"/>
                          </a:rPr>
                          <m:t>𝜕</m:t>
                        </m:r>
                        <m:r>
                          <a:rPr lang="en-US" i="1">
                            <a:solidFill>
                              <a:schemeClr val="bg1"/>
                            </a:solidFill>
                            <a:uFillTx/>
                            <a:latin typeface="Cambria Math" panose="02040503050406030204" charset="0"/>
                            <a:cs typeface="Cambria Math" panose="02040503050406030204" charset="0"/>
                          </a:rPr>
                          <m:t> </m:t>
                        </m:r>
                        <m:r>
                          <a:rPr lang="en-US" i="1">
                            <a:solidFill>
                              <a:schemeClr val="bg1"/>
                            </a:solidFill>
                            <a:uFillTx/>
                            <a:latin typeface="Cambria Math" panose="02040503050406030204" charset="0"/>
                            <a:cs typeface="Cambria Math" panose="02040503050406030204" charset="0"/>
                          </a:rPr>
                          <m:t>𝑥</m:t>
                        </m:r>
                      </m:den>
                    </m:f>
                    <m:r>
                      <a:rPr lang="en-US" i="1">
                        <a:solidFill>
                          <a:schemeClr val="bg1"/>
                        </a:solidFill>
                        <a:uFillTx/>
                        <a:latin typeface="Cambria Math" panose="02040503050406030204" charset="0"/>
                        <a:cs typeface="Cambria Math" panose="02040503050406030204" charset="0"/>
                      </a:rPr>
                      <m:t> </m:t>
                    </m:r>
                    <m:r>
                      <a:rPr lang="en-IN" b="0" i="0" smtClean="0">
                        <a:solidFill>
                          <a:schemeClr val="bg1"/>
                        </a:solidFill>
                        <a:uFillTx/>
                        <a:latin typeface="Cambria Math" panose="02040503050406030204" pitchFamily="18" charset="0"/>
                        <a:cs typeface="Cambria Math" panose="02040503050406030204" charset="0"/>
                      </a:rPr>
                      <m:t>    </m:t>
                    </m:r>
                  </m:oMath>
                </a14:m>
                <a:r>
                  <a:rPr lang="en-US" dirty="0">
                    <a:solidFill>
                      <a:schemeClr val="bg1"/>
                    </a:solidFill>
                  </a:rPr>
                  <a:t>.......(1)</a:t>
                </a:r>
              </a:p>
            </p:txBody>
          </p:sp>
        </mc:Choice>
        <mc:Fallback>
          <p:sp>
            <p:nvSpPr>
              <p:cNvPr id="91" name="Text Box 90"/>
              <p:cNvSpPr txBox="1">
                <a:spLocks noRot="1" noChangeAspect="1" noMove="1" noResize="1" noEditPoints="1" noAdjustHandles="1" noChangeArrowheads="1" noChangeShapeType="1" noTextEdit="1"/>
              </p:cNvSpPr>
              <p:nvPr/>
            </p:nvSpPr>
            <p:spPr>
              <a:xfrm>
                <a:off x="6858000" y="6531610"/>
                <a:ext cx="5835650" cy="1183786"/>
              </a:xfrm>
              <a:prstGeom prst="rect">
                <a:avLst/>
              </a:prstGeom>
              <a:blipFill>
                <a:blip r:embed="rId20"/>
                <a:stretch>
                  <a:fillRect l="-836" t="-2564" b="-2051"/>
                </a:stretch>
              </a:blipFill>
            </p:spPr>
            <p:txBody>
              <a:bodyPr/>
              <a:lstStyle/>
              <a:p>
                <a:r>
                  <a:rPr lang="en-IN">
                    <a:noFill/>
                  </a:rPr>
                  <a:t> </a:t>
                </a:r>
              </a:p>
            </p:txBody>
          </p:sp>
        </mc:Fallback>
      </mc:AlternateContent>
      <p:sp>
        <p:nvSpPr>
          <p:cNvPr id="92" name="Text Box 91"/>
          <p:cNvSpPr txBox="1"/>
          <p:nvPr>
            <p:custDataLst>
              <p:tags r:id="rId7"/>
            </p:custDataLst>
          </p:nvPr>
        </p:nvSpPr>
        <p:spPr>
          <a:xfrm>
            <a:off x="10553700" y="6707505"/>
            <a:ext cx="996950" cy="245110"/>
          </a:xfrm>
          <a:prstGeom prst="rect">
            <a:avLst/>
          </a:prstGeom>
          <a:noFill/>
        </p:spPr>
        <p:txBody>
          <a:bodyPr wrap="square" rtlCol="0">
            <a:spAutoFit/>
          </a:bodyPr>
          <a:lstStyle/>
          <a:p>
            <a:r>
              <a:rPr lang="en-US" sz="1000">
                <a:solidFill>
                  <a:schemeClr val="bg1"/>
                </a:solidFill>
                <a:uFillTx/>
                <a:sym typeface="+mn-ea"/>
              </a:rPr>
              <a:t>Y</a:t>
            </a:r>
          </a:p>
        </p:txBody>
      </p:sp>
      <p:sp>
        <p:nvSpPr>
          <p:cNvPr id="93" name="Text Box 92"/>
          <p:cNvSpPr txBox="1"/>
          <p:nvPr>
            <p:custDataLst>
              <p:tags r:id="rId8"/>
            </p:custDataLst>
          </p:nvPr>
        </p:nvSpPr>
        <p:spPr>
          <a:xfrm>
            <a:off x="12474575" y="6707505"/>
            <a:ext cx="479425" cy="201295"/>
          </a:xfrm>
          <a:prstGeom prst="rect">
            <a:avLst/>
          </a:prstGeom>
          <a:noFill/>
        </p:spPr>
        <p:txBody>
          <a:bodyPr wrap="square" rtlCol="0">
            <a:noAutofit/>
          </a:bodyPr>
          <a:lstStyle/>
          <a:p>
            <a:r>
              <a:rPr lang="en-US" sz="800">
                <a:solidFill>
                  <a:schemeClr val="bg1"/>
                </a:solidFill>
              </a:rPr>
              <a:t>X</a:t>
            </a:r>
          </a:p>
        </p:txBody>
      </p:sp>
      <p:sp>
        <p:nvSpPr>
          <p:cNvPr id="94" name="Text Box 93"/>
          <p:cNvSpPr txBox="1"/>
          <p:nvPr>
            <p:custDataLst>
              <p:tags r:id="rId9"/>
            </p:custDataLst>
          </p:nvPr>
        </p:nvSpPr>
        <p:spPr>
          <a:xfrm>
            <a:off x="10581005" y="7000240"/>
            <a:ext cx="723900" cy="270510"/>
          </a:xfrm>
          <a:prstGeom prst="rect">
            <a:avLst/>
          </a:prstGeom>
          <a:noFill/>
        </p:spPr>
        <p:txBody>
          <a:bodyPr wrap="square" rtlCol="0">
            <a:noAutofit/>
          </a:bodyPr>
          <a:lstStyle/>
          <a:p>
            <a:r>
              <a:rPr lang="en-US" sz="1000" dirty="0">
                <a:solidFill>
                  <a:schemeClr val="bg1"/>
                </a:solidFill>
                <a:uFillTx/>
              </a:rPr>
              <a:t>2</a:t>
            </a:r>
          </a:p>
        </p:txBody>
      </p:sp>
      <p:sp>
        <p:nvSpPr>
          <p:cNvPr id="95" name="Text Box 94"/>
          <p:cNvSpPr txBox="1"/>
          <p:nvPr>
            <p:custDataLst>
              <p:tags r:id="rId10"/>
            </p:custDataLst>
          </p:nvPr>
        </p:nvSpPr>
        <p:spPr>
          <a:xfrm>
            <a:off x="10440035" y="6745288"/>
            <a:ext cx="723900" cy="245110"/>
          </a:xfrm>
          <a:prstGeom prst="rect">
            <a:avLst/>
          </a:prstGeom>
          <a:noFill/>
        </p:spPr>
        <p:txBody>
          <a:bodyPr wrap="square" rtlCol="0">
            <a:spAutoFit/>
          </a:bodyPr>
          <a:lstStyle/>
          <a:p>
            <a:r>
              <a:rPr lang="en-US" sz="1000" dirty="0">
                <a:solidFill>
                  <a:schemeClr val="bg1"/>
                </a:solidFill>
                <a:uFillTx/>
              </a:rPr>
              <a:t>2</a:t>
            </a:r>
          </a:p>
        </p:txBody>
      </p:sp>
      <p:sp>
        <p:nvSpPr>
          <p:cNvPr id="97" name="Text Box 96"/>
          <p:cNvSpPr txBox="1"/>
          <p:nvPr/>
        </p:nvSpPr>
        <p:spPr>
          <a:xfrm>
            <a:off x="9791700" y="7378700"/>
            <a:ext cx="292100" cy="245110"/>
          </a:xfrm>
          <a:prstGeom prst="rect">
            <a:avLst/>
          </a:prstGeom>
          <a:noFill/>
        </p:spPr>
        <p:txBody>
          <a:bodyPr wrap="square" rtlCol="0">
            <a:spAutoFit/>
          </a:bodyPr>
          <a:lstStyle/>
          <a:p>
            <a:r>
              <a:rPr lang="en-US" sz="1000">
                <a:solidFill>
                  <a:schemeClr val="bg1"/>
                </a:solidFill>
              </a:rPr>
              <a:t>2</a:t>
            </a:r>
          </a:p>
        </p:txBody>
      </p:sp>
      <p:sp>
        <p:nvSpPr>
          <p:cNvPr id="98" name="Text Box 97"/>
          <p:cNvSpPr txBox="1"/>
          <p:nvPr>
            <p:custDataLst>
              <p:tags r:id="rId11"/>
            </p:custDataLst>
          </p:nvPr>
        </p:nvSpPr>
        <p:spPr>
          <a:xfrm>
            <a:off x="9791700" y="7197725"/>
            <a:ext cx="292100" cy="245110"/>
          </a:xfrm>
          <a:prstGeom prst="rect">
            <a:avLst/>
          </a:prstGeom>
          <a:noFill/>
        </p:spPr>
        <p:txBody>
          <a:bodyPr wrap="square" rtlCol="0">
            <a:spAutoFit/>
          </a:bodyPr>
          <a:lstStyle/>
          <a:p>
            <a:r>
              <a:rPr lang="en-US" sz="1000">
                <a:solidFill>
                  <a:schemeClr val="bg1"/>
                </a:solidFill>
              </a:rPr>
              <a:t>2</a:t>
            </a:r>
          </a:p>
        </p:txBody>
      </p:sp>
      <p:sp>
        <p:nvSpPr>
          <p:cNvPr id="100" name="Text Box 99"/>
          <p:cNvSpPr txBox="1"/>
          <p:nvPr/>
        </p:nvSpPr>
        <p:spPr>
          <a:xfrm>
            <a:off x="7035800" y="7255510"/>
            <a:ext cx="3205480" cy="472440"/>
          </a:xfrm>
          <a:prstGeom prst="rect">
            <a:avLst/>
          </a:prstGeom>
          <a:noFill/>
          <a:ln>
            <a:solidFill>
              <a:schemeClr val="bg1"/>
            </a:solidFill>
          </a:ln>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video>
              <p:cMediaNode>
                <p:cTn id="2" fill="hold" display="1">
                  <p:stCondLst>
                    <p:cond delay="indefinite"/>
                  </p:st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Box 1"/>
              <p:cNvSpPr txBox="1"/>
              <p:nvPr/>
            </p:nvSpPr>
            <p:spPr>
              <a:xfrm>
                <a:off x="1244600" y="2768600"/>
                <a:ext cx="10388600" cy="3260090"/>
              </a:xfrm>
              <a:prstGeom prst="rect">
                <a:avLst/>
              </a:prstGeom>
              <a:noFill/>
            </p:spPr>
            <p:txBody>
              <a:bodyPr wrap="square" rtlCol="0">
                <a:spAutoFit/>
              </a:bodyPr>
              <a:lstStyle/>
              <a:p>
                <a:r>
                  <a:rPr lang="en-US" dirty="0">
                    <a:solidFill>
                      <a:schemeClr val="bg1"/>
                    </a:solidFill>
                  </a:rPr>
                  <a:t>by Newtons second law,</a:t>
                </a:r>
              </a:p>
              <a:p>
                <a:r>
                  <a:rPr lang="en-US" dirty="0">
                    <a:solidFill>
                      <a:schemeClr val="bg1"/>
                    </a:solidFill>
                  </a:rPr>
                  <a:t>   force=mass* acceleration</a:t>
                </a:r>
              </a:p>
              <a:p>
                <a:endParaRPr lang="en-US" dirty="0">
                  <a:solidFill>
                    <a:schemeClr val="bg1"/>
                  </a:solidFill>
                </a:endParaRPr>
              </a:p>
              <a:p>
                <a:r>
                  <a:rPr lang="en-US" dirty="0">
                    <a:solidFill>
                      <a:schemeClr val="bg1"/>
                    </a:solidFill>
                  </a:rPr>
                  <a:t>so, T which is an internal force can be given as</a:t>
                </a:r>
              </a:p>
              <a:p>
                <a:r>
                  <a:rPr lang="en-US" dirty="0">
                    <a:solidFill>
                      <a:schemeClr val="bg1"/>
                    </a:solidFill>
                  </a:rPr>
                  <a:t> T=(mass of string b/w X &amp; Y )*a</a:t>
                </a:r>
              </a:p>
              <a:p>
                <a:r>
                  <a:rPr lang="en-US" dirty="0">
                    <a:solidFill>
                      <a:schemeClr val="bg1"/>
                    </a:solidFill>
                  </a:rPr>
                  <a:t>                                               .....{ a=</a:t>
                </a:r>
                <a14:m>
                  <m:oMath xmlns:m="http://schemas.openxmlformats.org/officeDocument/2006/math">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𝑦</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𝑡</m:t>
                        </m:r>
                      </m:den>
                    </m:f>
                    <m:r>
                      <a:rPr lang="en-US" i="1">
                        <a:solidFill>
                          <a:schemeClr val="bg1"/>
                        </a:solidFill>
                        <a:latin typeface="Cambria Math" panose="02040503050406030204" charset="0"/>
                        <a:cs typeface="Cambria Math" panose="02040503050406030204" charset="0"/>
                      </a:rPr>
                      <m:t>   &amp;  </m:t>
                    </m:r>
                  </m:oMath>
                </a14:m>
                <a:r>
                  <a:rPr lang="en-US" dirty="0">
                    <a:solidFill>
                      <a:schemeClr val="bg1"/>
                    </a:solidFill>
                  </a:rPr>
                  <a:t>mass of string b/w X &amp; Y = mass per unit length * length b/w X &amp; Y</a:t>
                </a:r>
              </a:p>
              <a:p>
                <a:r>
                  <a:rPr lang="en-US" dirty="0">
                    <a:solidFill>
                      <a:schemeClr val="bg1"/>
                    </a:solidFill>
                  </a:rPr>
                  <a:t>                                                                                 since, length b/w X &amp; Y is very small           </a:t>
                </a:r>
                <a14:m>
                  <m:oMath xmlns:m="http://schemas.openxmlformats.org/officeDocument/2006/math">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oMath>
                </a14:m>
                <a:endParaRPr lang="en-US" i="1" dirty="0">
                  <a:solidFill>
                    <a:schemeClr val="bg1"/>
                  </a:solidFill>
                  <a:latin typeface="Cambria Math" panose="02040503050406030204" charset="0"/>
                  <a:cs typeface="Cambria Math" panose="02040503050406030204" charset="0"/>
                </a:endParaRPr>
              </a:p>
              <a:p>
                <a:r>
                  <a:rPr lang="en-US" dirty="0">
                    <a:solidFill>
                      <a:schemeClr val="bg1"/>
                    </a:solidFill>
                  </a:rPr>
                  <a:t>                                                                        so, </a:t>
                </a:r>
              </a:p>
              <a:p>
                <a:r>
                  <a:rPr lang="en-US" dirty="0">
                    <a:solidFill>
                      <a:schemeClr val="bg1"/>
                    </a:solidFill>
                  </a:rPr>
                  <a:t>                                                                                    mass of string b/w X &amp; Y =</a:t>
                </a:r>
                <a14:m>
                  <m:oMath xmlns:m="http://schemas.openxmlformats.org/officeDocument/2006/math">
                    <m:r>
                      <a:rPr lang="en-US" i="1">
                        <a:solidFill>
                          <a:schemeClr val="bg1"/>
                        </a:solidFill>
                        <a:latin typeface="Cambria Math" panose="02040503050406030204" charset="0"/>
                        <a:cs typeface="Cambria Math" panose="02040503050406030204" charset="0"/>
                      </a:rPr>
                      <m:t>𝜇</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oMath>
                </a14:m>
                <a:r>
                  <a:rPr lang="en-US" i="1" dirty="0">
                    <a:solidFill>
                      <a:schemeClr val="bg1"/>
                    </a:solidFill>
                    <a:latin typeface="Cambria Math" panose="02040503050406030204" charset="0"/>
                    <a:cs typeface="Cambria Math" panose="02040503050406030204" charset="0"/>
                  </a:rPr>
                  <a:t> }</a:t>
                </a:r>
              </a:p>
              <a:p>
                <a:r>
                  <a:rPr lang="en-US" i="1" dirty="0">
                    <a:solidFill>
                      <a:schemeClr val="bg1"/>
                    </a:solidFill>
                    <a:latin typeface="Cambria Math" panose="02040503050406030204" charset="0"/>
                    <a:cs typeface="Cambria Math" panose="02040503050406030204" charset="0"/>
                  </a:rPr>
                  <a:t>   </a:t>
                </a:r>
              </a:p>
              <a:p>
                <a:endParaRPr lang="en-US" dirty="0">
                  <a:solidFill>
                    <a:schemeClr val="bg1"/>
                  </a:solidFill>
                </a:endParaRPr>
              </a:p>
            </p:txBody>
          </p:sp>
        </mc:Choice>
        <mc:Fallback>
          <p:sp>
            <p:nvSpPr>
              <p:cNvPr id="2" name="Text Box 1"/>
              <p:cNvSpPr txBox="1">
                <a:spLocks noRot="1" noChangeAspect="1" noMove="1" noResize="1" noEditPoints="1" noAdjustHandles="1" noChangeArrowheads="1" noChangeShapeType="1" noTextEdit="1"/>
              </p:cNvSpPr>
              <p:nvPr/>
            </p:nvSpPr>
            <p:spPr>
              <a:xfrm>
                <a:off x="1244600" y="2768600"/>
                <a:ext cx="10388600" cy="3260090"/>
              </a:xfrm>
              <a:prstGeom prst="rect">
                <a:avLst/>
              </a:prstGeom>
              <a:blipFill>
                <a:blip r:embed="rId11"/>
                <a:stretch>
                  <a:fillRect l="-469" t="-935"/>
                </a:stretch>
              </a:blipFill>
            </p:spPr>
            <p:txBody>
              <a:bodyPr/>
              <a:lstStyle/>
              <a:p>
                <a:r>
                  <a:rPr lang="en-IN">
                    <a:noFill/>
                  </a:rPr>
                  <a:t> </a:t>
                </a:r>
              </a:p>
            </p:txBody>
          </p:sp>
        </mc:Fallback>
      </mc:AlternateContent>
      <p:sp>
        <p:nvSpPr>
          <p:cNvPr id="3" name="Text Box 2"/>
          <p:cNvSpPr txBox="1"/>
          <p:nvPr/>
        </p:nvSpPr>
        <p:spPr>
          <a:xfrm>
            <a:off x="4419600" y="4064000"/>
            <a:ext cx="825500" cy="245110"/>
          </a:xfrm>
          <a:prstGeom prst="rect">
            <a:avLst/>
          </a:prstGeom>
          <a:noFill/>
        </p:spPr>
        <p:txBody>
          <a:bodyPr wrap="square" rtlCol="0">
            <a:spAutoFit/>
          </a:bodyPr>
          <a:lstStyle/>
          <a:p>
            <a:r>
              <a:rPr lang="en-US" sz="1000" dirty="0">
                <a:solidFill>
                  <a:schemeClr val="bg1"/>
                </a:solidFill>
              </a:rPr>
              <a:t>2</a:t>
            </a:r>
          </a:p>
        </p:txBody>
      </p:sp>
      <p:sp>
        <p:nvSpPr>
          <p:cNvPr id="87" name="Text Box 86"/>
          <p:cNvSpPr txBox="1"/>
          <p:nvPr>
            <p:custDataLst>
              <p:tags r:id="rId1"/>
            </p:custDataLst>
          </p:nvPr>
        </p:nvSpPr>
        <p:spPr>
          <a:xfrm>
            <a:off x="4573905" y="4343901"/>
            <a:ext cx="516890" cy="246221"/>
          </a:xfrm>
          <a:prstGeom prst="rect">
            <a:avLst/>
          </a:prstGeom>
          <a:noFill/>
        </p:spPr>
        <p:txBody>
          <a:bodyPr wrap="square" rtlCol="0">
            <a:spAutoFit/>
          </a:bodyPr>
          <a:lstStyle/>
          <a:p>
            <a:r>
              <a:rPr lang="en-US" sz="1000" dirty="0">
                <a:solidFill>
                  <a:schemeClr val="bg1"/>
                </a:solidFill>
                <a:uFillTx/>
              </a:rPr>
              <a:t>2</a:t>
            </a:r>
          </a:p>
        </p:txBody>
      </p:sp>
      <p:cxnSp>
        <p:nvCxnSpPr>
          <p:cNvPr id="4" name="Straight Arrow Connector 3"/>
          <p:cNvCxnSpPr>
            <a:cxnSpLocks/>
          </p:cNvCxnSpPr>
          <p:nvPr/>
        </p:nvCxnSpPr>
        <p:spPr>
          <a:xfrm>
            <a:off x="8972550" y="4728210"/>
            <a:ext cx="33655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xmlns:a14="http://schemas.microsoft.com/office/drawing/2010/main">
        <mc:Choice Requires="a14">
          <p:sp>
            <p:nvSpPr>
              <p:cNvPr id="9" name="Text Box 8"/>
              <p:cNvSpPr txBox="1"/>
              <p:nvPr/>
            </p:nvSpPr>
            <p:spPr>
              <a:xfrm>
                <a:off x="723900" y="5956300"/>
                <a:ext cx="9817100" cy="490220"/>
              </a:xfrm>
              <a:prstGeom prst="rect">
                <a:avLst/>
              </a:prstGeom>
              <a:noFill/>
            </p:spPr>
            <p:txBody>
              <a:bodyPr wrap="square" rtlCol="0">
                <a:spAutoFit/>
              </a:bodyPr>
              <a:lstStyle/>
              <a:p>
                <a:r>
                  <a:rPr lang="en-US"/>
                  <a:t> </a:t>
                </a:r>
                <a:r>
                  <a:rPr lang="en-US">
                    <a:solidFill>
                      <a:schemeClr val="bg1"/>
                    </a:solidFill>
                  </a:rPr>
                  <a:t>so, T =</a:t>
                </a:r>
                <a14:m>
                  <m:oMath xmlns:m="http://schemas.openxmlformats.org/officeDocument/2006/math">
                    <m:r>
                      <a:rPr lang="en-US" i="1">
                        <a:solidFill>
                          <a:schemeClr val="bg1"/>
                        </a:solidFill>
                        <a:latin typeface="Cambria Math" panose="02040503050406030204" charset="0"/>
                        <a:cs typeface="Cambria Math" panose="02040503050406030204" charset="0"/>
                      </a:rPr>
                      <m:t>𝜇</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r>
                      <a:rPr lang="en-US" i="1">
                        <a:solidFill>
                          <a:schemeClr val="bg1"/>
                        </a:solidFill>
                        <a:latin typeface="Cambria Math" panose="02040503050406030204" charset="0"/>
                        <a:cs typeface="Cambria Math" panose="02040503050406030204" charset="0"/>
                      </a:rPr>
                      <m:t>∗</m:t>
                    </m:r>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𝑦</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𝑡</m:t>
                        </m:r>
                      </m:den>
                    </m:f>
                    <m:r>
                      <a:rPr lang="en-US" i="1">
                        <a:solidFill>
                          <a:schemeClr val="bg1"/>
                        </a:solidFill>
                        <a:latin typeface="Cambria Math" panose="02040503050406030204" charset="0"/>
                        <a:cs typeface="Cambria Math" panose="02040503050406030204" charset="0"/>
                      </a:rPr>
                      <m:t>  ......(2)  </m:t>
                    </m:r>
                  </m:oMath>
                </a14:m>
                <a:endParaRPr lang="en-US">
                  <a:solidFill>
                    <a:schemeClr val="bg1"/>
                  </a:solidFill>
                </a:endParaRPr>
              </a:p>
            </p:txBody>
          </p:sp>
        </mc:Choice>
        <mc:Fallback xmlns="">
          <p:sp>
            <p:nvSpPr>
              <p:cNvPr id="9" name="Text Box 8"/>
              <p:cNvSpPr txBox="1">
                <a:spLocks noRot="1" noChangeAspect="1" noMove="1" noResize="1" noEditPoints="1" noAdjustHandles="1" noChangeArrowheads="1" noChangeShapeType="1" noTextEdit="1"/>
              </p:cNvSpPr>
              <p:nvPr/>
            </p:nvSpPr>
            <p:spPr>
              <a:xfrm>
                <a:off x="723900" y="5956300"/>
                <a:ext cx="9817100" cy="490220"/>
              </a:xfrm>
              <a:prstGeom prst="rect">
                <a:avLst/>
              </a:prstGeom>
              <a:blipFill rotWithShape="1">
                <a:blip r:embed="rId12"/>
                <a:stretch>
                  <a:fillRect/>
                </a:stretch>
              </a:blipFill>
            </p:spPr>
            <p:txBody>
              <a:bodyPr/>
              <a:lstStyle/>
              <a:p>
                <a:r>
                  <a:rPr lang="en-US" altLang="en-US">
                    <a:noFill/>
                  </a:rPr>
                  <a:t> </a:t>
                </a:r>
              </a:p>
            </p:txBody>
          </p:sp>
        </mc:Fallback>
      </mc:AlternateContent>
      <p:sp>
        <p:nvSpPr>
          <p:cNvPr id="10" name="Text Box 9"/>
          <p:cNvSpPr txBox="1"/>
          <p:nvPr/>
        </p:nvSpPr>
        <p:spPr>
          <a:xfrm>
            <a:off x="2292350" y="5880100"/>
            <a:ext cx="1727200" cy="245110"/>
          </a:xfrm>
          <a:prstGeom prst="rect">
            <a:avLst/>
          </a:prstGeom>
          <a:noFill/>
        </p:spPr>
        <p:txBody>
          <a:bodyPr wrap="square" rtlCol="0">
            <a:spAutoFit/>
          </a:bodyPr>
          <a:lstStyle/>
          <a:p>
            <a:r>
              <a:rPr lang="en-US" sz="1000" dirty="0">
                <a:solidFill>
                  <a:schemeClr val="bg1"/>
                </a:solidFill>
              </a:rPr>
              <a:t>2</a:t>
            </a:r>
          </a:p>
        </p:txBody>
      </p:sp>
      <p:sp>
        <p:nvSpPr>
          <p:cNvPr id="11" name="Text Box 10"/>
          <p:cNvSpPr txBox="1"/>
          <p:nvPr>
            <p:custDataLst>
              <p:tags r:id="rId2"/>
            </p:custDataLst>
          </p:nvPr>
        </p:nvSpPr>
        <p:spPr>
          <a:xfrm>
            <a:off x="2482850" y="6164580"/>
            <a:ext cx="1727200" cy="245110"/>
          </a:xfrm>
          <a:prstGeom prst="rect">
            <a:avLst/>
          </a:prstGeom>
          <a:noFill/>
        </p:spPr>
        <p:txBody>
          <a:bodyPr wrap="square" rtlCol="0">
            <a:spAutoFit/>
          </a:bodyPr>
          <a:lstStyle/>
          <a:p>
            <a:r>
              <a:rPr lang="en-US" sz="1000">
                <a:solidFill>
                  <a:schemeClr val="bg1"/>
                </a:solidFill>
              </a:rPr>
              <a:t>2</a:t>
            </a:r>
          </a:p>
        </p:txBody>
      </p:sp>
      <mc:AlternateContent xmlns:mc="http://schemas.openxmlformats.org/markup-compatibility/2006">
        <mc:Choice xmlns:a14="http://schemas.microsoft.com/office/drawing/2010/main" Requires="a14">
          <p:sp>
            <p:nvSpPr>
              <p:cNvPr id="12" name="Text Box 11"/>
              <p:cNvSpPr txBox="1"/>
              <p:nvPr/>
            </p:nvSpPr>
            <p:spPr>
              <a:xfrm>
                <a:off x="660400" y="6426200"/>
                <a:ext cx="8369300" cy="776559"/>
              </a:xfrm>
              <a:prstGeom prst="rect">
                <a:avLst/>
              </a:prstGeom>
              <a:noFill/>
            </p:spPr>
            <p:txBody>
              <a:bodyPr wrap="square" rtlCol="0">
                <a:spAutoFit/>
              </a:bodyPr>
              <a:lstStyle/>
              <a:p>
                <a:r>
                  <a:rPr lang="en-US" dirty="0">
                    <a:solidFill>
                      <a:schemeClr val="bg1"/>
                    </a:solidFill>
                  </a:rPr>
                  <a:t>from equation (1) &amp; (2),</a:t>
                </a:r>
              </a:p>
              <a:p>
                <a:r>
                  <a:rPr lang="en-US" dirty="0">
                    <a:solidFill>
                      <a:schemeClr val="bg1"/>
                    </a:solidFill>
                  </a:rPr>
                  <a:t>     </a:t>
                </a:r>
                <a:r>
                  <a:rPr lang="en-US" dirty="0">
                    <a:solidFill>
                      <a:schemeClr val="bg1"/>
                    </a:solidFill>
                    <a:sym typeface="+mn-ea"/>
                  </a:rPr>
                  <a:t>T =</a:t>
                </a:r>
                <a14:m>
                  <m:oMath xmlns:m="http://schemas.openxmlformats.org/officeDocument/2006/math">
                    <m:r>
                      <a:rPr lang="en-US" i="1">
                        <a:solidFill>
                          <a:schemeClr val="bg1"/>
                        </a:solidFill>
                        <a:latin typeface="Cambria Math" panose="02040503050406030204" charset="0"/>
                        <a:cs typeface="Cambria Math" panose="02040503050406030204" charset="0"/>
                      </a:rPr>
                      <m:t>𝜇</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r>
                      <a:rPr lang="en-US" i="1">
                        <a:solidFill>
                          <a:schemeClr val="bg1"/>
                        </a:solidFill>
                        <a:latin typeface="Cambria Math" panose="02040503050406030204" charset="0"/>
                        <a:cs typeface="Cambria Math" panose="02040503050406030204" charset="0"/>
                      </a:rPr>
                      <m:t>∗</m:t>
                    </m:r>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𝑦</m:t>
                        </m:r>
                        <m:r>
                          <a:rPr lang="en-US" i="1">
                            <a:solidFill>
                              <a:schemeClr val="bg1"/>
                            </a:solidFill>
                            <a:latin typeface="Cambria Math" panose="02040503050406030204" charset="0"/>
                            <a:cs typeface="Cambria Math" panose="02040503050406030204" charset="0"/>
                          </a:rPr>
                          <m:t>  </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𝑡</m:t>
                        </m:r>
                      </m:den>
                    </m:f>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m:t>
                    </m:r>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𝑦</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𝑥</m:t>
                        </m:r>
                      </m:den>
                    </m:f>
                  </m:oMath>
                </a14:m>
                <a:endParaRPr lang="en-US" dirty="0">
                  <a:solidFill>
                    <a:schemeClr val="bg1"/>
                  </a:solidFill>
                </a:endParaRPr>
              </a:p>
            </p:txBody>
          </p:sp>
        </mc:Choice>
        <mc:Fallback>
          <p:sp>
            <p:nvSpPr>
              <p:cNvPr id="12" name="Text Box 11"/>
              <p:cNvSpPr txBox="1">
                <a:spLocks noRot="1" noChangeAspect="1" noMove="1" noResize="1" noEditPoints="1" noAdjustHandles="1" noChangeArrowheads="1" noChangeShapeType="1" noTextEdit="1"/>
              </p:cNvSpPr>
              <p:nvPr/>
            </p:nvSpPr>
            <p:spPr>
              <a:xfrm>
                <a:off x="660400" y="6426200"/>
                <a:ext cx="8369300" cy="776559"/>
              </a:xfrm>
              <a:prstGeom prst="rect">
                <a:avLst/>
              </a:prstGeom>
              <a:blipFill>
                <a:blip r:embed="rId13"/>
                <a:stretch>
                  <a:fillRect l="-583" t="-3906" b="-3906"/>
                </a:stretch>
              </a:blipFill>
            </p:spPr>
            <p:txBody>
              <a:bodyPr/>
              <a:lstStyle/>
              <a:p>
                <a:r>
                  <a:rPr lang="en-IN">
                    <a:noFill/>
                  </a:rPr>
                  <a:t> </a:t>
                </a:r>
              </a:p>
            </p:txBody>
          </p:sp>
        </mc:Fallback>
      </mc:AlternateContent>
      <p:sp>
        <p:nvSpPr>
          <p:cNvPr id="15" name="Text Box 14"/>
          <p:cNvSpPr txBox="1"/>
          <p:nvPr>
            <p:custDataLst>
              <p:tags r:id="rId3"/>
            </p:custDataLst>
          </p:nvPr>
        </p:nvSpPr>
        <p:spPr>
          <a:xfrm>
            <a:off x="2133600" y="6663690"/>
            <a:ext cx="698500" cy="245110"/>
          </a:xfrm>
          <a:prstGeom prst="rect">
            <a:avLst/>
          </a:prstGeom>
          <a:noFill/>
        </p:spPr>
        <p:txBody>
          <a:bodyPr wrap="square" rtlCol="0">
            <a:spAutoFit/>
          </a:bodyPr>
          <a:lstStyle/>
          <a:p>
            <a:r>
              <a:rPr lang="en-US" sz="1000">
                <a:solidFill>
                  <a:schemeClr val="bg1"/>
                </a:solidFill>
              </a:rPr>
              <a:t>2</a:t>
            </a:r>
          </a:p>
        </p:txBody>
      </p:sp>
      <p:sp>
        <p:nvSpPr>
          <p:cNvPr id="16" name="Text Box 15"/>
          <p:cNvSpPr txBox="1"/>
          <p:nvPr>
            <p:custDataLst>
              <p:tags r:id="rId4"/>
            </p:custDataLst>
          </p:nvPr>
        </p:nvSpPr>
        <p:spPr>
          <a:xfrm>
            <a:off x="3473450" y="6906895"/>
            <a:ext cx="698500" cy="245110"/>
          </a:xfrm>
          <a:prstGeom prst="rect">
            <a:avLst/>
          </a:prstGeom>
          <a:noFill/>
        </p:spPr>
        <p:txBody>
          <a:bodyPr wrap="square" rtlCol="0">
            <a:spAutoFit/>
          </a:bodyPr>
          <a:lstStyle/>
          <a:p>
            <a:r>
              <a:rPr lang="en-US" sz="1000" dirty="0">
                <a:solidFill>
                  <a:schemeClr val="bg1"/>
                </a:solidFill>
              </a:rPr>
              <a:t>2</a:t>
            </a:r>
          </a:p>
        </p:txBody>
      </p:sp>
      <p:sp>
        <p:nvSpPr>
          <p:cNvPr id="17" name="Text Box 16"/>
          <p:cNvSpPr txBox="1"/>
          <p:nvPr>
            <p:custDataLst>
              <p:tags r:id="rId5"/>
            </p:custDataLst>
          </p:nvPr>
        </p:nvSpPr>
        <p:spPr>
          <a:xfrm>
            <a:off x="3282950" y="6661785"/>
            <a:ext cx="698500" cy="245110"/>
          </a:xfrm>
          <a:prstGeom prst="rect">
            <a:avLst/>
          </a:prstGeom>
          <a:noFill/>
        </p:spPr>
        <p:txBody>
          <a:bodyPr wrap="square" rtlCol="0">
            <a:spAutoFit/>
          </a:bodyPr>
          <a:lstStyle/>
          <a:p>
            <a:r>
              <a:rPr lang="en-US" sz="1000">
                <a:solidFill>
                  <a:schemeClr val="bg1"/>
                </a:solidFill>
              </a:rPr>
              <a:t>2</a:t>
            </a:r>
          </a:p>
        </p:txBody>
      </p:sp>
      <p:cxnSp>
        <p:nvCxnSpPr>
          <p:cNvPr id="19" name="Straight Arrow Connector 18"/>
          <p:cNvCxnSpPr/>
          <p:nvPr/>
        </p:nvCxnSpPr>
        <p:spPr>
          <a:xfrm>
            <a:off x="4216400" y="7035800"/>
            <a:ext cx="8001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Straight Arrow Connector 20"/>
          <p:cNvCxnSpPr>
            <a:cxnSpLocks/>
          </p:cNvCxnSpPr>
          <p:nvPr/>
        </p:nvCxnSpPr>
        <p:spPr>
          <a:xfrm>
            <a:off x="2673350" y="7153910"/>
            <a:ext cx="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23" name="Text Box 22"/>
              <p:cNvSpPr txBox="1"/>
              <p:nvPr/>
            </p:nvSpPr>
            <p:spPr>
              <a:xfrm>
                <a:off x="5207000" y="6576378"/>
                <a:ext cx="3962400" cy="705485"/>
              </a:xfrm>
              <a:prstGeom prst="rect">
                <a:avLst/>
              </a:prstGeom>
              <a:noFill/>
              <a:ln>
                <a:solidFill>
                  <a:schemeClr val="bg1"/>
                </a:solidFill>
              </a:ln>
            </p:spPr>
            <p:txBody>
              <a:bodyPr wrap="square" rtlCol="0">
                <a:noAutofit/>
              </a:bodyPr>
              <a:lstStyle/>
              <a:p>
                <a:pPr/>
                <a14:m>
                  <m:oMathPara xmlns:m="http://schemas.openxmlformats.org/officeDocument/2006/math">
                    <m:oMathParaPr>
                      <m:jc m:val="centerGroup"/>
                    </m:oMathParaPr>
                    <m:oMath xmlns:m="http://schemas.openxmlformats.org/officeDocument/2006/math">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 </m:t>
                          </m:r>
                          <m:r>
                            <a:rPr lang="en-US" i="1">
                              <a:solidFill>
                                <a:schemeClr val="bg1"/>
                              </a:solidFill>
                              <a:latin typeface="Cambria Math" panose="02040503050406030204" charset="0"/>
                              <a:cs typeface="Cambria Math" panose="02040503050406030204" charset="0"/>
                            </a:rPr>
                            <m:t>𝑦</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𝑥</m:t>
                          </m:r>
                        </m:den>
                      </m:f>
                      <m:r>
                        <a:rPr lang="en-US" i="1">
                          <a:solidFill>
                            <a:schemeClr val="bg1"/>
                          </a:solidFill>
                          <a:latin typeface="Cambria Math" panose="02040503050406030204" charset="0"/>
                          <a:cs typeface="Cambria Math" panose="02040503050406030204" charset="0"/>
                        </a:rPr>
                        <m:t>=</m:t>
                      </m:r>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𝜇</m:t>
                          </m:r>
                        </m:num>
                        <m:den>
                          <m:r>
                            <a:rPr lang="en-US" i="1">
                              <a:solidFill>
                                <a:schemeClr val="bg1"/>
                              </a:solidFill>
                              <a:latin typeface="Cambria Math" panose="02040503050406030204" charset="0"/>
                              <a:cs typeface="Cambria Math" panose="02040503050406030204" charset="0"/>
                            </a:rPr>
                            <m:t>𝑇</m:t>
                          </m:r>
                        </m:den>
                      </m:f>
                      <m:r>
                        <a:rPr lang="en-US" i="1">
                          <a:solidFill>
                            <a:schemeClr val="bg1"/>
                          </a:solidFill>
                          <a:latin typeface="Cambria Math" panose="02040503050406030204" charset="0"/>
                          <a:cs typeface="Cambria Math" panose="02040503050406030204" charset="0"/>
                        </a:rPr>
                        <m:t> ∗</m:t>
                      </m:r>
                      <m:f>
                        <m:fPr>
                          <m:ctrlPr>
                            <a:rPr lang="en-US" i="1">
                              <a:solidFill>
                                <a:schemeClr val="bg1"/>
                              </a:solidFill>
                              <a:latin typeface="Cambria Math" panose="02040503050406030204" pitchFamily="18" charset="0"/>
                              <a:cs typeface="Cambria Math" panose="02040503050406030204" charset="0"/>
                            </a:rPr>
                          </m:ctrlPr>
                        </m:fPr>
                        <m:num>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𝑦</m:t>
                          </m:r>
                        </m:num>
                        <m:den>
                          <m:r>
                            <a:rPr lang="en-US" i="1">
                              <a:solidFill>
                                <a:schemeClr val="bg1"/>
                              </a:solidFill>
                              <a:latin typeface="Cambria Math" panose="02040503050406030204" charset="0"/>
                              <a:cs typeface="Cambria Math" panose="02040503050406030204" charset="0"/>
                            </a:rPr>
                            <m:t>𝜕</m:t>
                          </m:r>
                          <m:r>
                            <a:rPr lang="en-US" i="1">
                              <a:solidFill>
                                <a:schemeClr val="bg1"/>
                              </a:solidFill>
                              <a:latin typeface="Cambria Math" panose="02040503050406030204" charset="0"/>
                              <a:cs typeface="Cambria Math" panose="02040503050406030204" charset="0"/>
                            </a:rPr>
                            <m:t>𝑡</m:t>
                          </m:r>
                        </m:den>
                      </m:f>
                    </m:oMath>
                  </m:oMathPara>
                </a14:m>
                <a:endParaRPr lang="en-US" i="1">
                  <a:solidFill>
                    <a:schemeClr val="bg1"/>
                  </a:solidFill>
                  <a:latin typeface="Cambria Math" panose="02040503050406030204" charset="0"/>
                  <a:cs typeface="Cambria Math" panose="02040503050406030204" charset="0"/>
                </a:endParaRPr>
              </a:p>
            </p:txBody>
          </p:sp>
        </mc:Choice>
        <mc:Fallback>
          <p:sp>
            <p:nvSpPr>
              <p:cNvPr id="23" name="Text Box 22"/>
              <p:cNvSpPr txBox="1">
                <a:spLocks noRot="1" noChangeAspect="1" noMove="1" noResize="1" noEditPoints="1" noAdjustHandles="1" noChangeArrowheads="1" noChangeShapeType="1" noTextEdit="1"/>
              </p:cNvSpPr>
              <p:nvPr/>
            </p:nvSpPr>
            <p:spPr>
              <a:xfrm>
                <a:off x="5207000" y="6576378"/>
                <a:ext cx="3962400" cy="705485"/>
              </a:xfrm>
              <a:prstGeom prst="rect">
                <a:avLst/>
              </a:prstGeom>
              <a:blipFill>
                <a:blip r:embed="rId14"/>
                <a:stretch>
                  <a:fillRect/>
                </a:stretch>
              </a:blipFill>
              <a:ln>
                <a:solidFill>
                  <a:schemeClr val="bg1"/>
                </a:solidFill>
              </a:ln>
            </p:spPr>
            <p:txBody>
              <a:bodyPr/>
              <a:lstStyle/>
              <a:p>
                <a:r>
                  <a:rPr lang="en-IN">
                    <a:noFill/>
                  </a:rPr>
                  <a:t> </a:t>
                </a:r>
              </a:p>
            </p:txBody>
          </p:sp>
        </mc:Fallback>
      </mc:AlternateContent>
      <p:sp>
        <p:nvSpPr>
          <p:cNvPr id="24" name="Text Box 23"/>
          <p:cNvSpPr txBox="1"/>
          <p:nvPr>
            <p:custDataLst>
              <p:tags r:id="rId6"/>
            </p:custDataLst>
          </p:nvPr>
        </p:nvSpPr>
        <p:spPr>
          <a:xfrm>
            <a:off x="7581900" y="6543040"/>
            <a:ext cx="698500" cy="245110"/>
          </a:xfrm>
          <a:prstGeom prst="rect">
            <a:avLst/>
          </a:prstGeom>
          <a:noFill/>
        </p:spPr>
        <p:txBody>
          <a:bodyPr wrap="square" rtlCol="0">
            <a:spAutoFit/>
          </a:bodyPr>
          <a:lstStyle/>
          <a:p>
            <a:r>
              <a:rPr lang="en-US" sz="1000">
                <a:solidFill>
                  <a:schemeClr val="bg1"/>
                </a:solidFill>
              </a:rPr>
              <a:t>2</a:t>
            </a:r>
          </a:p>
        </p:txBody>
      </p:sp>
      <p:sp>
        <p:nvSpPr>
          <p:cNvPr id="25" name="Text Box 24"/>
          <p:cNvSpPr txBox="1"/>
          <p:nvPr>
            <p:custDataLst>
              <p:tags r:id="rId7"/>
            </p:custDataLst>
          </p:nvPr>
        </p:nvSpPr>
        <p:spPr>
          <a:xfrm>
            <a:off x="6565900" y="6543040"/>
            <a:ext cx="698500" cy="245110"/>
          </a:xfrm>
          <a:prstGeom prst="rect">
            <a:avLst/>
          </a:prstGeom>
          <a:noFill/>
        </p:spPr>
        <p:txBody>
          <a:bodyPr wrap="square" rtlCol="0">
            <a:spAutoFit/>
          </a:bodyPr>
          <a:lstStyle/>
          <a:p>
            <a:r>
              <a:rPr lang="en-US" sz="1000">
                <a:solidFill>
                  <a:schemeClr val="bg1"/>
                </a:solidFill>
              </a:rPr>
              <a:t>2</a:t>
            </a:r>
          </a:p>
        </p:txBody>
      </p:sp>
      <p:sp>
        <p:nvSpPr>
          <p:cNvPr id="26" name="Text Box 25"/>
          <p:cNvSpPr txBox="1"/>
          <p:nvPr>
            <p:custDataLst>
              <p:tags r:id="rId8"/>
            </p:custDataLst>
          </p:nvPr>
        </p:nvSpPr>
        <p:spPr>
          <a:xfrm>
            <a:off x="6731000" y="6909435"/>
            <a:ext cx="698500" cy="245110"/>
          </a:xfrm>
          <a:prstGeom prst="rect">
            <a:avLst/>
          </a:prstGeom>
          <a:noFill/>
        </p:spPr>
        <p:txBody>
          <a:bodyPr wrap="square" rtlCol="0">
            <a:spAutoFit/>
          </a:bodyPr>
          <a:lstStyle/>
          <a:p>
            <a:r>
              <a:rPr lang="en-US" sz="1000">
                <a:solidFill>
                  <a:schemeClr val="bg1"/>
                </a:solidFill>
              </a:rPr>
              <a:t>2</a:t>
            </a:r>
          </a:p>
        </p:txBody>
      </p:sp>
      <p:sp>
        <p:nvSpPr>
          <p:cNvPr id="27" name="Text Box 26"/>
          <p:cNvSpPr txBox="1"/>
          <p:nvPr>
            <p:custDataLst>
              <p:tags r:id="rId9"/>
            </p:custDataLst>
          </p:nvPr>
        </p:nvSpPr>
        <p:spPr>
          <a:xfrm>
            <a:off x="6565900" y="4969510"/>
            <a:ext cx="698500" cy="245110"/>
          </a:xfrm>
          <a:prstGeom prst="rect">
            <a:avLst/>
          </a:prstGeom>
          <a:noFill/>
        </p:spPr>
        <p:txBody>
          <a:bodyPr wrap="square" rtlCol="0">
            <a:spAutoFit/>
          </a:bodyPr>
          <a:lstStyle/>
          <a:p>
            <a:r>
              <a:rPr lang="en-US" sz="1000">
                <a:solidFill>
                  <a:schemeClr val="bg1"/>
                </a:solidFill>
              </a:rPr>
              <a:t>2</a:t>
            </a:r>
          </a:p>
        </p:txBody>
      </p:sp>
      <p:sp>
        <p:nvSpPr>
          <p:cNvPr id="28" name="Text Box 27"/>
          <p:cNvSpPr txBox="1"/>
          <p:nvPr/>
        </p:nvSpPr>
        <p:spPr>
          <a:xfrm>
            <a:off x="7708900" y="6884670"/>
            <a:ext cx="736600" cy="245110"/>
          </a:xfrm>
          <a:prstGeom prst="rect">
            <a:avLst/>
          </a:prstGeom>
          <a:noFill/>
        </p:spPr>
        <p:txBody>
          <a:bodyPr wrap="square" rtlCol="0">
            <a:spAutoFit/>
          </a:bodyPr>
          <a:lstStyle/>
          <a:p>
            <a:r>
              <a:rPr lang="en-US" sz="1000">
                <a:solidFill>
                  <a:schemeClr val="bg1"/>
                </a:solidFill>
              </a:rPr>
              <a:t>2</a:t>
            </a:r>
          </a:p>
        </p:txBody>
      </p:sp>
      <p:sp>
        <p:nvSpPr>
          <p:cNvPr id="30" name="Text Box 29"/>
          <p:cNvSpPr txBox="1"/>
          <p:nvPr/>
        </p:nvSpPr>
        <p:spPr>
          <a:xfrm>
            <a:off x="12592050" y="7673975"/>
            <a:ext cx="1967865"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15566" y="576977"/>
            <a:ext cx="13199269" cy="1277779"/>
          </a:xfrm>
          <a:prstGeom prst="rect">
            <a:avLst/>
          </a:prstGeom>
          <a:noFill/>
        </p:spPr>
        <p:txBody>
          <a:bodyPr wrap="square" lIns="0" tIns="0" rIns="0" bIns="0" rtlCol="0" anchor="t"/>
          <a:lstStyle/>
          <a:p>
            <a:pPr marL="0" indent="0">
              <a:lnSpc>
                <a:spcPts val="5000"/>
              </a:lnSpc>
              <a:buNone/>
            </a:pPr>
            <a:r>
              <a:rPr lang="en-US" sz="4000" dirty="0">
                <a:solidFill>
                  <a:srgbClr val="76B9FF"/>
                </a:solidFill>
                <a:latin typeface="Roboto Slab" pitchFamily="34" charset="0"/>
                <a:ea typeface="Roboto Slab" pitchFamily="34" charset="-122"/>
                <a:cs typeface="Roboto Slab" pitchFamily="34" charset="-120"/>
              </a:rPr>
              <a:t>Methodology and Current Trends in Vibrating String Analysis</a:t>
            </a:r>
            <a:endParaRPr lang="en-US" sz="4000" dirty="0"/>
          </a:p>
        </p:txBody>
      </p:sp>
      <p:sp>
        <p:nvSpPr>
          <p:cNvPr id="3" name="Text 1"/>
          <p:cNvSpPr/>
          <p:nvPr/>
        </p:nvSpPr>
        <p:spPr>
          <a:xfrm>
            <a:off x="715566" y="2365772"/>
            <a:ext cx="2851666" cy="319445"/>
          </a:xfrm>
          <a:prstGeom prst="rect">
            <a:avLst/>
          </a:prstGeom>
          <a:noFill/>
        </p:spPr>
        <p:txBody>
          <a:bodyPr wrap="none" lIns="0" tIns="0" rIns="0" bIns="0" rtlCol="0" anchor="t"/>
          <a:lstStyle/>
          <a:p>
            <a:pPr marL="0" indent="0">
              <a:lnSpc>
                <a:spcPts val="2500"/>
              </a:lnSpc>
              <a:buNone/>
            </a:pPr>
            <a:r>
              <a:rPr lang="en-US" sz="2000" dirty="0">
                <a:solidFill>
                  <a:srgbClr val="76B9FF"/>
                </a:solidFill>
                <a:latin typeface="Roboto Slab" pitchFamily="34" charset="0"/>
                <a:ea typeface="Roboto Slab" pitchFamily="34" charset="-122"/>
                <a:cs typeface="Roboto Slab" pitchFamily="34" charset="-120"/>
              </a:rPr>
              <a:t>Step-by-Step Derivation</a:t>
            </a:r>
            <a:endParaRPr lang="en-US" sz="2000" dirty="0"/>
          </a:p>
        </p:txBody>
      </p:sp>
      <mc:AlternateContent xmlns:mc="http://schemas.openxmlformats.org/markup-compatibility/2006" xmlns:a14="http://schemas.microsoft.com/office/drawing/2010/main">
        <mc:Choice Requires="a14">
          <p:sp>
            <p:nvSpPr>
              <p:cNvPr id="4" name="Text 2"/>
              <p:cNvSpPr/>
              <p:nvPr/>
            </p:nvSpPr>
            <p:spPr>
              <a:xfrm>
                <a:off x="715566" y="2889647"/>
                <a:ext cx="4066699" cy="2943582"/>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1. Consider a small segment of the string with displacement y(x,t).</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2. Analyze forces acting on the segment: tension T and mass density μ.</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3. Apply Newton's Second Law:</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r>
                  <a:rPr lang="en-US" sz="2000" dirty="0">
                    <a:solidFill>
                      <a:srgbClr val="D6E5EF"/>
                    </a:solidFill>
                    <a:latin typeface="Roboto" panose="02000000000000000000" pitchFamily="34" charset="0"/>
                    <a:ea typeface="Roboto" panose="02000000000000000000" pitchFamily="34" charset="-122"/>
                    <a:cs typeface="Roboto" panose="02000000000000000000" pitchFamily="34" charset="-120"/>
                  </a:rPr>
                  <a:t> F = ma.</a:t>
                </a:r>
                <a:endPar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4. Derive the partial differential equation:</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14:m>
                  <m:oMath xmlns:m="http://schemas.openxmlformats.org/officeDocument/2006/math">
                    <m:f>
                      <m:fPr>
                        <m:ctrlPr>
                          <a:rPr lang="en-US" sz="24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𝑡</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24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 </a:t>
                </a:r>
                <a14:m>
                  <m:oMath xmlns:m="http://schemas.openxmlformats.org/officeDocument/2006/math">
                    <m:f>
                      <m:fPr>
                        <m:ctrlPr>
                          <a:rPr lang="en-US" sz="2400" i="1" dirty="0">
                            <a:solidFill>
                              <a:srgbClr val="D6E5EF"/>
                            </a:solidFill>
                            <a:latin typeface="Cambria Math" panose="02040503050406030204" pitchFamily="18" charset="0"/>
                            <a:ea typeface="Roboto" panose="02000000000000000000" pitchFamily="34" charset="-122"/>
                            <a:cs typeface="Cambria Math" panose="02040503050406030204" charset="0"/>
                            <a:sym typeface="+mn-ea"/>
                          </a:rPr>
                        </m:ctrlPr>
                      </m:fPr>
                      <m:num>
                        <m:r>
                          <a:rPr lang="en-US" sz="2400" i="1" dirty="0">
                            <a:solidFill>
                              <a:srgbClr val="D6E5EF"/>
                            </a:solidFill>
                            <a:latin typeface="Cambria Math" panose="02040503050406030204" charset="0"/>
                            <a:ea typeface="Roboto" panose="02000000000000000000" pitchFamily="34" charset="-122"/>
                            <a:cs typeface="Cambria Math" panose="02040503050406030204" charset="0"/>
                            <a:sym typeface="+mn-ea"/>
                          </a:rPr>
                          <m:t>𝑇</m:t>
                        </m:r>
                      </m:num>
                      <m:den>
                        <m:r>
                          <a:rPr lang="en-US" sz="2400" i="1" dirty="0">
                            <a:solidFill>
                              <a:srgbClr val="D6E5EF"/>
                            </a:solidFill>
                            <a:latin typeface="Cambria Math" panose="02040503050406030204" charset="0"/>
                            <a:ea typeface="Roboto" panose="02000000000000000000" pitchFamily="34" charset="-122"/>
                            <a:cs typeface="Cambria Math" panose="02040503050406030204" charset="0"/>
                            <a:sym typeface="+mn-ea"/>
                          </a:rPr>
                          <m:t>𝜇</m:t>
                        </m:r>
                      </m:den>
                    </m:f>
                  </m:oMath>
                </a14:m>
                <a:r>
                  <a:rPr lang="en-US" sz="24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14:m>
                  <m:oMath xmlns:m="http://schemas.openxmlformats.org/officeDocument/2006/math">
                    <m:f>
                      <m:fPr>
                        <m:ctrlPr>
                          <a:rPr lang="en-US" sz="24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𝑥</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endPar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5. Identify </a:t>
                </a:r>
                <a:r>
                  <a:rPr lang="en-US" sz="2000" dirty="0">
                    <a:solidFill>
                      <a:srgbClr val="D6E5EF"/>
                    </a:solidFill>
                    <a:latin typeface="Roboto" panose="02000000000000000000" pitchFamily="34" charset="0"/>
                    <a:ea typeface="Roboto" panose="02000000000000000000" pitchFamily="34" charset="-122"/>
                    <a:cs typeface="Roboto" panose="02000000000000000000" pitchFamily="34" charset="-120"/>
                  </a:rPr>
                  <a:t>c² =</a:t>
                </a:r>
                <a14:m>
                  <m:oMath xmlns:m="http://schemas.openxmlformats.org/officeDocument/2006/math">
                    <m:f>
                      <m:fPr>
                        <m:ctrlPr>
                          <a:rPr lang="en-US" sz="2000" i="1" dirty="0">
                            <a:solidFill>
                              <a:srgbClr val="D6E5EF"/>
                            </a:solidFill>
                            <a:latin typeface="Cambria Math" panose="02040503050406030204" pitchFamily="18" charset="0"/>
                            <a:ea typeface="Roboto" panose="02000000000000000000" pitchFamily="34" charset="-122"/>
                            <a:cs typeface="Cambria Math" panose="02040503050406030204" charset="0"/>
                            <a:sym typeface="+mn-ea"/>
                          </a:rPr>
                        </m:ctrlPr>
                      </m:fPr>
                      <m:num>
                        <m:r>
                          <a:rPr lang="en-US" sz="2000" i="1" dirty="0">
                            <a:solidFill>
                              <a:srgbClr val="D6E5EF"/>
                            </a:solidFill>
                            <a:latin typeface="Cambria Math" panose="02040503050406030204" charset="0"/>
                            <a:ea typeface="Roboto" panose="02000000000000000000" pitchFamily="34" charset="-122"/>
                            <a:cs typeface="Cambria Math" panose="02040503050406030204" charset="0"/>
                            <a:sym typeface="+mn-ea"/>
                          </a:rPr>
                          <m:t>𝑇</m:t>
                        </m:r>
                      </m:num>
                      <m:den>
                        <m:r>
                          <a:rPr lang="en-US" sz="2000" i="1" dirty="0">
                            <a:solidFill>
                              <a:srgbClr val="D6E5EF"/>
                            </a:solidFill>
                            <a:latin typeface="Cambria Math" panose="02040503050406030204" charset="0"/>
                            <a:ea typeface="Roboto" panose="02000000000000000000" pitchFamily="34" charset="-122"/>
                            <a:cs typeface="Cambria Math" panose="02040503050406030204" charset="0"/>
                            <a:sym typeface="+mn-ea"/>
                          </a:rPr>
                          <m:t>𝜇</m:t>
                        </m:r>
                      </m:den>
                    </m:f>
                  </m:oMath>
                </a14:m>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 where c is the wave speed. 6. Obtain the final wave equation:</a:t>
                </a:r>
              </a:p>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p>
              <a:p>
                <a:pPr marL="0" indent="0">
                  <a:lnSpc>
                    <a:spcPts val="2550"/>
                  </a:lnSpc>
                  <a:buNone/>
                </a:pPr>
                <a:r>
                  <a:rPr lang="en-US" sz="24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14:m>
                  <m:oMath xmlns:m="http://schemas.openxmlformats.org/officeDocument/2006/math">
                    <m:f>
                      <m:fPr>
                        <m:ctrlPr>
                          <a:rPr lang="en-US" sz="24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𝑡</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24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 c² *</a:t>
                </a:r>
                <a14:m>
                  <m:oMath xmlns:m="http://schemas.openxmlformats.org/officeDocument/2006/math">
                    <m:f>
                      <m:fPr>
                        <m:ctrlPr>
                          <a:rPr lang="en-US" sz="24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𝑥</m:t>
                        </m:r>
                        <m:r>
                          <a:rPr lang="en-US" sz="24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sym typeface="+mn-ea"/>
                  </a:rPr>
                  <a:t> </a:t>
                </a:r>
                <a:endPar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550"/>
                  </a:lnSpc>
                  <a:buNone/>
                </a:pPr>
                <a:endParaRPr lang="en-US" sz="1600" dirty="0"/>
              </a:p>
            </p:txBody>
          </p:sp>
        </mc:Choice>
        <mc:Fallback xmlns="">
          <p:sp>
            <p:nvSpPr>
              <p:cNvPr id="4" name="Text 2"/>
              <p:cNvSpPr>
                <a:spLocks noRot="1" noChangeAspect="1" noMove="1" noResize="1" noEditPoints="1" noAdjustHandles="1" noChangeArrowheads="1" noChangeShapeType="1" noTextEdit="1"/>
              </p:cNvSpPr>
              <p:nvPr/>
            </p:nvSpPr>
            <p:spPr>
              <a:xfrm>
                <a:off x="715566" y="2889647"/>
                <a:ext cx="4066699" cy="2943582"/>
              </a:xfrm>
              <a:prstGeom prst="rect">
                <a:avLst/>
              </a:prstGeom>
              <a:blipFill rotWithShape="1">
                <a:blip r:embed="rId3"/>
                <a:stretch>
                  <a:fillRect l="-14" t="-13" r="-513" b="-65015"/>
                </a:stretch>
              </a:blipFill>
            </p:spPr>
            <p:txBody>
              <a:bodyPr/>
              <a:lstStyle/>
              <a:p>
                <a:r>
                  <a:rPr lang="en-US" altLang="en-US">
                    <a:noFill/>
                  </a:rPr>
                  <a:t> </a:t>
                </a:r>
              </a:p>
            </p:txBody>
          </p:sp>
        </mc:Fallback>
      </mc:AlternateContent>
      <p:sp>
        <p:nvSpPr>
          <p:cNvPr id="5" name="Text 3"/>
          <p:cNvSpPr/>
          <p:nvPr/>
        </p:nvSpPr>
        <p:spPr>
          <a:xfrm>
            <a:off x="5288756" y="2365772"/>
            <a:ext cx="2997279" cy="319445"/>
          </a:xfrm>
          <a:prstGeom prst="rect">
            <a:avLst/>
          </a:prstGeom>
          <a:noFill/>
        </p:spPr>
        <p:txBody>
          <a:bodyPr wrap="none" lIns="0" tIns="0" rIns="0" bIns="0" rtlCol="0" anchor="t"/>
          <a:lstStyle/>
          <a:p>
            <a:pPr marL="0" indent="0">
              <a:lnSpc>
                <a:spcPts val="2500"/>
              </a:lnSpc>
              <a:buNone/>
            </a:pPr>
            <a:r>
              <a:rPr lang="en-US" sz="2000" dirty="0">
                <a:solidFill>
                  <a:srgbClr val="76B9FF"/>
                </a:solidFill>
                <a:latin typeface="Roboto Slab" pitchFamily="34" charset="0"/>
                <a:ea typeface="Roboto Slab" pitchFamily="34" charset="-122"/>
                <a:cs typeface="Roboto Slab" pitchFamily="34" charset="-120"/>
              </a:rPr>
              <a:t>Current Research Trends</a:t>
            </a:r>
            <a:endParaRPr lang="en-US" sz="2000" dirty="0"/>
          </a:p>
        </p:txBody>
      </p:sp>
      <p:sp>
        <p:nvSpPr>
          <p:cNvPr id="6" name="Text 4"/>
          <p:cNvSpPr/>
          <p:nvPr/>
        </p:nvSpPr>
        <p:spPr>
          <a:xfrm>
            <a:off x="5288756" y="2889647"/>
            <a:ext cx="4066699" cy="4578906"/>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Modern applications of the vibrating string equation extend far beyond classical mechanics. In acoustics, researchers are developing advanced models for string instruments that account for non-linear behaviors and material imperfections. Seismologists are adapting these equations to better understand and predict earthquake wave propagation through complex geological structures. In materials science, the principles derived from vibrating string analysis are being applied to study nanoscale vibrations in novel materials like graphene and carbon nanotubes.</a:t>
            </a:r>
            <a:endParaRPr lang="en-US" sz="1600" dirty="0"/>
          </a:p>
        </p:txBody>
      </p:sp>
      <p:sp>
        <p:nvSpPr>
          <p:cNvPr id="7" name="Text 5"/>
          <p:cNvSpPr/>
          <p:nvPr/>
        </p:nvSpPr>
        <p:spPr>
          <a:xfrm>
            <a:off x="9861947" y="2365772"/>
            <a:ext cx="3667601" cy="319445"/>
          </a:xfrm>
          <a:prstGeom prst="rect">
            <a:avLst/>
          </a:prstGeom>
          <a:noFill/>
        </p:spPr>
        <p:txBody>
          <a:bodyPr wrap="none" lIns="0" tIns="0" rIns="0" bIns="0" rtlCol="0" anchor="t"/>
          <a:lstStyle/>
          <a:p>
            <a:pPr marL="0" indent="0">
              <a:lnSpc>
                <a:spcPts val="2500"/>
              </a:lnSpc>
              <a:buNone/>
            </a:pPr>
            <a:r>
              <a:rPr lang="en-US" sz="2000" dirty="0">
                <a:solidFill>
                  <a:srgbClr val="76B9FF"/>
                </a:solidFill>
                <a:latin typeface="Roboto Slab" pitchFamily="34" charset="0"/>
                <a:ea typeface="Roboto Slab" pitchFamily="34" charset="-122"/>
                <a:cs typeface="Roboto Slab" pitchFamily="34" charset="-120"/>
              </a:rPr>
              <a:t>Computational Advancements</a:t>
            </a:r>
            <a:endParaRPr lang="en-US" sz="2000" dirty="0"/>
          </a:p>
        </p:txBody>
      </p:sp>
      <p:sp>
        <p:nvSpPr>
          <p:cNvPr id="8" name="Text 6"/>
          <p:cNvSpPr/>
          <p:nvPr/>
        </p:nvSpPr>
        <p:spPr>
          <a:xfrm>
            <a:off x="9861947" y="2889647"/>
            <a:ext cx="4066699" cy="3270647"/>
          </a:xfrm>
          <a:prstGeom prst="rect">
            <a:avLst/>
          </a:prstGeom>
          <a:noFill/>
        </p:spPr>
        <p:txBody>
          <a:bodyPr wrap="square" lIns="0" tIns="0" rIns="0" bIns="0" rtlCol="0" anchor="t"/>
          <a:lstStyle/>
          <a:p>
            <a:pPr marL="0" indent="0">
              <a:lnSpc>
                <a:spcPts val="2550"/>
              </a:lnSpc>
              <a:buNone/>
            </a:pPr>
            <a:r>
              <a:rPr lang="en-US" sz="1600" dirty="0">
                <a:solidFill>
                  <a:srgbClr val="D6E5EF"/>
                </a:solidFill>
                <a:latin typeface="Roboto" panose="02000000000000000000" pitchFamily="34" charset="0"/>
                <a:ea typeface="Roboto" panose="02000000000000000000" pitchFamily="34" charset="-122"/>
                <a:cs typeface="Roboto" panose="02000000000000000000" pitchFamily="34" charset="-120"/>
              </a:rPr>
              <a:t>The advent of powerful computational tools has revolutionized the study of vibrating strings. Finite element analysis and spectral methods allow for highly accurate simulations of complex string systems. Machine learning algorithms are being employed to predict string behavior under various conditions, potentially leading to breakthroughs in instrument design and structural engineering.</a:t>
            </a:r>
            <a:endParaRPr lang="en-US" sz="1600" dirty="0"/>
          </a:p>
        </p:txBody>
      </p:sp>
      <p:sp>
        <p:nvSpPr>
          <p:cNvPr id="9" name="Text Box 8"/>
          <p:cNvSpPr txBox="1"/>
          <p:nvPr/>
        </p:nvSpPr>
        <p:spPr>
          <a:xfrm>
            <a:off x="12592050" y="7691755"/>
            <a:ext cx="1985645"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32698" y="499110"/>
            <a:ext cx="11699200" cy="564952"/>
          </a:xfrm>
          <a:prstGeom prst="rect">
            <a:avLst/>
          </a:prstGeom>
          <a:noFill/>
        </p:spPr>
        <p:txBody>
          <a:bodyPr wrap="none" lIns="0" tIns="0" rIns="0" bIns="0" rtlCol="0" anchor="t"/>
          <a:lstStyle/>
          <a:p>
            <a:pPr marL="0" indent="0">
              <a:lnSpc>
                <a:spcPts val="4400"/>
              </a:lnSpc>
              <a:buNone/>
            </a:pPr>
            <a:r>
              <a:rPr lang="en-US" sz="3550" dirty="0">
                <a:solidFill>
                  <a:srgbClr val="76B9FF"/>
                </a:solidFill>
                <a:latin typeface="Roboto Slab" pitchFamily="34" charset="0"/>
                <a:ea typeface="Roboto Slab" pitchFamily="34" charset="-122"/>
                <a:cs typeface="Roboto Slab" pitchFamily="34" charset="-120"/>
              </a:rPr>
              <a:t>Future Scope of Vibrating String Equation Applications</a:t>
            </a:r>
            <a:endParaRPr lang="en-US" sz="3550" dirty="0"/>
          </a:p>
        </p:txBody>
      </p:sp>
      <p:pic>
        <p:nvPicPr>
          <p:cNvPr id="3" name="Image 0" descr="preencoded.png"/>
          <p:cNvPicPr>
            <a:picLocks noChangeAspect="1"/>
          </p:cNvPicPr>
          <p:nvPr/>
        </p:nvPicPr>
        <p:blipFill>
          <a:blip r:embed="rId3"/>
          <a:stretch>
            <a:fillRect/>
          </a:stretch>
        </p:blipFill>
        <p:spPr>
          <a:xfrm>
            <a:off x="632698" y="1425535"/>
            <a:ext cx="903803" cy="1619607"/>
          </a:xfrm>
          <a:prstGeom prst="rect">
            <a:avLst/>
          </a:prstGeom>
        </p:spPr>
      </p:pic>
      <p:sp>
        <p:nvSpPr>
          <p:cNvPr id="4" name="Text 1"/>
          <p:cNvSpPr/>
          <p:nvPr/>
        </p:nvSpPr>
        <p:spPr>
          <a:xfrm>
            <a:off x="1807607" y="1606272"/>
            <a:ext cx="4032885" cy="282416"/>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Advanced Musical Instrument Design</a:t>
            </a:r>
            <a:endParaRPr lang="en-US" sz="1750" dirty="0"/>
          </a:p>
        </p:txBody>
      </p:sp>
      <p:sp>
        <p:nvSpPr>
          <p:cNvPr id="5" name="Text 2"/>
          <p:cNvSpPr/>
          <p:nvPr/>
        </p:nvSpPr>
        <p:spPr>
          <a:xfrm>
            <a:off x="1807607" y="1997154"/>
            <a:ext cx="12190095" cy="867251"/>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Future applications of the vibrating string equation in musical instrument design promise unprecedented control over sound production. By incorporating smart materials and adaptive tension systems, instruments could automatically adjust their harmonic properties in real-time, allowing for dynamic tonal changes during performance.</a:t>
            </a:r>
            <a:endParaRPr lang="en-US" sz="1400" dirty="0"/>
          </a:p>
        </p:txBody>
      </p:sp>
      <p:pic>
        <p:nvPicPr>
          <p:cNvPr id="6" name="Image 1" descr="preencoded.png"/>
          <p:cNvPicPr>
            <a:picLocks noChangeAspect="1"/>
          </p:cNvPicPr>
          <p:nvPr/>
        </p:nvPicPr>
        <p:blipFill>
          <a:blip r:embed="rId4"/>
          <a:stretch>
            <a:fillRect/>
          </a:stretch>
        </p:blipFill>
        <p:spPr>
          <a:xfrm>
            <a:off x="632698" y="3045143"/>
            <a:ext cx="903803" cy="1619607"/>
          </a:xfrm>
          <a:prstGeom prst="rect">
            <a:avLst/>
          </a:prstGeom>
        </p:spPr>
      </p:pic>
      <p:sp>
        <p:nvSpPr>
          <p:cNvPr id="7" name="Text 3"/>
          <p:cNvSpPr/>
          <p:nvPr/>
        </p:nvSpPr>
        <p:spPr>
          <a:xfrm>
            <a:off x="1807607" y="3225879"/>
            <a:ext cx="3012519" cy="282416"/>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Seismic Activity Monitoring</a:t>
            </a:r>
            <a:endParaRPr lang="en-US" sz="1750" dirty="0"/>
          </a:p>
        </p:txBody>
      </p:sp>
      <p:sp>
        <p:nvSpPr>
          <p:cNvPr id="8" name="Text 4"/>
          <p:cNvSpPr/>
          <p:nvPr/>
        </p:nvSpPr>
        <p:spPr>
          <a:xfrm>
            <a:off x="1807607" y="3616762"/>
            <a:ext cx="12190095" cy="867251"/>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Enhanced understanding of wave propagation through strings can lead to more accurate seismic monitoring systems. By treating the Earth's crust as a complex network of vibrating elements, geophysicists could develop more precise models for predicting and analyzing seismic events, potentially saving lives in earthquake-prone regions.</a:t>
            </a:r>
            <a:endParaRPr lang="en-US" sz="1400" dirty="0"/>
          </a:p>
        </p:txBody>
      </p:sp>
      <p:pic>
        <p:nvPicPr>
          <p:cNvPr id="9" name="Image 2" descr="preencoded.png"/>
          <p:cNvPicPr>
            <a:picLocks noChangeAspect="1"/>
          </p:cNvPicPr>
          <p:nvPr/>
        </p:nvPicPr>
        <p:blipFill>
          <a:blip r:embed="rId5"/>
          <a:stretch>
            <a:fillRect/>
          </a:stretch>
        </p:blipFill>
        <p:spPr>
          <a:xfrm>
            <a:off x="632698" y="4664750"/>
            <a:ext cx="903803" cy="1446133"/>
          </a:xfrm>
          <a:prstGeom prst="rect">
            <a:avLst/>
          </a:prstGeom>
        </p:spPr>
      </p:pic>
      <p:sp>
        <p:nvSpPr>
          <p:cNvPr id="10" name="Text 5"/>
          <p:cNvSpPr/>
          <p:nvPr/>
        </p:nvSpPr>
        <p:spPr>
          <a:xfrm>
            <a:off x="1807607" y="4845487"/>
            <a:ext cx="3944064" cy="282416"/>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Quantum String Theory Applications</a:t>
            </a:r>
            <a:endParaRPr lang="en-US" sz="1750" dirty="0"/>
          </a:p>
        </p:txBody>
      </p:sp>
      <p:sp>
        <p:nvSpPr>
          <p:cNvPr id="11" name="Text 6"/>
          <p:cNvSpPr/>
          <p:nvPr/>
        </p:nvSpPr>
        <p:spPr>
          <a:xfrm>
            <a:off x="1807607" y="5236369"/>
            <a:ext cx="12190095" cy="578168"/>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The principles derived from classical vibrating string equations are finding intriguing parallels in quantum string theory. Future research may bridge these domains, leading to new insights into the fundamental nature of the universe and potentially unifying quantum mechanics with general relativity.</a:t>
            </a:r>
            <a:endParaRPr lang="en-US" sz="1400" dirty="0"/>
          </a:p>
        </p:txBody>
      </p:sp>
      <p:pic>
        <p:nvPicPr>
          <p:cNvPr id="12" name="Image 3" descr="preencoded.png"/>
          <p:cNvPicPr>
            <a:picLocks noChangeAspect="1"/>
          </p:cNvPicPr>
          <p:nvPr/>
        </p:nvPicPr>
        <p:blipFill>
          <a:blip r:embed="rId6"/>
          <a:stretch>
            <a:fillRect/>
          </a:stretch>
        </p:blipFill>
        <p:spPr>
          <a:xfrm>
            <a:off x="632698" y="6110883"/>
            <a:ext cx="903803" cy="1619607"/>
          </a:xfrm>
          <a:prstGeom prst="rect">
            <a:avLst/>
          </a:prstGeom>
        </p:spPr>
      </p:pic>
      <p:sp>
        <p:nvSpPr>
          <p:cNvPr id="13" name="Text 7"/>
          <p:cNvSpPr/>
          <p:nvPr/>
        </p:nvSpPr>
        <p:spPr>
          <a:xfrm>
            <a:off x="1807607" y="6291620"/>
            <a:ext cx="3443288" cy="282416"/>
          </a:xfrm>
          <a:prstGeom prst="rect">
            <a:avLst/>
          </a:prstGeom>
          <a:noFill/>
        </p:spPr>
        <p:txBody>
          <a:bodyPr wrap="none" lIns="0" tIns="0" rIns="0" bIns="0" rtlCol="0" anchor="t"/>
          <a:lstStyle/>
          <a:p>
            <a:pPr marL="0" indent="0" algn="l">
              <a:lnSpc>
                <a:spcPts val="2200"/>
              </a:lnSpc>
              <a:buNone/>
            </a:pPr>
            <a:r>
              <a:rPr lang="en-US" sz="1750" dirty="0">
                <a:solidFill>
                  <a:srgbClr val="D6E5EF"/>
                </a:solidFill>
                <a:latin typeface="Roboto Slab" pitchFamily="34" charset="0"/>
                <a:ea typeface="Roboto Slab" pitchFamily="34" charset="-122"/>
                <a:cs typeface="Roboto Slab" pitchFamily="34" charset="-120"/>
              </a:rPr>
              <a:t>Nanoscale Material Engineering</a:t>
            </a:r>
            <a:endParaRPr lang="en-US" sz="1750" dirty="0"/>
          </a:p>
        </p:txBody>
      </p:sp>
      <p:sp>
        <p:nvSpPr>
          <p:cNvPr id="14" name="Text 8"/>
          <p:cNvSpPr/>
          <p:nvPr/>
        </p:nvSpPr>
        <p:spPr>
          <a:xfrm>
            <a:off x="1807607" y="6682502"/>
            <a:ext cx="12190095" cy="867251"/>
          </a:xfrm>
          <a:prstGeom prst="rect">
            <a:avLst/>
          </a:prstGeom>
          <a:noFill/>
        </p:spPr>
        <p:txBody>
          <a:bodyPr wrap="square" lIns="0" tIns="0" rIns="0" bIns="0" rtlCol="0" anchor="t"/>
          <a:lstStyle/>
          <a:p>
            <a:pPr marL="0" indent="0" algn="l">
              <a:lnSpc>
                <a:spcPts val="2250"/>
              </a:lnSpc>
              <a:buNone/>
            </a:pPr>
            <a:r>
              <a:rPr lang="en-US" sz="1400" dirty="0">
                <a:solidFill>
                  <a:srgbClr val="D6E5EF"/>
                </a:solidFill>
                <a:latin typeface="Roboto" panose="02000000000000000000" pitchFamily="34" charset="0"/>
                <a:ea typeface="Roboto" panose="02000000000000000000" pitchFamily="34" charset="-122"/>
                <a:cs typeface="Roboto" panose="02000000000000000000" pitchFamily="34" charset="-120"/>
              </a:rPr>
              <a:t>At the nanoscale, materials behave much like vibrating strings. Future applications could involve designing materials with specific vibrational properties for use in advanced sensors, energy harvesting devices, or ultra-efficient sound insulation. This could revolutionize fields from telecommunications to aerospace engineering.</a:t>
            </a:r>
            <a:endParaRPr lang="en-US" sz="1400" dirty="0"/>
          </a:p>
        </p:txBody>
      </p:sp>
      <p:sp>
        <p:nvSpPr>
          <p:cNvPr id="15" name="Text Box 14"/>
          <p:cNvSpPr txBox="1"/>
          <p:nvPr/>
        </p:nvSpPr>
        <p:spPr>
          <a:xfrm>
            <a:off x="12806680" y="7783830"/>
            <a:ext cx="1823085" cy="276225"/>
          </a:xfrm>
          <a:prstGeom prst="rect">
            <a:avLst/>
          </a:prstGeom>
          <a:noFill/>
        </p:spPr>
        <p:txBody>
          <a:bodyPr wrap="square" rtlCol="0">
            <a:noAutofit/>
          </a:bodyPr>
          <a:lstStyle/>
          <a:p>
            <a:endParaRPr lang="en-US"/>
          </a:p>
        </p:txBody>
      </p:sp>
      <p:sp>
        <p:nvSpPr>
          <p:cNvPr id="16" name="Text Box 15"/>
          <p:cNvSpPr txBox="1"/>
          <p:nvPr/>
        </p:nvSpPr>
        <p:spPr>
          <a:xfrm>
            <a:off x="12788900" y="7691755"/>
            <a:ext cx="1840865"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6523" y="797481"/>
            <a:ext cx="13117354" cy="1350883"/>
          </a:xfrm>
          <a:prstGeom prst="rect">
            <a:avLst/>
          </a:prstGeom>
          <a:noFill/>
        </p:spPr>
        <p:txBody>
          <a:bodyPr wrap="square" lIns="0" tIns="0" rIns="0" bIns="0" rtlCol="0" anchor="t"/>
          <a:lstStyle/>
          <a:p>
            <a:pPr marL="0" indent="0">
              <a:lnSpc>
                <a:spcPts val="5300"/>
              </a:lnSpc>
              <a:buNone/>
            </a:pPr>
            <a:r>
              <a:rPr lang="en-US" sz="4250" dirty="0">
                <a:solidFill>
                  <a:srgbClr val="76B9FF"/>
                </a:solidFill>
                <a:latin typeface="Roboto Slab" pitchFamily="34" charset="0"/>
                <a:ea typeface="Roboto Slab" pitchFamily="34" charset="-122"/>
                <a:cs typeface="Roboto Slab" pitchFamily="34" charset="-120"/>
              </a:rPr>
              <a:t>Conclusion: The Enduring Significance of the Vibrating String Equation</a:t>
            </a:r>
            <a:endParaRPr lang="en-US" sz="4250" dirty="0"/>
          </a:p>
        </p:txBody>
      </p:sp>
      <p:sp>
        <p:nvSpPr>
          <p:cNvPr id="3" name="Shape 1"/>
          <p:cNvSpPr/>
          <p:nvPr/>
        </p:nvSpPr>
        <p:spPr>
          <a:xfrm>
            <a:off x="756523" y="2823686"/>
            <a:ext cx="486251" cy="486251"/>
          </a:xfrm>
          <a:prstGeom prst="roundRect">
            <a:avLst>
              <a:gd name="adj" fmla="val 6668"/>
            </a:avLst>
          </a:prstGeom>
          <a:solidFill>
            <a:srgbClr val="3F4652"/>
          </a:solidFill>
        </p:spPr>
        <p:txBody>
          <a:bodyPr/>
          <a:lstStyle/>
          <a:p>
            <a:endParaRPr lang="en-IN"/>
          </a:p>
        </p:txBody>
      </p:sp>
      <p:sp>
        <p:nvSpPr>
          <p:cNvPr id="4" name="Text 2"/>
          <p:cNvSpPr/>
          <p:nvPr/>
        </p:nvSpPr>
        <p:spPr>
          <a:xfrm>
            <a:off x="932855" y="2904649"/>
            <a:ext cx="133588" cy="324207"/>
          </a:xfrm>
          <a:prstGeom prst="rect">
            <a:avLst/>
          </a:prstGeom>
          <a:noFill/>
        </p:spPr>
        <p:txBody>
          <a:bodyPr wrap="none" lIns="0" tIns="0" rIns="0" bIns="0" rtlCol="0" anchor="t"/>
          <a:lstStyle/>
          <a:p>
            <a:pPr marL="0" indent="0" algn="ctr">
              <a:lnSpc>
                <a:spcPts val="2550"/>
              </a:lnSpc>
              <a:buNone/>
            </a:pPr>
            <a:r>
              <a:rPr lang="en-US" sz="2550" dirty="0">
                <a:solidFill>
                  <a:srgbClr val="D6E5EF"/>
                </a:solidFill>
                <a:latin typeface="Roboto Slab" pitchFamily="34" charset="0"/>
                <a:ea typeface="Roboto Slab" pitchFamily="34" charset="-122"/>
                <a:cs typeface="Roboto Slab" pitchFamily="34" charset="-120"/>
              </a:rPr>
              <a:t>1</a:t>
            </a:r>
            <a:endParaRPr lang="en-US" sz="2550" dirty="0"/>
          </a:p>
        </p:txBody>
      </p:sp>
      <p:sp>
        <p:nvSpPr>
          <p:cNvPr id="5" name="Text 3"/>
          <p:cNvSpPr/>
          <p:nvPr/>
        </p:nvSpPr>
        <p:spPr>
          <a:xfrm>
            <a:off x="1458873" y="2823686"/>
            <a:ext cx="3526036" cy="675323"/>
          </a:xfrm>
          <a:prstGeom prst="rect">
            <a:avLst/>
          </a:prstGeom>
          <a:noFill/>
        </p:spPr>
        <p:txBody>
          <a:bodyPr wrap="square" lIns="0" tIns="0" rIns="0" bIns="0" rtlCol="0" anchor="t"/>
          <a:lstStyle/>
          <a:p>
            <a:pPr marL="0" indent="0">
              <a:lnSpc>
                <a:spcPts val="2650"/>
              </a:lnSpc>
              <a:buNone/>
            </a:pPr>
            <a:r>
              <a:rPr lang="en-US" sz="2100" dirty="0">
                <a:solidFill>
                  <a:srgbClr val="D6E5EF"/>
                </a:solidFill>
                <a:latin typeface="Roboto Slab" pitchFamily="34" charset="0"/>
                <a:ea typeface="Roboto Slab" pitchFamily="34" charset="-122"/>
                <a:cs typeface="Roboto Slab" pitchFamily="34" charset="-120"/>
              </a:rPr>
              <a:t>Fundamental Wave Equation</a:t>
            </a:r>
            <a:endParaRPr lang="en-US" sz="2100" dirty="0"/>
          </a:p>
        </p:txBody>
      </p:sp>
      <mc:AlternateContent xmlns:mc="http://schemas.openxmlformats.org/markup-compatibility/2006" xmlns:a14="http://schemas.microsoft.com/office/drawing/2010/main">
        <mc:Choice Requires="a14">
          <p:sp>
            <p:nvSpPr>
              <p:cNvPr id="6" name="Text 4"/>
              <p:cNvSpPr/>
              <p:nvPr/>
            </p:nvSpPr>
            <p:spPr>
              <a:xfrm>
                <a:off x="1458873" y="3628668"/>
                <a:ext cx="3526036" cy="3457575"/>
              </a:xfrm>
              <a:prstGeom prst="rect">
                <a:avLst/>
              </a:prstGeom>
              <a:noFill/>
            </p:spPr>
            <p:txBody>
              <a:bodyPr wrap="square" lIns="0" tIns="0" rIns="0" bIns="0" rtlCol="0" anchor="t"/>
              <a:lstStyle/>
              <a:p>
                <a:pPr marL="0" indent="0">
                  <a:lnSpc>
                    <a:spcPts val="2700"/>
                  </a:lnSpc>
                  <a:buNone/>
                </a:pPr>
                <a:r>
                  <a:rPr lang="en-US" sz="1700" dirty="0">
                    <a:solidFill>
                      <a:srgbClr val="D6E5EF"/>
                    </a:solidFill>
                    <a:latin typeface="Roboto" panose="02000000000000000000" pitchFamily="34" charset="0"/>
                    <a:ea typeface="Roboto" panose="02000000000000000000" pitchFamily="34" charset="-122"/>
                    <a:cs typeface="Roboto" panose="02000000000000000000" pitchFamily="34" charset="-120"/>
                  </a:rPr>
                  <a:t>The vibrating string equation, </a:t>
                </a:r>
              </a:p>
              <a:p>
                <a:pPr marL="0" indent="0">
                  <a:lnSpc>
                    <a:spcPts val="2700"/>
                  </a:lnSpc>
                  <a:buNone/>
                </a:pPr>
                <a:endParaRPr lang="en-US" sz="3200" dirty="0">
                  <a:solidFill>
                    <a:srgbClr val="D6E5E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700"/>
                  </a:lnSpc>
                  <a:buNone/>
                </a:pPr>
                <a:r>
                  <a:rPr lang="en-US" sz="32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14:m>
                  <m:oMath xmlns:m="http://schemas.openxmlformats.org/officeDocument/2006/math">
                    <m:f>
                      <m:fPr>
                        <m:ctrlPr>
                          <a:rPr lang="en-US" sz="32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𝑡</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3200" dirty="0">
                    <a:solidFill>
                      <a:srgbClr val="D6E5EF"/>
                    </a:solidFill>
                    <a:latin typeface="Roboto" panose="02000000000000000000" pitchFamily="34" charset="0"/>
                    <a:ea typeface="Roboto" panose="02000000000000000000" pitchFamily="34" charset="-122"/>
                    <a:cs typeface="Roboto" panose="02000000000000000000" pitchFamily="34" charset="-120"/>
                  </a:rPr>
                  <a:t> = c² *</a:t>
                </a:r>
                <a14:m>
                  <m:oMath xmlns:m="http://schemas.openxmlformats.org/officeDocument/2006/math">
                    <m:f>
                      <m:fPr>
                        <m:ctrlPr>
                          <a:rPr lang="en-US" sz="3200" i="1" dirty="0">
                            <a:solidFill>
                              <a:srgbClr val="D6E5EF"/>
                            </a:solidFill>
                            <a:latin typeface="Cambria Math" panose="02040503050406030204" pitchFamily="18" charset="0"/>
                            <a:ea typeface="Roboto" panose="02000000000000000000" pitchFamily="34" charset="-122"/>
                            <a:cs typeface="Cambria Math" panose="02040503050406030204" charset="0"/>
                          </a:rPr>
                        </m:ctrlPr>
                      </m:fPr>
                      <m:num>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𝑦</m:t>
                        </m:r>
                      </m:num>
                      <m:den>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𝑥</m:t>
                        </m:r>
                        <m:r>
                          <a:rPr lang="en-US" sz="3200" dirty="0">
                            <a:solidFill>
                              <a:srgbClr val="D6E5EF"/>
                            </a:solidFill>
                            <a:latin typeface="Cambria Math" panose="02040503050406030204" pitchFamily="18" charset="0"/>
                            <a:ea typeface="Roboto" panose="02000000000000000000" pitchFamily="34" charset="-122"/>
                            <a:cs typeface="Roboto" panose="02000000000000000000" pitchFamily="34" charset="-120"/>
                            <a:sym typeface="+mn-ea"/>
                          </a:rPr>
                          <m:t>²</m:t>
                        </m:r>
                      </m:den>
                    </m:f>
                  </m:oMath>
                </a14:m>
                <a:r>
                  <a:rPr lang="en-US" sz="3200" dirty="0">
                    <a:solidFill>
                      <a:srgbClr val="D6E5EF"/>
                    </a:solidFill>
                    <a:latin typeface="Roboto" panose="02000000000000000000" pitchFamily="34" charset="0"/>
                    <a:ea typeface="Roboto" panose="02000000000000000000" pitchFamily="34" charset="-122"/>
                    <a:cs typeface="Roboto" panose="02000000000000000000" pitchFamily="34" charset="-120"/>
                  </a:rPr>
                  <a:t> </a:t>
                </a:r>
              </a:p>
              <a:p>
                <a:pPr marL="0" indent="0">
                  <a:lnSpc>
                    <a:spcPts val="2700"/>
                  </a:lnSpc>
                  <a:buNone/>
                </a:pPr>
                <a:endParaRPr lang="en-US" sz="1700" dirty="0">
                  <a:solidFill>
                    <a:srgbClr val="D6E5E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700"/>
                  </a:lnSpc>
                  <a:buNone/>
                </a:pPr>
                <a:r>
                  <a:rPr lang="en-US" sz="1700" dirty="0">
                    <a:solidFill>
                      <a:srgbClr val="D6E5EF"/>
                    </a:solidFill>
                    <a:latin typeface="Roboto" panose="02000000000000000000" pitchFamily="34" charset="0"/>
                    <a:ea typeface="Roboto" panose="02000000000000000000" pitchFamily="34" charset="-122"/>
                    <a:cs typeface="Roboto" panose="02000000000000000000" pitchFamily="34" charset="-120"/>
                  </a:rPr>
                  <a:t>    , encapsulates the essence of wave motion in a remarkably concise form. This equation, derived through careful consideration of forces and displacements, serves as a cornerstone in our understanding of wave dynamics across multiple disciplines.</a:t>
                </a:r>
                <a:endParaRPr lang="en-US" sz="1700" dirty="0"/>
              </a:p>
            </p:txBody>
          </p:sp>
        </mc:Choice>
        <mc:Fallback xmlns="">
          <p:sp>
            <p:nvSpPr>
              <p:cNvPr id="6" name="Text 4"/>
              <p:cNvSpPr>
                <a:spLocks noRot="1" noChangeAspect="1" noMove="1" noResize="1" noEditPoints="1" noAdjustHandles="1" noChangeArrowheads="1" noChangeShapeType="1" noTextEdit="1"/>
              </p:cNvSpPr>
              <p:nvPr/>
            </p:nvSpPr>
            <p:spPr>
              <a:xfrm>
                <a:off x="1458873" y="3628668"/>
                <a:ext cx="3526036" cy="3457575"/>
              </a:xfrm>
              <a:prstGeom prst="rect">
                <a:avLst/>
              </a:prstGeom>
              <a:blipFill rotWithShape="1">
                <a:blip r:embed="rId3"/>
                <a:stretch>
                  <a:fillRect l="-8" t="-8" r="5" b="-19000"/>
                </a:stretch>
              </a:blipFill>
            </p:spPr>
            <p:txBody>
              <a:bodyPr/>
              <a:lstStyle/>
              <a:p>
                <a:r>
                  <a:rPr lang="en-US" altLang="en-US">
                    <a:noFill/>
                  </a:rPr>
                  <a:t> </a:t>
                </a:r>
              </a:p>
            </p:txBody>
          </p:sp>
        </mc:Fallback>
      </mc:AlternateContent>
      <p:sp>
        <p:nvSpPr>
          <p:cNvPr id="7" name="Shape 5"/>
          <p:cNvSpPr/>
          <p:nvPr/>
        </p:nvSpPr>
        <p:spPr>
          <a:xfrm>
            <a:off x="5201007" y="2823686"/>
            <a:ext cx="486251" cy="486251"/>
          </a:xfrm>
          <a:prstGeom prst="roundRect">
            <a:avLst>
              <a:gd name="adj" fmla="val 6668"/>
            </a:avLst>
          </a:prstGeom>
          <a:solidFill>
            <a:srgbClr val="3F4652"/>
          </a:solidFill>
        </p:spPr>
        <p:txBody>
          <a:bodyPr/>
          <a:lstStyle/>
          <a:p>
            <a:endParaRPr lang="en-IN"/>
          </a:p>
        </p:txBody>
      </p:sp>
      <p:sp>
        <p:nvSpPr>
          <p:cNvPr id="8" name="Text 6"/>
          <p:cNvSpPr/>
          <p:nvPr/>
        </p:nvSpPr>
        <p:spPr>
          <a:xfrm>
            <a:off x="5354598" y="2904649"/>
            <a:ext cx="179070" cy="324207"/>
          </a:xfrm>
          <a:prstGeom prst="rect">
            <a:avLst/>
          </a:prstGeom>
          <a:noFill/>
        </p:spPr>
        <p:txBody>
          <a:bodyPr wrap="none" lIns="0" tIns="0" rIns="0" bIns="0" rtlCol="0" anchor="t"/>
          <a:lstStyle/>
          <a:p>
            <a:pPr marL="0" indent="0" algn="ctr">
              <a:lnSpc>
                <a:spcPts val="2550"/>
              </a:lnSpc>
              <a:buNone/>
            </a:pPr>
            <a:r>
              <a:rPr lang="en-US" sz="2550" dirty="0">
                <a:solidFill>
                  <a:srgbClr val="D6E5EF"/>
                </a:solidFill>
                <a:latin typeface="Roboto Slab" pitchFamily="34" charset="0"/>
                <a:ea typeface="Roboto Slab" pitchFamily="34" charset="-122"/>
                <a:cs typeface="Roboto Slab" pitchFamily="34" charset="-120"/>
              </a:rPr>
              <a:t>2</a:t>
            </a:r>
            <a:endParaRPr lang="en-US" sz="2550" dirty="0"/>
          </a:p>
        </p:txBody>
      </p:sp>
      <p:sp>
        <p:nvSpPr>
          <p:cNvPr id="9" name="Text 7"/>
          <p:cNvSpPr/>
          <p:nvPr/>
        </p:nvSpPr>
        <p:spPr>
          <a:xfrm>
            <a:off x="5903357" y="2823686"/>
            <a:ext cx="2701885" cy="337661"/>
          </a:xfrm>
          <a:prstGeom prst="rect">
            <a:avLst/>
          </a:prstGeom>
          <a:noFill/>
        </p:spPr>
        <p:txBody>
          <a:bodyPr wrap="none" lIns="0" tIns="0" rIns="0" bIns="0" rtlCol="0" anchor="t"/>
          <a:lstStyle/>
          <a:p>
            <a:pPr marL="0" indent="0">
              <a:lnSpc>
                <a:spcPts val="2650"/>
              </a:lnSpc>
              <a:buNone/>
            </a:pPr>
            <a:r>
              <a:rPr lang="en-US" sz="2100" dirty="0">
                <a:solidFill>
                  <a:srgbClr val="D6E5EF"/>
                </a:solidFill>
                <a:latin typeface="Roboto Slab" pitchFamily="34" charset="0"/>
                <a:ea typeface="Roboto Slab" pitchFamily="34" charset="-122"/>
                <a:cs typeface="Roboto Slab" pitchFamily="34" charset="-120"/>
              </a:rPr>
              <a:t>Broad Applicability</a:t>
            </a:r>
            <a:endParaRPr lang="en-US" sz="2100" dirty="0"/>
          </a:p>
        </p:txBody>
      </p:sp>
      <p:sp>
        <p:nvSpPr>
          <p:cNvPr id="10" name="Text 8"/>
          <p:cNvSpPr/>
          <p:nvPr/>
        </p:nvSpPr>
        <p:spPr>
          <a:xfrm>
            <a:off x="5903357" y="3291007"/>
            <a:ext cx="3526036" cy="3111818"/>
          </a:xfrm>
          <a:prstGeom prst="rect">
            <a:avLst/>
          </a:prstGeom>
          <a:noFill/>
        </p:spPr>
        <p:txBody>
          <a:bodyPr wrap="square" lIns="0" tIns="0" rIns="0" bIns="0" rtlCol="0" anchor="t"/>
          <a:lstStyle/>
          <a:p>
            <a:pPr marL="0" indent="0">
              <a:lnSpc>
                <a:spcPts val="2700"/>
              </a:lnSpc>
              <a:buNone/>
            </a:pPr>
            <a:r>
              <a:rPr lang="en-US" sz="1700" dirty="0">
                <a:solidFill>
                  <a:srgbClr val="D6E5EF"/>
                </a:solidFill>
                <a:latin typeface="Roboto" panose="02000000000000000000" pitchFamily="34" charset="0"/>
                <a:ea typeface="Roboto" panose="02000000000000000000" pitchFamily="34" charset="-122"/>
                <a:cs typeface="Roboto" panose="02000000000000000000" pitchFamily="34" charset="-120"/>
              </a:rPr>
              <a:t>From the resonance of musical instruments to the propagation of seismic waves, the vibrating string equation finds applications in diverse fields. Its versatility in describing wave phenomena makes it an invaluable tool in both theoretical physics and practical engineering endeavors.</a:t>
            </a:r>
            <a:endParaRPr lang="en-US" sz="1700" dirty="0"/>
          </a:p>
        </p:txBody>
      </p:sp>
      <p:sp>
        <p:nvSpPr>
          <p:cNvPr id="11" name="Shape 9"/>
          <p:cNvSpPr/>
          <p:nvPr/>
        </p:nvSpPr>
        <p:spPr>
          <a:xfrm>
            <a:off x="9645491" y="2823686"/>
            <a:ext cx="486251" cy="486251"/>
          </a:xfrm>
          <a:prstGeom prst="roundRect">
            <a:avLst>
              <a:gd name="adj" fmla="val 6668"/>
            </a:avLst>
          </a:prstGeom>
          <a:solidFill>
            <a:srgbClr val="3F4652"/>
          </a:solidFill>
        </p:spPr>
        <p:txBody>
          <a:bodyPr/>
          <a:lstStyle/>
          <a:p>
            <a:endParaRPr lang="en-IN"/>
          </a:p>
        </p:txBody>
      </p:sp>
      <p:sp>
        <p:nvSpPr>
          <p:cNvPr id="12" name="Text 10"/>
          <p:cNvSpPr/>
          <p:nvPr/>
        </p:nvSpPr>
        <p:spPr>
          <a:xfrm>
            <a:off x="9801106" y="2904649"/>
            <a:ext cx="175022" cy="324207"/>
          </a:xfrm>
          <a:prstGeom prst="rect">
            <a:avLst/>
          </a:prstGeom>
          <a:noFill/>
        </p:spPr>
        <p:txBody>
          <a:bodyPr wrap="none" lIns="0" tIns="0" rIns="0" bIns="0" rtlCol="0" anchor="t"/>
          <a:lstStyle/>
          <a:p>
            <a:pPr marL="0" indent="0" algn="ctr">
              <a:lnSpc>
                <a:spcPts val="2550"/>
              </a:lnSpc>
              <a:buNone/>
            </a:pPr>
            <a:r>
              <a:rPr lang="en-US" sz="2550" dirty="0">
                <a:solidFill>
                  <a:srgbClr val="D6E5EF"/>
                </a:solidFill>
                <a:latin typeface="Roboto Slab" pitchFamily="34" charset="0"/>
                <a:ea typeface="Roboto Slab" pitchFamily="34" charset="-122"/>
                <a:cs typeface="Roboto Slab" pitchFamily="34" charset="-120"/>
              </a:rPr>
              <a:t>3</a:t>
            </a:r>
            <a:endParaRPr lang="en-US" sz="2550" dirty="0"/>
          </a:p>
        </p:txBody>
      </p:sp>
      <p:sp>
        <p:nvSpPr>
          <p:cNvPr id="13" name="Text 11"/>
          <p:cNvSpPr/>
          <p:nvPr/>
        </p:nvSpPr>
        <p:spPr>
          <a:xfrm>
            <a:off x="10347841" y="2823686"/>
            <a:ext cx="3526036" cy="675323"/>
          </a:xfrm>
          <a:prstGeom prst="rect">
            <a:avLst/>
          </a:prstGeom>
          <a:noFill/>
        </p:spPr>
        <p:txBody>
          <a:bodyPr wrap="square" lIns="0" tIns="0" rIns="0" bIns="0" rtlCol="0" anchor="t"/>
          <a:lstStyle/>
          <a:p>
            <a:pPr marL="0" indent="0">
              <a:lnSpc>
                <a:spcPts val="2650"/>
              </a:lnSpc>
              <a:buNone/>
            </a:pPr>
            <a:r>
              <a:rPr lang="en-US" sz="2100" dirty="0">
                <a:solidFill>
                  <a:srgbClr val="D6E5EF"/>
                </a:solidFill>
                <a:latin typeface="Roboto Slab" pitchFamily="34" charset="0"/>
                <a:ea typeface="Roboto Slab" pitchFamily="34" charset="-122"/>
                <a:cs typeface="Roboto Slab" pitchFamily="34" charset="-120"/>
              </a:rPr>
              <a:t>Foundation for Advanced Research</a:t>
            </a:r>
            <a:endParaRPr lang="en-US" sz="2100" dirty="0"/>
          </a:p>
        </p:txBody>
      </p:sp>
      <p:sp>
        <p:nvSpPr>
          <p:cNvPr id="14" name="Text 12"/>
          <p:cNvSpPr/>
          <p:nvPr/>
        </p:nvSpPr>
        <p:spPr>
          <a:xfrm>
            <a:off x="10347841" y="3628668"/>
            <a:ext cx="3526036" cy="3803333"/>
          </a:xfrm>
          <a:prstGeom prst="rect">
            <a:avLst/>
          </a:prstGeom>
          <a:noFill/>
        </p:spPr>
        <p:txBody>
          <a:bodyPr wrap="square" lIns="0" tIns="0" rIns="0" bIns="0" rtlCol="0" anchor="t"/>
          <a:lstStyle/>
          <a:p>
            <a:pPr marL="0" indent="0">
              <a:lnSpc>
                <a:spcPts val="2700"/>
              </a:lnSpc>
              <a:buNone/>
            </a:pPr>
            <a:r>
              <a:rPr lang="en-US" sz="1700" dirty="0">
                <a:solidFill>
                  <a:srgbClr val="D6E5EF"/>
                </a:solidFill>
                <a:latin typeface="Roboto" panose="02000000000000000000" pitchFamily="34" charset="0"/>
                <a:ea typeface="Roboto" panose="02000000000000000000" pitchFamily="34" charset="-122"/>
                <a:cs typeface="Roboto" panose="02000000000000000000" pitchFamily="34" charset="-120"/>
              </a:rPr>
              <a:t>The principles established through the derivation of the vibrating string equation continue to inspire and inform cutting-edge research. Whether in quantum mechanics, materials science, or cosmology, the fundamental concepts of wave propagation rooted in this equation provide a solid foundation for exploring new frontiers in science and technology.</a:t>
            </a:r>
            <a:endParaRPr lang="en-US" sz="1700" dirty="0"/>
          </a:p>
        </p:txBody>
      </p:sp>
      <p:sp>
        <p:nvSpPr>
          <p:cNvPr id="15" name="Text Box 14"/>
          <p:cNvSpPr txBox="1"/>
          <p:nvPr/>
        </p:nvSpPr>
        <p:spPr>
          <a:xfrm>
            <a:off x="12788900" y="7745730"/>
            <a:ext cx="1788795" cy="368300"/>
          </a:xfrm>
          <a:prstGeom prst="rect">
            <a:avLst/>
          </a:prstGeom>
          <a:solidFill>
            <a:srgbClr val="1F2734"/>
          </a:solidFill>
        </p:spPr>
        <p:txBody>
          <a:bodyPr wrap="square" rtlCol="0">
            <a:spAutoFit/>
          </a:bodyPr>
          <a:lstStyle/>
          <a:p>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1999</Words>
  <Application>Microsoft Office PowerPoint</Application>
  <PresentationFormat>Custom</PresentationFormat>
  <Paragraphs>199</Paragraphs>
  <Slides>11</Slides>
  <Notes>10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vt:lpstr>
      <vt:lpstr>Arial</vt:lpstr>
      <vt:lpstr>Calibri</vt:lpstr>
      <vt:lpstr>Cambria Math</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Pawan Shetty</cp:lastModifiedBy>
  <cp:revision>8</cp:revision>
  <dcterms:created xsi:type="dcterms:W3CDTF">2024-10-31T05:35:00Z</dcterms:created>
  <dcterms:modified xsi:type="dcterms:W3CDTF">2024-11-01T08:36:37Z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5AFEC7AB84004B0D9EB7707CD18E30D8_12</vt:lpwstr>
  </property>
  <property fmtid="{D5CDD505-2E9C-101B-9397-08002B2CF9AE}" pid="3" name="KSOProductBuildVer">
    <vt:lpwstr>1033-12.2.0.17153</vt:lpwstr>
  </property>
</Properties>
</file>