
<file path=[Content_Types].xml><?xml version="1.0" encoding="utf-8"?>
<Types xmlns="http://schemas.openxmlformats.org/package/2006/content-types">
  <Default Extension="fntdata" ContentType="application/x-fontdata"/>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70" r:id="rId7"/>
    <p:sldId id="273" r:id="rId8"/>
    <p:sldId id="262" r:id="rId9"/>
    <p:sldId id="263" r:id="rId10"/>
    <p:sldId id="264" r:id="rId11"/>
    <p:sldId id="265" r:id="rId12"/>
    <p:sldId id="266" r:id="rId13"/>
    <p:sldId id="267" r:id="rId14"/>
  </p:sldIdLst>
  <p:sldSz cx="14630400" cy="8229600"/>
  <p:notesSz cx="8229600" cy="14630400"/>
  <p:embeddedFontLst>
    <p:embeddedFont>
      <p:font typeface="Cambria Math" panose="02040503050406030204" pitchFamily="18" charset="0"/>
      <p:regular r:id="rId16"/>
    </p:embeddedFont>
    <p:embeddedFont>
      <p:font typeface="Corben"/>
      <p:regular r:id="rId17"/>
    </p:embeddedFont>
    <p:embeddedFont>
      <p:font typeface="Nobile" panose="020B0604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100" d="100"/>
          <a:sy n="100" d="100"/>
        </p:scale>
        <p:origin x="58" y="-16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427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tags" Target="../tags/tag6.xml"/><Relationship Id="rId13" Type="http://schemas.openxmlformats.org/officeDocument/2006/relationships/image" Target="../media/image11.png"/><Relationship Id="rId3" Type="http://schemas.openxmlformats.org/officeDocument/2006/relationships/tags" Target="../tags/tag1.xml"/><Relationship Id="rId7" Type="http://schemas.openxmlformats.org/officeDocument/2006/relationships/tags" Target="../tags/tag5.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video" Target="../media/media1.mp4"/><Relationship Id="rId16" Type="http://schemas.openxmlformats.org/officeDocument/2006/relationships/image" Target="../media/image14.png"/><Relationship Id="rId1" Type="http://schemas.microsoft.com/office/2007/relationships/media" Target="../media/media1.mp4"/><Relationship Id="rId6" Type="http://schemas.openxmlformats.org/officeDocument/2006/relationships/tags" Target="../tags/tag4.xml"/><Relationship Id="rId11" Type="http://schemas.openxmlformats.org/officeDocument/2006/relationships/image" Target="../media/image9.png"/><Relationship Id="rId5" Type="http://schemas.openxmlformats.org/officeDocument/2006/relationships/tags" Target="../tags/tag3.xml"/><Relationship Id="rId15" Type="http://schemas.openxmlformats.org/officeDocument/2006/relationships/image" Target="../media/image13.png"/><Relationship Id="rId10" Type="http://schemas.openxmlformats.org/officeDocument/2006/relationships/notesSlide" Target="../notesSlides/notesSlide6.xml"/><Relationship Id="rId4" Type="http://schemas.openxmlformats.org/officeDocument/2006/relationships/tags" Target="../tags/tag2.xml"/><Relationship Id="rId9" Type="http://schemas.openxmlformats.org/officeDocument/2006/relationships/slideLayout" Target="../slideLayouts/slideLayout5.xml"/><Relationship Id="rId1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9.png"/><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17.png"/><Relationship Id="rId5" Type="http://schemas.openxmlformats.org/officeDocument/2006/relationships/tags" Target="../tags/tag11.xml"/><Relationship Id="rId10" Type="http://schemas.openxmlformats.org/officeDocument/2006/relationships/image" Target="../media/image16.png"/><Relationship Id="rId4" Type="http://schemas.openxmlformats.org/officeDocument/2006/relationships/tags" Target="../tags/tag10.xml"/><Relationship Id="rId9"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505"/>
          </a:xfrm>
          <a:prstGeom prst="rect">
            <a:avLst/>
          </a:prstGeom>
        </p:spPr>
      </p:pic>
      <p:sp>
        <p:nvSpPr>
          <p:cNvPr id="3" name="Text 0"/>
          <p:cNvSpPr/>
          <p:nvPr/>
        </p:nvSpPr>
        <p:spPr>
          <a:xfrm>
            <a:off x="6274356" y="619125"/>
            <a:ext cx="7568089" cy="4854773"/>
          </a:xfrm>
          <a:prstGeom prst="rect">
            <a:avLst/>
          </a:prstGeom>
          <a:noFill/>
          <a:ln/>
        </p:spPr>
        <p:txBody>
          <a:bodyPr wrap="square" lIns="0" tIns="0" rIns="0" bIns="0" rtlCol="0" anchor="t"/>
          <a:lstStyle/>
          <a:p>
            <a:pPr marL="0" indent="0">
              <a:lnSpc>
                <a:spcPts val="7600"/>
              </a:lnSpc>
              <a:buNone/>
            </a:pPr>
            <a:r>
              <a:rPr lang="en-US" sz="6100" dirty="0">
                <a:solidFill>
                  <a:srgbClr val="1B1B27"/>
                </a:solidFill>
                <a:latin typeface="Corben" pitchFamily="34" charset="0"/>
                <a:ea typeface="Corben" pitchFamily="34" charset="-122"/>
                <a:cs typeface="Corben" pitchFamily="34" charset="-120"/>
              </a:rPr>
              <a:t>Derivation of Vibrating String Equation Using Partial Differentiation</a:t>
            </a:r>
            <a:endParaRPr lang="en-US" sz="6100" dirty="0"/>
          </a:p>
        </p:txBody>
      </p:sp>
      <p:sp>
        <p:nvSpPr>
          <p:cNvPr id="4" name="Text 1"/>
          <p:cNvSpPr/>
          <p:nvPr/>
        </p:nvSpPr>
        <p:spPr>
          <a:xfrm>
            <a:off x="6274356" y="5811560"/>
            <a:ext cx="7568089" cy="1800820"/>
          </a:xfrm>
          <a:prstGeom prst="rect">
            <a:avLst/>
          </a:prstGeom>
          <a:noFill/>
          <a:ln/>
        </p:spPr>
        <p:txBody>
          <a:bodyPr wrap="square" lIns="0" tIns="0" rIns="0" bIns="0" rtlCol="0" anchor="t"/>
          <a:lstStyle/>
          <a:p>
            <a:pPr marL="0" indent="0">
              <a:lnSpc>
                <a:spcPts val="2800"/>
              </a:lnSpc>
              <a:buNone/>
            </a:pPr>
            <a:r>
              <a:rPr lang="en-US" sz="1750" dirty="0">
                <a:solidFill>
                  <a:srgbClr val="404155"/>
                </a:solidFill>
                <a:latin typeface="Nobile" pitchFamily="34" charset="0"/>
                <a:ea typeface="Nobile" pitchFamily="34" charset="-122"/>
                <a:cs typeface="Nobile" pitchFamily="34" charset="-120"/>
              </a:rPr>
              <a:t>This presentation will guide you through the detailed derivation of the vibrating string equation using the powerful techniques of partial differentiation. We'll explore the underlying assumptions, the mathematical steps, and the physical interpretation of the resulting equation.</a:t>
            </a:r>
            <a:endParaRPr lang="en-US" sz="1750" dirty="0"/>
          </a:p>
        </p:txBody>
      </p:sp>
      <p:sp>
        <p:nvSpPr>
          <p:cNvPr id="5" name="Rectangle 4">
            <a:extLst>
              <a:ext uri="{FF2B5EF4-FFF2-40B4-BE49-F238E27FC236}">
                <a16:creationId xmlns:a16="http://schemas.microsoft.com/office/drawing/2014/main" id="{BF50D301-1AF5-A49B-EA85-22322CE8444F}"/>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39979"/>
            <a:ext cx="10472261"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Equation of Motion for Vibrating String</a:t>
            </a:r>
            <a:endParaRPr lang="en-US" sz="4450" dirty="0"/>
          </a:p>
        </p:txBody>
      </p:sp>
      <p:pic>
        <p:nvPicPr>
          <p:cNvPr id="4" name="Image 1" descr="preencoded.png"/>
          <p:cNvPicPr>
            <a:picLocks noChangeAspect="1"/>
          </p:cNvPicPr>
          <p:nvPr/>
        </p:nvPicPr>
        <p:blipFill>
          <a:blip r:embed="rId4"/>
          <a:stretch>
            <a:fillRect/>
          </a:stretch>
        </p:blipFill>
        <p:spPr>
          <a:xfrm>
            <a:off x="793790" y="4688919"/>
            <a:ext cx="566976" cy="566976"/>
          </a:xfrm>
          <a:prstGeom prst="rect">
            <a:avLst/>
          </a:prstGeom>
        </p:spPr>
      </p:pic>
      <p:sp>
        <p:nvSpPr>
          <p:cNvPr id="5" name="Text 1"/>
          <p:cNvSpPr/>
          <p:nvPr/>
        </p:nvSpPr>
        <p:spPr>
          <a:xfrm>
            <a:off x="793790" y="5482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Displacement</a:t>
            </a:r>
            <a:endParaRPr lang="en-US" sz="2200" dirty="0"/>
          </a:p>
        </p:txBody>
      </p:sp>
      <p:sp>
        <p:nvSpPr>
          <p:cNvPr id="6" name="Text 2"/>
          <p:cNvSpPr/>
          <p:nvPr/>
        </p:nvSpPr>
        <p:spPr>
          <a:xfrm>
            <a:off x="793790" y="5973128"/>
            <a:ext cx="3005495"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The dependent variable is the transverse displacement of the string.</a:t>
            </a:r>
            <a:endParaRPr lang="en-US" sz="1750" dirty="0"/>
          </a:p>
        </p:txBody>
      </p:sp>
      <p:pic>
        <p:nvPicPr>
          <p:cNvPr id="7" name="Image 2" descr="preencoded.png"/>
          <p:cNvPicPr>
            <a:picLocks noChangeAspect="1"/>
          </p:cNvPicPr>
          <p:nvPr/>
        </p:nvPicPr>
        <p:blipFill>
          <a:blip r:embed="rId5"/>
          <a:stretch>
            <a:fillRect/>
          </a:stretch>
        </p:blipFill>
        <p:spPr>
          <a:xfrm>
            <a:off x="4139446" y="4688919"/>
            <a:ext cx="566976" cy="566976"/>
          </a:xfrm>
          <a:prstGeom prst="rect">
            <a:avLst/>
          </a:prstGeom>
        </p:spPr>
      </p:pic>
      <p:sp>
        <p:nvSpPr>
          <p:cNvPr id="8" name="Text 3"/>
          <p:cNvSpPr/>
          <p:nvPr/>
        </p:nvSpPr>
        <p:spPr>
          <a:xfrm>
            <a:off x="4139446" y="5482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Time</a:t>
            </a:r>
            <a:endParaRPr lang="en-US" sz="2200" dirty="0"/>
          </a:p>
        </p:txBody>
      </p:sp>
      <p:sp>
        <p:nvSpPr>
          <p:cNvPr id="9" name="Text 4"/>
          <p:cNvSpPr/>
          <p:nvPr/>
        </p:nvSpPr>
        <p:spPr>
          <a:xfrm>
            <a:off x="4139446" y="5973128"/>
            <a:ext cx="3005614" cy="1451610"/>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The independent variable is the time variable, capturing the temporal evolution of the vibration.</a:t>
            </a:r>
            <a:endParaRPr lang="en-US" sz="1750" dirty="0"/>
          </a:p>
        </p:txBody>
      </p:sp>
      <p:pic>
        <p:nvPicPr>
          <p:cNvPr id="10" name="Image 3" descr="preencoded.png"/>
          <p:cNvPicPr>
            <a:picLocks noChangeAspect="1"/>
          </p:cNvPicPr>
          <p:nvPr/>
        </p:nvPicPr>
        <p:blipFill>
          <a:blip r:embed="rId6"/>
          <a:stretch>
            <a:fillRect/>
          </a:stretch>
        </p:blipFill>
        <p:spPr>
          <a:xfrm>
            <a:off x="7485221" y="4688919"/>
            <a:ext cx="566976" cy="566976"/>
          </a:xfrm>
          <a:prstGeom prst="rect">
            <a:avLst/>
          </a:prstGeom>
        </p:spPr>
      </p:pic>
      <p:sp>
        <p:nvSpPr>
          <p:cNvPr id="11" name="Text 5"/>
          <p:cNvSpPr/>
          <p:nvPr/>
        </p:nvSpPr>
        <p:spPr>
          <a:xfrm>
            <a:off x="7485221" y="5482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Position</a:t>
            </a:r>
            <a:endParaRPr lang="en-US" sz="2200" dirty="0"/>
          </a:p>
        </p:txBody>
      </p:sp>
      <p:sp>
        <p:nvSpPr>
          <p:cNvPr id="12" name="Text 6"/>
          <p:cNvSpPr/>
          <p:nvPr/>
        </p:nvSpPr>
        <p:spPr>
          <a:xfrm>
            <a:off x="7485221" y="5973128"/>
            <a:ext cx="3005614" cy="1451610"/>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The other independent variable is the spatial position along the length of the string.</a:t>
            </a:r>
            <a:endParaRPr lang="en-US" sz="1750" dirty="0"/>
          </a:p>
        </p:txBody>
      </p:sp>
      <p:pic>
        <p:nvPicPr>
          <p:cNvPr id="13" name="Image 4" descr="preencoded.png"/>
          <p:cNvPicPr>
            <a:picLocks noChangeAspect="1"/>
          </p:cNvPicPr>
          <p:nvPr/>
        </p:nvPicPr>
        <p:blipFill>
          <a:blip r:embed="rId7"/>
          <a:stretch>
            <a:fillRect/>
          </a:stretch>
        </p:blipFill>
        <p:spPr>
          <a:xfrm>
            <a:off x="10830997" y="4688919"/>
            <a:ext cx="566976" cy="566976"/>
          </a:xfrm>
          <a:prstGeom prst="rect">
            <a:avLst/>
          </a:prstGeom>
        </p:spPr>
      </p:pic>
      <p:sp>
        <p:nvSpPr>
          <p:cNvPr id="14" name="Text 7"/>
          <p:cNvSpPr/>
          <p:nvPr/>
        </p:nvSpPr>
        <p:spPr>
          <a:xfrm>
            <a:off x="10830997" y="54827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Parameters</a:t>
            </a:r>
            <a:endParaRPr lang="en-US" sz="2200" dirty="0"/>
          </a:p>
        </p:txBody>
      </p:sp>
      <p:sp>
        <p:nvSpPr>
          <p:cNvPr id="15" name="Text 8"/>
          <p:cNvSpPr/>
          <p:nvPr/>
        </p:nvSpPr>
        <p:spPr>
          <a:xfrm>
            <a:off x="10830997" y="5973128"/>
            <a:ext cx="3005614" cy="1451610"/>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The equation also includes physical parameters like tension, density, and length of the string.</a:t>
            </a:r>
            <a:endParaRPr lang="en-US" sz="1750" dirty="0"/>
          </a:p>
        </p:txBody>
      </p:sp>
      <p:sp>
        <p:nvSpPr>
          <p:cNvPr id="16" name="Rectangle 15">
            <a:extLst>
              <a:ext uri="{FF2B5EF4-FFF2-40B4-BE49-F238E27FC236}">
                <a16:creationId xmlns:a16="http://schemas.microsoft.com/office/drawing/2014/main" id="{F7D22827-0222-7830-7E30-E744D6509AA6}"/>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79475" y="623768"/>
            <a:ext cx="7557849" cy="1416129"/>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Boundary Conditions and Solution</a:t>
            </a:r>
            <a:endParaRPr lang="en-US" sz="4450" dirty="0"/>
          </a:p>
        </p:txBody>
      </p:sp>
      <p:sp>
        <p:nvSpPr>
          <p:cNvPr id="4" name="Shape 1"/>
          <p:cNvSpPr/>
          <p:nvPr/>
        </p:nvSpPr>
        <p:spPr>
          <a:xfrm>
            <a:off x="6279475" y="2379821"/>
            <a:ext cx="7557849" cy="5225891"/>
          </a:xfrm>
          <a:prstGeom prst="roundRect">
            <a:avLst>
              <a:gd name="adj" fmla="val 1821"/>
            </a:avLst>
          </a:prstGeom>
          <a:noFill/>
          <a:ln w="7620">
            <a:solidFill>
              <a:srgbClr val="000000">
                <a:alpha val="8000"/>
              </a:srgbClr>
            </a:solidFill>
            <a:prstDash val="solid"/>
          </a:ln>
        </p:spPr>
        <p:txBody>
          <a:bodyPr/>
          <a:lstStyle/>
          <a:p>
            <a:endParaRPr lang="en-IN"/>
          </a:p>
        </p:txBody>
      </p:sp>
      <p:sp>
        <p:nvSpPr>
          <p:cNvPr id="5" name="Shape 2"/>
          <p:cNvSpPr/>
          <p:nvPr/>
        </p:nvSpPr>
        <p:spPr>
          <a:xfrm>
            <a:off x="6287095" y="2387441"/>
            <a:ext cx="7542609" cy="1736884"/>
          </a:xfrm>
          <a:prstGeom prst="rect">
            <a:avLst/>
          </a:prstGeom>
          <a:solidFill>
            <a:srgbClr val="FFFFFF">
              <a:alpha val="4000"/>
            </a:srgbClr>
          </a:solidFill>
          <a:ln/>
        </p:spPr>
        <p:txBody>
          <a:bodyPr/>
          <a:lstStyle/>
          <a:p>
            <a:endParaRPr lang="en-IN"/>
          </a:p>
        </p:txBody>
      </p:sp>
      <p:sp>
        <p:nvSpPr>
          <p:cNvPr id="6" name="Text 3"/>
          <p:cNvSpPr/>
          <p:nvPr/>
        </p:nvSpPr>
        <p:spPr>
          <a:xfrm>
            <a:off x="6513671" y="2531031"/>
            <a:ext cx="3314343" cy="362426"/>
          </a:xfrm>
          <a:prstGeom prst="rect">
            <a:avLst/>
          </a:prstGeom>
          <a:noFill/>
          <a:ln/>
        </p:spPr>
        <p:txBody>
          <a:bodyPr wrap="non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Fixed Ends</a:t>
            </a:r>
            <a:endParaRPr lang="en-US" sz="1750" dirty="0"/>
          </a:p>
        </p:txBody>
      </p:sp>
      <p:sp>
        <p:nvSpPr>
          <p:cNvPr id="7" name="Text 4"/>
          <p:cNvSpPr/>
          <p:nvPr/>
        </p:nvSpPr>
        <p:spPr>
          <a:xfrm>
            <a:off x="10288786" y="2531031"/>
            <a:ext cx="3314343" cy="1449705"/>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string is assumed to be fixed at both ends, with zero displacement at the boundaries.</a:t>
            </a:r>
            <a:endParaRPr lang="en-US" sz="1750" dirty="0"/>
          </a:p>
        </p:txBody>
      </p:sp>
      <p:sp>
        <p:nvSpPr>
          <p:cNvPr id="8" name="Shape 5"/>
          <p:cNvSpPr/>
          <p:nvPr/>
        </p:nvSpPr>
        <p:spPr>
          <a:xfrm>
            <a:off x="6287095" y="4124325"/>
            <a:ext cx="7542609" cy="1736884"/>
          </a:xfrm>
          <a:prstGeom prst="rect">
            <a:avLst/>
          </a:prstGeom>
          <a:solidFill>
            <a:srgbClr val="000000">
              <a:alpha val="4000"/>
            </a:srgbClr>
          </a:solidFill>
          <a:ln/>
        </p:spPr>
        <p:txBody>
          <a:bodyPr/>
          <a:lstStyle/>
          <a:p>
            <a:endParaRPr lang="en-IN"/>
          </a:p>
        </p:txBody>
      </p:sp>
      <p:sp>
        <p:nvSpPr>
          <p:cNvPr id="9" name="Text 6"/>
          <p:cNvSpPr/>
          <p:nvPr/>
        </p:nvSpPr>
        <p:spPr>
          <a:xfrm>
            <a:off x="6513671" y="4267914"/>
            <a:ext cx="3314343" cy="362426"/>
          </a:xfrm>
          <a:prstGeom prst="rect">
            <a:avLst/>
          </a:prstGeom>
          <a:noFill/>
          <a:ln/>
        </p:spPr>
        <p:txBody>
          <a:bodyPr wrap="non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Initial Conditions</a:t>
            </a:r>
            <a:endParaRPr lang="en-US" sz="1750" dirty="0"/>
          </a:p>
        </p:txBody>
      </p:sp>
      <p:sp>
        <p:nvSpPr>
          <p:cNvPr id="10" name="Text 7"/>
          <p:cNvSpPr/>
          <p:nvPr/>
        </p:nvSpPr>
        <p:spPr>
          <a:xfrm>
            <a:off x="10288786" y="4267914"/>
            <a:ext cx="3314343" cy="1449705"/>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initial displacement and velocity of the string must be specified to fully determine the solution.</a:t>
            </a:r>
            <a:endParaRPr lang="en-US" sz="1750" dirty="0"/>
          </a:p>
        </p:txBody>
      </p:sp>
      <p:sp>
        <p:nvSpPr>
          <p:cNvPr id="11" name="Shape 8"/>
          <p:cNvSpPr/>
          <p:nvPr/>
        </p:nvSpPr>
        <p:spPr>
          <a:xfrm>
            <a:off x="6287095" y="5861209"/>
            <a:ext cx="7542609" cy="1736884"/>
          </a:xfrm>
          <a:prstGeom prst="rect">
            <a:avLst/>
          </a:prstGeom>
          <a:solidFill>
            <a:srgbClr val="FFFFFF">
              <a:alpha val="4000"/>
            </a:srgbClr>
          </a:solidFill>
          <a:ln/>
        </p:spPr>
        <p:txBody>
          <a:bodyPr/>
          <a:lstStyle/>
          <a:p>
            <a:endParaRPr lang="en-IN"/>
          </a:p>
        </p:txBody>
      </p:sp>
      <p:sp>
        <p:nvSpPr>
          <p:cNvPr id="12" name="Text 9"/>
          <p:cNvSpPr/>
          <p:nvPr/>
        </p:nvSpPr>
        <p:spPr>
          <a:xfrm>
            <a:off x="6513671" y="6004798"/>
            <a:ext cx="3314343" cy="362426"/>
          </a:xfrm>
          <a:prstGeom prst="rect">
            <a:avLst/>
          </a:prstGeom>
          <a:noFill/>
          <a:ln/>
        </p:spPr>
        <p:txBody>
          <a:bodyPr wrap="non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General Solution</a:t>
            </a:r>
            <a:endParaRPr lang="en-US" sz="1750" dirty="0"/>
          </a:p>
        </p:txBody>
      </p:sp>
      <p:sp>
        <p:nvSpPr>
          <p:cNvPr id="13" name="Text 10"/>
          <p:cNvSpPr/>
          <p:nvPr/>
        </p:nvSpPr>
        <p:spPr>
          <a:xfrm>
            <a:off x="10288786" y="6004798"/>
            <a:ext cx="3314343" cy="1449705"/>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general solution to the vibrating string equation involves a superposition of sine and cosine functions.</a:t>
            </a:r>
            <a:endParaRPr lang="en-US" sz="1750" dirty="0"/>
          </a:p>
        </p:txBody>
      </p:sp>
      <p:sp>
        <p:nvSpPr>
          <p:cNvPr id="14" name="Rectangle 13">
            <a:extLst>
              <a:ext uri="{FF2B5EF4-FFF2-40B4-BE49-F238E27FC236}">
                <a16:creationId xmlns:a16="http://schemas.microsoft.com/office/drawing/2014/main" id="{D5DB1FFD-6058-ACF4-49F0-2C7E8CD2F165}"/>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2358509"/>
            <a:ext cx="9364861"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Physical Interpretation of Variables</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Corben" pitchFamily="34" charset="0"/>
                <a:ea typeface="Corben" pitchFamily="34" charset="-122"/>
                <a:cs typeface="Corben" pitchFamily="34" charset="-120"/>
              </a:rPr>
              <a:t>Displacement</a:t>
            </a:r>
            <a:endParaRPr lang="en-US" sz="2200" dirty="0"/>
          </a:p>
        </p:txBody>
      </p:sp>
      <p:sp>
        <p:nvSpPr>
          <p:cNvPr id="4" name="Text 2"/>
          <p:cNvSpPr/>
          <p:nvPr/>
        </p:nvSpPr>
        <p:spPr>
          <a:xfrm>
            <a:off x="793790"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displacement variable represents the transverse motion of the string, perpendicular to its length.</a:t>
            </a:r>
            <a:endParaRPr lang="en-US" sz="1750" dirty="0"/>
          </a:p>
        </p:txBody>
      </p:sp>
      <p:sp>
        <p:nvSpPr>
          <p:cNvPr id="5" name="Text 3"/>
          <p:cNvSpPr/>
          <p:nvPr/>
        </p:nvSpPr>
        <p:spPr>
          <a:xfrm>
            <a:off x="5332928"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Corben" pitchFamily="34" charset="0"/>
                <a:ea typeface="Corben" pitchFamily="34" charset="-122"/>
                <a:cs typeface="Corben" pitchFamily="34" charset="-120"/>
              </a:rPr>
              <a:t>Time</a:t>
            </a:r>
            <a:endParaRPr lang="en-US" sz="2200" dirty="0"/>
          </a:p>
        </p:txBody>
      </p:sp>
      <p:sp>
        <p:nvSpPr>
          <p:cNvPr id="6" name="Text 4"/>
          <p:cNvSpPr/>
          <p:nvPr/>
        </p:nvSpPr>
        <p:spPr>
          <a:xfrm>
            <a:off x="5332928"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time variable captures the temporal evolution of the string's vibration, including frequency and period.</a:t>
            </a:r>
            <a:endParaRPr lang="en-US" sz="1750" dirty="0"/>
          </a:p>
        </p:txBody>
      </p:sp>
      <p:sp>
        <p:nvSpPr>
          <p:cNvPr id="7" name="Text 5"/>
          <p:cNvSpPr/>
          <p:nvPr/>
        </p:nvSpPr>
        <p:spPr>
          <a:xfrm>
            <a:off x="9872067" y="363426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Corben" pitchFamily="34" charset="0"/>
                <a:ea typeface="Corben" pitchFamily="34" charset="-122"/>
                <a:cs typeface="Corben" pitchFamily="34" charset="-120"/>
              </a:rPr>
              <a:t>Position</a:t>
            </a:r>
            <a:endParaRPr lang="en-US" sz="2200" dirty="0"/>
          </a:p>
        </p:txBody>
      </p:sp>
      <p:sp>
        <p:nvSpPr>
          <p:cNvPr id="8" name="Text 6"/>
          <p:cNvSpPr/>
          <p:nvPr/>
        </p:nvSpPr>
        <p:spPr>
          <a:xfrm>
            <a:off x="9872067" y="4215408"/>
            <a:ext cx="3978116"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spatial position variable describes the location along the length of the string, which affects the vibration patterns.</a:t>
            </a:r>
            <a:endParaRPr lang="en-US" sz="1750" dirty="0"/>
          </a:p>
        </p:txBody>
      </p:sp>
      <p:sp>
        <p:nvSpPr>
          <p:cNvPr id="9" name="Rectangle 8">
            <a:extLst>
              <a:ext uri="{FF2B5EF4-FFF2-40B4-BE49-F238E27FC236}">
                <a16:creationId xmlns:a16="http://schemas.microsoft.com/office/drawing/2014/main" id="{33062085-F9F7-BEA8-7B14-4436FA985DAD}"/>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546396"/>
            <a:ext cx="7243167"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Applications and Examples</a:t>
            </a:r>
            <a:endParaRPr lang="en-US" sz="4450" dirty="0"/>
          </a:p>
        </p:txBody>
      </p:sp>
      <p:sp>
        <p:nvSpPr>
          <p:cNvPr id="4" name="Shape 1"/>
          <p:cNvSpPr/>
          <p:nvPr/>
        </p:nvSpPr>
        <p:spPr>
          <a:xfrm>
            <a:off x="793790" y="4850487"/>
            <a:ext cx="510302" cy="510302"/>
          </a:xfrm>
          <a:prstGeom prst="roundRect">
            <a:avLst>
              <a:gd name="adj" fmla="val 18669"/>
            </a:avLst>
          </a:prstGeom>
          <a:solidFill>
            <a:srgbClr val="D2D9F9"/>
          </a:solidFill>
          <a:ln w="7620">
            <a:solidFill>
              <a:srgbClr val="B8BFDF"/>
            </a:solidFill>
            <a:prstDash val="solid"/>
          </a:ln>
        </p:spPr>
        <p:txBody>
          <a:bodyPr/>
          <a:lstStyle/>
          <a:p>
            <a:endParaRPr lang="en-IN"/>
          </a:p>
        </p:txBody>
      </p:sp>
      <p:sp>
        <p:nvSpPr>
          <p:cNvPr id="5" name="Text 2"/>
          <p:cNvSpPr/>
          <p:nvPr/>
        </p:nvSpPr>
        <p:spPr>
          <a:xfrm>
            <a:off x="998696" y="4935498"/>
            <a:ext cx="100489" cy="34028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Corben" pitchFamily="34" charset="0"/>
                <a:ea typeface="Corben" pitchFamily="34" charset="-122"/>
                <a:cs typeface="Corben" pitchFamily="34" charset="-120"/>
              </a:rPr>
              <a:t>1</a:t>
            </a:r>
            <a:endParaRPr lang="en-US" sz="2650" dirty="0"/>
          </a:p>
        </p:txBody>
      </p:sp>
      <p:sp>
        <p:nvSpPr>
          <p:cNvPr id="6" name="Text 3"/>
          <p:cNvSpPr/>
          <p:nvPr/>
        </p:nvSpPr>
        <p:spPr>
          <a:xfrm>
            <a:off x="1530906" y="485048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4155"/>
                </a:solidFill>
                <a:latin typeface="Corben" pitchFamily="34" charset="0"/>
                <a:ea typeface="Corben" pitchFamily="34" charset="-122"/>
                <a:cs typeface="Corben" pitchFamily="34" charset="-120"/>
              </a:rPr>
              <a:t>Musical Instruments</a:t>
            </a:r>
            <a:endParaRPr lang="en-US" sz="2200" dirty="0"/>
          </a:p>
        </p:txBody>
      </p:sp>
      <p:sp>
        <p:nvSpPr>
          <p:cNvPr id="7" name="Text 4"/>
          <p:cNvSpPr/>
          <p:nvPr/>
        </p:nvSpPr>
        <p:spPr>
          <a:xfrm>
            <a:off x="1530906" y="5340906"/>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vibrating string equation is fundamental to the design and analysis of musical instruments like guitars, violins, and pianos.</a:t>
            </a:r>
            <a:endParaRPr lang="en-US" sz="1750" dirty="0"/>
          </a:p>
        </p:txBody>
      </p:sp>
      <p:sp>
        <p:nvSpPr>
          <p:cNvPr id="8" name="Shape 5"/>
          <p:cNvSpPr/>
          <p:nvPr/>
        </p:nvSpPr>
        <p:spPr>
          <a:xfrm>
            <a:off x="5216962" y="4850487"/>
            <a:ext cx="510302" cy="510302"/>
          </a:xfrm>
          <a:prstGeom prst="roundRect">
            <a:avLst>
              <a:gd name="adj" fmla="val 18669"/>
            </a:avLst>
          </a:prstGeom>
          <a:solidFill>
            <a:srgbClr val="D2D9F9"/>
          </a:solidFill>
          <a:ln w="7620">
            <a:solidFill>
              <a:srgbClr val="B8BFDF"/>
            </a:solidFill>
            <a:prstDash val="solid"/>
          </a:ln>
        </p:spPr>
        <p:txBody>
          <a:bodyPr/>
          <a:lstStyle/>
          <a:p>
            <a:endParaRPr lang="en-IN"/>
          </a:p>
        </p:txBody>
      </p:sp>
      <p:sp>
        <p:nvSpPr>
          <p:cNvPr id="9" name="Text 6"/>
          <p:cNvSpPr/>
          <p:nvPr/>
        </p:nvSpPr>
        <p:spPr>
          <a:xfrm>
            <a:off x="5383411" y="4935498"/>
            <a:ext cx="177403" cy="34028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Corben" pitchFamily="34" charset="0"/>
                <a:ea typeface="Corben" pitchFamily="34" charset="-122"/>
                <a:cs typeface="Corben" pitchFamily="34" charset="-120"/>
              </a:rPr>
              <a:t>2</a:t>
            </a:r>
            <a:endParaRPr lang="en-US" sz="2650" dirty="0"/>
          </a:p>
        </p:txBody>
      </p:sp>
      <p:sp>
        <p:nvSpPr>
          <p:cNvPr id="10" name="Text 7"/>
          <p:cNvSpPr/>
          <p:nvPr/>
        </p:nvSpPr>
        <p:spPr>
          <a:xfrm>
            <a:off x="5954078" y="485048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4155"/>
                </a:solidFill>
                <a:latin typeface="Corben" pitchFamily="34" charset="0"/>
                <a:ea typeface="Corben" pitchFamily="34" charset="-122"/>
                <a:cs typeface="Corben" pitchFamily="34" charset="-120"/>
              </a:rPr>
              <a:t>Structural Dynamics</a:t>
            </a:r>
            <a:endParaRPr lang="en-US" sz="2200" dirty="0"/>
          </a:p>
        </p:txBody>
      </p:sp>
      <p:sp>
        <p:nvSpPr>
          <p:cNvPr id="11" name="Text 8"/>
          <p:cNvSpPr/>
          <p:nvPr/>
        </p:nvSpPr>
        <p:spPr>
          <a:xfrm>
            <a:off x="5954078" y="5340906"/>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equation also applies to the vibrations of structures like bridges, buildings, and mechanical systems.</a:t>
            </a:r>
            <a:endParaRPr lang="en-US" sz="1750" dirty="0"/>
          </a:p>
        </p:txBody>
      </p:sp>
      <p:sp>
        <p:nvSpPr>
          <p:cNvPr id="12" name="Shape 9"/>
          <p:cNvSpPr/>
          <p:nvPr/>
        </p:nvSpPr>
        <p:spPr>
          <a:xfrm>
            <a:off x="9640133" y="4850487"/>
            <a:ext cx="510302" cy="510302"/>
          </a:xfrm>
          <a:prstGeom prst="roundRect">
            <a:avLst>
              <a:gd name="adj" fmla="val 18669"/>
            </a:avLst>
          </a:prstGeom>
          <a:solidFill>
            <a:srgbClr val="D2D9F9"/>
          </a:solidFill>
          <a:ln w="7620">
            <a:solidFill>
              <a:srgbClr val="B8BFDF"/>
            </a:solidFill>
            <a:prstDash val="solid"/>
          </a:ln>
        </p:spPr>
        <p:txBody>
          <a:bodyPr/>
          <a:lstStyle/>
          <a:p>
            <a:endParaRPr lang="en-IN"/>
          </a:p>
        </p:txBody>
      </p:sp>
      <p:sp>
        <p:nvSpPr>
          <p:cNvPr id="13" name="Text 10"/>
          <p:cNvSpPr/>
          <p:nvPr/>
        </p:nvSpPr>
        <p:spPr>
          <a:xfrm>
            <a:off x="9799677" y="4935498"/>
            <a:ext cx="191095" cy="34028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Corben" pitchFamily="34" charset="0"/>
                <a:ea typeface="Corben" pitchFamily="34" charset="-122"/>
                <a:cs typeface="Corben" pitchFamily="34" charset="-120"/>
              </a:rPr>
              <a:t>3</a:t>
            </a:r>
            <a:endParaRPr lang="en-US" sz="2650" dirty="0"/>
          </a:p>
        </p:txBody>
      </p:sp>
      <p:sp>
        <p:nvSpPr>
          <p:cNvPr id="14" name="Text 11"/>
          <p:cNvSpPr/>
          <p:nvPr/>
        </p:nvSpPr>
        <p:spPr>
          <a:xfrm>
            <a:off x="10377249" y="485048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4155"/>
                </a:solidFill>
                <a:latin typeface="Corben" pitchFamily="34" charset="0"/>
                <a:ea typeface="Corben" pitchFamily="34" charset="-122"/>
                <a:cs typeface="Corben" pitchFamily="34" charset="-120"/>
              </a:rPr>
              <a:t>Wave Propagation</a:t>
            </a:r>
            <a:endParaRPr lang="en-US" sz="2200" dirty="0"/>
          </a:p>
        </p:txBody>
      </p:sp>
      <p:sp>
        <p:nvSpPr>
          <p:cNvPr id="15" name="Text 12"/>
          <p:cNvSpPr/>
          <p:nvPr/>
        </p:nvSpPr>
        <p:spPr>
          <a:xfrm>
            <a:off x="10377249" y="5340906"/>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vibrating string model can be extended to study the propagation of waves in various media, such as electromagnetic waves or sound waves.</a:t>
            </a:r>
            <a:endParaRPr lang="en-US" sz="1750" dirty="0"/>
          </a:p>
        </p:txBody>
      </p:sp>
      <p:sp>
        <p:nvSpPr>
          <p:cNvPr id="16" name="Rectangle 15">
            <a:extLst>
              <a:ext uri="{FF2B5EF4-FFF2-40B4-BE49-F238E27FC236}">
                <a16:creationId xmlns:a16="http://schemas.microsoft.com/office/drawing/2014/main" id="{29FA5A44-644B-78E6-EA07-32B6AB62BBBE}"/>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727847"/>
            <a:ext cx="11009352"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Introduction to Vibrating String Equation</a:t>
            </a:r>
            <a:endParaRPr lang="en-US" sz="4450" dirty="0"/>
          </a:p>
        </p:txBody>
      </p:sp>
      <p:sp>
        <p:nvSpPr>
          <p:cNvPr id="4" name="Shape 1"/>
          <p:cNvSpPr/>
          <p:nvPr/>
        </p:nvSpPr>
        <p:spPr>
          <a:xfrm>
            <a:off x="793790" y="5031938"/>
            <a:ext cx="510302" cy="510302"/>
          </a:xfrm>
          <a:prstGeom prst="roundRect">
            <a:avLst>
              <a:gd name="adj" fmla="val 18669"/>
            </a:avLst>
          </a:prstGeom>
          <a:solidFill>
            <a:srgbClr val="D2D9F9"/>
          </a:solidFill>
          <a:ln w="7620">
            <a:solidFill>
              <a:srgbClr val="B8BFDF"/>
            </a:solidFill>
            <a:prstDash val="solid"/>
          </a:ln>
        </p:spPr>
        <p:txBody>
          <a:bodyPr/>
          <a:lstStyle/>
          <a:p>
            <a:endParaRPr lang="en-IN"/>
          </a:p>
        </p:txBody>
      </p:sp>
      <p:sp>
        <p:nvSpPr>
          <p:cNvPr id="5" name="Text 2"/>
          <p:cNvSpPr/>
          <p:nvPr/>
        </p:nvSpPr>
        <p:spPr>
          <a:xfrm>
            <a:off x="998696" y="5116949"/>
            <a:ext cx="100489" cy="34028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Corben" pitchFamily="34" charset="0"/>
                <a:ea typeface="Corben" pitchFamily="34" charset="-122"/>
                <a:cs typeface="Corben" pitchFamily="34" charset="-120"/>
              </a:rPr>
              <a:t>1</a:t>
            </a:r>
            <a:endParaRPr lang="en-US" sz="2650" dirty="0"/>
          </a:p>
        </p:txBody>
      </p:sp>
      <p:sp>
        <p:nvSpPr>
          <p:cNvPr id="6" name="Text 3"/>
          <p:cNvSpPr/>
          <p:nvPr/>
        </p:nvSpPr>
        <p:spPr>
          <a:xfrm>
            <a:off x="1530906" y="5031938"/>
            <a:ext cx="3459242" cy="708660"/>
          </a:xfrm>
          <a:prstGeom prst="rect">
            <a:avLst/>
          </a:prstGeom>
          <a:noFill/>
          <a:ln/>
        </p:spPr>
        <p:txBody>
          <a:bodyPr wrap="square" lIns="0" tIns="0" rIns="0" bIns="0" rtlCol="0" anchor="t"/>
          <a:lstStyle/>
          <a:p>
            <a:pPr marL="0" indent="0">
              <a:lnSpc>
                <a:spcPts val="2750"/>
              </a:lnSpc>
              <a:buNone/>
            </a:pPr>
            <a:r>
              <a:rPr lang="en-US" sz="2200" dirty="0">
                <a:solidFill>
                  <a:srgbClr val="404155"/>
                </a:solidFill>
                <a:latin typeface="Corben" pitchFamily="34" charset="0"/>
                <a:ea typeface="Corben" pitchFamily="34" charset="-122"/>
                <a:cs typeface="Corben" pitchFamily="34" charset="-120"/>
              </a:rPr>
              <a:t>Understanding Vibrations</a:t>
            </a:r>
            <a:endParaRPr lang="en-US" sz="2200" dirty="0"/>
          </a:p>
        </p:txBody>
      </p:sp>
      <p:sp>
        <p:nvSpPr>
          <p:cNvPr id="7" name="Text 4"/>
          <p:cNvSpPr/>
          <p:nvPr/>
        </p:nvSpPr>
        <p:spPr>
          <a:xfrm>
            <a:off x="1530906" y="5876687"/>
            <a:ext cx="3459242"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vibrating string equation describes the motion of a taut string undergoing transverse vibrations.</a:t>
            </a:r>
            <a:endParaRPr lang="en-US" sz="1750" dirty="0"/>
          </a:p>
        </p:txBody>
      </p:sp>
      <p:sp>
        <p:nvSpPr>
          <p:cNvPr id="8" name="Shape 5"/>
          <p:cNvSpPr/>
          <p:nvPr/>
        </p:nvSpPr>
        <p:spPr>
          <a:xfrm>
            <a:off x="5216962" y="5031938"/>
            <a:ext cx="510302" cy="510302"/>
          </a:xfrm>
          <a:prstGeom prst="roundRect">
            <a:avLst>
              <a:gd name="adj" fmla="val 18669"/>
            </a:avLst>
          </a:prstGeom>
          <a:solidFill>
            <a:srgbClr val="D2D9F9"/>
          </a:solidFill>
          <a:ln w="7620">
            <a:solidFill>
              <a:srgbClr val="B8BFDF"/>
            </a:solidFill>
            <a:prstDash val="solid"/>
          </a:ln>
        </p:spPr>
        <p:txBody>
          <a:bodyPr/>
          <a:lstStyle/>
          <a:p>
            <a:endParaRPr lang="en-IN"/>
          </a:p>
        </p:txBody>
      </p:sp>
      <p:sp>
        <p:nvSpPr>
          <p:cNvPr id="9" name="Text 6"/>
          <p:cNvSpPr/>
          <p:nvPr/>
        </p:nvSpPr>
        <p:spPr>
          <a:xfrm>
            <a:off x="5383411" y="5116949"/>
            <a:ext cx="177403" cy="34028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Corben" pitchFamily="34" charset="0"/>
                <a:ea typeface="Corben" pitchFamily="34" charset="-122"/>
                <a:cs typeface="Corben" pitchFamily="34" charset="-120"/>
              </a:rPr>
              <a:t>2</a:t>
            </a:r>
            <a:endParaRPr lang="en-US" sz="2650" dirty="0"/>
          </a:p>
        </p:txBody>
      </p:sp>
      <p:sp>
        <p:nvSpPr>
          <p:cNvPr id="10" name="Text 7"/>
          <p:cNvSpPr/>
          <p:nvPr/>
        </p:nvSpPr>
        <p:spPr>
          <a:xfrm>
            <a:off x="5954078" y="5031938"/>
            <a:ext cx="3170396" cy="354330"/>
          </a:xfrm>
          <a:prstGeom prst="rect">
            <a:avLst/>
          </a:prstGeom>
          <a:noFill/>
          <a:ln/>
        </p:spPr>
        <p:txBody>
          <a:bodyPr wrap="none" lIns="0" tIns="0" rIns="0" bIns="0" rtlCol="0" anchor="t"/>
          <a:lstStyle/>
          <a:p>
            <a:pPr marL="0" indent="0">
              <a:lnSpc>
                <a:spcPts val="2750"/>
              </a:lnSpc>
              <a:buNone/>
            </a:pPr>
            <a:r>
              <a:rPr lang="en-US" sz="2200" dirty="0">
                <a:solidFill>
                  <a:srgbClr val="404155"/>
                </a:solidFill>
                <a:latin typeface="Corben" pitchFamily="34" charset="0"/>
                <a:ea typeface="Corben" pitchFamily="34" charset="-122"/>
                <a:cs typeface="Corben" pitchFamily="34" charset="-120"/>
              </a:rPr>
              <a:t>Mathematical Modeling</a:t>
            </a:r>
            <a:endParaRPr lang="en-US" sz="2200" dirty="0"/>
          </a:p>
        </p:txBody>
      </p:sp>
      <p:sp>
        <p:nvSpPr>
          <p:cNvPr id="11" name="Text 8"/>
          <p:cNvSpPr/>
          <p:nvPr/>
        </p:nvSpPr>
        <p:spPr>
          <a:xfrm>
            <a:off x="5954078" y="5522357"/>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This equation is a partial differential equation that captures the spatial and temporal variations of the string's displacement.</a:t>
            </a:r>
            <a:endParaRPr lang="en-US" sz="1750" dirty="0"/>
          </a:p>
        </p:txBody>
      </p:sp>
      <p:sp>
        <p:nvSpPr>
          <p:cNvPr id="12" name="Shape 9"/>
          <p:cNvSpPr/>
          <p:nvPr/>
        </p:nvSpPr>
        <p:spPr>
          <a:xfrm>
            <a:off x="9640133" y="5031938"/>
            <a:ext cx="510302" cy="510302"/>
          </a:xfrm>
          <a:prstGeom prst="roundRect">
            <a:avLst>
              <a:gd name="adj" fmla="val 18669"/>
            </a:avLst>
          </a:prstGeom>
          <a:solidFill>
            <a:srgbClr val="D2D9F9"/>
          </a:solidFill>
          <a:ln w="7620">
            <a:solidFill>
              <a:srgbClr val="B8BFDF"/>
            </a:solidFill>
            <a:prstDash val="solid"/>
          </a:ln>
        </p:spPr>
        <p:txBody>
          <a:bodyPr/>
          <a:lstStyle/>
          <a:p>
            <a:endParaRPr lang="en-IN"/>
          </a:p>
        </p:txBody>
      </p:sp>
      <p:sp>
        <p:nvSpPr>
          <p:cNvPr id="13" name="Text 10"/>
          <p:cNvSpPr/>
          <p:nvPr/>
        </p:nvSpPr>
        <p:spPr>
          <a:xfrm>
            <a:off x="9799677" y="5116949"/>
            <a:ext cx="191095" cy="340281"/>
          </a:xfrm>
          <a:prstGeom prst="rect">
            <a:avLst/>
          </a:prstGeom>
          <a:noFill/>
          <a:ln/>
        </p:spPr>
        <p:txBody>
          <a:bodyPr wrap="none" lIns="0" tIns="0" rIns="0" bIns="0" rtlCol="0" anchor="t"/>
          <a:lstStyle/>
          <a:p>
            <a:pPr marL="0" indent="0" algn="ctr">
              <a:lnSpc>
                <a:spcPts val="2650"/>
              </a:lnSpc>
              <a:buNone/>
            </a:pPr>
            <a:r>
              <a:rPr lang="en-US" sz="2650" dirty="0">
                <a:solidFill>
                  <a:srgbClr val="404155"/>
                </a:solidFill>
                <a:latin typeface="Corben" pitchFamily="34" charset="0"/>
                <a:ea typeface="Corben" pitchFamily="34" charset="-122"/>
                <a:cs typeface="Corben" pitchFamily="34" charset="-120"/>
              </a:rPr>
              <a:t>3</a:t>
            </a:r>
            <a:endParaRPr lang="en-US" sz="2650" dirty="0"/>
          </a:p>
        </p:txBody>
      </p:sp>
      <p:sp>
        <p:nvSpPr>
          <p:cNvPr id="14" name="Text 11"/>
          <p:cNvSpPr/>
          <p:nvPr/>
        </p:nvSpPr>
        <p:spPr>
          <a:xfrm>
            <a:off x="10377249" y="503193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4155"/>
                </a:solidFill>
                <a:latin typeface="Corben" pitchFamily="34" charset="0"/>
                <a:ea typeface="Corben" pitchFamily="34" charset="-122"/>
                <a:cs typeface="Corben" pitchFamily="34" charset="-120"/>
              </a:rPr>
              <a:t>Applications</a:t>
            </a:r>
            <a:endParaRPr lang="en-US" sz="2200" dirty="0"/>
          </a:p>
        </p:txBody>
      </p:sp>
      <p:sp>
        <p:nvSpPr>
          <p:cNvPr id="15" name="Text 12"/>
          <p:cNvSpPr/>
          <p:nvPr/>
        </p:nvSpPr>
        <p:spPr>
          <a:xfrm>
            <a:off x="10377249" y="5522357"/>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vibrating string equation is fundamental in areas like acoustics, musical instrument design, and structural dynamics.</a:t>
            </a:r>
            <a:endParaRPr lang="en-US" sz="1750" dirty="0"/>
          </a:p>
        </p:txBody>
      </p:sp>
      <p:sp>
        <p:nvSpPr>
          <p:cNvPr id="16" name="Rectangle 15">
            <a:extLst>
              <a:ext uri="{FF2B5EF4-FFF2-40B4-BE49-F238E27FC236}">
                <a16:creationId xmlns:a16="http://schemas.microsoft.com/office/drawing/2014/main" id="{43F67E29-3B54-C9A8-70DC-A62A85FF8322}"/>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539960"/>
            <a:ext cx="7946827"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Assumptions and Constraints</a:t>
            </a:r>
            <a:endParaRPr lang="en-US" sz="4450" dirty="0"/>
          </a:p>
        </p:txBody>
      </p:sp>
      <p:sp>
        <p:nvSpPr>
          <p:cNvPr id="3" name="Text 1"/>
          <p:cNvSpPr/>
          <p:nvPr/>
        </p:nvSpPr>
        <p:spPr>
          <a:xfrm>
            <a:off x="793790"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Corben" pitchFamily="34" charset="0"/>
                <a:ea typeface="Corben" pitchFamily="34" charset="-122"/>
                <a:cs typeface="Corben" pitchFamily="34" charset="-120"/>
              </a:rPr>
              <a:t>Uniform Tension</a:t>
            </a:r>
            <a:endParaRPr lang="en-US" sz="2200" dirty="0"/>
          </a:p>
        </p:txBody>
      </p:sp>
      <p:sp>
        <p:nvSpPr>
          <p:cNvPr id="4" name="Text 2"/>
          <p:cNvSpPr/>
          <p:nvPr/>
        </p:nvSpPr>
        <p:spPr>
          <a:xfrm>
            <a:off x="793790" y="4396859"/>
            <a:ext cx="3978116" cy="725805"/>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string is assumed to have a constant tension along its length.</a:t>
            </a:r>
            <a:endParaRPr lang="en-US" sz="1750" dirty="0"/>
          </a:p>
        </p:txBody>
      </p:sp>
      <p:sp>
        <p:nvSpPr>
          <p:cNvPr id="5" name="Text 3"/>
          <p:cNvSpPr/>
          <p:nvPr/>
        </p:nvSpPr>
        <p:spPr>
          <a:xfrm>
            <a:off x="5332928" y="381571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Corben" pitchFamily="34" charset="0"/>
                <a:ea typeface="Corben" pitchFamily="34" charset="-122"/>
                <a:cs typeface="Corben" pitchFamily="34" charset="-120"/>
              </a:rPr>
              <a:t>Small Deflections</a:t>
            </a:r>
            <a:endParaRPr lang="en-US" sz="2200" dirty="0"/>
          </a:p>
        </p:txBody>
      </p:sp>
      <p:sp>
        <p:nvSpPr>
          <p:cNvPr id="6" name="Text 4"/>
          <p:cNvSpPr/>
          <p:nvPr/>
        </p:nvSpPr>
        <p:spPr>
          <a:xfrm>
            <a:off x="5332928" y="4396859"/>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string's transverse displacement is small compared to its length.</a:t>
            </a:r>
            <a:endParaRPr lang="en-US" sz="1750" dirty="0"/>
          </a:p>
        </p:txBody>
      </p:sp>
      <p:sp>
        <p:nvSpPr>
          <p:cNvPr id="7" name="Text 5"/>
          <p:cNvSpPr/>
          <p:nvPr/>
        </p:nvSpPr>
        <p:spPr>
          <a:xfrm>
            <a:off x="9872067" y="3815715"/>
            <a:ext cx="3099554" cy="354330"/>
          </a:xfrm>
          <a:prstGeom prst="rect">
            <a:avLst/>
          </a:prstGeom>
          <a:noFill/>
          <a:ln/>
        </p:spPr>
        <p:txBody>
          <a:bodyPr wrap="none" lIns="0" tIns="0" rIns="0" bIns="0" rtlCol="0" anchor="t"/>
          <a:lstStyle/>
          <a:p>
            <a:pPr marL="0" indent="0">
              <a:lnSpc>
                <a:spcPts val="2750"/>
              </a:lnSpc>
              <a:buNone/>
            </a:pPr>
            <a:r>
              <a:rPr lang="en-US" sz="2200" dirty="0">
                <a:solidFill>
                  <a:srgbClr val="1B1B27"/>
                </a:solidFill>
                <a:latin typeface="Corben" pitchFamily="34" charset="0"/>
                <a:ea typeface="Corben" pitchFamily="34" charset="-122"/>
                <a:cs typeface="Corben" pitchFamily="34" charset="-120"/>
              </a:rPr>
              <a:t>Homogeneous Material</a:t>
            </a:r>
            <a:endParaRPr lang="en-US" sz="2200" dirty="0"/>
          </a:p>
        </p:txBody>
      </p:sp>
      <p:sp>
        <p:nvSpPr>
          <p:cNvPr id="8" name="Text 6"/>
          <p:cNvSpPr/>
          <p:nvPr/>
        </p:nvSpPr>
        <p:spPr>
          <a:xfrm>
            <a:off x="9872067" y="4396859"/>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string is made of a uniform, continuous material with no discontinuities.</a:t>
            </a:r>
            <a:endParaRPr lang="en-US" sz="1750" dirty="0"/>
          </a:p>
        </p:txBody>
      </p:sp>
      <p:sp>
        <p:nvSpPr>
          <p:cNvPr id="9" name="Rectangle 8">
            <a:extLst>
              <a:ext uri="{FF2B5EF4-FFF2-40B4-BE49-F238E27FC236}">
                <a16:creationId xmlns:a16="http://schemas.microsoft.com/office/drawing/2014/main" id="{9D9117C9-D604-52D2-725A-7B325F136518}"/>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58044" y="950000"/>
            <a:ext cx="7517725" cy="689015"/>
          </a:xfrm>
          <a:prstGeom prst="rect">
            <a:avLst/>
          </a:prstGeom>
          <a:noFill/>
          <a:ln/>
        </p:spPr>
        <p:txBody>
          <a:bodyPr wrap="none" lIns="0" tIns="0" rIns="0" bIns="0" rtlCol="0" anchor="t"/>
          <a:lstStyle/>
          <a:p>
            <a:pPr marL="0" indent="0">
              <a:lnSpc>
                <a:spcPts val="5400"/>
              </a:lnSpc>
              <a:buNone/>
            </a:pPr>
            <a:r>
              <a:rPr lang="en-US" sz="4300" dirty="0">
                <a:solidFill>
                  <a:srgbClr val="1B1B27"/>
                </a:solidFill>
                <a:latin typeface="Corben" pitchFamily="34" charset="0"/>
                <a:ea typeface="Corben" pitchFamily="34" charset="-122"/>
                <a:cs typeface="Corben" pitchFamily="34" charset="-120"/>
              </a:rPr>
              <a:t>Derivation of Wave Equation</a:t>
            </a:r>
            <a:endParaRPr lang="en-US" sz="4300" dirty="0"/>
          </a:p>
        </p:txBody>
      </p:sp>
      <p:sp>
        <p:nvSpPr>
          <p:cNvPr id="4" name="Shape 1"/>
          <p:cNvSpPr/>
          <p:nvPr/>
        </p:nvSpPr>
        <p:spPr>
          <a:xfrm>
            <a:off x="6573441" y="1969651"/>
            <a:ext cx="30480" cy="5309949"/>
          </a:xfrm>
          <a:prstGeom prst="roundRect">
            <a:avLst>
              <a:gd name="adj" fmla="val 303837"/>
            </a:avLst>
          </a:prstGeom>
          <a:solidFill>
            <a:srgbClr val="B8BFDF"/>
          </a:solidFill>
          <a:ln/>
        </p:spPr>
        <p:txBody>
          <a:bodyPr/>
          <a:lstStyle/>
          <a:p>
            <a:endParaRPr lang="en-IN"/>
          </a:p>
        </p:txBody>
      </p:sp>
      <p:sp>
        <p:nvSpPr>
          <p:cNvPr id="5" name="Shape 2"/>
          <p:cNvSpPr/>
          <p:nvPr/>
        </p:nvSpPr>
        <p:spPr>
          <a:xfrm>
            <a:off x="6806208" y="2450425"/>
            <a:ext cx="771644" cy="30480"/>
          </a:xfrm>
          <a:prstGeom prst="roundRect">
            <a:avLst>
              <a:gd name="adj" fmla="val 303837"/>
            </a:avLst>
          </a:prstGeom>
          <a:solidFill>
            <a:srgbClr val="B8BFDF"/>
          </a:solidFill>
          <a:ln/>
        </p:spPr>
        <p:txBody>
          <a:bodyPr/>
          <a:lstStyle/>
          <a:p>
            <a:endParaRPr lang="en-IN"/>
          </a:p>
        </p:txBody>
      </p:sp>
      <p:sp>
        <p:nvSpPr>
          <p:cNvPr id="6" name="Shape 3"/>
          <p:cNvSpPr/>
          <p:nvPr/>
        </p:nvSpPr>
        <p:spPr>
          <a:xfrm>
            <a:off x="6340673" y="2217658"/>
            <a:ext cx="496014" cy="496014"/>
          </a:xfrm>
          <a:prstGeom prst="roundRect">
            <a:avLst>
              <a:gd name="adj" fmla="val 18671"/>
            </a:avLst>
          </a:prstGeom>
          <a:solidFill>
            <a:srgbClr val="D2D9F9"/>
          </a:solidFill>
          <a:ln w="7620">
            <a:solidFill>
              <a:srgbClr val="B8BFDF"/>
            </a:solidFill>
            <a:prstDash val="solid"/>
          </a:ln>
        </p:spPr>
        <p:txBody>
          <a:bodyPr/>
          <a:lstStyle/>
          <a:p>
            <a:endParaRPr lang="en-IN"/>
          </a:p>
        </p:txBody>
      </p:sp>
      <p:sp>
        <p:nvSpPr>
          <p:cNvPr id="7" name="Text 4"/>
          <p:cNvSpPr/>
          <p:nvPr/>
        </p:nvSpPr>
        <p:spPr>
          <a:xfrm>
            <a:off x="6539746" y="2300288"/>
            <a:ext cx="97750" cy="330756"/>
          </a:xfrm>
          <a:prstGeom prst="rect">
            <a:avLst/>
          </a:prstGeom>
          <a:noFill/>
          <a:ln/>
        </p:spPr>
        <p:txBody>
          <a:bodyPr wrap="none" lIns="0" tIns="0" rIns="0" bIns="0" rtlCol="0" anchor="t"/>
          <a:lstStyle/>
          <a:p>
            <a:pPr marL="0" indent="0" algn="ctr">
              <a:lnSpc>
                <a:spcPts val="2600"/>
              </a:lnSpc>
              <a:buNone/>
            </a:pPr>
            <a:r>
              <a:rPr lang="en-US" sz="2600" dirty="0">
                <a:solidFill>
                  <a:srgbClr val="404155"/>
                </a:solidFill>
                <a:latin typeface="Corben" pitchFamily="34" charset="0"/>
                <a:ea typeface="Corben" pitchFamily="34" charset="-122"/>
                <a:cs typeface="Corben" pitchFamily="34" charset="-120"/>
              </a:rPr>
              <a:t>1</a:t>
            </a:r>
            <a:endParaRPr lang="en-US" sz="2600" dirty="0"/>
          </a:p>
        </p:txBody>
      </p:sp>
      <p:sp>
        <p:nvSpPr>
          <p:cNvPr id="8" name="Text 5"/>
          <p:cNvSpPr/>
          <p:nvPr/>
        </p:nvSpPr>
        <p:spPr>
          <a:xfrm>
            <a:off x="7801332" y="2190036"/>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404155"/>
                </a:solidFill>
                <a:latin typeface="Corben" pitchFamily="34" charset="0"/>
                <a:ea typeface="Corben" pitchFamily="34" charset="-122"/>
                <a:cs typeface="Corben" pitchFamily="34" charset="-120"/>
              </a:rPr>
              <a:t>Force Balance</a:t>
            </a:r>
            <a:endParaRPr lang="en-US" sz="2150" dirty="0"/>
          </a:p>
        </p:txBody>
      </p:sp>
      <p:sp>
        <p:nvSpPr>
          <p:cNvPr id="9" name="Text 6"/>
          <p:cNvSpPr/>
          <p:nvPr/>
        </p:nvSpPr>
        <p:spPr>
          <a:xfrm>
            <a:off x="7801332" y="2666762"/>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404155"/>
                </a:solidFill>
                <a:latin typeface="Nobile" pitchFamily="34" charset="0"/>
                <a:ea typeface="Nobile" pitchFamily="34" charset="-122"/>
                <a:cs typeface="Nobile" pitchFamily="34" charset="-120"/>
              </a:rPr>
              <a:t>Apply Newton's second law to a small segment of the string to establish the force balance.</a:t>
            </a:r>
            <a:endParaRPr lang="en-US" sz="1700" dirty="0"/>
          </a:p>
        </p:txBody>
      </p:sp>
      <p:sp>
        <p:nvSpPr>
          <p:cNvPr id="10" name="Shape 7"/>
          <p:cNvSpPr/>
          <p:nvPr/>
        </p:nvSpPr>
        <p:spPr>
          <a:xfrm>
            <a:off x="6806208" y="4293870"/>
            <a:ext cx="771644" cy="30480"/>
          </a:xfrm>
          <a:prstGeom prst="roundRect">
            <a:avLst>
              <a:gd name="adj" fmla="val 303837"/>
            </a:avLst>
          </a:prstGeom>
          <a:solidFill>
            <a:srgbClr val="B8BFDF"/>
          </a:solidFill>
          <a:ln/>
        </p:spPr>
        <p:txBody>
          <a:bodyPr/>
          <a:lstStyle/>
          <a:p>
            <a:endParaRPr lang="en-IN"/>
          </a:p>
        </p:txBody>
      </p:sp>
      <p:sp>
        <p:nvSpPr>
          <p:cNvPr id="11" name="Shape 8"/>
          <p:cNvSpPr/>
          <p:nvPr/>
        </p:nvSpPr>
        <p:spPr>
          <a:xfrm>
            <a:off x="6340673" y="4061103"/>
            <a:ext cx="496014" cy="496014"/>
          </a:xfrm>
          <a:prstGeom prst="roundRect">
            <a:avLst>
              <a:gd name="adj" fmla="val 18671"/>
            </a:avLst>
          </a:prstGeom>
          <a:solidFill>
            <a:srgbClr val="D2D9F9"/>
          </a:solidFill>
          <a:ln w="7620">
            <a:solidFill>
              <a:srgbClr val="B8BFDF"/>
            </a:solidFill>
            <a:prstDash val="solid"/>
          </a:ln>
        </p:spPr>
        <p:txBody>
          <a:bodyPr/>
          <a:lstStyle/>
          <a:p>
            <a:endParaRPr lang="en-IN"/>
          </a:p>
        </p:txBody>
      </p:sp>
      <p:sp>
        <p:nvSpPr>
          <p:cNvPr id="12" name="Text 9"/>
          <p:cNvSpPr/>
          <p:nvPr/>
        </p:nvSpPr>
        <p:spPr>
          <a:xfrm>
            <a:off x="6502360" y="4143732"/>
            <a:ext cx="172522" cy="330756"/>
          </a:xfrm>
          <a:prstGeom prst="rect">
            <a:avLst/>
          </a:prstGeom>
          <a:noFill/>
          <a:ln/>
        </p:spPr>
        <p:txBody>
          <a:bodyPr wrap="none" lIns="0" tIns="0" rIns="0" bIns="0" rtlCol="0" anchor="t"/>
          <a:lstStyle/>
          <a:p>
            <a:pPr marL="0" indent="0" algn="ctr">
              <a:lnSpc>
                <a:spcPts val="2600"/>
              </a:lnSpc>
              <a:buNone/>
            </a:pPr>
            <a:r>
              <a:rPr lang="en-US" sz="2600" dirty="0">
                <a:solidFill>
                  <a:srgbClr val="404155"/>
                </a:solidFill>
                <a:latin typeface="Corben" pitchFamily="34" charset="0"/>
                <a:ea typeface="Corben" pitchFamily="34" charset="-122"/>
                <a:cs typeface="Corben" pitchFamily="34" charset="-120"/>
              </a:rPr>
              <a:t>2</a:t>
            </a:r>
            <a:endParaRPr lang="en-US" sz="2600" dirty="0"/>
          </a:p>
        </p:txBody>
      </p:sp>
      <p:sp>
        <p:nvSpPr>
          <p:cNvPr id="13" name="Text 10"/>
          <p:cNvSpPr/>
          <p:nvPr/>
        </p:nvSpPr>
        <p:spPr>
          <a:xfrm>
            <a:off x="7801332" y="4033480"/>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404155"/>
                </a:solidFill>
                <a:latin typeface="Corben" pitchFamily="34" charset="0"/>
                <a:ea typeface="Corben" pitchFamily="34" charset="-122"/>
                <a:cs typeface="Corben" pitchFamily="34" charset="-120"/>
              </a:rPr>
              <a:t>Spatial Derivatives</a:t>
            </a:r>
            <a:endParaRPr lang="en-US" sz="2150" dirty="0"/>
          </a:p>
        </p:txBody>
      </p:sp>
      <p:sp>
        <p:nvSpPr>
          <p:cNvPr id="14" name="Text 11"/>
          <p:cNvSpPr/>
          <p:nvPr/>
        </p:nvSpPr>
        <p:spPr>
          <a:xfrm>
            <a:off x="7801332" y="4510207"/>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404155"/>
                </a:solidFill>
                <a:latin typeface="Nobile" pitchFamily="34" charset="0"/>
                <a:ea typeface="Nobile" pitchFamily="34" charset="-122"/>
                <a:cs typeface="Nobile" pitchFamily="34" charset="-120"/>
              </a:rPr>
              <a:t>Introduce spatial derivatives to represent the tension and acceleration forces on the string.</a:t>
            </a:r>
            <a:endParaRPr lang="en-US" sz="1700" dirty="0"/>
          </a:p>
        </p:txBody>
      </p:sp>
      <p:sp>
        <p:nvSpPr>
          <p:cNvPr id="15" name="Shape 12"/>
          <p:cNvSpPr/>
          <p:nvPr/>
        </p:nvSpPr>
        <p:spPr>
          <a:xfrm>
            <a:off x="6806208" y="6137315"/>
            <a:ext cx="771644" cy="30480"/>
          </a:xfrm>
          <a:prstGeom prst="roundRect">
            <a:avLst>
              <a:gd name="adj" fmla="val 303837"/>
            </a:avLst>
          </a:prstGeom>
          <a:solidFill>
            <a:srgbClr val="B8BFDF"/>
          </a:solidFill>
          <a:ln/>
        </p:spPr>
        <p:txBody>
          <a:bodyPr/>
          <a:lstStyle/>
          <a:p>
            <a:endParaRPr lang="en-IN"/>
          </a:p>
        </p:txBody>
      </p:sp>
      <p:sp>
        <p:nvSpPr>
          <p:cNvPr id="16" name="Shape 13"/>
          <p:cNvSpPr/>
          <p:nvPr/>
        </p:nvSpPr>
        <p:spPr>
          <a:xfrm>
            <a:off x="6340673" y="5904548"/>
            <a:ext cx="496014" cy="496014"/>
          </a:xfrm>
          <a:prstGeom prst="roundRect">
            <a:avLst>
              <a:gd name="adj" fmla="val 18671"/>
            </a:avLst>
          </a:prstGeom>
          <a:solidFill>
            <a:srgbClr val="D2D9F9"/>
          </a:solidFill>
          <a:ln w="7620">
            <a:solidFill>
              <a:srgbClr val="B8BFDF"/>
            </a:solidFill>
            <a:prstDash val="solid"/>
          </a:ln>
        </p:spPr>
        <p:txBody>
          <a:bodyPr/>
          <a:lstStyle/>
          <a:p>
            <a:endParaRPr lang="en-IN"/>
          </a:p>
        </p:txBody>
      </p:sp>
      <p:sp>
        <p:nvSpPr>
          <p:cNvPr id="17" name="Text 14"/>
          <p:cNvSpPr/>
          <p:nvPr/>
        </p:nvSpPr>
        <p:spPr>
          <a:xfrm>
            <a:off x="6495812" y="5987177"/>
            <a:ext cx="185738" cy="330756"/>
          </a:xfrm>
          <a:prstGeom prst="rect">
            <a:avLst/>
          </a:prstGeom>
          <a:noFill/>
          <a:ln/>
        </p:spPr>
        <p:txBody>
          <a:bodyPr wrap="none" lIns="0" tIns="0" rIns="0" bIns="0" rtlCol="0" anchor="t"/>
          <a:lstStyle/>
          <a:p>
            <a:pPr marL="0" indent="0" algn="ctr">
              <a:lnSpc>
                <a:spcPts val="2600"/>
              </a:lnSpc>
              <a:buNone/>
            </a:pPr>
            <a:r>
              <a:rPr lang="en-US" sz="2600" dirty="0">
                <a:solidFill>
                  <a:srgbClr val="404155"/>
                </a:solidFill>
                <a:latin typeface="Corben" pitchFamily="34" charset="0"/>
                <a:ea typeface="Corben" pitchFamily="34" charset="-122"/>
                <a:cs typeface="Corben" pitchFamily="34" charset="-120"/>
              </a:rPr>
              <a:t>3</a:t>
            </a:r>
            <a:endParaRPr lang="en-US" sz="2600" dirty="0"/>
          </a:p>
        </p:txBody>
      </p:sp>
      <p:sp>
        <p:nvSpPr>
          <p:cNvPr id="18" name="Text 15"/>
          <p:cNvSpPr/>
          <p:nvPr/>
        </p:nvSpPr>
        <p:spPr>
          <a:xfrm>
            <a:off x="7801332" y="5876925"/>
            <a:ext cx="2756178" cy="344448"/>
          </a:xfrm>
          <a:prstGeom prst="rect">
            <a:avLst/>
          </a:prstGeom>
          <a:noFill/>
          <a:ln/>
        </p:spPr>
        <p:txBody>
          <a:bodyPr wrap="none" lIns="0" tIns="0" rIns="0" bIns="0" rtlCol="0" anchor="t"/>
          <a:lstStyle/>
          <a:p>
            <a:pPr marL="0" indent="0" algn="l">
              <a:lnSpc>
                <a:spcPts val="2700"/>
              </a:lnSpc>
              <a:buNone/>
            </a:pPr>
            <a:r>
              <a:rPr lang="en-US" sz="2150" dirty="0">
                <a:solidFill>
                  <a:srgbClr val="404155"/>
                </a:solidFill>
                <a:latin typeface="Corben" pitchFamily="34" charset="0"/>
                <a:ea typeface="Corben" pitchFamily="34" charset="-122"/>
                <a:cs typeface="Corben" pitchFamily="34" charset="-120"/>
              </a:rPr>
              <a:t>Wave Equation</a:t>
            </a:r>
            <a:endParaRPr lang="en-US" sz="2150" dirty="0"/>
          </a:p>
        </p:txBody>
      </p:sp>
      <p:sp>
        <p:nvSpPr>
          <p:cNvPr id="19" name="Text 16"/>
          <p:cNvSpPr/>
          <p:nvPr/>
        </p:nvSpPr>
        <p:spPr>
          <a:xfrm>
            <a:off x="7801332" y="6353651"/>
            <a:ext cx="6057424" cy="705564"/>
          </a:xfrm>
          <a:prstGeom prst="rect">
            <a:avLst/>
          </a:prstGeom>
          <a:noFill/>
          <a:ln/>
        </p:spPr>
        <p:txBody>
          <a:bodyPr wrap="square" lIns="0" tIns="0" rIns="0" bIns="0" rtlCol="0" anchor="t"/>
          <a:lstStyle/>
          <a:p>
            <a:pPr marL="0" indent="0" algn="l">
              <a:lnSpc>
                <a:spcPts val="2750"/>
              </a:lnSpc>
              <a:buNone/>
            </a:pPr>
            <a:r>
              <a:rPr lang="en-US" sz="1700" dirty="0">
                <a:solidFill>
                  <a:srgbClr val="404155"/>
                </a:solidFill>
                <a:latin typeface="Nobile" pitchFamily="34" charset="0"/>
                <a:ea typeface="Nobile" pitchFamily="34" charset="-122"/>
                <a:cs typeface="Nobile" pitchFamily="34" charset="-120"/>
              </a:rPr>
              <a:t>Simplify the expression to arrive at the canonical wave equation for the string's displacement.</a:t>
            </a:r>
            <a:endParaRPr lang="en-US" sz="1700" dirty="0"/>
          </a:p>
        </p:txBody>
      </p:sp>
      <p:sp>
        <p:nvSpPr>
          <p:cNvPr id="20" name="Rectangle 19">
            <a:extLst>
              <a:ext uri="{FF2B5EF4-FFF2-40B4-BE49-F238E27FC236}">
                <a16:creationId xmlns:a16="http://schemas.microsoft.com/office/drawing/2014/main" id="{2D663B43-7BAD-D00C-D154-7FFBB30547A9}"/>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6993" y="1040606"/>
            <a:ext cx="10866477" cy="631269"/>
          </a:xfrm>
          <a:prstGeom prst="rect">
            <a:avLst/>
          </a:prstGeom>
          <a:noFill/>
          <a:ln/>
        </p:spPr>
        <p:txBody>
          <a:bodyPr wrap="none" lIns="0" tIns="0" rIns="0" bIns="0" rtlCol="0" anchor="t"/>
          <a:lstStyle/>
          <a:p>
            <a:pPr marL="0" indent="0">
              <a:lnSpc>
                <a:spcPts val="4950"/>
              </a:lnSpc>
              <a:buNone/>
            </a:pPr>
            <a:r>
              <a:rPr lang="en-US" sz="3950" dirty="0">
                <a:solidFill>
                  <a:srgbClr val="1B1B27"/>
                </a:solidFill>
                <a:latin typeface="Corben" pitchFamily="34" charset="0"/>
                <a:ea typeface="Corben" pitchFamily="34" charset="-122"/>
                <a:cs typeface="Corben" pitchFamily="34" charset="-120"/>
              </a:rPr>
              <a:t>Mathematical Equations for Vibrating Strings</a:t>
            </a:r>
            <a:endParaRPr lang="en-US" sz="3950" dirty="0"/>
          </a:p>
        </p:txBody>
      </p:sp>
      <p:pic>
        <p:nvPicPr>
          <p:cNvPr id="3" name="Image 0" descr="preencoded.png"/>
          <p:cNvPicPr>
            <a:picLocks noChangeAspect="1"/>
          </p:cNvPicPr>
          <p:nvPr/>
        </p:nvPicPr>
        <p:blipFill>
          <a:blip r:embed="rId3"/>
          <a:stretch>
            <a:fillRect/>
          </a:stretch>
        </p:blipFill>
        <p:spPr>
          <a:xfrm>
            <a:off x="2920722" y="2075855"/>
            <a:ext cx="2180630" cy="1163955"/>
          </a:xfrm>
          <a:prstGeom prst="rect">
            <a:avLst/>
          </a:prstGeom>
        </p:spPr>
      </p:pic>
      <p:sp>
        <p:nvSpPr>
          <p:cNvPr id="4" name="Text 1"/>
          <p:cNvSpPr/>
          <p:nvPr/>
        </p:nvSpPr>
        <p:spPr>
          <a:xfrm>
            <a:off x="3973711" y="2600087"/>
            <a:ext cx="74652" cy="403979"/>
          </a:xfrm>
          <a:prstGeom prst="rect">
            <a:avLst/>
          </a:prstGeom>
          <a:noFill/>
          <a:ln/>
        </p:spPr>
        <p:txBody>
          <a:bodyPr wrap="none" lIns="0" tIns="0" rIns="0" bIns="0" rtlCol="0" anchor="t"/>
          <a:lstStyle/>
          <a:p>
            <a:pPr marL="0" indent="0" algn="ctr">
              <a:lnSpc>
                <a:spcPts val="3150"/>
              </a:lnSpc>
              <a:buNone/>
            </a:pPr>
            <a:r>
              <a:rPr lang="en-US" sz="1950" dirty="0">
                <a:solidFill>
                  <a:srgbClr val="404155"/>
                </a:solidFill>
                <a:latin typeface="Corben" pitchFamily="34" charset="0"/>
                <a:ea typeface="Corben" pitchFamily="34" charset="-122"/>
                <a:cs typeface="Corben" pitchFamily="34" charset="-120"/>
              </a:rPr>
              <a:t>1</a:t>
            </a:r>
            <a:endParaRPr lang="en-US" sz="1950" dirty="0"/>
          </a:p>
        </p:txBody>
      </p:sp>
      <p:sp>
        <p:nvSpPr>
          <p:cNvPr id="5" name="Text 2"/>
          <p:cNvSpPr/>
          <p:nvPr/>
        </p:nvSpPr>
        <p:spPr>
          <a:xfrm>
            <a:off x="5303282" y="2277785"/>
            <a:ext cx="2525197" cy="315635"/>
          </a:xfrm>
          <a:prstGeom prst="rect">
            <a:avLst/>
          </a:prstGeom>
          <a:noFill/>
          <a:ln/>
        </p:spPr>
        <p:txBody>
          <a:bodyPr wrap="none" lIns="0" tIns="0" rIns="0" bIns="0" rtlCol="0" anchor="t"/>
          <a:lstStyle/>
          <a:p>
            <a:pPr marL="0" indent="0" algn="l">
              <a:lnSpc>
                <a:spcPts val="2450"/>
              </a:lnSpc>
              <a:buNone/>
            </a:pPr>
            <a:r>
              <a:rPr lang="en-US" sz="1950" dirty="0">
                <a:solidFill>
                  <a:srgbClr val="404155"/>
                </a:solidFill>
                <a:latin typeface="Corben" pitchFamily="34" charset="0"/>
                <a:ea typeface="Corben" pitchFamily="34" charset="-122"/>
                <a:cs typeface="Corben" pitchFamily="34" charset="-120"/>
              </a:rPr>
              <a:t>Wave Equation</a:t>
            </a:r>
            <a:endParaRPr lang="en-US" sz="1950" dirty="0"/>
          </a:p>
        </p:txBody>
      </p:sp>
      <p:sp>
        <p:nvSpPr>
          <p:cNvPr id="6" name="Text 3"/>
          <p:cNvSpPr/>
          <p:nvPr/>
        </p:nvSpPr>
        <p:spPr>
          <a:xfrm>
            <a:off x="5303282" y="2714625"/>
            <a:ext cx="5949672" cy="323255"/>
          </a:xfrm>
          <a:prstGeom prst="rect">
            <a:avLst/>
          </a:prstGeom>
          <a:noFill/>
          <a:ln/>
        </p:spPr>
        <p:txBody>
          <a:bodyPr wrap="none" lIns="0" tIns="0" rIns="0" bIns="0" rtlCol="0" anchor="t"/>
          <a:lstStyle/>
          <a:p>
            <a:pPr marL="0" indent="0" algn="l">
              <a:lnSpc>
                <a:spcPts val="2500"/>
              </a:lnSpc>
              <a:buNone/>
            </a:pPr>
            <a:r>
              <a:rPr lang="en-US" sz="1550" dirty="0">
                <a:solidFill>
                  <a:srgbClr val="404155"/>
                </a:solidFill>
                <a:latin typeface="Nobile" pitchFamily="34" charset="0"/>
                <a:ea typeface="Nobile" pitchFamily="34" charset="-122"/>
                <a:cs typeface="Nobile" pitchFamily="34" charset="-120"/>
              </a:rPr>
              <a:t>Describes the displacement of the string over time and space.</a:t>
            </a:r>
            <a:endParaRPr lang="en-US" sz="1550" dirty="0"/>
          </a:p>
        </p:txBody>
      </p:sp>
      <p:sp>
        <p:nvSpPr>
          <p:cNvPr id="7" name="Shape 4"/>
          <p:cNvSpPr/>
          <p:nvPr/>
        </p:nvSpPr>
        <p:spPr>
          <a:xfrm>
            <a:off x="5151834" y="3255526"/>
            <a:ext cx="8721090" cy="11430"/>
          </a:xfrm>
          <a:prstGeom prst="roundRect">
            <a:avLst>
              <a:gd name="adj" fmla="val 742320"/>
            </a:avLst>
          </a:prstGeom>
          <a:solidFill>
            <a:srgbClr val="B8BFDF"/>
          </a:solidFill>
          <a:ln/>
        </p:spPr>
        <p:txBody>
          <a:bodyPr/>
          <a:lstStyle/>
          <a:p>
            <a:endParaRPr lang="en-IN"/>
          </a:p>
        </p:txBody>
      </p:sp>
      <p:pic>
        <p:nvPicPr>
          <p:cNvPr id="8" name="Image 1" descr="preencoded.png"/>
          <p:cNvPicPr>
            <a:picLocks noChangeAspect="1"/>
          </p:cNvPicPr>
          <p:nvPr/>
        </p:nvPicPr>
        <p:blipFill>
          <a:blip r:embed="rId4"/>
          <a:stretch>
            <a:fillRect/>
          </a:stretch>
        </p:blipFill>
        <p:spPr>
          <a:xfrm>
            <a:off x="1830348" y="3290292"/>
            <a:ext cx="4361378" cy="1163955"/>
          </a:xfrm>
          <a:prstGeom prst="rect">
            <a:avLst/>
          </a:prstGeom>
        </p:spPr>
      </p:pic>
      <p:sp>
        <p:nvSpPr>
          <p:cNvPr id="9" name="Text 5"/>
          <p:cNvSpPr/>
          <p:nvPr/>
        </p:nvSpPr>
        <p:spPr>
          <a:xfrm>
            <a:off x="3945136" y="3670221"/>
            <a:ext cx="131683" cy="403979"/>
          </a:xfrm>
          <a:prstGeom prst="rect">
            <a:avLst/>
          </a:prstGeom>
          <a:noFill/>
          <a:ln/>
        </p:spPr>
        <p:txBody>
          <a:bodyPr wrap="none" lIns="0" tIns="0" rIns="0" bIns="0" rtlCol="0" anchor="t"/>
          <a:lstStyle/>
          <a:p>
            <a:pPr marL="0" indent="0" algn="ctr">
              <a:lnSpc>
                <a:spcPts val="3150"/>
              </a:lnSpc>
              <a:buNone/>
            </a:pPr>
            <a:r>
              <a:rPr lang="en-US" sz="1950" dirty="0">
                <a:solidFill>
                  <a:srgbClr val="404155"/>
                </a:solidFill>
                <a:latin typeface="Corben" pitchFamily="34" charset="0"/>
                <a:ea typeface="Corben" pitchFamily="34" charset="-122"/>
                <a:cs typeface="Corben" pitchFamily="34" charset="-120"/>
              </a:rPr>
              <a:t>2</a:t>
            </a:r>
            <a:endParaRPr lang="en-US" sz="1950" dirty="0"/>
          </a:p>
        </p:txBody>
      </p:sp>
      <p:sp>
        <p:nvSpPr>
          <p:cNvPr id="10" name="Text 6"/>
          <p:cNvSpPr/>
          <p:nvPr/>
        </p:nvSpPr>
        <p:spPr>
          <a:xfrm>
            <a:off x="6393656" y="3492222"/>
            <a:ext cx="2525197" cy="315635"/>
          </a:xfrm>
          <a:prstGeom prst="rect">
            <a:avLst/>
          </a:prstGeom>
          <a:noFill/>
          <a:ln/>
        </p:spPr>
        <p:txBody>
          <a:bodyPr wrap="none" lIns="0" tIns="0" rIns="0" bIns="0" rtlCol="0" anchor="t"/>
          <a:lstStyle/>
          <a:p>
            <a:pPr marL="0" indent="0" algn="l">
              <a:lnSpc>
                <a:spcPts val="2450"/>
              </a:lnSpc>
              <a:buNone/>
            </a:pPr>
            <a:r>
              <a:rPr lang="en-US" sz="1950" dirty="0">
                <a:solidFill>
                  <a:srgbClr val="404155"/>
                </a:solidFill>
                <a:latin typeface="Corben" pitchFamily="34" charset="0"/>
                <a:ea typeface="Corben" pitchFamily="34" charset="-122"/>
                <a:cs typeface="Corben" pitchFamily="34" charset="-120"/>
              </a:rPr>
              <a:t>Partial Derivatives</a:t>
            </a:r>
            <a:endParaRPr lang="en-US" sz="1950" dirty="0"/>
          </a:p>
        </p:txBody>
      </p:sp>
      <p:sp>
        <p:nvSpPr>
          <p:cNvPr id="11" name="Text 7"/>
          <p:cNvSpPr/>
          <p:nvPr/>
        </p:nvSpPr>
        <p:spPr>
          <a:xfrm>
            <a:off x="6393656" y="3929063"/>
            <a:ext cx="6438067" cy="323255"/>
          </a:xfrm>
          <a:prstGeom prst="rect">
            <a:avLst/>
          </a:prstGeom>
          <a:noFill/>
          <a:ln/>
        </p:spPr>
        <p:txBody>
          <a:bodyPr wrap="none" lIns="0" tIns="0" rIns="0" bIns="0" rtlCol="0" anchor="t"/>
          <a:lstStyle/>
          <a:p>
            <a:pPr marL="0" indent="0" algn="l">
              <a:lnSpc>
                <a:spcPts val="2500"/>
              </a:lnSpc>
              <a:buNone/>
            </a:pPr>
            <a:r>
              <a:rPr lang="en-US" sz="1550" dirty="0">
                <a:solidFill>
                  <a:srgbClr val="404155"/>
                </a:solidFill>
                <a:latin typeface="Nobile" pitchFamily="34" charset="0"/>
                <a:ea typeface="Nobile" pitchFamily="34" charset="-122"/>
                <a:cs typeface="Nobile" pitchFamily="34" charset="-120"/>
              </a:rPr>
              <a:t>Represent the spatial and temporal changes in the string's motion.</a:t>
            </a:r>
            <a:endParaRPr lang="en-US" sz="1550" dirty="0"/>
          </a:p>
        </p:txBody>
      </p:sp>
      <p:sp>
        <p:nvSpPr>
          <p:cNvPr id="12" name="Shape 8"/>
          <p:cNvSpPr/>
          <p:nvPr/>
        </p:nvSpPr>
        <p:spPr>
          <a:xfrm>
            <a:off x="6242209" y="4469963"/>
            <a:ext cx="7630716" cy="11430"/>
          </a:xfrm>
          <a:prstGeom prst="roundRect">
            <a:avLst>
              <a:gd name="adj" fmla="val 742320"/>
            </a:avLst>
          </a:prstGeom>
          <a:solidFill>
            <a:srgbClr val="B8BFDF"/>
          </a:solidFill>
          <a:ln/>
        </p:spPr>
        <p:txBody>
          <a:bodyPr/>
          <a:lstStyle/>
          <a:p>
            <a:endParaRPr lang="en-IN"/>
          </a:p>
        </p:txBody>
      </p:sp>
      <p:pic>
        <p:nvPicPr>
          <p:cNvPr id="13" name="Image 2" descr="preencoded.png"/>
          <p:cNvPicPr>
            <a:picLocks noChangeAspect="1"/>
          </p:cNvPicPr>
          <p:nvPr/>
        </p:nvPicPr>
        <p:blipFill>
          <a:blip r:embed="rId5"/>
          <a:stretch>
            <a:fillRect/>
          </a:stretch>
        </p:blipFill>
        <p:spPr>
          <a:xfrm>
            <a:off x="739973" y="4504730"/>
            <a:ext cx="6542008" cy="1163955"/>
          </a:xfrm>
          <a:prstGeom prst="rect">
            <a:avLst/>
          </a:prstGeom>
        </p:spPr>
      </p:pic>
      <p:sp>
        <p:nvSpPr>
          <p:cNvPr id="14" name="Text 9"/>
          <p:cNvSpPr/>
          <p:nvPr/>
        </p:nvSpPr>
        <p:spPr>
          <a:xfrm>
            <a:off x="3940016" y="4884658"/>
            <a:ext cx="141803" cy="403979"/>
          </a:xfrm>
          <a:prstGeom prst="rect">
            <a:avLst/>
          </a:prstGeom>
          <a:noFill/>
          <a:ln/>
        </p:spPr>
        <p:txBody>
          <a:bodyPr wrap="none" lIns="0" tIns="0" rIns="0" bIns="0" rtlCol="0" anchor="t"/>
          <a:lstStyle/>
          <a:p>
            <a:pPr marL="0" indent="0" algn="ctr">
              <a:lnSpc>
                <a:spcPts val="3150"/>
              </a:lnSpc>
              <a:buNone/>
            </a:pPr>
            <a:r>
              <a:rPr lang="en-US" sz="1950" dirty="0">
                <a:solidFill>
                  <a:srgbClr val="404155"/>
                </a:solidFill>
                <a:latin typeface="Corben" pitchFamily="34" charset="0"/>
                <a:ea typeface="Corben" pitchFamily="34" charset="-122"/>
                <a:cs typeface="Corben" pitchFamily="34" charset="-120"/>
              </a:rPr>
              <a:t>3</a:t>
            </a:r>
            <a:endParaRPr lang="en-US" sz="1950" dirty="0"/>
          </a:p>
        </p:txBody>
      </p:sp>
      <p:sp>
        <p:nvSpPr>
          <p:cNvPr id="15" name="Text 10"/>
          <p:cNvSpPr/>
          <p:nvPr/>
        </p:nvSpPr>
        <p:spPr>
          <a:xfrm>
            <a:off x="7483912" y="4706660"/>
            <a:ext cx="2525197" cy="315635"/>
          </a:xfrm>
          <a:prstGeom prst="rect">
            <a:avLst/>
          </a:prstGeom>
          <a:noFill/>
          <a:ln/>
        </p:spPr>
        <p:txBody>
          <a:bodyPr wrap="none" lIns="0" tIns="0" rIns="0" bIns="0" rtlCol="0" anchor="t"/>
          <a:lstStyle/>
          <a:p>
            <a:pPr marL="0" indent="0" algn="l">
              <a:lnSpc>
                <a:spcPts val="2450"/>
              </a:lnSpc>
              <a:buNone/>
            </a:pPr>
            <a:r>
              <a:rPr lang="en-US" sz="1950" dirty="0">
                <a:solidFill>
                  <a:srgbClr val="404155"/>
                </a:solidFill>
                <a:latin typeface="Corben" pitchFamily="34" charset="0"/>
                <a:ea typeface="Corben" pitchFamily="34" charset="-122"/>
                <a:cs typeface="Corben" pitchFamily="34" charset="-120"/>
              </a:rPr>
              <a:t>Force Balance</a:t>
            </a:r>
            <a:endParaRPr lang="en-US" sz="1950" dirty="0"/>
          </a:p>
        </p:txBody>
      </p:sp>
      <p:sp>
        <p:nvSpPr>
          <p:cNvPr id="16" name="Text 11"/>
          <p:cNvSpPr/>
          <p:nvPr/>
        </p:nvSpPr>
        <p:spPr>
          <a:xfrm>
            <a:off x="7483912" y="5143500"/>
            <a:ext cx="6138624" cy="323255"/>
          </a:xfrm>
          <a:prstGeom prst="rect">
            <a:avLst/>
          </a:prstGeom>
          <a:noFill/>
          <a:ln/>
        </p:spPr>
        <p:txBody>
          <a:bodyPr wrap="none" lIns="0" tIns="0" rIns="0" bIns="0" rtlCol="0" anchor="t"/>
          <a:lstStyle/>
          <a:p>
            <a:pPr marL="0" indent="0" algn="l">
              <a:lnSpc>
                <a:spcPts val="2500"/>
              </a:lnSpc>
              <a:buNone/>
            </a:pPr>
            <a:r>
              <a:rPr lang="en-US" sz="1550" dirty="0">
                <a:solidFill>
                  <a:srgbClr val="404155"/>
                </a:solidFill>
                <a:latin typeface="Nobile" pitchFamily="34" charset="0"/>
                <a:ea typeface="Nobile" pitchFamily="34" charset="-122"/>
                <a:cs typeface="Nobile" pitchFamily="34" charset="-120"/>
              </a:rPr>
              <a:t>Applies Newton's laws to the forces acting on a string segment.</a:t>
            </a:r>
            <a:endParaRPr lang="en-US" sz="1550" dirty="0"/>
          </a:p>
        </p:txBody>
      </p:sp>
      <p:sp>
        <p:nvSpPr>
          <p:cNvPr id="17" name="Text 12"/>
          <p:cNvSpPr/>
          <p:nvPr/>
        </p:nvSpPr>
        <p:spPr>
          <a:xfrm>
            <a:off x="706993" y="5895856"/>
            <a:ext cx="13216414" cy="1293019"/>
          </a:xfrm>
          <a:prstGeom prst="rect">
            <a:avLst/>
          </a:prstGeom>
          <a:noFill/>
          <a:ln/>
        </p:spPr>
        <p:txBody>
          <a:bodyPr wrap="square" lIns="0" tIns="0" rIns="0" bIns="0" rtlCol="0" anchor="t"/>
          <a:lstStyle/>
          <a:p>
            <a:pPr marL="0" indent="0">
              <a:lnSpc>
                <a:spcPts val="2500"/>
              </a:lnSpc>
              <a:buNone/>
            </a:pPr>
            <a:r>
              <a:rPr lang="en-US" sz="1550" dirty="0">
                <a:solidFill>
                  <a:srgbClr val="404155"/>
                </a:solidFill>
                <a:latin typeface="Nobile" pitchFamily="34" charset="0"/>
                <a:ea typeface="Nobile" pitchFamily="34" charset="-122"/>
                <a:cs typeface="Nobile" pitchFamily="34" charset="-120"/>
              </a:rPr>
              <a:t>The derivation of the vibrating string equation involves a series of mathematical steps. First, we establish the wave equation that captures the displacement of the string over time and space. This requires taking partial derivatives to represent the spatial and temporal changes in the string's motion. Ultimately, we arrive at the equation of motion by performing a force balance on a small segment of the string.</a:t>
            </a:r>
            <a:endParaRPr lang="en-US" sz="1550" dirty="0"/>
          </a:p>
        </p:txBody>
      </p:sp>
      <p:sp>
        <p:nvSpPr>
          <p:cNvPr id="18" name="Rectangle 17">
            <a:extLst>
              <a:ext uri="{FF2B5EF4-FFF2-40B4-BE49-F238E27FC236}">
                <a16:creationId xmlns:a16="http://schemas.microsoft.com/office/drawing/2014/main" id="{239DE967-5001-2BE5-AB71-BBB7E5EE7656}"/>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if of vibrating string">
            <a:hlinkClick r:id="" action="ppaction://media"/>
          </p:cNvPr>
          <p:cNvPicPr/>
          <p:nvPr>
            <a:videoFile r:link="rId2"/>
            <p:extLst>
              <p:ext uri="{DAA4B4D4-6D71-4841-9C94-3DE7FCFB9230}">
                <p14:media xmlns:p14="http://schemas.microsoft.com/office/powerpoint/2010/main" r:embed="rId1"/>
              </p:ext>
            </p:extLst>
          </p:nvPr>
        </p:nvPicPr>
        <p:blipFill>
          <a:blip r:embed="rId11"/>
          <a:stretch>
            <a:fillRect/>
          </a:stretch>
        </p:blipFill>
        <p:spPr>
          <a:xfrm>
            <a:off x="6696075" y="1814830"/>
            <a:ext cx="5943600" cy="2233295"/>
          </a:xfrm>
          <a:prstGeom prst="rect">
            <a:avLst/>
          </a:prstGeom>
        </p:spPr>
      </p:pic>
      <p:sp>
        <p:nvSpPr>
          <p:cNvPr id="3" name="Text Box 2"/>
          <p:cNvSpPr txBox="1"/>
          <p:nvPr/>
        </p:nvSpPr>
        <p:spPr>
          <a:xfrm>
            <a:off x="6819900" y="2797175"/>
            <a:ext cx="285750" cy="368300"/>
          </a:xfrm>
          <a:prstGeom prst="rect">
            <a:avLst/>
          </a:prstGeom>
          <a:noFill/>
        </p:spPr>
        <p:txBody>
          <a:bodyPr wrap="square" rtlCol="0">
            <a:spAutoFit/>
          </a:bodyPr>
          <a:lstStyle/>
          <a:p>
            <a:r>
              <a:rPr lang="en-US"/>
              <a:t>A</a:t>
            </a:r>
          </a:p>
        </p:txBody>
      </p:sp>
      <p:sp>
        <p:nvSpPr>
          <p:cNvPr id="4" name="Text Box 3"/>
          <p:cNvSpPr txBox="1"/>
          <p:nvPr/>
        </p:nvSpPr>
        <p:spPr>
          <a:xfrm>
            <a:off x="12087225" y="2806700"/>
            <a:ext cx="153035" cy="368300"/>
          </a:xfrm>
          <a:prstGeom prst="rect">
            <a:avLst/>
          </a:prstGeom>
          <a:noFill/>
        </p:spPr>
        <p:txBody>
          <a:bodyPr wrap="square" rtlCol="0">
            <a:spAutoFit/>
          </a:bodyPr>
          <a:lstStyle/>
          <a:p>
            <a:r>
              <a:rPr lang="en-US"/>
              <a:t>B</a:t>
            </a:r>
          </a:p>
        </p:txBody>
      </p:sp>
      <mc:AlternateContent xmlns:mc="http://schemas.openxmlformats.org/markup-compatibility/2006" xmlns:a14="http://schemas.microsoft.com/office/drawing/2010/main">
        <mc:Choice Requires="a14">
          <p:sp>
            <p:nvSpPr>
              <p:cNvPr id="5" name="Text Box 4"/>
              <p:cNvSpPr txBox="1"/>
              <p:nvPr/>
            </p:nvSpPr>
            <p:spPr>
              <a:xfrm>
                <a:off x="1028158" y="1036955"/>
                <a:ext cx="5277485" cy="5494655"/>
              </a:xfrm>
              <a:prstGeom prst="rect">
                <a:avLst/>
              </a:prstGeom>
              <a:noFill/>
            </p:spPr>
            <p:txBody>
              <a:bodyPr wrap="square" rtlCol="0">
                <a:noAutofit/>
              </a:bodyPr>
              <a:lstStyle/>
              <a:p>
                <a:r>
                  <a:rPr lang="en-US" sz="1500" dirty="0">
                    <a:latin typeface="Nobile" panose="020B0604020202020204" charset="0"/>
                  </a:rPr>
                  <a:t>C</a:t>
                </a:r>
                <a:r>
                  <a:rPr lang="en-US" sz="1500" dirty="0">
                    <a:solidFill>
                      <a:schemeClr val="tx1"/>
                    </a:solidFill>
                    <a:uFillTx/>
                    <a:latin typeface="Nobile" panose="020B0604020202020204" charset="0"/>
                  </a:rPr>
                  <a:t>onsider a string having linear mass density </a:t>
                </a:r>
                <a14:m>
                  <m:oMath xmlns:m="http://schemas.openxmlformats.org/officeDocument/2006/math">
                    <m:r>
                      <a:rPr lang="en-US" sz="1500" i="1">
                        <a:solidFill>
                          <a:schemeClr val="tx1"/>
                        </a:solidFill>
                        <a:uFillTx/>
                        <a:latin typeface="Cambria Math" panose="02040503050406030204" charset="0"/>
                        <a:cs typeface="Cambria Math" panose="02040503050406030204" charset="0"/>
                      </a:rPr>
                      <m:t>𝜇</m:t>
                    </m:r>
                    <m:r>
                      <a:rPr lang="en-US" sz="1500" i="1">
                        <a:solidFill>
                          <a:schemeClr val="tx1"/>
                        </a:solidFill>
                        <a:uFillTx/>
                        <a:latin typeface="Cambria Math" panose="02040503050406030204" charset="0"/>
                        <a:cs typeface="Cambria Math" panose="02040503050406030204" charset="0"/>
                      </a:rPr>
                      <m:t> </m:t>
                    </m:r>
                  </m:oMath>
                </a14:m>
                <a:r>
                  <a:rPr lang="en-US" sz="1500" dirty="0">
                    <a:solidFill>
                      <a:schemeClr val="tx1"/>
                    </a:solidFill>
                    <a:uFillTx/>
                    <a:latin typeface="Nobile" panose="020B0604020202020204" charset="0"/>
                  </a:rPr>
                  <a:t>,tied between A &amp; B, stretched and then released suddenly , it starts to vibrate consider a point X at distance x from A and point Y at distance </a:t>
                </a:r>
                <a14:m>
                  <m:oMath xmlns:m="http://schemas.openxmlformats.org/officeDocument/2006/math">
                    <m:r>
                      <a:rPr lang="en-US" sz="1500" i="1">
                        <a:solidFill>
                          <a:schemeClr val="tx1"/>
                        </a:solidFill>
                        <a:uFillTx/>
                        <a:latin typeface="Cambria Math" panose="02040503050406030204" charset="0"/>
                        <a:cs typeface="Cambria Math" panose="02040503050406030204" charset="0"/>
                      </a:rPr>
                      <m:t>𝑥</m:t>
                    </m:r>
                  </m:oMath>
                </a14:m>
                <a:r>
                  <a:rPr lang="en-US" sz="1500" dirty="0">
                    <a:solidFill>
                      <a:schemeClr val="tx1"/>
                    </a:solidFill>
                    <a:uFillTx/>
                    <a:latin typeface="Nobile" panose="020B0604020202020204" charset="0"/>
                  </a:rPr>
                  <a:t>+</a:t>
                </a:r>
                <a14:m>
                  <m:oMath xmlns:m="http://schemas.openxmlformats.org/officeDocument/2006/math">
                    <m:r>
                      <a:rPr lang="en-US" sz="1500" i="1">
                        <a:solidFill>
                          <a:schemeClr val="tx1"/>
                        </a:solidFill>
                        <a:uFillTx/>
                        <a:latin typeface="Cambria Math" panose="02040503050406030204" charset="0"/>
                        <a:cs typeface="Cambria Math" panose="02040503050406030204" charset="0"/>
                      </a:rPr>
                      <m:t>𝜕</m:t>
                    </m:r>
                    <m:r>
                      <a:rPr lang="en-US" sz="1500" i="1">
                        <a:solidFill>
                          <a:schemeClr val="tx1"/>
                        </a:solidFill>
                        <a:uFillTx/>
                        <a:latin typeface="Cambria Math" panose="02040503050406030204" charset="0"/>
                        <a:cs typeface="Cambria Math" panose="02040503050406030204" charset="0"/>
                      </a:rPr>
                      <m:t>𝑥</m:t>
                    </m:r>
                  </m:oMath>
                </a14:m>
                <a:endParaRPr lang="en-US" sz="1500" i="1" dirty="0">
                  <a:solidFill>
                    <a:schemeClr val="tx1"/>
                  </a:solidFill>
                  <a:uFillTx/>
                  <a:latin typeface="Nobile" panose="020B0604020202020204" charset="0"/>
                  <a:cs typeface="Cambria Math" panose="02040503050406030204" charset="0"/>
                </a:endParaRPr>
              </a:p>
              <a:p>
                <a:endParaRPr lang="en-US" sz="1500" dirty="0">
                  <a:solidFill>
                    <a:schemeClr val="tx1"/>
                  </a:solidFill>
                  <a:uFillTx/>
                  <a:latin typeface="Nobile" panose="020B0604020202020204" charset="0"/>
                </a:endParaRPr>
              </a:p>
              <a:p>
                <a:r>
                  <a:rPr lang="en-US" sz="1500" dirty="0">
                    <a:solidFill>
                      <a:schemeClr val="tx1"/>
                    </a:solidFill>
                    <a:uFillTx/>
                    <a:latin typeface="Nobile" panose="020B0604020202020204" charset="0"/>
                  </a:rPr>
                  <a:t> here , point Y is general point so tension acting will also be counted as general tension</a:t>
                </a:r>
              </a:p>
              <a:p>
                <a:endParaRPr lang="en-US" sz="1500" dirty="0">
                  <a:solidFill>
                    <a:schemeClr val="tx1"/>
                  </a:solidFill>
                  <a:uFillTx/>
                  <a:latin typeface="Nobile" panose="020B0604020202020204" charset="0"/>
                </a:endParaRPr>
              </a:p>
              <a:p>
                <a:r>
                  <a:rPr lang="en-US" sz="1500" dirty="0">
                    <a:solidFill>
                      <a:schemeClr val="tx1"/>
                    </a:solidFill>
                    <a:uFillTx/>
                    <a:latin typeface="Nobile" panose="020B0604020202020204" charset="0"/>
                  </a:rPr>
                  <a:t>   </a:t>
                </a:r>
                <a:r>
                  <a:rPr lang="en-US" dirty="0">
                    <a:solidFill>
                      <a:schemeClr val="tx1"/>
                    </a:solidFill>
                    <a:uFillTx/>
                    <a:latin typeface="Nobile" panose="020B0604020202020204" charset="0"/>
                  </a:rPr>
                  <a:t>    y-component of T  = T</a:t>
                </a:r>
                <a14:m>
                  <m:oMath xmlns:m="http://schemas.openxmlformats.org/officeDocument/2006/math">
                    <m:r>
                      <a:rPr lang="en-US" i="1">
                        <a:solidFill>
                          <a:schemeClr val="tx1"/>
                        </a:solidFill>
                        <a:uFillTx/>
                        <a:latin typeface="Cambria Math" panose="02040503050406030204" charset="0"/>
                        <a:cs typeface="Cambria Math" panose="02040503050406030204" charset="0"/>
                      </a:rPr>
                      <m:t>𝑠𝑖𝑛</m:t>
                    </m:r>
                    <m:r>
                      <a:rPr lang="en-US" i="1">
                        <a:solidFill>
                          <a:schemeClr val="tx1"/>
                        </a:solidFill>
                        <a:uFillTx/>
                        <a:latin typeface="Cambria Math" panose="02040503050406030204" charset="0"/>
                        <a:cs typeface="Cambria Math" panose="02040503050406030204" charset="0"/>
                      </a:rPr>
                      <m:t>𝜃</m:t>
                    </m:r>
                  </m:oMath>
                </a14:m>
                <a:endParaRPr lang="en-US" i="1" dirty="0">
                  <a:solidFill>
                    <a:schemeClr val="tx1"/>
                  </a:solidFill>
                  <a:uFillTx/>
                  <a:latin typeface="Nobile" panose="020B0604020202020204" charset="0"/>
                  <a:cs typeface="Cambria Math" panose="02040503050406030204" charset="0"/>
                </a:endParaRPr>
              </a:p>
              <a:p>
                <a:r>
                  <a:rPr lang="en-US" dirty="0">
                    <a:solidFill>
                      <a:schemeClr val="tx1"/>
                    </a:solidFill>
                    <a:uFillTx/>
                    <a:latin typeface="Nobile" panose="020B0604020202020204" charset="0"/>
                  </a:rPr>
                  <a:t>               </a:t>
                </a:r>
                <a14:m>
                  <m:oMath xmlns:m="http://schemas.openxmlformats.org/officeDocument/2006/math">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 </m:t>
                    </m:r>
                    <m:r>
                      <a:rPr lang="en-US" i="1">
                        <a:solidFill>
                          <a:schemeClr val="tx1"/>
                        </a:solidFill>
                        <a:uFillTx/>
                        <a:latin typeface="Cambria Math" panose="02040503050406030204" charset="0"/>
                        <a:cs typeface="Cambria Math" panose="02040503050406030204" charset="0"/>
                      </a:rPr>
                      <m:t>𝑖𝑠</m:t>
                    </m:r>
                    <m:r>
                      <a:rPr lang="en-US" i="1">
                        <a:solidFill>
                          <a:schemeClr val="tx1"/>
                        </a:solidFill>
                        <a:uFillTx/>
                        <a:latin typeface="Cambria Math" panose="02040503050406030204" charset="0"/>
                        <a:cs typeface="Cambria Math" panose="02040503050406030204" charset="0"/>
                      </a:rPr>
                      <m:t> </m:t>
                    </m:r>
                    <m:r>
                      <a:rPr lang="en-US" i="1">
                        <a:solidFill>
                          <a:schemeClr val="tx1"/>
                        </a:solidFill>
                        <a:uFillTx/>
                        <a:latin typeface="Cambria Math" panose="02040503050406030204" charset="0"/>
                        <a:cs typeface="Cambria Math" panose="02040503050406030204" charset="0"/>
                      </a:rPr>
                      <m:t>𝑣𝑒𝑟𝑦</m:t>
                    </m:r>
                    <m:r>
                      <a:rPr lang="en-US" i="1">
                        <a:solidFill>
                          <a:schemeClr val="tx1"/>
                        </a:solidFill>
                        <a:uFillTx/>
                        <a:latin typeface="Cambria Math" panose="02040503050406030204" charset="0"/>
                        <a:cs typeface="Cambria Math" panose="02040503050406030204" charset="0"/>
                      </a:rPr>
                      <m:t> </m:t>
                    </m:r>
                    <m:r>
                      <a:rPr lang="en-US" i="1">
                        <a:solidFill>
                          <a:schemeClr val="tx1"/>
                        </a:solidFill>
                        <a:uFillTx/>
                        <a:latin typeface="Cambria Math" panose="02040503050406030204" charset="0"/>
                        <a:cs typeface="Cambria Math" panose="02040503050406030204" charset="0"/>
                      </a:rPr>
                      <m:t>𝑠𝑚𝑎𝑙𝑙</m:t>
                    </m:r>
                    <m:r>
                      <a:rPr lang="en-US" i="1">
                        <a:solidFill>
                          <a:schemeClr val="tx1"/>
                        </a:solidFill>
                        <a:uFillTx/>
                        <a:latin typeface="Cambria Math" panose="02040503050406030204" charset="0"/>
                        <a:cs typeface="Cambria Math" panose="02040503050406030204" charset="0"/>
                      </a:rPr>
                      <m:t> </m:t>
                    </m:r>
                    <m:r>
                      <a:rPr lang="en-US" i="1">
                        <a:solidFill>
                          <a:schemeClr val="tx1"/>
                        </a:solidFill>
                        <a:uFillTx/>
                        <a:latin typeface="Cambria Math" panose="02040503050406030204" charset="0"/>
                        <a:cs typeface="Cambria Math" panose="02040503050406030204" charset="0"/>
                      </a:rPr>
                      <m:t>𝑠𝑜</m:t>
                    </m:r>
                    <m:r>
                      <a:rPr lang="en-US" i="1">
                        <a:solidFill>
                          <a:schemeClr val="tx1"/>
                        </a:solidFill>
                        <a:uFillTx/>
                        <a:latin typeface="Cambria Math" panose="02040503050406030204" charset="0"/>
                        <a:cs typeface="Cambria Math" panose="02040503050406030204" charset="0"/>
                      </a:rPr>
                      <m:t>, </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𝑠𝑖𝑛</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𝑡𝑎𝑛</m:t>
                    </m:r>
                    <m:r>
                      <a:rPr lang="en-US" i="1">
                        <a:solidFill>
                          <a:schemeClr val="tx1"/>
                        </a:solidFill>
                        <a:uFillTx/>
                        <a:latin typeface="Cambria Math" panose="02040503050406030204" charset="0"/>
                        <a:cs typeface="Cambria Math" panose="02040503050406030204" charset="0"/>
                      </a:rPr>
                      <m:t>𝜃</m:t>
                    </m:r>
                  </m:oMath>
                </a14:m>
                <a:endParaRPr lang="en-US" i="1" dirty="0">
                  <a:solidFill>
                    <a:schemeClr val="tx1"/>
                  </a:solidFill>
                  <a:uFillTx/>
                  <a:latin typeface="Nobile" panose="020B0604020202020204" charset="0"/>
                  <a:cs typeface="Cambria Math" panose="02040503050406030204" charset="0"/>
                </a:endParaRPr>
              </a:p>
              <a:p>
                <a:r>
                  <a:rPr lang="en-US" dirty="0">
                    <a:solidFill>
                      <a:schemeClr val="tx1"/>
                    </a:solidFill>
                    <a:uFillTx/>
                    <a:latin typeface="Nobile" panose="020B0604020202020204" charset="0"/>
                  </a:rPr>
                  <a:t>     so, y-component of T   = T tan</a:t>
                </a:r>
                <a14:m>
                  <m:oMath xmlns:m="http://schemas.openxmlformats.org/officeDocument/2006/math">
                    <m:r>
                      <a:rPr lang="en-US" i="1">
                        <a:solidFill>
                          <a:schemeClr val="tx1"/>
                        </a:solidFill>
                        <a:uFillTx/>
                        <a:latin typeface="Cambria Math" panose="02040503050406030204" charset="0"/>
                        <a:cs typeface="Cambria Math" panose="02040503050406030204" charset="0"/>
                      </a:rPr>
                      <m:t>𝜃</m:t>
                    </m:r>
                  </m:oMath>
                </a14:m>
                <a:r>
                  <a:rPr lang="en-US" dirty="0">
                    <a:solidFill>
                      <a:schemeClr val="tx1"/>
                    </a:solidFill>
                    <a:uFillTx/>
                    <a:latin typeface="Nobile" panose="020B0604020202020204" charset="0"/>
                  </a:rPr>
                  <a:t>=T(</a:t>
                </a:r>
                <a14:m>
                  <m:oMath xmlns:m="http://schemas.openxmlformats.org/officeDocument/2006/math">
                    <m:f>
                      <m:fPr>
                        <m:ctrlPr>
                          <a:rPr lang="en-US" i="1">
                            <a:solidFill>
                              <a:schemeClr val="tx1"/>
                            </a:solidFill>
                            <a:uFillTx/>
                            <a:latin typeface="Cambria Math" panose="02040503050406030204" pitchFamily="18" charset="0"/>
                            <a:cs typeface="Cambria Math" panose="02040503050406030204" charset="0"/>
                          </a:rPr>
                        </m:ctrlPr>
                      </m:fPr>
                      <m:num>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𝑦</m:t>
                        </m:r>
                      </m:num>
                      <m:den>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den>
                    </m:f>
                    <m:r>
                      <a:rPr lang="en-US" i="1">
                        <a:solidFill>
                          <a:schemeClr val="tx1"/>
                        </a:solidFill>
                        <a:uFillTx/>
                        <a:latin typeface="Cambria Math" panose="02040503050406030204" charset="0"/>
                        <a:cs typeface="Cambria Math" panose="02040503050406030204" charset="0"/>
                      </a:rPr>
                      <m:t>)</m:t>
                    </m:r>
                  </m:oMath>
                </a14:m>
                <a:endParaRPr lang="en-US" i="1" dirty="0">
                  <a:solidFill>
                    <a:schemeClr val="tx1"/>
                  </a:solidFill>
                  <a:uFillTx/>
                  <a:latin typeface="Nobile" panose="020B0604020202020204" charset="0"/>
                  <a:cs typeface="Cambria Math" panose="02040503050406030204" charset="0"/>
                </a:endParaRPr>
              </a:p>
              <a:p>
                <a:endParaRPr lang="en-US" dirty="0">
                  <a:solidFill>
                    <a:schemeClr val="tx1"/>
                  </a:solidFill>
                  <a:uFillTx/>
                  <a:latin typeface="Nobile" panose="020B0604020202020204" charset="0"/>
                </a:endParaRPr>
              </a:p>
              <a:p>
                <a:r>
                  <a:rPr lang="en-US" dirty="0">
                    <a:solidFill>
                      <a:schemeClr val="tx1"/>
                    </a:solidFill>
                    <a:uFillTx/>
                    <a:latin typeface="Nobile" panose="020B0604020202020204" charset="0"/>
                  </a:rPr>
                  <a:t>   y-component of T  =T</a:t>
                </a:r>
                <a14:m>
                  <m:oMath xmlns:m="http://schemas.openxmlformats.org/officeDocument/2006/math">
                    <m:r>
                      <a:rPr lang="en-US" i="1">
                        <a:solidFill>
                          <a:schemeClr val="tx1"/>
                        </a:solidFill>
                        <a:uFillTx/>
                        <a:latin typeface="Cambria Math" panose="02040503050406030204" charset="0"/>
                        <a:cs typeface="Cambria Math" panose="02040503050406030204" charset="0"/>
                      </a:rPr>
                      <m:t>𝑠𝑖𝑛</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oMath>
                </a14:m>
                <a:endParaRPr lang="en-US" i="1" dirty="0">
                  <a:solidFill>
                    <a:schemeClr val="tx1"/>
                  </a:solidFill>
                  <a:uFillTx/>
                  <a:latin typeface="Nobile" panose="020B0604020202020204" charset="0"/>
                  <a:cs typeface="Cambria Math" panose="02040503050406030204" charset="0"/>
                </a:endParaRPr>
              </a:p>
              <a:p>
                <a:r>
                  <a:rPr lang="en-US" i="1" dirty="0">
                    <a:solidFill>
                      <a:schemeClr val="tx1"/>
                    </a:solidFill>
                    <a:uFillTx/>
                    <a:latin typeface="Nobile" panose="020B0604020202020204" charset="0"/>
                    <a:cs typeface="Cambria Math" panose="02040503050406030204" charset="0"/>
                  </a:rPr>
                  <a:t>             </a:t>
                </a:r>
                <a14:m>
                  <m:oMath xmlns:m="http://schemas.openxmlformats.org/officeDocument/2006/math">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oMath>
                </a14:m>
                <a:r>
                  <a:rPr lang="en-US" i="1" dirty="0">
                    <a:solidFill>
                      <a:schemeClr val="tx1"/>
                    </a:solidFill>
                    <a:uFillTx/>
                    <a:latin typeface="Nobile" panose="020B0604020202020204" charset="0"/>
                    <a:cs typeface="Cambria Math" panose="02040503050406030204" charset="0"/>
                  </a:rPr>
                  <a:t> is very small </a:t>
                </a:r>
              </a:p>
              <a:p>
                <a:r>
                  <a:rPr lang="en-US" i="1" dirty="0">
                    <a:solidFill>
                      <a:schemeClr val="tx1"/>
                    </a:solidFill>
                    <a:uFillTx/>
                    <a:latin typeface="Nobile" panose="020B0604020202020204" charset="0"/>
                    <a:cs typeface="Cambria Math" panose="02040503050406030204" charset="0"/>
                  </a:rPr>
                  <a:t>     so,</a:t>
                </a:r>
                <a14:m>
                  <m:oMath xmlns:m="http://schemas.openxmlformats.org/officeDocument/2006/math">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𝑠𝑖𝑛</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𝑡𝑎𝑛</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oMath>
                </a14:m>
                <a:endParaRPr lang="en-US" i="1" dirty="0">
                  <a:solidFill>
                    <a:schemeClr val="tx1"/>
                  </a:solidFill>
                  <a:uFillTx/>
                  <a:latin typeface="Nobile" panose="020B0604020202020204" charset="0"/>
                  <a:cs typeface="Cambria Math" panose="02040503050406030204" charset="0"/>
                </a:endParaRPr>
              </a:p>
              <a:p>
                <a:r>
                  <a:rPr lang="en-US" dirty="0">
                    <a:solidFill>
                      <a:schemeClr val="tx1"/>
                    </a:solidFill>
                    <a:uFillTx/>
                    <a:latin typeface="Nobile" panose="020B0604020202020204" charset="0"/>
                    <a:sym typeface="+mn-ea"/>
                  </a:rPr>
                  <a:t>       y-component of T  =T</a:t>
                </a:r>
                <a14:m>
                  <m:oMath xmlns:m="http://schemas.openxmlformats.org/officeDocument/2006/math">
                    <m:r>
                      <a:rPr lang="en-US" i="1">
                        <a:solidFill>
                          <a:schemeClr val="tx1"/>
                        </a:solidFill>
                        <a:uFillTx/>
                        <a:latin typeface="Cambria Math" panose="02040503050406030204" charset="0"/>
                        <a:cs typeface="Cambria Math" panose="02040503050406030204" charset="0"/>
                      </a:rPr>
                      <m:t>𝑡𝑎𝑛</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oMath>
                </a14:m>
                <a:endParaRPr lang="en-US" i="1" dirty="0">
                  <a:solidFill>
                    <a:schemeClr val="tx1"/>
                  </a:solidFill>
                  <a:uFillTx/>
                  <a:latin typeface="Nobile" panose="020B0604020202020204" charset="0"/>
                  <a:cs typeface="Cambria Math" panose="02040503050406030204" charset="0"/>
                </a:endParaRPr>
              </a:p>
              <a:p>
                <a:r>
                  <a:rPr lang="en-US" i="1" dirty="0">
                    <a:solidFill>
                      <a:schemeClr val="tx1"/>
                    </a:solidFill>
                    <a:uFillTx/>
                    <a:latin typeface="Nobile" panose="020B0604020202020204" charset="0"/>
                    <a:cs typeface="Cambria Math" panose="02040503050406030204" charset="0"/>
                  </a:rPr>
                  <a:t>      if  we consider T as f(x) then</a:t>
                </a:r>
              </a:p>
              <a:p>
                <a:r>
                  <a:rPr lang="en-US" i="1" dirty="0">
                    <a:solidFill>
                      <a:schemeClr val="tx1"/>
                    </a:solidFill>
                    <a:uFillTx/>
                    <a:latin typeface="Nobile" panose="020B0604020202020204" charset="0"/>
                    <a:cs typeface="Cambria Math" panose="02040503050406030204" charset="0"/>
                  </a:rPr>
                  <a:t>        f(x)=</a:t>
                </a:r>
                <a:r>
                  <a:rPr lang="en-US" dirty="0">
                    <a:solidFill>
                      <a:schemeClr val="tx1"/>
                    </a:solidFill>
                    <a:uFillTx/>
                    <a:latin typeface="Nobile" panose="020B0604020202020204" charset="0"/>
                    <a:sym typeface="+mn-ea"/>
                  </a:rPr>
                  <a:t>T(</a:t>
                </a:r>
                <a14:m>
                  <m:oMath xmlns:m="http://schemas.openxmlformats.org/officeDocument/2006/math">
                    <m:f>
                      <m:fPr>
                        <m:ctrlPr>
                          <a:rPr lang="en-US" i="1">
                            <a:solidFill>
                              <a:schemeClr val="tx1"/>
                            </a:solidFill>
                            <a:uFillTx/>
                            <a:latin typeface="Cambria Math" panose="02040503050406030204" pitchFamily="18" charset="0"/>
                            <a:cs typeface="Cambria Math" panose="02040503050406030204" charset="0"/>
                          </a:rPr>
                        </m:ctrlPr>
                      </m:fPr>
                      <m:num>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𝑦</m:t>
                        </m:r>
                      </m:num>
                      <m:den>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den>
                    </m:f>
                    <m:r>
                      <a:rPr lang="en-US" i="1">
                        <a:solidFill>
                          <a:schemeClr val="tx1"/>
                        </a:solidFill>
                        <a:uFillTx/>
                        <a:latin typeface="Cambria Math" panose="02040503050406030204" charset="0"/>
                        <a:cs typeface="Cambria Math" panose="02040503050406030204" charset="0"/>
                      </a:rPr>
                      <m:t>)</m:t>
                    </m:r>
                  </m:oMath>
                </a14:m>
                <a:r>
                  <a:rPr lang="en-US" i="1" dirty="0">
                    <a:solidFill>
                      <a:schemeClr val="tx1"/>
                    </a:solidFill>
                    <a:uFillTx/>
                    <a:latin typeface="Nobile" panose="020B0604020202020204" charset="0"/>
                    <a:cs typeface="Cambria Math" panose="02040503050406030204" charset="0"/>
                  </a:rPr>
                  <a:t>   &amp;    f(</a:t>
                </a:r>
                <a14:m>
                  <m:oMath xmlns:m="http://schemas.openxmlformats.org/officeDocument/2006/math">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r>
                      <a:rPr lang="en-US" i="1">
                        <a:solidFill>
                          <a:schemeClr val="tx1"/>
                        </a:solidFill>
                        <a:uFillTx/>
                        <a:latin typeface="Cambria Math" panose="02040503050406030204" charset="0"/>
                        <a:cs typeface="Cambria Math" panose="02040503050406030204" charset="0"/>
                      </a:rPr>
                      <m:t>)=</m:t>
                    </m:r>
                  </m:oMath>
                </a14:m>
                <a:r>
                  <a:rPr lang="en-US" dirty="0">
                    <a:solidFill>
                      <a:schemeClr val="tx1"/>
                    </a:solidFill>
                    <a:uFillTx/>
                    <a:latin typeface="Nobile" panose="020B0604020202020204" charset="0"/>
                    <a:sym typeface="+mn-ea"/>
                  </a:rPr>
                  <a:t>T</a:t>
                </a:r>
                <a14:m>
                  <m:oMath xmlns:m="http://schemas.openxmlformats.org/officeDocument/2006/math">
                    <m:r>
                      <a:rPr lang="en-US" i="1">
                        <a:solidFill>
                          <a:schemeClr val="tx1"/>
                        </a:solidFill>
                        <a:uFillTx/>
                        <a:latin typeface="Cambria Math" panose="02040503050406030204" charset="0"/>
                        <a:cs typeface="Cambria Math" panose="02040503050406030204" charset="0"/>
                      </a:rPr>
                      <m:t>𝑡𝑎𝑛</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𝜕𝜃</m:t>
                    </m:r>
                    <m:r>
                      <a:rPr lang="en-US" i="1">
                        <a:solidFill>
                          <a:schemeClr val="tx1"/>
                        </a:solidFill>
                        <a:uFillTx/>
                        <a:latin typeface="Cambria Math" panose="02040503050406030204" charset="0"/>
                        <a:cs typeface="Cambria Math" panose="02040503050406030204" charset="0"/>
                      </a:rPr>
                      <m:t>)</m:t>
                    </m:r>
                  </m:oMath>
                </a14:m>
                <a:r>
                  <a:rPr lang="en-US" i="1" dirty="0">
                    <a:solidFill>
                      <a:schemeClr val="tx1"/>
                    </a:solidFill>
                    <a:uFillTx/>
                    <a:latin typeface="Nobile" panose="020B0604020202020204" charset="0"/>
                    <a:cs typeface="Cambria Math" panose="02040503050406030204" charset="0"/>
                  </a:rPr>
                  <a:t> </a:t>
                </a:r>
              </a:p>
              <a:p>
                <a:r>
                  <a:rPr lang="en-US" i="1" dirty="0">
                    <a:solidFill>
                      <a:schemeClr val="tx1"/>
                    </a:solidFill>
                    <a:uFillTx/>
                    <a:latin typeface="Nobile" panose="020B0604020202020204" charset="0"/>
                    <a:cs typeface="Cambria Math" panose="02040503050406030204" charset="0"/>
                  </a:rPr>
                  <a:t> </a:t>
                </a:r>
              </a:p>
              <a:p>
                <a:r>
                  <a:rPr lang="en-US" i="1" dirty="0">
                    <a:solidFill>
                      <a:schemeClr val="tx1"/>
                    </a:solidFill>
                    <a:uFillTx/>
                    <a:latin typeface="Nobile" panose="020B0604020202020204" charset="0"/>
                    <a:cs typeface="Cambria Math" panose="02040503050406030204" charset="0"/>
                  </a:rPr>
                  <a:t>by </a:t>
                </a:r>
                <a:r>
                  <a:rPr lang="en-US" i="1" dirty="0" err="1">
                    <a:solidFill>
                      <a:schemeClr val="tx1"/>
                    </a:solidFill>
                    <a:uFillTx/>
                    <a:latin typeface="Nobile" panose="020B0604020202020204" charset="0"/>
                    <a:cs typeface="Cambria Math" panose="02040503050406030204" charset="0"/>
                  </a:rPr>
                  <a:t>taylor</a:t>
                </a:r>
                <a:r>
                  <a:rPr lang="en-US" i="1" dirty="0">
                    <a:solidFill>
                      <a:schemeClr val="tx1"/>
                    </a:solidFill>
                    <a:uFillTx/>
                    <a:latin typeface="Nobile" panose="020B0604020202020204" charset="0"/>
                    <a:cs typeface="Cambria Math" panose="02040503050406030204" charset="0"/>
                  </a:rPr>
                  <a:t> series,</a:t>
                </a:r>
              </a:p>
              <a:p>
                <a:r>
                  <a:rPr lang="en-US" i="1" dirty="0">
                    <a:solidFill>
                      <a:schemeClr val="tx1"/>
                    </a:solidFill>
                    <a:uFillTx/>
                    <a:latin typeface="Nobile" panose="020B0604020202020204" charset="0"/>
                    <a:cs typeface="Cambria Math" panose="02040503050406030204" charset="0"/>
                  </a:rPr>
                  <a:t>   f(</a:t>
                </a:r>
                <a:r>
                  <a:rPr lang="en-US" i="1" dirty="0" err="1">
                    <a:solidFill>
                      <a:schemeClr val="tx1"/>
                    </a:solidFill>
                    <a:uFillTx/>
                    <a:latin typeface="Nobile" panose="020B0604020202020204" charset="0"/>
                    <a:cs typeface="Cambria Math" panose="02040503050406030204" charset="0"/>
                  </a:rPr>
                  <a:t>x+h</a:t>
                </a:r>
                <a:r>
                  <a:rPr lang="en-US" i="1" dirty="0">
                    <a:solidFill>
                      <a:schemeClr val="tx1"/>
                    </a:solidFill>
                    <a:uFillTx/>
                    <a:latin typeface="Nobile" panose="020B0604020202020204" charset="0"/>
                    <a:cs typeface="Cambria Math" panose="02040503050406030204" charset="0"/>
                  </a:rPr>
                  <a:t>)=f(h)+</a:t>
                </a:r>
                <a:r>
                  <a:rPr lang="en-US" i="1" dirty="0" err="1">
                    <a:solidFill>
                      <a:schemeClr val="tx1"/>
                    </a:solidFill>
                    <a:uFillTx/>
                    <a:latin typeface="Nobile" panose="020B0604020202020204" charset="0"/>
                    <a:cs typeface="Cambria Math" panose="02040503050406030204" charset="0"/>
                  </a:rPr>
                  <a:t>xf</a:t>
                </a:r>
                <a:r>
                  <a:rPr lang="en-US" i="1" dirty="0">
                    <a:solidFill>
                      <a:schemeClr val="tx1"/>
                    </a:solidFill>
                    <a:uFillTx/>
                    <a:latin typeface="Nobile" panose="020B0604020202020204" charset="0"/>
                    <a:cs typeface="Cambria Math" panose="02040503050406030204" charset="0"/>
                  </a:rPr>
                  <a:t>’(h)+,....        here h=</a:t>
                </a:r>
                <a14:m>
                  <m:oMath xmlns:m="http://schemas.openxmlformats.org/officeDocument/2006/math">
                    <m:r>
                      <a:rPr lang="en-US" i="1">
                        <a:solidFill>
                          <a:schemeClr val="tx1"/>
                        </a:solidFill>
                        <a:uFillTx/>
                        <a:latin typeface="Cambria Math" panose="02040503050406030204" charset="0"/>
                        <a:cs typeface="Cambria Math" panose="02040503050406030204" charset="0"/>
                      </a:rPr>
                      <m:t>𝑥</m:t>
                    </m:r>
                  </m:oMath>
                </a14:m>
                <a:r>
                  <a:rPr lang="en-US" dirty="0">
                    <a:solidFill>
                      <a:schemeClr val="tx1"/>
                    </a:solidFill>
                    <a:uFillTx/>
                    <a:latin typeface="Nobile" panose="020B0604020202020204" charset="0"/>
                    <a:cs typeface="Cambria Math" panose="02040503050406030204" charset="0"/>
                  </a:rPr>
                  <a:t> </a:t>
                </a:r>
                <a:r>
                  <a:rPr lang="en-US" i="1" dirty="0">
                    <a:solidFill>
                      <a:schemeClr val="tx1"/>
                    </a:solidFill>
                    <a:uFillTx/>
                    <a:latin typeface="Nobile" panose="020B0604020202020204" charset="0"/>
                    <a:cs typeface="Cambria Math" panose="02040503050406030204" charset="0"/>
                  </a:rPr>
                  <a:t>and  x=</a:t>
                </a:r>
                <a14:m>
                  <m:oMath xmlns:m="http://schemas.openxmlformats.org/officeDocument/2006/math">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oMath>
                </a14:m>
                <a:endParaRPr lang="en-US" i="1" dirty="0">
                  <a:solidFill>
                    <a:schemeClr val="tx1"/>
                  </a:solidFill>
                  <a:uFillTx/>
                  <a:latin typeface="Nobile" panose="020B0604020202020204" charset="0"/>
                  <a:cs typeface="Cambria Math" panose="02040503050406030204" charset="0"/>
                </a:endParaRPr>
              </a:p>
              <a:p>
                <a:r>
                  <a:rPr lang="en-US" i="1" dirty="0">
                    <a:solidFill>
                      <a:schemeClr val="tx1"/>
                    </a:solidFill>
                    <a:uFillTx/>
                    <a:latin typeface="Nobile" panose="020B0604020202020204" charset="0"/>
                    <a:cs typeface="Cambria Math" panose="02040503050406030204" charset="0"/>
                  </a:rPr>
                  <a:t>so,</a:t>
                </a:r>
              </a:p>
              <a:p>
                <a:r>
                  <a:rPr lang="en-US" i="1" dirty="0">
                    <a:solidFill>
                      <a:schemeClr val="tx1"/>
                    </a:solidFill>
                    <a:uFillTx/>
                    <a:latin typeface="Nobile" panose="020B0604020202020204" charset="0"/>
                    <a:cs typeface="Cambria Math" panose="02040503050406030204" charset="0"/>
                  </a:rPr>
                  <a:t>f(</a:t>
                </a:r>
                <a14:m>
                  <m:oMath xmlns:m="http://schemas.openxmlformats.org/officeDocument/2006/math">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oMath>
                </a14:m>
                <a:r>
                  <a:rPr lang="en-US" i="1" dirty="0">
                    <a:solidFill>
                      <a:schemeClr val="tx1"/>
                    </a:solidFill>
                    <a:uFillTx/>
                    <a:latin typeface="Nobile" panose="020B0604020202020204" charset="0"/>
                    <a:cs typeface="Cambria Math" panose="02040503050406030204" charset="0"/>
                  </a:rPr>
                  <a:t>)=f(</a:t>
                </a:r>
                <a14:m>
                  <m:oMath xmlns:m="http://schemas.openxmlformats.org/officeDocument/2006/math">
                    <m:r>
                      <a:rPr lang="en-US" i="1">
                        <a:solidFill>
                          <a:schemeClr val="tx1"/>
                        </a:solidFill>
                        <a:uFillTx/>
                        <a:latin typeface="Cambria Math" panose="02040503050406030204" charset="0"/>
                        <a:cs typeface="Cambria Math" panose="02040503050406030204" charset="0"/>
                      </a:rPr>
                      <m:t>𝑥</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𝑓</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r>
                      <a:rPr lang="en-US" i="1">
                        <a:solidFill>
                          <a:schemeClr val="tx1"/>
                        </a:solidFill>
                        <a:uFillTx/>
                        <a:latin typeface="Cambria Math" panose="02040503050406030204" charset="0"/>
                        <a:cs typeface="Cambria Math" panose="02040503050406030204" charset="0"/>
                      </a:rPr>
                      <m:t>)+,...</m:t>
                    </m:r>
                  </m:oMath>
                </a14:m>
                <a:r>
                  <a:rPr lang="en-US" i="1" dirty="0">
                    <a:solidFill>
                      <a:schemeClr val="tx1"/>
                    </a:solidFill>
                    <a:uFillTx/>
                    <a:latin typeface="Nobile" panose="020B0604020202020204" charset="0"/>
                    <a:cs typeface="Cambria Math" panose="02040503050406030204" charset="0"/>
                  </a:rPr>
                  <a:t>                             </a:t>
                </a:r>
              </a:p>
              <a:p>
                <a14:m>
                  <m:oMath xmlns:m="http://schemas.openxmlformats.org/officeDocument/2006/math">
                    <m:r>
                      <a:rPr lang="en-US" i="1">
                        <a:solidFill>
                          <a:schemeClr val="tx1"/>
                        </a:solidFill>
                        <a:uFillTx/>
                        <a:latin typeface="Cambria Math" panose="02040503050406030204" charset="0"/>
                        <a:cs typeface="Cambria Math" panose="02040503050406030204" charset="0"/>
                      </a:rPr>
                      <m:t>𝑓</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𝑇</m:t>
                    </m:r>
                    <m:f>
                      <m:fPr>
                        <m:ctrlPr>
                          <a:rPr lang="en-US" i="1">
                            <a:solidFill>
                              <a:schemeClr val="tx1"/>
                            </a:solidFill>
                            <a:uFillTx/>
                            <a:latin typeface="Cambria Math" panose="02040503050406030204" pitchFamily="18" charset="0"/>
                            <a:cs typeface="Cambria Math" panose="02040503050406030204" charset="0"/>
                          </a:rPr>
                        </m:ctrlPr>
                      </m:fPr>
                      <m:num>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𝑦</m:t>
                        </m:r>
                      </m:num>
                      <m:den>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den>
                    </m:f>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𝑇</m:t>
                    </m:r>
                    <m:f>
                      <m:fPr>
                        <m:ctrlPr>
                          <a:rPr lang="en-US" i="1">
                            <a:solidFill>
                              <a:schemeClr val="tx1"/>
                            </a:solidFill>
                            <a:uFillTx/>
                            <a:latin typeface="Cambria Math" panose="02040503050406030204" pitchFamily="18" charset="0"/>
                            <a:cs typeface="Cambria Math" panose="02040503050406030204" charset="0"/>
                          </a:rPr>
                        </m:ctrlPr>
                      </m:fPr>
                      <m:num>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 </m:t>
                        </m:r>
                        <m:r>
                          <a:rPr lang="en-US" i="1">
                            <a:solidFill>
                              <a:schemeClr val="tx1"/>
                            </a:solidFill>
                            <a:uFillTx/>
                            <a:latin typeface="Cambria Math" panose="02040503050406030204" charset="0"/>
                            <a:cs typeface="Cambria Math" panose="02040503050406030204" charset="0"/>
                          </a:rPr>
                          <m:t>𝑦</m:t>
                        </m:r>
                      </m:num>
                      <m:den>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 </m:t>
                        </m:r>
                        <m:r>
                          <a:rPr lang="en-US" i="1">
                            <a:solidFill>
                              <a:schemeClr val="tx1"/>
                            </a:solidFill>
                            <a:uFillTx/>
                            <a:latin typeface="Cambria Math" panose="02040503050406030204" charset="0"/>
                            <a:cs typeface="Cambria Math" panose="02040503050406030204" charset="0"/>
                          </a:rPr>
                          <m:t>𝑥</m:t>
                        </m:r>
                      </m:den>
                    </m:f>
                  </m:oMath>
                </a14:m>
                <a:r>
                  <a:rPr lang="en-US" i="1" dirty="0">
                    <a:solidFill>
                      <a:schemeClr val="tx1"/>
                    </a:solidFill>
                    <a:uFillTx/>
                    <a:latin typeface="Nobile" panose="020B0604020202020204" charset="0"/>
                    <a:cs typeface="Cambria Math" panose="02040503050406030204" charset="0"/>
                  </a:rPr>
                  <a:t>+,......</a:t>
                </a:r>
              </a:p>
              <a:p>
                <a:r>
                  <a:rPr lang="en-US" i="1" dirty="0">
                    <a:solidFill>
                      <a:schemeClr val="tx1"/>
                    </a:solidFill>
                    <a:uFillTx/>
                    <a:latin typeface="Nobile" panose="020B0604020202020204" charset="0"/>
                    <a:cs typeface="Cambria Math" panose="02040503050406030204" charset="0"/>
                  </a:rPr>
                  <a:t>      neglecting the other terms</a:t>
                </a:r>
              </a:p>
              <a:p>
                <a:endParaRPr lang="en-US" i="1" dirty="0">
                  <a:solidFill>
                    <a:schemeClr val="tx1"/>
                  </a:solidFill>
                  <a:uFillTx/>
                  <a:latin typeface="Cambria Math" panose="02040503050406030204" charset="0"/>
                  <a:cs typeface="Cambria Math" panose="02040503050406030204" charset="0"/>
                </a:endParaRPr>
              </a:p>
              <a:p>
                <a:endParaRPr lang="en-US" i="1" dirty="0">
                  <a:solidFill>
                    <a:schemeClr val="tx1"/>
                  </a:solidFill>
                  <a:uFillTx/>
                  <a:latin typeface="Cambria Math" panose="02040503050406030204" charset="0"/>
                  <a:cs typeface="Cambria Math" panose="02040503050406030204" charset="0"/>
                </a:endParaRPr>
              </a:p>
              <a:p>
                <a:endParaRPr lang="en-US" i="1" dirty="0">
                  <a:solidFill>
                    <a:schemeClr val="tx1"/>
                  </a:solidFill>
                  <a:uFillTx/>
                  <a:latin typeface="Cambria Math" panose="02040503050406030204" charset="0"/>
                  <a:cs typeface="Cambria Math" panose="02040503050406030204" charset="0"/>
                </a:endParaRPr>
              </a:p>
              <a:p>
                <a:endParaRPr lang="en-US" i="1" dirty="0">
                  <a:solidFill>
                    <a:schemeClr val="tx1"/>
                  </a:solidFill>
                  <a:uFillTx/>
                  <a:latin typeface="Cambria Math" panose="02040503050406030204" charset="0"/>
                  <a:cs typeface="Cambria Math" panose="02040503050406030204" charset="0"/>
                </a:endParaRPr>
              </a:p>
              <a:p>
                <a:endParaRPr lang="en-US" i="1" dirty="0">
                  <a:solidFill>
                    <a:schemeClr val="tx1"/>
                  </a:solidFill>
                  <a:uFillTx/>
                  <a:latin typeface="Cambria Math" panose="02040503050406030204" charset="0"/>
                  <a:cs typeface="Cambria Math" panose="02040503050406030204" charset="0"/>
                </a:endParaRPr>
              </a:p>
              <a:p>
                <a:r>
                  <a:rPr lang="en-US" i="1" dirty="0">
                    <a:solidFill>
                      <a:schemeClr val="tx1"/>
                    </a:solidFill>
                    <a:uFillTx/>
                    <a:latin typeface="Cambria Math" panose="02040503050406030204" charset="0"/>
                    <a:cs typeface="Cambria Math" panose="02040503050406030204" charset="0"/>
                  </a:rPr>
                  <a:t>    </a:t>
                </a:r>
              </a:p>
              <a:p>
                <a:endParaRPr lang="en-US" i="1" dirty="0">
                  <a:solidFill>
                    <a:schemeClr val="tx1"/>
                  </a:solidFill>
                  <a:uFillTx/>
                  <a:latin typeface="Cambria Math" panose="02040503050406030204" charset="0"/>
                  <a:cs typeface="Cambria Math" panose="02040503050406030204" charset="0"/>
                </a:endParaRPr>
              </a:p>
              <a:p>
                <a:pPr/>
                <a14:m>
                  <m:oMathPara xmlns:m="http://schemas.openxmlformats.org/officeDocument/2006/math">
                    <m:oMathParaPr>
                      <m:jc m:val="centerGroup"/>
                    </m:oMathParaPr>
                    <m:oMath xmlns:m="http://schemas.openxmlformats.org/officeDocument/2006/math">
                      <m:r>
                        <a:rPr lang="en-US" i="1">
                          <a:solidFill>
                            <a:schemeClr val="tx1"/>
                          </a:solidFill>
                          <a:uFillTx/>
                          <a:latin typeface="Cambria Math" panose="02040503050406030204" charset="0"/>
                          <a:cs typeface="Cambria Math" panose="02040503050406030204" charset="0"/>
                        </a:rPr>
                        <m:t> </m:t>
                      </m:r>
                    </m:oMath>
                  </m:oMathPara>
                </a14:m>
                <a:endParaRPr lang="en-US" i="1" dirty="0">
                  <a:solidFill>
                    <a:schemeClr val="tx1"/>
                  </a:solidFill>
                  <a:uFillTx/>
                  <a:latin typeface="Cambria Math" panose="02040503050406030204" charset="0"/>
                  <a:cs typeface="Cambria Math" panose="02040503050406030204" charset="0"/>
                </a:endParaRPr>
              </a:p>
              <a:p>
                <a:endParaRPr lang="en-US" i="1" dirty="0">
                  <a:solidFill>
                    <a:schemeClr val="tx1"/>
                  </a:solidFill>
                  <a:uFillTx/>
                  <a:latin typeface="Cambria Math" panose="02040503050406030204" charset="0"/>
                  <a:cs typeface="Cambria Math" panose="02040503050406030204" charset="0"/>
                </a:endParaRPr>
              </a:p>
              <a:p>
                <a:endParaRPr lang="en-US" i="1" dirty="0">
                  <a:solidFill>
                    <a:schemeClr val="tx1"/>
                  </a:solidFill>
                  <a:uFillTx/>
                  <a:latin typeface="Cambria Math" panose="02040503050406030204" charset="0"/>
                  <a:cs typeface="Cambria Math" panose="02040503050406030204" charset="0"/>
                </a:endParaRPr>
              </a:p>
              <a:p>
                <a:r>
                  <a:rPr lang="en-US" i="1" dirty="0">
                    <a:solidFill>
                      <a:schemeClr val="tx1"/>
                    </a:solidFill>
                    <a:uFillTx/>
                    <a:latin typeface="Cambria Math" panose="02040503050406030204" charset="0"/>
                    <a:cs typeface="Cambria Math" panose="02040503050406030204" charset="0"/>
                  </a:rPr>
                  <a:t>     </a:t>
                </a:r>
              </a:p>
              <a:p>
                <a:r>
                  <a:rPr lang="en-US" dirty="0">
                    <a:solidFill>
                      <a:schemeClr val="tx1"/>
                    </a:solidFill>
                    <a:uFillTx/>
                  </a:rPr>
                  <a:t>                 </a:t>
                </a:r>
              </a:p>
            </p:txBody>
          </p:sp>
        </mc:Choice>
        <mc:Fallback xmlns="">
          <p:sp>
            <p:nvSpPr>
              <p:cNvPr id="5" name="Text Box 4"/>
              <p:cNvSpPr txBox="1">
                <a:spLocks noRot="1" noChangeAspect="1" noMove="1" noResize="1" noEditPoints="1" noAdjustHandles="1" noChangeArrowheads="1" noChangeShapeType="1" noTextEdit="1"/>
              </p:cNvSpPr>
              <p:nvPr/>
            </p:nvSpPr>
            <p:spPr>
              <a:xfrm>
                <a:off x="1028158" y="1036955"/>
                <a:ext cx="5277485" cy="5494655"/>
              </a:xfrm>
              <a:prstGeom prst="rect">
                <a:avLst/>
              </a:prstGeom>
              <a:blipFill>
                <a:blip r:embed="rId12"/>
                <a:stretch>
                  <a:fillRect l="-1040" t="-111" r="-578" b="-65372"/>
                </a:stretch>
              </a:blipFill>
            </p:spPr>
            <p:txBody>
              <a:bodyPr/>
              <a:lstStyle/>
              <a:p>
                <a:r>
                  <a:rPr lang="en-IN">
                    <a:noFill/>
                  </a:rPr>
                  <a:t> </a:t>
                </a:r>
              </a:p>
            </p:txBody>
          </p:sp>
        </mc:Fallback>
      </mc:AlternateContent>
      <p:sp>
        <p:nvSpPr>
          <p:cNvPr id="6" name="Text Box 5"/>
          <p:cNvSpPr txBox="1"/>
          <p:nvPr/>
        </p:nvSpPr>
        <p:spPr>
          <a:xfrm>
            <a:off x="6696075" y="3011805"/>
            <a:ext cx="590550" cy="229870"/>
          </a:xfrm>
          <a:prstGeom prst="rect">
            <a:avLst/>
          </a:prstGeom>
          <a:noFill/>
        </p:spPr>
        <p:txBody>
          <a:bodyPr wrap="square" rtlCol="0">
            <a:spAutoFit/>
          </a:bodyPr>
          <a:lstStyle/>
          <a:p>
            <a:r>
              <a:rPr lang="en-US" sz="900"/>
              <a:t>(0,0)</a:t>
            </a:r>
          </a:p>
        </p:txBody>
      </p:sp>
      <p:cxnSp>
        <p:nvCxnSpPr>
          <p:cNvPr id="7" name="Straight Arrow Connector 6"/>
          <p:cNvCxnSpPr/>
          <p:nvPr/>
        </p:nvCxnSpPr>
        <p:spPr>
          <a:xfrm>
            <a:off x="7105650" y="3011805"/>
            <a:ext cx="895350" cy="0"/>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8" name="Straight Connector 7"/>
          <p:cNvCxnSpPr/>
          <p:nvPr/>
        </p:nvCxnSpPr>
        <p:spPr>
          <a:xfrm flipV="1">
            <a:off x="7972425" y="2454275"/>
            <a:ext cx="28575" cy="552450"/>
          </a:xfrm>
          <a:prstGeom prst="line">
            <a:avLst/>
          </a:prstGeom>
        </p:spPr>
        <p:style>
          <a:lnRef idx="2">
            <a:schemeClr val="accent1"/>
          </a:lnRef>
          <a:fillRef idx="0">
            <a:srgbClr val="FFFFFF"/>
          </a:fillRef>
          <a:effectRef idx="0">
            <a:srgbClr val="FFFFFF"/>
          </a:effectRef>
          <a:fontRef idx="minor">
            <a:schemeClr val="tx1"/>
          </a:fontRef>
        </p:style>
      </p:cxnSp>
      <p:sp>
        <p:nvSpPr>
          <p:cNvPr id="9" name="Text Box 8"/>
          <p:cNvSpPr txBox="1"/>
          <p:nvPr/>
        </p:nvSpPr>
        <p:spPr>
          <a:xfrm>
            <a:off x="7791450" y="2209165"/>
            <a:ext cx="180975" cy="321945"/>
          </a:xfrm>
          <a:prstGeom prst="rect">
            <a:avLst/>
          </a:prstGeom>
          <a:noFill/>
        </p:spPr>
        <p:txBody>
          <a:bodyPr wrap="square" rtlCol="0">
            <a:spAutoFit/>
          </a:bodyPr>
          <a:lstStyle/>
          <a:p>
            <a:r>
              <a:rPr lang="en-US" sz="1500">
                <a:uFillTx/>
              </a:rPr>
              <a:t>X</a:t>
            </a:r>
          </a:p>
        </p:txBody>
      </p:sp>
      <p:cxnSp>
        <p:nvCxnSpPr>
          <p:cNvPr id="10" name="Straight Arrow Connector 9"/>
          <p:cNvCxnSpPr/>
          <p:nvPr/>
        </p:nvCxnSpPr>
        <p:spPr>
          <a:xfrm flipV="1">
            <a:off x="7105650" y="3155950"/>
            <a:ext cx="1371600" cy="9525"/>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11" name="Straight Connector 10"/>
          <p:cNvCxnSpPr/>
          <p:nvPr/>
        </p:nvCxnSpPr>
        <p:spPr>
          <a:xfrm flipV="1">
            <a:off x="8458200" y="2209165"/>
            <a:ext cx="19050" cy="959485"/>
          </a:xfrm>
          <a:prstGeom prst="line">
            <a:avLst/>
          </a:prstGeom>
        </p:spPr>
        <p:style>
          <a:lnRef idx="2">
            <a:schemeClr val="accent1"/>
          </a:lnRef>
          <a:fillRef idx="0">
            <a:srgbClr val="FFFFFF"/>
          </a:fillRef>
          <a:effectRef idx="0">
            <a:srgbClr val="FFFFFF"/>
          </a:effectRef>
          <a:fontRef idx="minor">
            <a:schemeClr val="tx1"/>
          </a:fontRef>
        </p:style>
      </p:cxnSp>
      <p:sp>
        <p:nvSpPr>
          <p:cNvPr id="12" name="Text Box 11"/>
          <p:cNvSpPr txBox="1"/>
          <p:nvPr/>
        </p:nvSpPr>
        <p:spPr>
          <a:xfrm>
            <a:off x="8305800" y="1987550"/>
            <a:ext cx="171450" cy="368300"/>
          </a:xfrm>
          <a:prstGeom prst="rect">
            <a:avLst/>
          </a:prstGeom>
          <a:noFill/>
        </p:spPr>
        <p:txBody>
          <a:bodyPr wrap="square" rtlCol="0">
            <a:spAutoFit/>
          </a:bodyPr>
          <a:lstStyle/>
          <a:p>
            <a:r>
              <a:rPr lang="en-US"/>
              <a:t>Y</a:t>
            </a:r>
          </a:p>
        </p:txBody>
      </p:sp>
      <mc:AlternateContent xmlns:mc="http://schemas.openxmlformats.org/markup-compatibility/2006" xmlns:a14="http://schemas.microsoft.com/office/drawing/2010/main">
        <mc:Choice Requires="a14">
          <p:sp>
            <p:nvSpPr>
              <p:cNvPr id="13" name="Text Box 12"/>
              <p:cNvSpPr txBox="1"/>
              <p:nvPr/>
            </p:nvSpPr>
            <p:spPr>
              <a:xfrm>
                <a:off x="7572375" y="3197225"/>
                <a:ext cx="42862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000" i="1" smtClean="0">
                          <a:solidFill>
                            <a:schemeClr val="tx1"/>
                          </a:solidFill>
                          <a:uFillTx/>
                          <a:latin typeface="Cambria Math" panose="02040503050406030204" charset="0"/>
                          <a:cs typeface="Cambria Math" panose="02040503050406030204" charset="0"/>
                        </a:rPr>
                        <m:t>𝑥</m:t>
                      </m:r>
                    </m:oMath>
                    <m:oMath xmlns:m="http://schemas.openxmlformats.org/officeDocument/2006/math">
                      <m:r>
                        <a:rPr lang="en-US" sz="1000" i="1">
                          <a:solidFill>
                            <a:schemeClr val="tx1"/>
                          </a:solidFill>
                          <a:uFillTx/>
                          <a:latin typeface="Cambria Math" panose="02040503050406030204" charset="0"/>
                          <a:cs typeface="Cambria Math" panose="02040503050406030204" charset="0"/>
                        </a:rPr>
                        <m:t>𝜕</m:t>
                      </m:r>
                      <m:r>
                        <a:rPr lang="en-US" sz="1000" i="1">
                          <a:solidFill>
                            <a:schemeClr val="tx1"/>
                          </a:solidFill>
                          <a:uFillTx/>
                          <a:latin typeface="Cambria Math" panose="02040503050406030204" charset="0"/>
                          <a:cs typeface="Cambria Math" panose="02040503050406030204" charset="0"/>
                        </a:rPr>
                        <m:t>𝑥</m:t>
                      </m:r>
                    </m:oMath>
                  </m:oMathPara>
                </a14:m>
                <a:endParaRPr lang="en-US" sz="1000" i="1">
                  <a:solidFill>
                    <a:schemeClr val="tx1"/>
                  </a:solidFill>
                  <a:uFillTx/>
                  <a:latin typeface="Cambria Math" panose="02040503050406030204" charset="0"/>
                  <a:cs typeface="Cambria Math" panose="02040503050406030204" charset="0"/>
                </a:endParaRPr>
              </a:p>
            </p:txBody>
          </p:sp>
        </mc:Choice>
        <mc:Fallback xmlns="">
          <p:sp>
            <p:nvSpPr>
              <p:cNvPr id="13" name="Text Box 12"/>
              <p:cNvSpPr txBox="1">
                <a:spLocks noRot="1" noChangeAspect="1" noMove="1" noResize="1" noEditPoints="1" noAdjustHandles="1" noChangeArrowheads="1" noChangeShapeType="1" noTextEdit="1"/>
              </p:cNvSpPr>
              <p:nvPr/>
            </p:nvSpPr>
            <p:spPr>
              <a:xfrm>
                <a:off x="7572375" y="3197225"/>
                <a:ext cx="428625" cy="400110"/>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 Box 13"/>
              <p:cNvSpPr txBox="1"/>
              <p:nvPr/>
            </p:nvSpPr>
            <p:spPr>
              <a:xfrm>
                <a:off x="7362190" y="2828925"/>
                <a:ext cx="153035" cy="3683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uFillTx/>
                          <a:latin typeface="Cambria Math" panose="02040503050406030204" charset="0"/>
                          <a:cs typeface="Cambria Math" panose="02040503050406030204" charset="0"/>
                        </a:rPr>
                        <m:t>𝑥𝑥𝑥𝑥</m:t>
                      </m:r>
                    </m:oMath>
                  </m:oMathPara>
                </a14:m>
                <a:endParaRPr lang="en-US" dirty="0">
                  <a:solidFill>
                    <a:schemeClr val="tx1"/>
                  </a:solidFill>
                </a:endParaRPr>
              </a:p>
            </p:txBody>
          </p:sp>
        </mc:Choice>
        <mc:Fallback xmlns="">
          <p:sp>
            <p:nvSpPr>
              <p:cNvPr id="14" name="Text Box 13"/>
              <p:cNvSpPr txBox="1">
                <a:spLocks noRot="1" noChangeAspect="1" noMove="1" noResize="1" noEditPoints="1" noAdjustHandles="1" noChangeArrowheads="1" noChangeShapeType="1" noTextEdit="1"/>
              </p:cNvSpPr>
              <p:nvPr/>
            </p:nvSpPr>
            <p:spPr>
              <a:xfrm>
                <a:off x="7362190" y="2828925"/>
                <a:ext cx="153035" cy="368300"/>
              </a:xfrm>
              <a:prstGeom prst="rect">
                <a:avLst/>
              </a:prstGeom>
              <a:blipFill>
                <a:blip r:embed="rId14"/>
                <a:stretch>
                  <a:fillRect r="-308000"/>
                </a:stretch>
              </a:blipFill>
            </p:spPr>
            <p:txBody>
              <a:bodyPr/>
              <a:lstStyle/>
              <a:p>
                <a:r>
                  <a:rPr lang="en-IN">
                    <a:noFill/>
                  </a:rPr>
                  <a:t> </a:t>
                </a:r>
              </a:p>
            </p:txBody>
          </p:sp>
        </mc:Fallback>
      </mc:AlternateContent>
      <p:sp>
        <p:nvSpPr>
          <p:cNvPr id="23" name="Freeform 22"/>
          <p:cNvSpPr/>
          <p:nvPr/>
        </p:nvSpPr>
        <p:spPr>
          <a:xfrm>
            <a:off x="6486525" y="4269740"/>
            <a:ext cx="2676525" cy="1466850"/>
          </a:xfrm>
          <a:custGeom>
            <a:avLst/>
            <a:gdLst>
              <a:gd name="connisteX0" fmla="*/ 0 w 2676525"/>
              <a:gd name="connsiteY0" fmla="*/ 1466850 h 1466850"/>
              <a:gd name="connisteX1" fmla="*/ 742950 w 2676525"/>
              <a:gd name="connsiteY1" fmla="*/ 866775 h 1466850"/>
              <a:gd name="connisteX2" fmla="*/ 2028825 w 2676525"/>
              <a:gd name="connsiteY2" fmla="*/ 180975 h 1466850"/>
              <a:gd name="connisteX3" fmla="*/ 2619375 w 2676525"/>
              <a:gd name="connsiteY3" fmla="*/ 28575 h 1466850"/>
              <a:gd name="connisteX4" fmla="*/ 2628900 w 2676525"/>
              <a:gd name="connsiteY4" fmla="*/ 9525 h 1466850"/>
              <a:gd name="connisteX5" fmla="*/ 2628900 w 2676525"/>
              <a:gd name="connsiteY5" fmla="*/ 9525 h 1466850"/>
              <a:gd name="connisteX6" fmla="*/ 2628900 w 2676525"/>
              <a:gd name="connsiteY6" fmla="*/ 9525 h 1466850"/>
              <a:gd name="connisteX7" fmla="*/ 2628900 w 2676525"/>
              <a:gd name="connsiteY7" fmla="*/ 9525 h 1466850"/>
              <a:gd name="connisteX8" fmla="*/ 2676525 w 2676525"/>
              <a:gd name="connsiteY8" fmla="*/ 0 h 1466850"/>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Lst>
            <a:rect l="l" t="t" r="r" b="b"/>
            <a:pathLst>
              <a:path w="2676525" h="1466850">
                <a:moveTo>
                  <a:pt x="0" y="1466850"/>
                </a:moveTo>
                <a:cubicBezTo>
                  <a:pt x="122555" y="1360805"/>
                  <a:pt x="337185" y="1123950"/>
                  <a:pt x="742950" y="866775"/>
                </a:cubicBezTo>
                <a:cubicBezTo>
                  <a:pt x="1148715" y="609600"/>
                  <a:pt x="1653540" y="348615"/>
                  <a:pt x="2028825" y="180975"/>
                </a:cubicBezTo>
                <a:cubicBezTo>
                  <a:pt x="2404110" y="13335"/>
                  <a:pt x="2499360" y="62865"/>
                  <a:pt x="2619375" y="28575"/>
                </a:cubicBezTo>
                <a:cubicBezTo>
                  <a:pt x="2739390" y="-5715"/>
                  <a:pt x="2626995" y="13335"/>
                  <a:pt x="2628900" y="9525"/>
                </a:cubicBezTo>
                <a:cubicBezTo>
                  <a:pt x="2630805" y="5715"/>
                  <a:pt x="2628900" y="9525"/>
                  <a:pt x="2628900" y="9525"/>
                </a:cubicBezTo>
                <a:cubicBezTo>
                  <a:pt x="2628900" y="9525"/>
                  <a:pt x="2619375" y="11430"/>
                  <a:pt x="2628900" y="9525"/>
                </a:cubicBezTo>
                <a:cubicBezTo>
                  <a:pt x="2638425" y="7620"/>
                  <a:pt x="2667000" y="1905"/>
                  <a:pt x="2676525" y="0"/>
                </a:cubicBezTo>
              </a:path>
            </a:pathLst>
          </a:custGeom>
          <a:no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solidFill>
                <a:schemeClr val="tx1"/>
              </a:solidFill>
            </a:endParaRPr>
          </a:p>
        </p:txBody>
      </p:sp>
      <p:cxnSp>
        <p:nvCxnSpPr>
          <p:cNvPr id="24" name="Straight Connector 23"/>
          <p:cNvCxnSpPr/>
          <p:nvPr/>
        </p:nvCxnSpPr>
        <p:spPr>
          <a:xfrm flipH="1">
            <a:off x="6772275" y="4784090"/>
            <a:ext cx="1019175" cy="600075"/>
          </a:xfrm>
          <a:prstGeom prst="line">
            <a:avLst/>
          </a:prstGeom>
        </p:spPr>
        <p:style>
          <a:lnRef idx="2">
            <a:schemeClr val="accent1"/>
          </a:lnRef>
          <a:fillRef idx="0">
            <a:srgbClr val="FFFFFF"/>
          </a:fillRef>
          <a:effectRef idx="0">
            <a:srgbClr val="FFFFFF"/>
          </a:effectRef>
          <a:fontRef idx="minor">
            <a:schemeClr val="tx1"/>
          </a:fontRef>
        </p:style>
      </p:cxnSp>
      <p:cxnSp>
        <p:nvCxnSpPr>
          <p:cNvPr id="26" name="Straight Connector 25"/>
          <p:cNvCxnSpPr/>
          <p:nvPr/>
        </p:nvCxnSpPr>
        <p:spPr>
          <a:xfrm>
            <a:off x="6696075" y="5307965"/>
            <a:ext cx="819150" cy="0"/>
          </a:xfrm>
          <a:prstGeom prst="line">
            <a:avLst/>
          </a:prstGeom>
          <a:ln w="635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sp>
        <p:nvSpPr>
          <p:cNvPr id="28" name="Arc 27"/>
          <p:cNvSpPr/>
          <p:nvPr/>
        </p:nvSpPr>
        <p:spPr>
          <a:xfrm>
            <a:off x="7105650" y="5136515"/>
            <a:ext cx="180975" cy="247650"/>
          </a:xfrm>
          <a:prstGeom prst="arc">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p:sp>
        <p:nvSpPr>
          <p:cNvPr id="30" name="Text Box 29"/>
          <p:cNvSpPr txBox="1"/>
          <p:nvPr/>
        </p:nvSpPr>
        <p:spPr>
          <a:xfrm>
            <a:off x="6940550" y="4768215"/>
            <a:ext cx="561975" cy="368300"/>
          </a:xfrm>
          <a:prstGeom prst="rect">
            <a:avLst/>
          </a:prstGeom>
          <a:noFill/>
        </p:spPr>
        <p:txBody>
          <a:bodyPr wrap="square" rtlCol="0">
            <a:spAutoFit/>
          </a:bodyPr>
          <a:lstStyle/>
          <a:p>
            <a:r>
              <a:rPr lang="en-US"/>
              <a:t>X</a:t>
            </a:r>
          </a:p>
        </p:txBody>
      </p:sp>
      <mc:AlternateContent xmlns:mc="http://schemas.openxmlformats.org/markup-compatibility/2006" xmlns:a14="http://schemas.microsoft.com/office/drawing/2010/main">
        <mc:Choice Requires="a14">
          <p:sp>
            <p:nvSpPr>
              <p:cNvPr id="32" name="Text Box 31"/>
              <p:cNvSpPr txBox="1"/>
              <p:nvPr/>
            </p:nvSpPr>
            <p:spPr>
              <a:xfrm>
                <a:off x="6820154" y="5015801"/>
                <a:ext cx="372538" cy="369332"/>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charset="0"/>
                          <a:ea typeface="MS Mincho" charset="0"/>
                          <a:cs typeface="Cambria Math" panose="02040503050406030204" charset="0"/>
                        </a:rPr>
                        <m:t>𝜃</m:t>
                      </m:r>
                    </m:oMath>
                  </m:oMathPara>
                </a14:m>
                <a:endParaRPr lang="en-US" i="1">
                  <a:solidFill>
                    <a:schemeClr val="tx1"/>
                  </a:solidFill>
                  <a:latin typeface="Cambria Math" panose="02040503050406030204" charset="0"/>
                  <a:ea typeface="MS Mincho" charset="0"/>
                  <a:cs typeface="Cambria Math" panose="02040503050406030204" charset="0"/>
                </a:endParaRPr>
              </a:p>
            </p:txBody>
          </p:sp>
        </mc:Choice>
        <mc:Fallback xmlns="">
          <p:sp>
            <p:nvSpPr>
              <p:cNvPr id="32" name="Text Box 31"/>
              <p:cNvSpPr txBox="1">
                <a:spLocks noRot="1" noChangeAspect="1" noMove="1" noResize="1" noEditPoints="1" noAdjustHandles="1" noChangeArrowheads="1" noChangeShapeType="1" noTextEdit="1"/>
              </p:cNvSpPr>
              <p:nvPr/>
            </p:nvSpPr>
            <p:spPr>
              <a:xfrm>
                <a:off x="6820154" y="5015801"/>
                <a:ext cx="372538" cy="369332"/>
              </a:xfrm>
              <a:prstGeom prst="rect">
                <a:avLst/>
              </a:prstGeom>
              <a:blipFill>
                <a:blip r:embed="rId15"/>
                <a:stretch>
                  <a:fillRect/>
                </a:stretch>
              </a:blipFill>
            </p:spPr>
            <p:txBody>
              <a:bodyPr/>
              <a:lstStyle/>
              <a:p>
                <a:r>
                  <a:rPr lang="en-IN">
                    <a:noFill/>
                  </a:rPr>
                  <a:t> </a:t>
                </a:r>
              </a:p>
            </p:txBody>
          </p:sp>
        </mc:Fallback>
      </mc:AlternateContent>
      <p:cxnSp>
        <p:nvCxnSpPr>
          <p:cNvPr id="33" name="Straight Connector 32"/>
          <p:cNvCxnSpPr/>
          <p:nvPr/>
        </p:nvCxnSpPr>
        <p:spPr>
          <a:xfrm flipH="1">
            <a:off x="7105650" y="4048125"/>
            <a:ext cx="2057400" cy="1088390"/>
          </a:xfrm>
          <a:prstGeom prst="line">
            <a:avLst/>
          </a:prstGeom>
        </p:spPr>
        <p:style>
          <a:lnRef idx="2">
            <a:schemeClr val="accent1"/>
          </a:lnRef>
          <a:fillRef idx="0">
            <a:srgbClr val="FFFFFF"/>
          </a:fillRef>
          <a:effectRef idx="0">
            <a:srgbClr val="FFFFFF"/>
          </a:effectRef>
          <a:fontRef idx="minor">
            <a:schemeClr val="tx1"/>
          </a:fontRef>
        </p:style>
      </p:cxnSp>
      <p:sp>
        <p:nvSpPr>
          <p:cNvPr id="34" name="Text Box 33"/>
          <p:cNvSpPr txBox="1"/>
          <p:nvPr/>
        </p:nvSpPr>
        <p:spPr>
          <a:xfrm>
            <a:off x="7632700" y="4508500"/>
            <a:ext cx="158750" cy="368300"/>
          </a:xfrm>
          <a:prstGeom prst="rect">
            <a:avLst/>
          </a:prstGeom>
          <a:noFill/>
        </p:spPr>
        <p:txBody>
          <a:bodyPr wrap="square" rtlCol="0">
            <a:spAutoFit/>
          </a:bodyPr>
          <a:lstStyle/>
          <a:p>
            <a:r>
              <a:rPr lang="en-US">
                <a:uFillTx/>
              </a:rPr>
              <a:t>Y</a:t>
            </a:r>
          </a:p>
        </p:txBody>
      </p:sp>
      <p:cxnSp>
        <p:nvCxnSpPr>
          <p:cNvPr id="35" name="Straight Connector 34"/>
          <p:cNvCxnSpPr/>
          <p:nvPr/>
        </p:nvCxnSpPr>
        <p:spPr>
          <a:xfrm>
            <a:off x="7362190" y="4876800"/>
            <a:ext cx="1409700" cy="0"/>
          </a:xfrm>
          <a:prstGeom prst="line">
            <a:avLst/>
          </a:prstGeom>
          <a:ln w="6350" cap="flat" cmpd="sng" algn="ctr">
            <a:solidFill>
              <a:schemeClr val="accent1"/>
            </a:solidFill>
            <a:prstDash val="dash"/>
            <a:miter lim="800000"/>
          </a:ln>
        </p:spPr>
        <p:style>
          <a:lnRef idx="0">
            <a:schemeClr val="accent1"/>
          </a:lnRef>
          <a:fillRef idx="0">
            <a:srgbClr val="FFFFFF"/>
          </a:fillRef>
          <a:effectRef idx="0">
            <a:srgbClr val="FFFFFF"/>
          </a:effectRef>
          <a:fontRef idx="minor">
            <a:schemeClr val="tx1"/>
          </a:fontRef>
        </p:style>
      </p:cxnSp>
      <p:sp>
        <p:nvSpPr>
          <p:cNvPr id="36" name="Arc 35"/>
          <p:cNvSpPr/>
          <p:nvPr/>
        </p:nvSpPr>
        <p:spPr>
          <a:xfrm>
            <a:off x="7701915" y="4723765"/>
            <a:ext cx="333375" cy="292100"/>
          </a:xfrm>
          <a:prstGeom prst="arc">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 Box 36"/>
              <p:cNvSpPr txBox="1"/>
              <p:nvPr/>
            </p:nvSpPr>
            <p:spPr>
              <a:xfrm>
                <a:off x="7985125" y="4609465"/>
                <a:ext cx="875030" cy="406400"/>
              </a:xfrm>
              <a:prstGeom prst="rect">
                <a:avLst/>
              </a:prstGeom>
              <a:noFill/>
            </p:spPr>
            <p:txBody>
              <a:bodyPr wrap="none" rtlCol="0" anchor="t">
                <a:noAutofit/>
              </a:bodyPr>
              <a:lstStyle/>
              <a:p>
                <a:pPr algn="l"/>
                <a14:m>
                  <m:oMathPara xmlns:m="http://schemas.openxmlformats.org/officeDocument/2006/math">
                    <m:oMathParaPr>
                      <m:jc m:val="centerGroup"/>
                    </m:oMathParaPr>
                    <m:oMath xmlns:m="http://schemas.openxmlformats.org/officeDocument/2006/math">
                      <m:r>
                        <a:rPr lang="en-US" i="1" smtClean="0">
                          <a:solidFill>
                            <a:schemeClr val="tx1"/>
                          </a:solidFill>
                          <a:uFillTx/>
                          <a:latin typeface="Cambria Math" panose="02040503050406030204" charset="0"/>
                          <a:cs typeface="Cambria Math" panose="02040503050406030204" charset="0"/>
                        </a:rPr>
                        <m:t>𝜃</m:t>
                      </m:r>
                      <m:r>
                        <a:rPr lang="en-US" i="1" smtClean="0">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ea typeface="MS Mincho" charset="0"/>
                          <a:cs typeface="Cambria Math" panose="02040503050406030204" charset="0"/>
                        </a:rPr>
                        <m:t>𝛿𝜃</m:t>
                      </m:r>
                    </m:oMath>
                  </m:oMathPara>
                </a14:m>
                <a:endParaRPr lang="en-US" i="1">
                  <a:solidFill>
                    <a:schemeClr val="tx1"/>
                  </a:solidFill>
                  <a:uFillTx/>
                  <a:latin typeface="Cambria Math" panose="02040503050406030204" charset="0"/>
                  <a:ea typeface="MS Mincho" charset="0"/>
                  <a:cs typeface="Cambria Math" panose="02040503050406030204" charset="0"/>
                </a:endParaRPr>
              </a:p>
            </p:txBody>
          </p:sp>
        </mc:Choice>
        <mc:Fallback xmlns="">
          <p:sp>
            <p:nvSpPr>
              <p:cNvPr id="37" name="Text Box 36"/>
              <p:cNvSpPr txBox="1">
                <a:spLocks noRot="1" noChangeAspect="1" noMove="1" noResize="1" noEditPoints="1" noAdjustHandles="1" noChangeArrowheads="1" noChangeShapeType="1" noTextEdit="1"/>
              </p:cNvSpPr>
              <p:nvPr/>
            </p:nvSpPr>
            <p:spPr>
              <a:xfrm>
                <a:off x="7985125" y="4609465"/>
                <a:ext cx="875030" cy="406400"/>
              </a:xfrm>
              <a:prstGeom prst="rect">
                <a:avLst/>
              </a:prstGeom>
              <a:blipFill>
                <a:blip r:embed="rId16"/>
                <a:stretch>
                  <a:fillRect/>
                </a:stretch>
              </a:blipFill>
            </p:spPr>
            <p:txBody>
              <a:bodyPr/>
              <a:lstStyle/>
              <a:p>
                <a:r>
                  <a:rPr lang="en-IN">
                    <a:noFill/>
                  </a:rPr>
                  <a:t> </a:t>
                </a:r>
              </a:p>
            </p:txBody>
          </p:sp>
        </mc:Fallback>
      </mc:AlternateContent>
      <p:cxnSp>
        <p:nvCxnSpPr>
          <p:cNvPr id="16" name="Straight Arrow Connector 15"/>
          <p:cNvCxnSpPr/>
          <p:nvPr/>
        </p:nvCxnSpPr>
        <p:spPr>
          <a:xfrm flipH="1">
            <a:off x="6486525" y="5307330"/>
            <a:ext cx="396875" cy="2540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Straight Arrow Connector 16"/>
          <p:cNvCxnSpPr/>
          <p:nvPr/>
        </p:nvCxnSpPr>
        <p:spPr>
          <a:xfrm flipV="1">
            <a:off x="8305800" y="4222750"/>
            <a:ext cx="554355" cy="2857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8" name="Text Box 17"/>
          <p:cNvSpPr txBox="1"/>
          <p:nvPr/>
        </p:nvSpPr>
        <p:spPr>
          <a:xfrm>
            <a:off x="6235700" y="5250180"/>
            <a:ext cx="250825" cy="368300"/>
          </a:xfrm>
          <a:prstGeom prst="rect">
            <a:avLst/>
          </a:prstGeom>
          <a:noFill/>
        </p:spPr>
        <p:txBody>
          <a:bodyPr wrap="square" rtlCol="0">
            <a:spAutoFit/>
          </a:bodyPr>
          <a:lstStyle/>
          <a:p>
            <a:r>
              <a:rPr lang="en-US"/>
              <a:t>T</a:t>
            </a:r>
          </a:p>
        </p:txBody>
      </p:sp>
      <p:sp>
        <p:nvSpPr>
          <p:cNvPr id="19" name="Text Box 18"/>
          <p:cNvSpPr txBox="1"/>
          <p:nvPr/>
        </p:nvSpPr>
        <p:spPr>
          <a:xfrm>
            <a:off x="6346825" y="5422265"/>
            <a:ext cx="349250" cy="175895"/>
          </a:xfrm>
          <a:prstGeom prst="rect">
            <a:avLst/>
          </a:prstGeom>
          <a:noFill/>
        </p:spPr>
        <p:txBody>
          <a:bodyPr wrap="square" rtlCol="0">
            <a:noAutofit/>
          </a:bodyPr>
          <a:lstStyle/>
          <a:p>
            <a:r>
              <a:rPr lang="en-US" sz="800"/>
              <a:t>X</a:t>
            </a:r>
          </a:p>
        </p:txBody>
      </p:sp>
      <p:sp>
        <p:nvSpPr>
          <p:cNvPr id="20" name="Text Box 19"/>
          <p:cNvSpPr txBox="1"/>
          <p:nvPr>
            <p:custDataLst>
              <p:tags r:id="rId3"/>
            </p:custDataLst>
          </p:nvPr>
        </p:nvSpPr>
        <p:spPr>
          <a:xfrm>
            <a:off x="8521065" y="3992880"/>
            <a:ext cx="250825" cy="368300"/>
          </a:xfrm>
          <a:prstGeom prst="rect">
            <a:avLst/>
          </a:prstGeom>
          <a:noFill/>
        </p:spPr>
        <p:txBody>
          <a:bodyPr wrap="square" rtlCol="0">
            <a:spAutoFit/>
          </a:bodyPr>
          <a:lstStyle/>
          <a:p>
            <a:r>
              <a:rPr lang="en-US"/>
              <a:t>T</a:t>
            </a:r>
          </a:p>
        </p:txBody>
      </p:sp>
      <p:sp>
        <p:nvSpPr>
          <p:cNvPr id="22" name="Text Box 21"/>
          <p:cNvSpPr txBox="1"/>
          <p:nvPr/>
        </p:nvSpPr>
        <p:spPr>
          <a:xfrm>
            <a:off x="8622665" y="4116070"/>
            <a:ext cx="354965" cy="245110"/>
          </a:xfrm>
          <a:prstGeom prst="rect">
            <a:avLst/>
          </a:prstGeom>
          <a:noFill/>
        </p:spPr>
        <p:txBody>
          <a:bodyPr wrap="square" rtlCol="0">
            <a:spAutoFit/>
          </a:bodyPr>
          <a:lstStyle/>
          <a:p>
            <a:r>
              <a:rPr lang="en-US" sz="1000"/>
              <a:t>Y</a:t>
            </a:r>
          </a:p>
        </p:txBody>
      </p:sp>
      <p:sp>
        <p:nvSpPr>
          <p:cNvPr id="82" name="Text Box 81"/>
          <p:cNvSpPr txBox="1"/>
          <p:nvPr>
            <p:custDataLst>
              <p:tags r:id="rId4"/>
            </p:custDataLst>
          </p:nvPr>
        </p:nvSpPr>
        <p:spPr>
          <a:xfrm>
            <a:off x="3349810" y="3060839"/>
            <a:ext cx="349250" cy="175895"/>
          </a:xfrm>
          <a:prstGeom prst="rect">
            <a:avLst/>
          </a:prstGeom>
          <a:noFill/>
        </p:spPr>
        <p:txBody>
          <a:bodyPr wrap="square" rtlCol="0">
            <a:noAutofit/>
          </a:bodyPr>
          <a:lstStyle/>
          <a:p>
            <a:r>
              <a:rPr lang="en-US" sz="800"/>
              <a:t>X</a:t>
            </a:r>
          </a:p>
        </p:txBody>
      </p:sp>
      <p:sp>
        <p:nvSpPr>
          <p:cNvPr id="84" name="Text Box 83"/>
          <p:cNvSpPr txBox="1"/>
          <p:nvPr/>
        </p:nvSpPr>
        <p:spPr>
          <a:xfrm>
            <a:off x="9601200" y="5130800"/>
            <a:ext cx="3352800" cy="1200329"/>
          </a:xfrm>
          <a:prstGeom prst="rect">
            <a:avLst/>
          </a:prstGeom>
          <a:noFill/>
        </p:spPr>
        <p:txBody>
          <a:bodyPr wrap="square" rtlCol="0">
            <a:spAutoFit/>
          </a:bodyPr>
          <a:lstStyle/>
          <a:p>
            <a:r>
              <a:rPr lang="en-US" dirty="0"/>
              <a:t>    </a:t>
            </a:r>
            <a:r>
              <a:rPr lang="en-US" dirty="0">
                <a:latin typeface="Nobile" panose="020B0604020202020204" charset="0"/>
              </a:rPr>
              <a:t>Since , tension in a string is same at every point so, </a:t>
            </a:r>
          </a:p>
          <a:p>
            <a:r>
              <a:rPr lang="en-US" dirty="0">
                <a:latin typeface="Nobile" panose="020B0604020202020204" charset="0"/>
              </a:rPr>
              <a:t>let , T at point X =T at point Y=T </a:t>
            </a:r>
          </a:p>
        </p:txBody>
      </p:sp>
      <p:sp>
        <p:nvSpPr>
          <p:cNvPr id="85" name="Text Box 84"/>
          <p:cNvSpPr txBox="1"/>
          <p:nvPr>
            <p:custDataLst>
              <p:tags r:id="rId5"/>
            </p:custDataLst>
          </p:nvPr>
        </p:nvSpPr>
        <p:spPr>
          <a:xfrm>
            <a:off x="3666900" y="3604577"/>
            <a:ext cx="479425" cy="201295"/>
          </a:xfrm>
          <a:prstGeom prst="rect">
            <a:avLst/>
          </a:prstGeom>
          <a:noFill/>
        </p:spPr>
        <p:txBody>
          <a:bodyPr wrap="square" rtlCol="0">
            <a:noAutofit/>
          </a:bodyPr>
          <a:lstStyle/>
          <a:p>
            <a:r>
              <a:rPr lang="en-US" sz="800" dirty="0"/>
              <a:t>X</a:t>
            </a:r>
          </a:p>
        </p:txBody>
      </p:sp>
      <p:sp>
        <p:nvSpPr>
          <p:cNvPr id="86" name="Text Box 85"/>
          <p:cNvSpPr txBox="1"/>
          <p:nvPr/>
        </p:nvSpPr>
        <p:spPr>
          <a:xfrm>
            <a:off x="3168425" y="4215145"/>
            <a:ext cx="996950" cy="245110"/>
          </a:xfrm>
          <a:prstGeom prst="rect">
            <a:avLst/>
          </a:prstGeom>
          <a:noFill/>
        </p:spPr>
        <p:txBody>
          <a:bodyPr wrap="square" rtlCol="0">
            <a:spAutoFit/>
          </a:bodyPr>
          <a:lstStyle/>
          <a:p>
            <a:r>
              <a:rPr lang="en-US" sz="1000" dirty="0">
                <a:uFillTx/>
                <a:sym typeface="+mn-ea"/>
              </a:rPr>
              <a:t>Y</a:t>
            </a:r>
          </a:p>
        </p:txBody>
      </p:sp>
      <p:sp>
        <p:nvSpPr>
          <p:cNvPr id="87" name="Text Box 86"/>
          <p:cNvSpPr txBox="1"/>
          <p:nvPr/>
        </p:nvSpPr>
        <p:spPr>
          <a:xfrm>
            <a:off x="3699060" y="7186930"/>
            <a:ext cx="723900" cy="245110"/>
          </a:xfrm>
          <a:prstGeom prst="rect">
            <a:avLst/>
          </a:prstGeom>
          <a:noFill/>
        </p:spPr>
        <p:txBody>
          <a:bodyPr wrap="square" rtlCol="0">
            <a:spAutoFit/>
          </a:bodyPr>
          <a:lstStyle/>
          <a:p>
            <a:r>
              <a:rPr lang="en-US" sz="1000" dirty="0">
                <a:uFillTx/>
              </a:rPr>
              <a:t>2</a:t>
            </a:r>
          </a:p>
        </p:txBody>
      </p:sp>
      <p:sp>
        <p:nvSpPr>
          <p:cNvPr id="88" name="Text Box 87"/>
          <p:cNvSpPr txBox="1"/>
          <p:nvPr>
            <p:custDataLst>
              <p:tags r:id="rId6"/>
            </p:custDataLst>
          </p:nvPr>
        </p:nvSpPr>
        <p:spPr>
          <a:xfrm>
            <a:off x="3874770" y="7463790"/>
            <a:ext cx="723900" cy="245110"/>
          </a:xfrm>
          <a:prstGeom prst="rect">
            <a:avLst/>
          </a:prstGeom>
          <a:noFill/>
        </p:spPr>
        <p:txBody>
          <a:bodyPr wrap="square" rtlCol="0">
            <a:spAutoFit/>
          </a:bodyPr>
          <a:lstStyle/>
          <a:p>
            <a:r>
              <a:rPr lang="en-US" sz="1000">
                <a:uFillTx/>
              </a:rPr>
              <a:t>2</a:t>
            </a:r>
          </a:p>
        </p:txBody>
      </p:sp>
      <p:sp>
        <p:nvSpPr>
          <p:cNvPr id="90" name="Right Brace 89"/>
          <p:cNvSpPr/>
          <p:nvPr/>
        </p:nvSpPr>
        <p:spPr>
          <a:xfrm>
            <a:off x="6048375" y="5712460"/>
            <a:ext cx="647700" cy="2109470"/>
          </a:xfrm>
          <a:prstGeom prst="righ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Text Box 90"/>
              <p:cNvSpPr txBox="1"/>
              <p:nvPr/>
            </p:nvSpPr>
            <p:spPr>
              <a:xfrm>
                <a:off x="6858000" y="6531610"/>
                <a:ext cx="5835650" cy="1460785"/>
              </a:xfrm>
              <a:prstGeom prst="rect">
                <a:avLst/>
              </a:prstGeom>
              <a:noFill/>
            </p:spPr>
            <p:txBody>
              <a:bodyPr wrap="square" rtlCol="0">
                <a:spAutoFit/>
              </a:bodyPr>
              <a:lstStyle/>
              <a:p>
                <a:r>
                  <a:rPr lang="en-US" dirty="0">
                    <a:solidFill>
                      <a:schemeClr val="tx1"/>
                    </a:solidFill>
                    <a:latin typeface="Nobile" panose="020B0604020202020204" charset="0"/>
                  </a:rPr>
                  <a:t>total y component T = y component of T  - y component of T</a:t>
                </a:r>
              </a:p>
              <a:p>
                <a:r>
                  <a:rPr lang="en-US" dirty="0">
                    <a:solidFill>
                      <a:schemeClr val="tx1"/>
                    </a:solidFill>
                    <a:latin typeface="Nobile" panose="020B0604020202020204" charset="0"/>
                  </a:rPr>
                  <a:t>                                      = </a:t>
                </a:r>
                <a14:m>
                  <m:oMath xmlns:m="http://schemas.openxmlformats.org/officeDocument/2006/math">
                    <m:r>
                      <a:rPr lang="en-US" i="1">
                        <a:solidFill>
                          <a:schemeClr val="tx1"/>
                        </a:solidFill>
                        <a:uFillTx/>
                        <a:latin typeface="Cambria Math" panose="02040503050406030204" charset="0"/>
                        <a:cs typeface="Cambria Math" panose="02040503050406030204" charset="0"/>
                      </a:rPr>
                      <m:t>𝑇</m:t>
                    </m:r>
                    <m:f>
                      <m:fPr>
                        <m:ctrlPr>
                          <a:rPr lang="en-US" i="1">
                            <a:solidFill>
                              <a:schemeClr val="tx1"/>
                            </a:solidFill>
                            <a:uFillTx/>
                            <a:latin typeface="Cambria Math" panose="02040503050406030204" pitchFamily="18" charset="0"/>
                            <a:cs typeface="Cambria Math" panose="02040503050406030204" charset="0"/>
                          </a:rPr>
                        </m:ctrlPr>
                      </m:fPr>
                      <m:num>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𝑦</m:t>
                        </m:r>
                      </m:num>
                      <m:den>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den>
                    </m:f>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𝑇</m:t>
                    </m:r>
                    <m:f>
                      <m:fPr>
                        <m:ctrlPr>
                          <a:rPr lang="en-US" i="1">
                            <a:solidFill>
                              <a:schemeClr val="tx1"/>
                            </a:solidFill>
                            <a:uFillTx/>
                            <a:latin typeface="Cambria Math" panose="02040503050406030204" pitchFamily="18" charset="0"/>
                            <a:cs typeface="Cambria Math" panose="02040503050406030204" charset="0"/>
                          </a:rPr>
                        </m:ctrlPr>
                      </m:fPr>
                      <m:num>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 </m:t>
                        </m:r>
                        <m:r>
                          <a:rPr lang="en-US" i="1">
                            <a:solidFill>
                              <a:schemeClr val="tx1"/>
                            </a:solidFill>
                            <a:uFillTx/>
                            <a:latin typeface="Cambria Math" panose="02040503050406030204" charset="0"/>
                            <a:cs typeface="Cambria Math" panose="02040503050406030204" charset="0"/>
                          </a:rPr>
                          <m:t>𝑦</m:t>
                        </m:r>
                      </m:num>
                      <m:den>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den>
                    </m:f>
                    <m:r>
                      <a:rPr lang="en-US" i="1">
                        <a:solidFill>
                          <a:schemeClr val="tx1"/>
                        </a:solidFill>
                        <a:uFillTx/>
                        <a:latin typeface="Cambria Math" panose="02040503050406030204" charset="0"/>
                        <a:cs typeface="Cambria Math" panose="02040503050406030204" charset="0"/>
                      </a:rPr>
                      <m:t> − </m:t>
                    </m:r>
                    <m:r>
                      <a:rPr lang="en-US" i="1">
                        <a:solidFill>
                          <a:schemeClr val="tx1"/>
                        </a:solidFill>
                        <a:uFillTx/>
                        <a:latin typeface="Cambria Math" panose="02040503050406030204" charset="0"/>
                        <a:cs typeface="Cambria Math" panose="02040503050406030204" charset="0"/>
                      </a:rPr>
                      <m:t>𝑇</m:t>
                    </m:r>
                    <m:f>
                      <m:fPr>
                        <m:ctrlPr>
                          <a:rPr lang="en-US" i="1">
                            <a:solidFill>
                              <a:schemeClr val="tx1"/>
                            </a:solidFill>
                            <a:uFillTx/>
                            <a:latin typeface="Cambria Math" panose="02040503050406030204" pitchFamily="18" charset="0"/>
                            <a:cs typeface="Cambria Math" panose="02040503050406030204" charset="0"/>
                          </a:rPr>
                        </m:ctrlPr>
                      </m:fPr>
                      <m:num>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𝑦</m:t>
                        </m:r>
                      </m:num>
                      <m:den>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den>
                    </m:f>
                  </m:oMath>
                </a14:m>
                <a:endParaRPr lang="en-US" i="1" dirty="0">
                  <a:solidFill>
                    <a:schemeClr val="tx1"/>
                  </a:solidFill>
                  <a:uFillTx/>
                  <a:latin typeface="Nobile" panose="020B0604020202020204" charset="0"/>
                  <a:cs typeface="Cambria Math" panose="02040503050406030204" charset="0"/>
                </a:endParaRPr>
              </a:p>
              <a:p>
                <a:r>
                  <a:rPr lang="en-US" dirty="0">
                    <a:solidFill>
                      <a:schemeClr val="tx1"/>
                    </a:solidFill>
                    <a:latin typeface="Nobile" panose="020B0604020202020204" charset="0"/>
                  </a:rPr>
                  <a:t>     total y component = </a:t>
                </a:r>
                <a14:m>
                  <m:oMath xmlns:m="http://schemas.openxmlformats.org/officeDocument/2006/math">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𝑥</m:t>
                    </m:r>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𝑇</m:t>
                    </m:r>
                    <m:f>
                      <m:fPr>
                        <m:ctrlPr>
                          <a:rPr lang="en-US" i="1">
                            <a:solidFill>
                              <a:schemeClr val="tx1"/>
                            </a:solidFill>
                            <a:uFillTx/>
                            <a:latin typeface="Cambria Math" panose="02040503050406030204" pitchFamily="18" charset="0"/>
                            <a:cs typeface="Cambria Math" panose="02040503050406030204" charset="0"/>
                          </a:rPr>
                        </m:ctrlPr>
                      </m:fPr>
                      <m:num>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  </m:t>
                        </m:r>
                        <m:r>
                          <a:rPr lang="en-US" i="1">
                            <a:solidFill>
                              <a:schemeClr val="tx1"/>
                            </a:solidFill>
                            <a:uFillTx/>
                            <a:latin typeface="Cambria Math" panose="02040503050406030204" charset="0"/>
                            <a:cs typeface="Cambria Math" panose="02040503050406030204" charset="0"/>
                          </a:rPr>
                          <m:t>𝑦</m:t>
                        </m:r>
                      </m:num>
                      <m:den>
                        <m:r>
                          <a:rPr lang="en-US" i="1">
                            <a:solidFill>
                              <a:schemeClr val="tx1"/>
                            </a:solidFill>
                            <a:uFillTx/>
                            <a:latin typeface="Cambria Math" panose="02040503050406030204" charset="0"/>
                            <a:cs typeface="Cambria Math" panose="02040503050406030204" charset="0"/>
                          </a:rPr>
                          <m:t>𝜕</m:t>
                        </m:r>
                        <m:r>
                          <a:rPr lang="en-US" i="1">
                            <a:solidFill>
                              <a:schemeClr val="tx1"/>
                            </a:solidFill>
                            <a:uFillTx/>
                            <a:latin typeface="Cambria Math" panose="02040503050406030204" charset="0"/>
                            <a:cs typeface="Cambria Math" panose="02040503050406030204" charset="0"/>
                          </a:rPr>
                          <m:t> </m:t>
                        </m:r>
                        <m:r>
                          <a:rPr lang="en-US" i="1">
                            <a:solidFill>
                              <a:schemeClr val="tx1"/>
                            </a:solidFill>
                            <a:uFillTx/>
                            <a:latin typeface="Cambria Math" panose="02040503050406030204" charset="0"/>
                            <a:cs typeface="Cambria Math" panose="02040503050406030204" charset="0"/>
                          </a:rPr>
                          <m:t>𝑥</m:t>
                        </m:r>
                      </m:den>
                    </m:f>
                    <m:r>
                      <a:rPr lang="en-US" i="1">
                        <a:solidFill>
                          <a:schemeClr val="tx1"/>
                        </a:solidFill>
                        <a:uFillTx/>
                        <a:latin typeface="Cambria Math" panose="02040503050406030204" charset="0"/>
                        <a:cs typeface="Cambria Math" panose="02040503050406030204" charset="0"/>
                      </a:rPr>
                      <m:t> </m:t>
                    </m:r>
                  </m:oMath>
                </a14:m>
                <a:r>
                  <a:rPr lang="en-US" dirty="0">
                    <a:solidFill>
                      <a:schemeClr val="tx1"/>
                    </a:solidFill>
                    <a:latin typeface="Nobile" panose="020B0604020202020204" charset="0"/>
                  </a:rPr>
                  <a:t>...........(1)</a:t>
                </a:r>
              </a:p>
            </p:txBody>
          </p:sp>
        </mc:Choice>
        <mc:Fallback xmlns="">
          <p:sp>
            <p:nvSpPr>
              <p:cNvPr id="91" name="Text Box 90"/>
              <p:cNvSpPr txBox="1">
                <a:spLocks noRot="1" noChangeAspect="1" noMove="1" noResize="1" noEditPoints="1" noAdjustHandles="1" noChangeArrowheads="1" noChangeShapeType="1" noTextEdit="1"/>
              </p:cNvSpPr>
              <p:nvPr/>
            </p:nvSpPr>
            <p:spPr>
              <a:xfrm>
                <a:off x="6858000" y="6531610"/>
                <a:ext cx="5835650" cy="1460785"/>
              </a:xfrm>
              <a:prstGeom prst="rect">
                <a:avLst/>
              </a:prstGeom>
              <a:blipFill>
                <a:blip r:embed="rId17"/>
                <a:stretch>
                  <a:fillRect l="-836" t="-1667" b="-2500"/>
                </a:stretch>
              </a:blipFill>
            </p:spPr>
            <p:txBody>
              <a:bodyPr/>
              <a:lstStyle/>
              <a:p>
                <a:r>
                  <a:rPr lang="en-IN">
                    <a:noFill/>
                  </a:rPr>
                  <a:t> </a:t>
                </a:r>
              </a:p>
            </p:txBody>
          </p:sp>
        </mc:Fallback>
      </mc:AlternateContent>
      <p:sp>
        <p:nvSpPr>
          <p:cNvPr id="94" name="Text Box 93"/>
          <p:cNvSpPr txBox="1"/>
          <p:nvPr>
            <p:custDataLst>
              <p:tags r:id="rId7"/>
            </p:custDataLst>
          </p:nvPr>
        </p:nvSpPr>
        <p:spPr>
          <a:xfrm>
            <a:off x="10571099" y="7017385"/>
            <a:ext cx="723900" cy="270510"/>
          </a:xfrm>
          <a:prstGeom prst="rect">
            <a:avLst/>
          </a:prstGeom>
          <a:noFill/>
        </p:spPr>
        <p:txBody>
          <a:bodyPr wrap="square" rtlCol="0">
            <a:noAutofit/>
          </a:bodyPr>
          <a:lstStyle/>
          <a:p>
            <a:r>
              <a:rPr lang="en-US" sz="1000">
                <a:uFillTx/>
              </a:rPr>
              <a:t>2</a:t>
            </a:r>
          </a:p>
        </p:txBody>
      </p:sp>
      <p:sp>
        <p:nvSpPr>
          <p:cNvPr id="97" name="Text Box 96"/>
          <p:cNvSpPr txBox="1"/>
          <p:nvPr/>
        </p:nvSpPr>
        <p:spPr>
          <a:xfrm>
            <a:off x="9936480" y="7378700"/>
            <a:ext cx="292100" cy="245110"/>
          </a:xfrm>
          <a:prstGeom prst="rect">
            <a:avLst/>
          </a:prstGeom>
          <a:noFill/>
        </p:spPr>
        <p:txBody>
          <a:bodyPr wrap="square" rtlCol="0">
            <a:spAutoFit/>
          </a:bodyPr>
          <a:lstStyle/>
          <a:p>
            <a:r>
              <a:rPr lang="en-US" sz="1000"/>
              <a:t>2</a:t>
            </a:r>
          </a:p>
        </p:txBody>
      </p:sp>
      <p:sp>
        <p:nvSpPr>
          <p:cNvPr id="98" name="Text Box 97"/>
          <p:cNvSpPr txBox="1"/>
          <p:nvPr>
            <p:custDataLst>
              <p:tags r:id="rId8"/>
            </p:custDataLst>
          </p:nvPr>
        </p:nvSpPr>
        <p:spPr>
          <a:xfrm>
            <a:off x="9791700" y="7133590"/>
            <a:ext cx="292100" cy="245110"/>
          </a:xfrm>
          <a:prstGeom prst="rect">
            <a:avLst/>
          </a:prstGeom>
          <a:noFill/>
        </p:spPr>
        <p:txBody>
          <a:bodyPr wrap="square" rtlCol="0">
            <a:spAutoFit/>
          </a:bodyPr>
          <a:lstStyle/>
          <a:p>
            <a:r>
              <a:rPr lang="en-US" sz="1000"/>
              <a:t>2</a:t>
            </a:r>
          </a:p>
        </p:txBody>
      </p:sp>
      <p:sp>
        <p:nvSpPr>
          <p:cNvPr id="100" name="Text Box 99"/>
          <p:cNvSpPr txBox="1"/>
          <p:nvPr/>
        </p:nvSpPr>
        <p:spPr>
          <a:xfrm>
            <a:off x="7097395" y="7197725"/>
            <a:ext cx="3131185" cy="499745"/>
          </a:xfrm>
          <a:prstGeom prst="rect">
            <a:avLst/>
          </a:prstGeom>
          <a:noFill/>
          <a:ln>
            <a:solidFill>
              <a:schemeClr val="bg1"/>
            </a:solidFill>
          </a:ln>
        </p:spPr>
        <p:txBody>
          <a:bodyPr wrap="square" rtlCol="0">
            <a:noAutofit/>
          </a:bodyPr>
          <a:lstStyle/>
          <a:p>
            <a:endParaRPr lang="en-US"/>
          </a:p>
        </p:txBody>
      </p:sp>
      <p:sp>
        <p:nvSpPr>
          <p:cNvPr id="15" name="Rectangle 14">
            <a:extLst>
              <a:ext uri="{FF2B5EF4-FFF2-40B4-BE49-F238E27FC236}">
                <a16:creationId xmlns:a16="http://schemas.microsoft.com/office/drawing/2014/main" id="{32A33F29-5DB5-EF06-09BB-F64EC880A82B}"/>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Text 0">
            <a:extLst>
              <a:ext uri="{FF2B5EF4-FFF2-40B4-BE49-F238E27FC236}">
                <a16:creationId xmlns:a16="http://schemas.microsoft.com/office/drawing/2014/main" id="{442D8526-9A1D-F7E1-13BE-71ADFF0C4A04}"/>
              </a:ext>
            </a:extLst>
          </p:cNvPr>
          <p:cNvSpPr/>
          <p:nvPr/>
        </p:nvSpPr>
        <p:spPr>
          <a:xfrm>
            <a:off x="1067621" y="416124"/>
            <a:ext cx="10866477" cy="631269"/>
          </a:xfrm>
          <a:prstGeom prst="rect">
            <a:avLst/>
          </a:prstGeom>
          <a:noFill/>
          <a:ln/>
        </p:spPr>
        <p:txBody>
          <a:bodyPr wrap="none" lIns="0" tIns="0" rIns="0" bIns="0" rtlCol="0" anchor="t"/>
          <a:lstStyle/>
          <a:p>
            <a:pPr marL="0" indent="0">
              <a:lnSpc>
                <a:spcPts val="4950"/>
              </a:lnSpc>
              <a:buNone/>
            </a:pPr>
            <a:r>
              <a:rPr lang="en-US" sz="3950" dirty="0">
                <a:solidFill>
                  <a:srgbClr val="1B1B27"/>
                </a:solidFill>
                <a:latin typeface="Corben" pitchFamily="34" charset="0"/>
                <a:ea typeface="Corben" pitchFamily="34" charset="-122"/>
                <a:cs typeface="Corben" pitchFamily="34" charset="-120"/>
              </a:rPr>
              <a:t>Mathematical Equations for Vibrating Strings</a:t>
            </a:r>
            <a:endParaRPr lang="en-US" sz="3950" dirty="0"/>
          </a:p>
        </p:txBody>
      </p:sp>
      <p:sp>
        <p:nvSpPr>
          <p:cNvPr id="25" name="TextBox 24">
            <a:extLst>
              <a:ext uri="{FF2B5EF4-FFF2-40B4-BE49-F238E27FC236}">
                <a16:creationId xmlns:a16="http://schemas.microsoft.com/office/drawing/2014/main" id="{494C6CBD-3B24-AFE2-E386-CC994E773F45}"/>
              </a:ext>
            </a:extLst>
          </p:cNvPr>
          <p:cNvSpPr txBox="1"/>
          <p:nvPr/>
        </p:nvSpPr>
        <p:spPr>
          <a:xfrm>
            <a:off x="10409174" y="6766739"/>
            <a:ext cx="467175" cy="246221"/>
          </a:xfrm>
          <a:prstGeom prst="rect">
            <a:avLst/>
          </a:prstGeom>
          <a:noFill/>
        </p:spPr>
        <p:txBody>
          <a:bodyPr wrap="square" rtlCol="0">
            <a:spAutoFit/>
          </a:bodyPr>
          <a:lstStyle/>
          <a:p>
            <a:r>
              <a:rPr lang="en-IN" sz="1000" dirty="0"/>
              <a:t>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video>
              <p:cMediaNode>
                <p:cTn id="2" fill="hold" display="1">
                  <p:stCondLst>
                    <p:cond delay="indefinite"/>
                  </p:st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1"/>
              <p:cNvSpPr txBox="1"/>
              <p:nvPr/>
            </p:nvSpPr>
            <p:spPr>
              <a:xfrm>
                <a:off x="1244600" y="2768600"/>
                <a:ext cx="10388600" cy="3260090"/>
              </a:xfrm>
              <a:prstGeom prst="rect">
                <a:avLst/>
              </a:prstGeom>
              <a:noFill/>
            </p:spPr>
            <p:txBody>
              <a:bodyPr wrap="square" rtlCol="0">
                <a:spAutoFit/>
              </a:bodyPr>
              <a:lstStyle/>
              <a:p>
                <a:r>
                  <a:rPr lang="en-US" dirty="0"/>
                  <a:t>B</a:t>
                </a:r>
                <a:r>
                  <a:rPr lang="en-US" dirty="0">
                    <a:solidFill>
                      <a:schemeClr val="tx1"/>
                    </a:solidFill>
                  </a:rPr>
                  <a:t>y Newtons second law,</a:t>
                </a:r>
              </a:p>
              <a:p>
                <a:r>
                  <a:rPr lang="en-US" dirty="0">
                    <a:solidFill>
                      <a:schemeClr val="tx1"/>
                    </a:solidFill>
                  </a:rPr>
                  <a:t>   force=mass* acceleration</a:t>
                </a:r>
              </a:p>
              <a:p>
                <a:endParaRPr lang="en-US" dirty="0">
                  <a:solidFill>
                    <a:schemeClr val="tx1"/>
                  </a:solidFill>
                </a:endParaRPr>
              </a:p>
              <a:p>
                <a:r>
                  <a:rPr lang="en-US" dirty="0">
                    <a:solidFill>
                      <a:schemeClr val="tx1"/>
                    </a:solidFill>
                  </a:rPr>
                  <a:t>so, T which is an internal force can be given as</a:t>
                </a:r>
              </a:p>
              <a:p>
                <a:r>
                  <a:rPr lang="en-US" dirty="0">
                    <a:solidFill>
                      <a:schemeClr val="tx1"/>
                    </a:solidFill>
                  </a:rPr>
                  <a:t> T=(mass of string b/w X &amp; Y )*a</a:t>
                </a:r>
              </a:p>
              <a:p>
                <a:r>
                  <a:rPr lang="en-US" dirty="0">
                    <a:solidFill>
                      <a:schemeClr val="tx1"/>
                    </a:solidFill>
                  </a:rPr>
                  <a:t>                                               .....{a=</a:t>
                </a:r>
                <a14:m>
                  <m:oMath xmlns:m="http://schemas.openxmlformats.org/officeDocument/2006/math">
                    <m:f>
                      <m:fPr>
                        <m:ctrlPr>
                          <a:rPr lang="en-US" i="1">
                            <a:solidFill>
                              <a:schemeClr val="tx1"/>
                            </a:solidFill>
                            <a:latin typeface="Cambria Math" panose="02040503050406030204" pitchFamily="18" charset="0"/>
                            <a:cs typeface="Cambria Math" panose="02040503050406030204" charset="0"/>
                          </a:rPr>
                        </m:ctrlPr>
                      </m:fPr>
                      <m:num>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  </m:t>
                        </m:r>
                        <m:r>
                          <a:rPr lang="en-US" i="1">
                            <a:solidFill>
                              <a:schemeClr val="tx1"/>
                            </a:solidFill>
                            <a:latin typeface="Cambria Math" panose="02040503050406030204" charset="0"/>
                            <a:cs typeface="Cambria Math" panose="02040503050406030204" charset="0"/>
                          </a:rPr>
                          <m:t>𝑦</m:t>
                        </m:r>
                      </m:num>
                      <m:den>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𝑡</m:t>
                        </m:r>
                      </m:den>
                    </m:f>
                    <m:r>
                      <a:rPr lang="en-US" i="1">
                        <a:solidFill>
                          <a:schemeClr val="tx1"/>
                        </a:solidFill>
                        <a:latin typeface="Cambria Math" panose="02040503050406030204" charset="0"/>
                        <a:cs typeface="Cambria Math" panose="02040503050406030204" charset="0"/>
                      </a:rPr>
                      <m:t>   &amp;  </m:t>
                    </m:r>
                  </m:oMath>
                </a14:m>
                <a:r>
                  <a:rPr lang="en-US" dirty="0">
                    <a:solidFill>
                      <a:schemeClr val="tx1"/>
                    </a:solidFill>
                  </a:rPr>
                  <a:t>mass of string b/w X &amp; Y = mass per unit length * length b/w X &amp; Y</a:t>
                </a:r>
              </a:p>
              <a:p>
                <a:r>
                  <a:rPr lang="en-US" dirty="0">
                    <a:solidFill>
                      <a:schemeClr val="tx1"/>
                    </a:solidFill>
                  </a:rPr>
                  <a:t>                                                                                 since, length b/w X &amp; Y is very small           </a:t>
                </a:r>
                <a14:m>
                  <m:oMath xmlns:m="http://schemas.openxmlformats.org/officeDocument/2006/math">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𝑥</m:t>
                    </m:r>
                  </m:oMath>
                </a14:m>
                <a:endParaRPr lang="en-US" i="1" dirty="0">
                  <a:solidFill>
                    <a:schemeClr val="tx1"/>
                  </a:solidFill>
                  <a:latin typeface="Cambria Math" panose="02040503050406030204" charset="0"/>
                  <a:cs typeface="Cambria Math" panose="02040503050406030204" charset="0"/>
                </a:endParaRPr>
              </a:p>
              <a:p>
                <a:r>
                  <a:rPr lang="en-US" dirty="0">
                    <a:solidFill>
                      <a:schemeClr val="tx1"/>
                    </a:solidFill>
                  </a:rPr>
                  <a:t>                                                                        so, </a:t>
                </a:r>
              </a:p>
              <a:p>
                <a:r>
                  <a:rPr lang="en-US" dirty="0">
                    <a:solidFill>
                      <a:schemeClr val="tx1"/>
                    </a:solidFill>
                  </a:rPr>
                  <a:t>                                                                                    mass of string b/w X &amp; Y =</a:t>
                </a:r>
                <a14:m>
                  <m:oMath xmlns:m="http://schemas.openxmlformats.org/officeDocument/2006/math">
                    <m:r>
                      <a:rPr lang="en-US" i="1">
                        <a:solidFill>
                          <a:schemeClr val="tx1"/>
                        </a:solidFill>
                        <a:latin typeface="Cambria Math" panose="02040503050406030204" charset="0"/>
                        <a:cs typeface="Cambria Math" panose="02040503050406030204" charset="0"/>
                      </a:rPr>
                      <m:t>𝜇</m:t>
                    </m:r>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𝑥</m:t>
                    </m:r>
                  </m:oMath>
                </a14:m>
                <a:r>
                  <a:rPr lang="en-US" i="1" dirty="0">
                    <a:solidFill>
                      <a:schemeClr val="tx1"/>
                    </a:solidFill>
                    <a:latin typeface="Cambria Math" panose="02040503050406030204" charset="0"/>
                    <a:cs typeface="Cambria Math" panose="02040503050406030204" charset="0"/>
                  </a:rPr>
                  <a:t>      }</a:t>
                </a:r>
              </a:p>
              <a:p>
                <a:r>
                  <a:rPr lang="en-US" i="1" dirty="0">
                    <a:solidFill>
                      <a:schemeClr val="tx1"/>
                    </a:solidFill>
                    <a:latin typeface="Cambria Math" panose="02040503050406030204" charset="0"/>
                    <a:cs typeface="Cambria Math" panose="02040503050406030204" charset="0"/>
                  </a:rPr>
                  <a:t>   </a:t>
                </a:r>
              </a:p>
              <a:p>
                <a:endParaRPr lang="en-US" dirty="0">
                  <a:solidFill>
                    <a:schemeClr val="tx1"/>
                  </a:solidFill>
                </a:endParaRPr>
              </a:p>
            </p:txBody>
          </p:sp>
        </mc:Choice>
        <mc:Fallback xmlns="">
          <p:sp>
            <p:nvSpPr>
              <p:cNvPr id="2" name="Text Box 1"/>
              <p:cNvSpPr txBox="1">
                <a:spLocks noRot="1" noChangeAspect="1" noMove="1" noResize="1" noEditPoints="1" noAdjustHandles="1" noChangeArrowheads="1" noChangeShapeType="1" noTextEdit="1"/>
              </p:cNvSpPr>
              <p:nvPr/>
            </p:nvSpPr>
            <p:spPr>
              <a:xfrm>
                <a:off x="1244600" y="2768600"/>
                <a:ext cx="10388600" cy="3260090"/>
              </a:xfrm>
              <a:prstGeom prst="rect">
                <a:avLst/>
              </a:prstGeom>
              <a:blipFill>
                <a:blip r:embed="rId10"/>
                <a:stretch>
                  <a:fillRect l="-469" t="-935"/>
                </a:stretch>
              </a:blipFill>
            </p:spPr>
            <p:txBody>
              <a:bodyPr/>
              <a:lstStyle/>
              <a:p>
                <a:r>
                  <a:rPr lang="en-IN">
                    <a:noFill/>
                  </a:rPr>
                  <a:t> </a:t>
                </a:r>
              </a:p>
            </p:txBody>
          </p:sp>
        </mc:Fallback>
      </mc:AlternateContent>
      <p:sp>
        <p:nvSpPr>
          <p:cNvPr id="3" name="Text Box 2"/>
          <p:cNvSpPr txBox="1"/>
          <p:nvPr/>
        </p:nvSpPr>
        <p:spPr>
          <a:xfrm>
            <a:off x="4419600" y="4064000"/>
            <a:ext cx="825500" cy="245110"/>
          </a:xfrm>
          <a:prstGeom prst="rect">
            <a:avLst/>
          </a:prstGeom>
          <a:noFill/>
        </p:spPr>
        <p:txBody>
          <a:bodyPr wrap="square" rtlCol="0">
            <a:spAutoFit/>
          </a:bodyPr>
          <a:lstStyle/>
          <a:p>
            <a:r>
              <a:rPr lang="en-US" sz="1000"/>
              <a:t>2</a:t>
            </a:r>
          </a:p>
        </p:txBody>
      </p:sp>
      <p:sp>
        <p:nvSpPr>
          <p:cNvPr id="87" name="Text Box 86"/>
          <p:cNvSpPr txBox="1"/>
          <p:nvPr>
            <p:custDataLst>
              <p:tags r:id="rId1"/>
            </p:custDataLst>
          </p:nvPr>
        </p:nvSpPr>
        <p:spPr>
          <a:xfrm>
            <a:off x="4555998" y="4359910"/>
            <a:ext cx="723900" cy="245110"/>
          </a:xfrm>
          <a:prstGeom prst="rect">
            <a:avLst/>
          </a:prstGeom>
          <a:noFill/>
        </p:spPr>
        <p:txBody>
          <a:bodyPr wrap="square" rtlCol="0">
            <a:spAutoFit/>
          </a:bodyPr>
          <a:lstStyle/>
          <a:p>
            <a:r>
              <a:rPr lang="en-US" sz="1000">
                <a:uFillTx/>
              </a:rPr>
              <a:t>2</a:t>
            </a:r>
          </a:p>
        </p:txBody>
      </p:sp>
      <p:cxnSp>
        <p:nvCxnSpPr>
          <p:cNvPr id="4" name="Straight Arrow Connector 3"/>
          <p:cNvCxnSpPr/>
          <p:nvPr/>
        </p:nvCxnSpPr>
        <p:spPr>
          <a:xfrm>
            <a:off x="8921750" y="4762500"/>
            <a:ext cx="4953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xmlns:a14="http://schemas.microsoft.com/office/drawing/2010/main">
        <mc:Choice Requires="a14">
          <p:sp>
            <p:nvSpPr>
              <p:cNvPr id="9" name="Text Box 8"/>
              <p:cNvSpPr txBox="1"/>
              <p:nvPr/>
            </p:nvSpPr>
            <p:spPr>
              <a:xfrm>
                <a:off x="723900" y="5956300"/>
                <a:ext cx="9817100" cy="499560"/>
              </a:xfrm>
              <a:prstGeom prst="rect">
                <a:avLst/>
              </a:prstGeom>
              <a:noFill/>
            </p:spPr>
            <p:txBody>
              <a:bodyPr wrap="square" rtlCol="0">
                <a:spAutoFit/>
              </a:bodyPr>
              <a:lstStyle/>
              <a:p>
                <a:r>
                  <a:rPr lang="en-US">
                    <a:solidFill>
                      <a:schemeClr val="tx1"/>
                    </a:solidFill>
                  </a:rPr>
                  <a:t> so, T =</a:t>
                </a:r>
                <a14:m>
                  <m:oMath xmlns:m="http://schemas.openxmlformats.org/officeDocument/2006/math">
                    <m:r>
                      <a:rPr lang="en-US" i="1">
                        <a:solidFill>
                          <a:schemeClr val="tx1"/>
                        </a:solidFill>
                        <a:latin typeface="Cambria Math" panose="02040503050406030204" charset="0"/>
                        <a:cs typeface="Cambria Math" panose="02040503050406030204" charset="0"/>
                      </a:rPr>
                      <m:t>𝜇</m:t>
                    </m:r>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𝑥</m:t>
                    </m:r>
                    <m:r>
                      <a:rPr lang="en-US" i="1">
                        <a:solidFill>
                          <a:schemeClr val="tx1"/>
                        </a:solidFill>
                        <a:latin typeface="Cambria Math" panose="02040503050406030204" charset="0"/>
                        <a:cs typeface="Cambria Math" panose="02040503050406030204" charset="0"/>
                      </a:rPr>
                      <m:t>∗</m:t>
                    </m:r>
                    <m:f>
                      <m:fPr>
                        <m:ctrlPr>
                          <a:rPr lang="en-US" i="1">
                            <a:solidFill>
                              <a:schemeClr val="tx1"/>
                            </a:solidFill>
                            <a:latin typeface="Cambria Math" panose="02040503050406030204" pitchFamily="18" charset="0"/>
                            <a:cs typeface="Cambria Math" panose="02040503050406030204" charset="0"/>
                          </a:rPr>
                        </m:ctrlPr>
                      </m:fPr>
                      <m:num>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  </m:t>
                        </m:r>
                        <m:r>
                          <a:rPr lang="en-US" i="1">
                            <a:solidFill>
                              <a:schemeClr val="tx1"/>
                            </a:solidFill>
                            <a:latin typeface="Cambria Math" panose="02040503050406030204" charset="0"/>
                            <a:cs typeface="Cambria Math" panose="02040503050406030204" charset="0"/>
                          </a:rPr>
                          <m:t>𝑦</m:t>
                        </m:r>
                      </m:num>
                      <m:den>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  </m:t>
                        </m:r>
                        <m:r>
                          <a:rPr lang="en-US" i="1">
                            <a:solidFill>
                              <a:schemeClr val="tx1"/>
                            </a:solidFill>
                            <a:latin typeface="Cambria Math" panose="02040503050406030204" charset="0"/>
                            <a:cs typeface="Cambria Math" panose="02040503050406030204" charset="0"/>
                          </a:rPr>
                          <m:t>𝑡</m:t>
                        </m:r>
                      </m:den>
                    </m:f>
                    <m:r>
                      <a:rPr lang="en-US" i="1">
                        <a:solidFill>
                          <a:schemeClr val="tx1"/>
                        </a:solidFill>
                        <a:latin typeface="Cambria Math" panose="02040503050406030204" charset="0"/>
                        <a:cs typeface="Cambria Math" panose="02040503050406030204" charset="0"/>
                      </a:rPr>
                      <m:t>  ......(2)  </m:t>
                    </m:r>
                  </m:oMath>
                </a14:m>
                <a:endParaRPr lang="en-US">
                  <a:solidFill>
                    <a:schemeClr val="tx1"/>
                  </a:solidFill>
                </a:endParaRPr>
              </a:p>
            </p:txBody>
          </p:sp>
        </mc:Choice>
        <mc:Fallback xmlns="">
          <p:sp>
            <p:nvSpPr>
              <p:cNvPr id="9" name="Text Box 8"/>
              <p:cNvSpPr txBox="1">
                <a:spLocks noRot="1" noChangeAspect="1" noMove="1" noResize="1" noEditPoints="1" noAdjustHandles="1" noChangeArrowheads="1" noChangeShapeType="1" noTextEdit="1"/>
              </p:cNvSpPr>
              <p:nvPr/>
            </p:nvSpPr>
            <p:spPr>
              <a:xfrm>
                <a:off x="723900" y="5956300"/>
                <a:ext cx="9817100" cy="499560"/>
              </a:xfrm>
              <a:prstGeom prst="rect">
                <a:avLst/>
              </a:prstGeom>
              <a:blipFill>
                <a:blip r:embed="rId11"/>
                <a:stretch>
                  <a:fillRect b="-7317"/>
                </a:stretch>
              </a:blipFill>
            </p:spPr>
            <p:txBody>
              <a:bodyPr/>
              <a:lstStyle/>
              <a:p>
                <a:r>
                  <a:rPr lang="en-IN">
                    <a:noFill/>
                  </a:rPr>
                  <a:t> </a:t>
                </a:r>
              </a:p>
            </p:txBody>
          </p:sp>
        </mc:Fallback>
      </mc:AlternateContent>
      <p:sp>
        <p:nvSpPr>
          <p:cNvPr id="10" name="Text Box 9"/>
          <p:cNvSpPr txBox="1"/>
          <p:nvPr/>
        </p:nvSpPr>
        <p:spPr>
          <a:xfrm>
            <a:off x="2324100" y="5880100"/>
            <a:ext cx="1727200" cy="245110"/>
          </a:xfrm>
          <a:prstGeom prst="rect">
            <a:avLst/>
          </a:prstGeom>
          <a:noFill/>
        </p:spPr>
        <p:txBody>
          <a:bodyPr wrap="square" rtlCol="0">
            <a:spAutoFit/>
          </a:bodyPr>
          <a:lstStyle/>
          <a:p>
            <a:r>
              <a:rPr lang="en-US" sz="1000"/>
              <a:t>2</a:t>
            </a:r>
          </a:p>
        </p:txBody>
      </p:sp>
      <p:sp>
        <p:nvSpPr>
          <p:cNvPr id="11" name="Text Box 10"/>
          <p:cNvSpPr txBox="1"/>
          <p:nvPr>
            <p:custDataLst>
              <p:tags r:id="rId2"/>
            </p:custDataLst>
          </p:nvPr>
        </p:nvSpPr>
        <p:spPr>
          <a:xfrm>
            <a:off x="2482850" y="6201410"/>
            <a:ext cx="1727200" cy="245110"/>
          </a:xfrm>
          <a:prstGeom prst="rect">
            <a:avLst/>
          </a:prstGeom>
          <a:noFill/>
        </p:spPr>
        <p:txBody>
          <a:bodyPr wrap="square" rtlCol="0">
            <a:spAutoFit/>
          </a:bodyPr>
          <a:lstStyle/>
          <a:p>
            <a:r>
              <a:rPr lang="en-US" sz="1000"/>
              <a:t>2</a:t>
            </a:r>
          </a:p>
        </p:txBody>
      </p:sp>
      <mc:AlternateContent xmlns:mc="http://schemas.openxmlformats.org/markup-compatibility/2006" xmlns:a14="http://schemas.microsoft.com/office/drawing/2010/main">
        <mc:Choice Requires="a14">
          <p:sp>
            <p:nvSpPr>
              <p:cNvPr id="12" name="Text Box 11"/>
              <p:cNvSpPr txBox="1"/>
              <p:nvPr/>
            </p:nvSpPr>
            <p:spPr>
              <a:xfrm>
                <a:off x="660400" y="6426200"/>
                <a:ext cx="8369300" cy="776559"/>
              </a:xfrm>
              <a:prstGeom prst="rect">
                <a:avLst/>
              </a:prstGeom>
              <a:noFill/>
            </p:spPr>
            <p:txBody>
              <a:bodyPr wrap="square" rtlCol="0">
                <a:spAutoFit/>
              </a:bodyPr>
              <a:lstStyle/>
              <a:p>
                <a:r>
                  <a:rPr lang="en-US">
                    <a:solidFill>
                      <a:schemeClr val="tx1"/>
                    </a:solidFill>
                  </a:rPr>
                  <a:t>from equation (1) &amp; (2),</a:t>
                </a:r>
              </a:p>
              <a:p>
                <a:r>
                  <a:rPr lang="en-US">
                    <a:solidFill>
                      <a:schemeClr val="tx1"/>
                    </a:solidFill>
                  </a:rPr>
                  <a:t>     </a:t>
                </a:r>
                <a:r>
                  <a:rPr lang="en-US">
                    <a:solidFill>
                      <a:schemeClr val="tx1"/>
                    </a:solidFill>
                    <a:sym typeface="+mn-ea"/>
                  </a:rPr>
                  <a:t>T =</a:t>
                </a:r>
                <a14:m>
                  <m:oMath xmlns:m="http://schemas.openxmlformats.org/officeDocument/2006/math">
                    <m:r>
                      <a:rPr lang="en-US" i="1">
                        <a:solidFill>
                          <a:schemeClr val="tx1"/>
                        </a:solidFill>
                        <a:latin typeface="Cambria Math" panose="02040503050406030204" charset="0"/>
                        <a:cs typeface="Cambria Math" panose="02040503050406030204" charset="0"/>
                      </a:rPr>
                      <m:t>𝜇</m:t>
                    </m:r>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𝑥</m:t>
                    </m:r>
                    <m:r>
                      <a:rPr lang="en-US" i="1">
                        <a:solidFill>
                          <a:schemeClr val="tx1"/>
                        </a:solidFill>
                        <a:latin typeface="Cambria Math" panose="02040503050406030204" charset="0"/>
                        <a:cs typeface="Cambria Math" panose="02040503050406030204" charset="0"/>
                      </a:rPr>
                      <m:t>∗</m:t>
                    </m:r>
                    <m:f>
                      <m:fPr>
                        <m:ctrlPr>
                          <a:rPr lang="en-US" i="1">
                            <a:solidFill>
                              <a:schemeClr val="tx1"/>
                            </a:solidFill>
                            <a:latin typeface="Cambria Math" panose="02040503050406030204" pitchFamily="18" charset="0"/>
                            <a:cs typeface="Cambria Math" panose="02040503050406030204" charset="0"/>
                          </a:rPr>
                        </m:ctrlPr>
                      </m:fPr>
                      <m:num>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   </m:t>
                        </m:r>
                        <m:r>
                          <a:rPr lang="en-US" i="1">
                            <a:solidFill>
                              <a:schemeClr val="tx1"/>
                            </a:solidFill>
                            <a:latin typeface="Cambria Math" panose="02040503050406030204" charset="0"/>
                            <a:cs typeface="Cambria Math" panose="02040503050406030204" charset="0"/>
                          </a:rPr>
                          <m:t>𝑦</m:t>
                        </m:r>
                        <m:r>
                          <a:rPr lang="en-US" i="1">
                            <a:solidFill>
                              <a:schemeClr val="tx1"/>
                            </a:solidFill>
                            <a:latin typeface="Cambria Math" panose="02040503050406030204" charset="0"/>
                            <a:cs typeface="Cambria Math" panose="02040503050406030204" charset="0"/>
                          </a:rPr>
                          <m:t>  </m:t>
                        </m:r>
                      </m:num>
                      <m:den>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  </m:t>
                        </m:r>
                        <m:r>
                          <a:rPr lang="en-US" i="1">
                            <a:solidFill>
                              <a:schemeClr val="tx1"/>
                            </a:solidFill>
                            <a:latin typeface="Cambria Math" panose="02040503050406030204" charset="0"/>
                            <a:cs typeface="Cambria Math" panose="02040503050406030204" charset="0"/>
                          </a:rPr>
                          <m:t>𝑡</m:t>
                        </m:r>
                      </m:den>
                    </m:f>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𝑥</m:t>
                    </m:r>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𝑇</m:t>
                    </m:r>
                    <m:r>
                      <a:rPr lang="en-US" i="1">
                        <a:solidFill>
                          <a:schemeClr val="tx1"/>
                        </a:solidFill>
                        <a:latin typeface="Cambria Math" panose="02040503050406030204" charset="0"/>
                        <a:cs typeface="Cambria Math" panose="02040503050406030204" charset="0"/>
                      </a:rPr>
                      <m:t>∗</m:t>
                    </m:r>
                    <m:f>
                      <m:fPr>
                        <m:ctrlPr>
                          <a:rPr lang="en-US" i="1">
                            <a:solidFill>
                              <a:schemeClr val="tx1"/>
                            </a:solidFill>
                            <a:latin typeface="Cambria Math" panose="02040503050406030204" pitchFamily="18" charset="0"/>
                            <a:cs typeface="Cambria Math" panose="02040503050406030204" charset="0"/>
                          </a:rPr>
                        </m:ctrlPr>
                      </m:fPr>
                      <m:num>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  </m:t>
                        </m:r>
                        <m:r>
                          <a:rPr lang="en-US" i="1">
                            <a:solidFill>
                              <a:schemeClr val="tx1"/>
                            </a:solidFill>
                            <a:latin typeface="Cambria Math" panose="02040503050406030204" charset="0"/>
                            <a:cs typeface="Cambria Math" panose="02040503050406030204" charset="0"/>
                          </a:rPr>
                          <m:t>𝑦</m:t>
                        </m:r>
                      </m:num>
                      <m:den>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 </m:t>
                        </m:r>
                        <m:r>
                          <a:rPr lang="en-US" i="1">
                            <a:solidFill>
                              <a:schemeClr val="tx1"/>
                            </a:solidFill>
                            <a:latin typeface="Cambria Math" panose="02040503050406030204" charset="0"/>
                            <a:cs typeface="Cambria Math" panose="02040503050406030204" charset="0"/>
                          </a:rPr>
                          <m:t>𝑥</m:t>
                        </m:r>
                      </m:den>
                    </m:f>
                  </m:oMath>
                </a14:m>
                <a:endParaRPr lang="en-US">
                  <a:solidFill>
                    <a:schemeClr val="tx1"/>
                  </a:solidFill>
                </a:endParaRPr>
              </a:p>
            </p:txBody>
          </p:sp>
        </mc:Choice>
        <mc:Fallback xmlns="">
          <p:sp>
            <p:nvSpPr>
              <p:cNvPr id="12" name="Text Box 11"/>
              <p:cNvSpPr txBox="1">
                <a:spLocks noRot="1" noChangeAspect="1" noMove="1" noResize="1" noEditPoints="1" noAdjustHandles="1" noChangeArrowheads="1" noChangeShapeType="1" noTextEdit="1"/>
              </p:cNvSpPr>
              <p:nvPr/>
            </p:nvSpPr>
            <p:spPr>
              <a:xfrm>
                <a:off x="660400" y="6426200"/>
                <a:ext cx="8369300" cy="776559"/>
              </a:xfrm>
              <a:prstGeom prst="rect">
                <a:avLst/>
              </a:prstGeom>
              <a:blipFill>
                <a:blip r:embed="rId12"/>
                <a:stretch>
                  <a:fillRect l="-583" t="-3906" b="-3906"/>
                </a:stretch>
              </a:blipFill>
            </p:spPr>
            <p:txBody>
              <a:bodyPr/>
              <a:lstStyle/>
              <a:p>
                <a:r>
                  <a:rPr lang="en-IN">
                    <a:noFill/>
                  </a:rPr>
                  <a:t> </a:t>
                </a:r>
              </a:p>
            </p:txBody>
          </p:sp>
        </mc:Fallback>
      </mc:AlternateContent>
      <p:sp>
        <p:nvSpPr>
          <p:cNvPr id="14" name="Text Box 13"/>
          <p:cNvSpPr txBox="1"/>
          <p:nvPr/>
        </p:nvSpPr>
        <p:spPr>
          <a:xfrm>
            <a:off x="2324100" y="6908800"/>
            <a:ext cx="698500" cy="245110"/>
          </a:xfrm>
          <a:prstGeom prst="rect">
            <a:avLst/>
          </a:prstGeom>
          <a:noFill/>
        </p:spPr>
        <p:txBody>
          <a:bodyPr wrap="square" rtlCol="0">
            <a:spAutoFit/>
          </a:bodyPr>
          <a:lstStyle/>
          <a:p>
            <a:r>
              <a:rPr lang="en-US" sz="1000"/>
              <a:t>2</a:t>
            </a:r>
          </a:p>
        </p:txBody>
      </p:sp>
      <p:sp>
        <p:nvSpPr>
          <p:cNvPr id="15" name="Text Box 14"/>
          <p:cNvSpPr txBox="1"/>
          <p:nvPr>
            <p:custDataLst>
              <p:tags r:id="rId3"/>
            </p:custDataLst>
          </p:nvPr>
        </p:nvSpPr>
        <p:spPr>
          <a:xfrm>
            <a:off x="2133600" y="6663690"/>
            <a:ext cx="698500" cy="245110"/>
          </a:xfrm>
          <a:prstGeom prst="rect">
            <a:avLst/>
          </a:prstGeom>
          <a:noFill/>
        </p:spPr>
        <p:txBody>
          <a:bodyPr wrap="square" rtlCol="0">
            <a:spAutoFit/>
          </a:bodyPr>
          <a:lstStyle/>
          <a:p>
            <a:r>
              <a:rPr lang="en-US" sz="1000"/>
              <a:t>2</a:t>
            </a:r>
          </a:p>
        </p:txBody>
      </p:sp>
      <p:sp>
        <p:nvSpPr>
          <p:cNvPr id="16" name="Text Box 15"/>
          <p:cNvSpPr txBox="1"/>
          <p:nvPr>
            <p:custDataLst>
              <p:tags r:id="rId4"/>
            </p:custDataLst>
          </p:nvPr>
        </p:nvSpPr>
        <p:spPr>
          <a:xfrm>
            <a:off x="3846068" y="6900799"/>
            <a:ext cx="698500" cy="245110"/>
          </a:xfrm>
          <a:prstGeom prst="rect">
            <a:avLst/>
          </a:prstGeom>
          <a:noFill/>
        </p:spPr>
        <p:txBody>
          <a:bodyPr wrap="square" rtlCol="0">
            <a:spAutoFit/>
          </a:bodyPr>
          <a:lstStyle/>
          <a:p>
            <a:r>
              <a:rPr lang="en-US" sz="1000"/>
              <a:t>2</a:t>
            </a:r>
          </a:p>
        </p:txBody>
      </p:sp>
      <p:sp>
        <p:nvSpPr>
          <p:cNvPr id="17" name="Text Box 16"/>
          <p:cNvSpPr txBox="1"/>
          <p:nvPr>
            <p:custDataLst>
              <p:tags r:id="rId5"/>
            </p:custDataLst>
          </p:nvPr>
        </p:nvSpPr>
        <p:spPr>
          <a:xfrm>
            <a:off x="3625850" y="6620129"/>
            <a:ext cx="698500" cy="245110"/>
          </a:xfrm>
          <a:prstGeom prst="rect">
            <a:avLst/>
          </a:prstGeom>
          <a:noFill/>
        </p:spPr>
        <p:txBody>
          <a:bodyPr wrap="square" rtlCol="0">
            <a:spAutoFit/>
          </a:bodyPr>
          <a:lstStyle/>
          <a:p>
            <a:r>
              <a:rPr lang="en-US" sz="1000" dirty="0"/>
              <a:t>2</a:t>
            </a:r>
          </a:p>
        </p:txBody>
      </p:sp>
      <p:cxnSp>
        <p:nvCxnSpPr>
          <p:cNvPr id="19" name="Straight Arrow Connector 18"/>
          <p:cNvCxnSpPr/>
          <p:nvPr/>
        </p:nvCxnSpPr>
        <p:spPr>
          <a:xfrm>
            <a:off x="4216400" y="7035800"/>
            <a:ext cx="80010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xmlns:a14="http://schemas.microsoft.com/office/drawing/2010/main">
        <mc:Choice Requires="a14">
          <p:sp>
            <p:nvSpPr>
              <p:cNvPr id="23" name="Text Box 22"/>
              <p:cNvSpPr txBox="1"/>
              <p:nvPr/>
            </p:nvSpPr>
            <p:spPr>
              <a:xfrm>
                <a:off x="5207000" y="6597650"/>
                <a:ext cx="3962400" cy="705485"/>
              </a:xfrm>
              <a:prstGeom prst="rect">
                <a:avLst/>
              </a:prstGeom>
              <a:noFill/>
              <a:ln>
                <a:solidFill>
                  <a:schemeClr val="bg1"/>
                </a:solidFill>
              </a:ln>
            </p:spPr>
            <p:txBody>
              <a:bodyPr wrap="square" rtlCol="0">
                <a:noAutofit/>
              </a:bodyPr>
              <a:lstStyle/>
              <a:p>
                <a:pPr/>
                <a14:m>
                  <m:oMathPara xmlns:m="http://schemas.openxmlformats.org/officeDocument/2006/math">
                    <m:oMathParaPr>
                      <m:jc m:val="centerGroup"/>
                    </m:oMathParaPr>
                    <m:oMath xmlns:m="http://schemas.openxmlformats.org/officeDocument/2006/math">
                      <m:f>
                        <m:fPr>
                          <m:ctrlPr>
                            <a:rPr lang="en-US" i="1" smtClean="0">
                              <a:solidFill>
                                <a:schemeClr val="tx1"/>
                              </a:solidFill>
                              <a:latin typeface="Cambria Math" panose="02040503050406030204" pitchFamily="18" charset="0"/>
                              <a:cs typeface="Cambria Math" panose="02040503050406030204" charset="0"/>
                            </a:rPr>
                          </m:ctrlPr>
                        </m:fPr>
                        <m:num>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 </m:t>
                          </m:r>
                          <m:r>
                            <a:rPr lang="en-US" i="1">
                              <a:solidFill>
                                <a:schemeClr val="tx1"/>
                              </a:solidFill>
                              <a:latin typeface="Cambria Math" panose="02040503050406030204" charset="0"/>
                              <a:cs typeface="Cambria Math" panose="02040503050406030204" charset="0"/>
                            </a:rPr>
                            <m:t>𝑦</m:t>
                          </m:r>
                        </m:num>
                        <m:den>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𝑥</m:t>
                          </m:r>
                        </m:den>
                      </m:f>
                      <m:r>
                        <a:rPr lang="en-US" i="1">
                          <a:solidFill>
                            <a:schemeClr val="tx1"/>
                          </a:solidFill>
                          <a:latin typeface="Cambria Math" panose="02040503050406030204" charset="0"/>
                          <a:cs typeface="Cambria Math" panose="02040503050406030204" charset="0"/>
                        </a:rPr>
                        <m:t>=</m:t>
                      </m:r>
                      <m:f>
                        <m:fPr>
                          <m:ctrlPr>
                            <a:rPr lang="en-US" i="1">
                              <a:solidFill>
                                <a:schemeClr val="tx1"/>
                              </a:solidFill>
                              <a:latin typeface="Cambria Math" panose="02040503050406030204" pitchFamily="18" charset="0"/>
                              <a:cs typeface="Cambria Math" panose="02040503050406030204" charset="0"/>
                            </a:rPr>
                          </m:ctrlPr>
                        </m:fPr>
                        <m:num>
                          <m:r>
                            <a:rPr lang="en-US" i="1">
                              <a:solidFill>
                                <a:schemeClr val="tx1"/>
                              </a:solidFill>
                              <a:latin typeface="Cambria Math" panose="02040503050406030204" charset="0"/>
                              <a:cs typeface="Cambria Math" panose="02040503050406030204" charset="0"/>
                            </a:rPr>
                            <m:t>𝜇</m:t>
                          </m:r>
                        </m:num>
                        <m:den>
                          <m:r>
                            <a:rPr lang="en-US" i="1">
                              <a:solidFill>
                                <a:schemeClr val="tx1"/>
                              </a:solidFill>
                              <a:latin typeface="Cambria Math" panose="02040503050406030204" charset="0"/>
                              <a:cs typeface="Cambria Math" panose="02040503050406030204" charset="0"/>
                            </a:rPr>
                            <m:t>𝑇</m:t>
                          </m:r>
                        </m:den>
                      </m:f>
                      <m:r>
                        <a:rPr lang="en-US" i="1">
                          <a:solidFill>
                            <a:schemeClr val="tx1"/>
                          </a:solidFill>
                          <a:latin typeface="Cambria Math" panose="02040503050406030204" charset="0"/>
                          <a:cs typeface="Cambria Math" panose="02040503050406030204" charset="0"/>
                        </a:rPr>
                        <m:t> ∗</m:t>
                      </m:r>
                      <m:f>
                        <m:fPr>
                          <m:ctrlPr>
                            <a:rPr lang="en-US" i="1">
                              <a:solidFill>
                                <a:schemeClr val="tx1"/>
                              </a:solidFill>
                              <a:latin typeface="Cambria Math" panose="02040503050406030204" pitchFamily="18" charset="0"/>
                              <a:cs typeface="Cambria Math" panose="02040503050406030204" charset="0"/>
                            </a:rPr>
                          </m:ctrlPr>
                        </m:fPr>
                        <m:num>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𝑦</m:t>
                          </m:r>
                        </m:num>
                        <m:den>
                          <m:r>
                            <a:rPr lang="en-US" i="1">
                              <a:solidFill>
                                <a:schemeClr val="tx1"/>
                              </a:solidFill>
                              <a:latin typeface="Cambria Math" panose="02040503050406030204" charset="0"/>
                              <a:cs typeface="Cambria Math" panose="02040503050406030204" charset="0"/>
                            </a:rPr>
                            <m:t>𝜕</m:t>
                          </m:r>
                          <m:r>
                            <a:rPr lang="en-US" i="1">
                              <a:solidFill>
                                <a:schemeClr val="tx1"/>
                              </a:solidFill>
                              <a:latin typeface="Cambria Math" panose="02040503050406030204" charset="0"/>
                              <a:cs typeface="Cambria Math" panose="02040503050406030204" charset="0"/>
                            </a:rPr>
                            <m:t>𝑡</m:t>
                          </m:r>
                        </m:den>
                      </m:f>
                    </m:oMath>
                  </m:oMathPara>
                </a14:m>
                <a:endParaRPr lang="en-US" i="1">
                  <a:solidFill>
                    <a:schemeClr val="tx1"/>
                  </a:solidFill>
                  <a:latin typeface="Cambria Math" panose="02040503050406030204" charset="0"/>
                  <a:cs typeface="Cambria Math" panose="02040503050406030204" charset="0"/>
                </a:endParaRPr>
              </a:p>
            </p:txBody>
          </p:sp>
        </mc:Choice>
        <mc:Fallback xmlns="">
          <p:sp>
            <p:nvSpPr>
              <p:cNvPr id="23" name="Text Box 22"/>
              <p:cNvSpPr txBox="1">
                <a:spLocks noRot="1" noChangeAspect="1" noMove="1" noResize="1" noEditPoints="1" noAdjustHandles="1" noChangeArrowheads="1" noChangeShapeType="1" noTextEdit="1"/>
              </p:cNvSpPr>
              <p:nvPr/>
            </p:nvSpPr>
            <p:spPr>
              <a:xfrm>
                <a:off x="5207000" y="6597650"/>
                <a:ext cx="3962400" cy="705485"/>
              </a:xfrm>
              <a:prstGeom prst="rect">
                <a:avLst/>
              </a:prstGeom>
              <a:blipFill>
                <a:blip r:embed="rId13"/>
                <a:stretch>
                  <a:fillRect/>
                </a:stretch>
              </a:blipFill>
              <a:ln>
                <a:solidFill>
                  <a:schemeClr val="bg1"/>
                </a:solidFill>
              </a:ln>
            </p:spPr>
            <p:txBody>
              <a:bodyPr/>
              <a:lstStyle/>
              <a:p>
                <a:r>
                  <a:rPr lang="en-IN">
                    <a:noFill/>
                  </a:rPr>
                  <a:t> </a:t>
                </a:r>
              </a:p>
            </p:txBody>
          </p:sp>
        </mc:Fallback>
      </mc:AlternateContent>
      <p:sp>
        <p:nvSpPr>
          <p:cNvPr id="24" name="Text Box 23"/>
          <p:cNvSpPr txBox="1"/>
          <p:nvPr>
            <p:custDataLst>
              <p:tags r:id="rId6"/>
            </p:custDataLst>
          </p:nvPr>
        </p:nvSpPr>
        <p:spPr>
          <a:xfrm>
            <a:off x="7626350" y="6543040"/>
            <a:ext cx="698500" cy="245110"/>
          </a:xfrm>
          <a:prstGeom prst="rect">
            <a:avLst/>
          </a:prstGeom>
          <a:noFill/>
        </p:spPr>
        <p:txBody>
          <a:bodyPr wrap="square" rtlCol="0">
            <a:spAutoFit/>
          </a:bodyPr>
          <a:lstStyle/>
          <a:p>
            <a:r>
              <a:rPr lang="en-US" sz="1000"/>
              <a:t>2</a:t>
            </a:r>
          </a:p>
        </p:txBody>
      </p:sp>
      <p:sp>
        <p:nvSpPr>
          <p:cNvPr id="25" name="Text Box 24"/>
          <p:cNvSpPr txBox="1"/>
          <p:nvPr>
            <p:custDataLst>
              <p:tags r:id="rId7"/>
            </p:custDataLst>
          </p:nvPr>
        </p:nvSpPr>
        <p:spPr>
          <a:xfrm>
            <a:off x="6616700" y="6543040"/>
            <a:ext cx="698500" cy="245110"/>
          </a:xfrm>
          <a:prstGeom prst="rect">
            <a:avLst/>
          </a:prstGeom>
          <a:noFill/>
        </p:spPr>
        <p:txBody>
          <a:bodyPr wrap="square" rtlCol="0">
            <a:spAutoFit/>
          </a:bodyPr>
          <a:lstStyle/>
          <a:p>
            <a:r>
              <a:rPr lang="en-US" sz="1000"/>
              <a:t>2</a:t>
            </a:r>
          </a:p>
        </p:txBody>
      </p:sp>
      <p:sp>
        <p:nvSpPr>
          <p:cNvPr id="26" name="Text Box 25"/>
          <p:cNvSpPr txBox="1"/>
          <p:nvPr>
            <p:custDataLst>
              <p:tags r:id="rId8"/>
            </p:custDataLst>
          </p:nvPr>
        </p:nvSpPr>
        <p:spPr>
          <a:xfrm>
            <a:off x="6775450" y="6909435"/>
            <a:ext cx="698500" cy="245110"/>
          </a:xfrm>
          <a:prstGeom prst="rect">
            <a:avLst/>
          </a:prstGeom>
          <a:noFill/>
        </p:spPr>
        <p:txBody>
          <a:bodyPr wrap="square" rtlCol="0">
            <a:spAutoFit/>
          </a:bodyPr>
          <a:lstStyle/>
          <a:p>
            <a:r>
              <a:rPr lang="en-US" sz="1000"/>
              <a:t>2</a:t>
            </a:r>
          </a:p>
        </p:txBody>
      </p:sp>
      <p:sp>
        <p:nvSpPr>
          <p:cNvPr id="28" name="Text Box 27"/>
          <p:cNvSpPr txBox="1"/>
          <p:nvPr/>
        </p:nvSpPr>
        <p:spPr>
          <a:xfrm>
            <a:off x="7708900" y="6884670"/>
            <a:ext cx="736600" cy="245110"/>
          </a:xfrm>
          <a:prstGeom prst="rect">
            <a:avLst/>
          </a:prstGeom>
          <a:noFill/>
        </p:spPr>
        <p:txBody>
          <a:bodyPr wrap="square" rtlCol="0">
            <a:spAutoFit/>
          </a:bodyPr>
          <a:lstStyle/>
          <a:p>
            <a:r>
              <a:rPr lang="en-US" sz="1000" dirty="0"/>
              <a:t>2</a:t>
            </a:r>
          </a:p>
        </p:txBody>
      </p:sp>
      <p:sp>
        <p:nvSpPr>
          <p:cNvPr id="6" name="Rectangle 5">
            <a:extLst>
              <a:ext uri="{FF2B5EF4-FFF2-40B4-BE49-F238E27FC236}">
                <a16:creationId xmlns:a16="http://schemas.microsoft.com/office/drawing/2014/main" id="{3243A974-C3B2-3A06-02E6-0D2282778BFE}"/>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 0">
            <a:extLst>
              <a:ext uri="{FF2B5EF4-FFF2-40B4-BE49-F238E27FC236}">
                <a16:creationId xmlns:a16="http://schemas.microsoft.com/office/drawing/2014/main" id="{05B1BD43-5F14-25B7-7C81-CCB69432148F}"/>
              </a:ext>
            </a:extLst>
          </p:cNvPr>
          <p:cNvSpPr/>
          <p:nvPr/>
        </p:nvSpPr>
        <p:spPr>
          <a:xfrm>
            <a:off x="1244600" y="409337"/>
            <a:ext cx="10866477" cy="631269"/>
          </a:xfrm>
          <a:prstGeom prst="rect">
            <a:avLst/>
          </a:prstGeom>
          <a:noFill/>
          <a:ln/>
        </p:spPr>
        <p:txBody>
          <a:bodyPr wrap="none" lIns="0" tIns="0" rIns="0" bIns="0" rtlCol="0" anchor="t"/>
          <a:lstStyle/>
          <a:p>
            <a:pPr marL="0" indent="0">
              <a:lnSpc>
                <a:spcPts val="4950"/>
              </a:lnSpc>
              <a:buNone/>
            </a:pPr>
            <a:r>
              <a:rPr lang="en-US" sz="3950" dirty="0">
                <a:solidFill>
                  <a:srgbClr val="1B1B27"/>
                </a:solidFill>
                <a:latin typeface="Corben" pitchFamily="34" charset="0"/>
                <a:ea typeface="Corben" pitchFamily="34" charset="-122"/>
                <a:cs typeface="Corben" pitchFamily="34" charset="-120"/>
              </a:rPr>
              <a:t>Mathematical Equations for Vibrating Strings</a:t>
            </a:r>
            <a:endParaRPr lang="en-US" sz="395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802499"/>
            <a:ext cx="9464754"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Partial Derivatives of Displacement</a:t>
            </a:r>
            <a:endParaRPr lang="en-US" sz="4450" dirty="0"/>
          </a:p>
        </p:txBody>
      </p:sp>
      <p:sp>
        <p:nvSpPr>
          <p:cNvPr id="4" name="Shape 1"/>
          <p:cNvSpPr/>
          <p:nvPr/>
        </p:nvSpPr>
        <p:spPr>
          <a:xfrm>
            <a:off x="793790" y="4851440"/>
            <a:ext cx="4196358" cy="2410897"/>
          </a:xfrm>
          <a:prstGeom prst="roundRect">
            <a:avLst>
              <a:gd name="adj" fmla="val 3952"/>
            </a:avLst>
          </a:prstGeom>
          <a:solidFill>
            <a:srgbClr val="D2D9F9"/>
          </a:solidFill>
          <a:ln w="7620">
            <a:solidFill>
              <a:srgbClr val="B8BFDF"/>
            </a:solidFill>
            <a:prstDash val="solid"/>
          </a:ln>
        </p:spPr>
        <p:txBody>
          <a:bodyPr/>
          <a:lstStyle/>
          <a:p>
            <a:endParaRPr lang="en-IN"/>
          </a:p>
        </p:txBody>
      </p:sp>
      <p:sp>
        <p:nvSpPr>
          <p:cNvPr id="5" name="Text 2"/>
          <p:cNvSpPr/>
          <p:nvPr/>
        </p:nvSpPr>
        <p:spPr>
          <a:xfrm>
            <a:off x="1028224" y="508587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4155"/>
                </a:solidFill>
                <a:latin typeface="Corben" pitchFamily="34" charset="0"/>
                <a:ea typeface="Corben" pitchFamily="34" charset="-122"/>
                <a:cs typeface="Corben" pitchFamily="34" charset="-120"/>
              </a:rPr>
              <a:t>Spatial Derivative</a:t>
            </a:r>
            <a:endParaRPr lang="en-US" sz="2200" dirty="0"/>
          </a:p>
        </p:txBody>
      </p:sp>
      <p:sp>
        <p:nvSpPr>
          <p:cNvPr id="6" name="Text 3"/>
          <p:cNvSpPr/>
          <p:nvPr/>
        </p:nvSpPr>
        <p:spPr>
          <a:xfrm>
            <a:off x="1028224" y="5576292"/>
            <a:ext cx="3727490"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partial derivative of displacement with respect to position represents the slope of the string.</a:t>
            </a:r>
            <a:endParaRPr lang="en-US" sz="1750" dirty="0"/>
          </a:p>
        </p:txBody>
      </p:sp>
      <p:sp>
        <p:nvSpPr>
          <p:cNvPr id="7" name="Shape 4"/>
          <p:cNvSpPr/>
          <p:nvPr/>
        </p:nvSpPr>
        <p:spPr>
          <a:xfrm>
            <a:off x="5216962" y="4851440"/>
            <a:ext cx="4196358" cy="2410897"/>
          </a:xfrm>
          <a:prstGeom prst="roundRect">
            <a:avLst>
              <a:gd name="adj" fmla="val 3952"/>
            </a:avLst>
          </a:prstGeom>
          <a:solidFill>
            <a:srgbClr val="D2D9F9"/>
          </a:solidFill>
          <a:ln w="7620">
            <a:solidFill>
              <a:srgbClr val="B8BFDF"/>
            </a:solidFill>
            <a:prstDash val="solid"/>
          </a:ln>
        </p:spPr>
        <p:txBody>
          <a:bodyPr/>
          <a:lstStyle/>
          <a:p>
            <a:endParaRPr lang="en-IN"/>
          </a:p>
        </p:txBody>
      </p:sp>
      <p:sp>
        <p:nvSpPr>
          <p:cNvPr id="8" name="Text 5"/>
          <p:cNvSpPr/>
          <p:nvPr/>
        </p:nvSpPr>
        <p:spPr>
          <a:xfrm>
            <a:off x="5451396" y="508587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4155"/>
                </a:solidFill>
                <a:latin typeface="Corben" pitchFamily="34" charset="0"/>
                <a:ea typeface="Corben" pitchFamily="34" charset="-122"/>
                <a:cs typeface="Corben" pitchFamily="34" charset="-120"/>
              </a:rPr>
              <a:t>Temporal Derivative</a:t>
            </a:r>
            <a:endParaRPr lang="en-US" sz="2200" dirty="0"/>
          </a:p>
        </p:txBody>
      </p:sp>
      <p:sp>
        <p:nvSpPr>
          <p:cNvPr id="9" name="Text 6"/>
          <p:cNvSpPr/>
          <p:nvPr/>
        </p:nvSpPr>
        <p:spPr>
          <a:xfrm>
            <a:off x="5451396" y="5576292"/>
            <a:ext cx="3727490"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The partial derivative of displacement with respect to time gives the velocity of the string's vibration.</a:t>
            </a:r>
            <a:endParaRPr lang="en-US" sz="1750" dirty="0"/>
          </a:p>
        </p:txBody>
      </p:sp>
      <p:sp>
        <p:nvSpPr>
          <p:cNvPr id="10" name="Shape 7"/>
          <p:cNvSpPr/>
          <p:nvPr/>
        </p:nvSpPr>
        <p:spPr>
          <a:xfrm>
            <a:off x="9640133" y="4851440"/>
            <a:ext cx="4196358" cy="2410897"/>
          </a:xfrm>
          <a:prstGeom prst="roundRect">
            <a:avLst>
              <a:gd name="adj" fmla="val 3952"/>
            </a:avLst>
          </a:prstGeom>
          <a:solidFill>
            <a:srgbClr val="D2D9F9"/>
          </a:solidFill>
          <a:ln w="7620">
            <a:solidFill>
              <a:srgbClr val="B8BFDF"/>
            </a:solidFill>
            <a:prstDash val="solid"/>
          </a:ln>
        </p:spPr>
        <p:txBody>
          <a:bodyPr/>
          <a:lstStyle/>
          <a:p>
            <a:endParaRPr lang="en-IN"/>
          </a:p>
        </p:txBody>
      </p:sp>
      <p:sp>
        <p:nvSpPr>
          <p:cNvPr id="11" name="Text 8"/>
          <p:cNvSpPr/>
          <p:nvPr/>
        </p:nvSpPr>
        <p:spPr>
          <a:xfrm>
            <a:off x="9874568" y="508587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4155"/>
                </a:solidFill>
                <a:latin typeface="Corben" pitchFamily="34" charset="0"/>
                <a:ea typeface="Corben" pitchFamily="34" charset="-122"/>
                <a:cs typeface="Corben" pitchFamily="34" charset="-120"/>
              </a:rPr>
              <a:t>Second Derivatives</a:t>
            </a:r>
            <a:endParaRPr lang="en-US" sz="2200" dirty="0"/>
          </a:p>
        </p:txBody>
      </p:sp>
      <p:sp>
        <p:nvSpPr>
          <p:cNvPr id="12" name="Text 9"/>
          <p:cNvSpPr/>
          <p:nvPr/>
        </p:nvSpPr>
        <p:spPr>
          <a:xfrm>
            <a:off x="9874568" y="5576292"/>
            <a:ext cx="3727490" cy="1088708"/>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Higher-order partial derivatives capture the acceleration and curvature of the vibrating string.</a:t>
            </a:r>
            <a:endParaRPr lang="en-US" sz="1750" dirty="0"/>
          </a:p>
        </p:txBody>
      </p:sp>
      <p:sp>
        <p:nvSpPr>
          <p:cNvPr id="13" name="Rectangle 12">
            <a:extLst>
              <a:ext uri="{FF2B5EF4-FFF2-40B4-BE49-F238E27FC236}">
                <a16:creationId xmlns:a16="http://schemas.microsoft.com/office/drawing/2014/main" id="{1D133BE3-23E2-2C26-8E74-927D75F9767D}"/>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481268"/>
            <a:ext cx="9468088"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Translational and Vibrational Forces</a:t>
            </a:r>
            <a:endParaRPr lang="en-US" sz="4450" dirty="0"/>
          </a:p>
        </p:txBody>
      </p:sp>
      <p:pic>
        <p:nvPicPr>
          <p:cNvPr id="4" name="Image 1" descr="preencoded.png"/>
          <p:cNvPicPr>
            <a:picLocks noChangeAspect="1"/>
          </p:cNvPicPr>
          <p:nvPr/>
        </p:nvPicPr>
        <p:blipFill>
          <a:blip r:embed="rId4"/>
          <a:stretch>
            <a:fillRect/>
          </a:stretch>
        </p:blipFill>
        <p:spPr>
          <a:xfrm>
            <a:off x="793790" y="4530209"/>
            <a:ext cx="4347567" cy="907256"/>
          </a:xfrm>
          <a:prstGeom prst="rect">
            <a:avLst/>
          </a:prstGeom>
        </p:spPr>
      </p:pic>
      <p:sp>
        <p:nvSpPr>
          <p:cNvPr id="5" name="Text 1"/>
          <p:cNvSpPr/>
          <p:nvPr/>
        </p:nvSpPr>
        <p:spPr>
          <a:xfrm>
            <a:off x="1020604" y="57776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Tension Force</a:t>
            </a:r>
            <a:endParaRPr lang="en-US" sz="2200" dirty="0"/>
          </a:p>
        </p:txBody>
      </p:sp>
      <p:sp>
        <p:nvSpPr>
          <p:cNvPr id="6" name="Text 2"/>
          <p:cNvSpPr/>
          <p:nvPr/>
        </p:nvSpPr>
        <p:spPr>
          <a:xfrm>
            <a:off x="1020604" y="6268045"/>
            <a:ext cx="3893939"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The tension in the string acts in the tangential direction, causing translational acceleration.</a:t>
            </a:r>
            <a:endParaRPr lang="en-US" sz="1750" dirty="0"/>
          </a:p>
        </p:txBody>
      </p:sp>
      <p:pic>
        <p:nvPicPr>
          <p:cNvPr id="7" name="Image 2" descr="preencoded.png"/>
          <p:cNvPicPr>
            <a:picLocks noChangeAspect="1"/>
          </p:cNvPicPr>
          <p:nvPr/>
        </p:nvPicPr>
        <p:blipFill>
          <a:blip r:embed="rId5"/>
          <a:stretch>
            <a:fillRect/>
          </a:stretch>
        </p:blipFill>
        <p:spPr>
          <a:xfrm>
            <a:off x="5141357" y="4530209"/>
            <a:ext cx="4347567" cy="907256"/>
          </a:xfrm>
          <a:prstGeom prst="rect">
            <a:avLst/>
          </a:prstGeom>
        </p:spPr>
      </p:pic>
      <p:sp>
        <p:nvSpPr>
          <p:cNvPr id="8" name="Text 3"/>
          <p:cNvSpPr/>
          <p:nvPr/>
        </p:nvSpPr>
        <p:spPr>
          <a:xfrm>
            <a:off x="5368171" y="57776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Curvature</a:t>
            </a:r>
            <a:endParaRPr lang="en-US" sz="2200" dirty="0"/>
          </a:p>
        </p:txBody>
      </p:sp>
      <p:sp>
        <p:nvSpPr>
          <p:cNvPr id="9" name="Text 4"/>
          <p:cNvSpPr/>
          <p:nvPr/>
        </p:nvSpPr>
        <p:spPr>
          <a:xfrm>
            <a:off x="5368171" y="6268045"/>
            <a:ext cx="3893939"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The string's curvature results in a Vibrational force that contributes to the equation of motion.</a:t>
            </a:r>
            <a:endParaRPr lang="en-US" sz="1750" dirty="0"/>
          </a:p>
        </p:txBody>
      </p:sp>
      <p:pic>
        <p:nvPicPr>
          <p:cNvPr id="10" name="Image 3" descr="preencoded.png"/>
          <p:cNvPicPr>
            <a:picLocks noChangeAspect="1"/>
          </p:cNvPicPr>
          <p:nvPr/>
        </p:nvPicPr>
        <p:blipFill>
          <a:blip r:embed="rId6"/>
          <a:stretch>
            <a:fillRect/>
          </a:stretch>
        </p:blipFill>
        <p:spPr>
          <a:xfrm>
            <a:off x="9488924" y="4530209"/>
            <a:ext cx="4347567" cy="907256"/>
          </a:xfrm>
          <a:prstGeom prst="rect">
            <a:avLst/>
          </a:prstGeom>
        </p:spPr>
      </p:pic>
      <p:sp>
        <p:nvSpPr>
          <p:cNvPr id="11" name="Text 5"/>
          <p:cNvSpPr/>
          <p:nvPr/>
        </p:nvSpPr>
        <p:spPr>
          <a:xfrm>
            <a:off x="9715738" y="57776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Equilibrium</a:t>
            </a:r>
            <a:endParaRPr lang="en-US" sz="2200" dirty="0"/>
          </a:p>
        </p:txBody>
      </p:sp>
      <p:sp>
        <p:nvSpPr>
          <p:cNvPr id="12" name="Text 6"/>
          <p:cNvSpPr/>
          <p:nvPr/>
        </p:nvSpPr>
        <p:spPr>
          <a:xfrm>
            <a:off x="9715738" y="6268045"/>
            <a:ext cx="3893939"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The balance of these forces leads to the final form of the vibrating string equation.</a:t>
            </a:r>
            <a:endParaRPr lang="en-US" sz="1750" dirty="0"/>
          </a:p>
        </p:txBody>
      </p:sp>
      <p:sp>
        <p:nvSpPr>
          <p:cNvPr id="13" name="Rectangle 12">
            <a:extLst>
              <a:ext uri="{FF2B5EF4-FFF2-40B4-BE49-F238E27FC236}">
                <a16:creationId xmlns:a16="http://schemas.microsoft.com/office/drawing/2014/main" id="{04BFDDFD-BB96-4386-2068-3265400534FA}"/>
              </a:ext>
            </a:extLst>
          </p:cNvPr>
          <p:cNvSpPr/>
          <p:nvPr/>
        </p:nvSpPr>
        <p:spPr>
          <a:xfrm>
            <a:off x="12801600" y="7716644"/>
            <a:ext cx="1683834" cy="40144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transition spd="slow">
    <p:cover/>
  </p:transition>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1238</Words>
  <Application>Microsoft Office PowerPoint</Application>
  <PresentationFormat>Custom</PresentationFormat>
  <Paragraphs>188</Paragraphs>
  <Slides>13</Slides>
  <Notes>12</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Nobile</vt:lpstr>
      <vt:lpstr>Cambria Math</vt:lpstr>
      <vt:lpstr>Corben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Pawan Shetty</cp:lastModifiedBy>
  <cp:revision>7</cp:revision>
  <dcterms:created xsi:type="dcterms:W3CDTF">2024-11-11T16:36:17Z</dcterms:created>
  <dcterms:modified xsi:type="dcterms:W3CDTF">2024-11-13T09:22:10Z</dcterms:modified>
</cp:coreProperties>
</file>