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9" r:id="rId3"/>
    <p:sldId id="257" r:id="rId4"/>
    <p:sldId id="283" r:id="rId5"/>
    <p:sldId id="284" r:id="rId6"/>
    <p:sldId id="288" r:id="rId7"/>
    <p:sldId id="289" r:id="rId8"/>
    <p:sldId id="290" r:id="rId9"/>
    <p:sldId id="303" r:id="rId10"/>
    <p:sldId id="291" r:id="rId11"/>
    <p:sldId id="292" r:id="rId12"/>
    <p:sldId id="293" r:id="rId13"/>
    <p:sldId id="304" r:id="rId14"/>
    <p:sldId id="294" r:id="rId15"/>
    <p:sldId id="317" r:id="rId16"/>
    <p:sldId id="295" r:id="rId17"/>
    <p:sldId id="310" r:id="rId18"/>
    <p:sldId id="311" r:id="rId19"/>
    <p:sldId id="312" r:id="rId20"/>
    <p:sldId id="315" r:id="rId21"/>
    <p:sldId id="305" r:id="rId22"/>
    <p:sldId id="306" r:id="rId23"/>
    <p:sldId id="307" r:id="rId24"/>
    <p:sldId id="308" r:id="rId25"/>
    <p:sldId id="316" r:id="rId26"/>
    <p:sldId id="309" r:id="rId27"/>
    <p:sldId id="318" r:id="rId28"/>
    <p:sldId id="319" r:id="rId29"/>
    <p:sldId id="324" r:id="rId30"/>
    <p:sldId id="325" r:id="rId31"/>
    <p:sldId id="327" r:id="rId32"/>
    <p:sldId id="328" r:id="rId33"/>
    <p:sldId id="345" r:id="rId34"/>
    <p:sldId id="329" r:id="rId35"/>
    <p:sldId id="330" r:id="rId36"/>
    <p:sldId id="331" r:id="rId37"/>
    <p:sldId id="336" r:id="rId38"/>
    <p:sldId id="346" r:id="rId39"/>
    <p:sldId id="347" r:id="rId40"/>
    <p:sldId id="349" r:id="rId41"/>
    <p:sldId id="344" r:id="rId42"/>
    <p:sldId id="348" r:id="rId43"/>
    <p:sldId id="350" r:id="rId44"/>
    <p:sldId id="351" r:id="rId45"/>
    <p:sldId id="352" r:id="rId46"/>
    <p:sldId id="353" r:id="rId47"/>
    <p:sldId id="377" r:id="rId48"/>
    <p:sldId id="378" r:id="rId49"/>
    <p:sldId id="379" r:id="rId50"/>
    <p:sldId id="368" r:id="rId51"/>
    <p:sldId id="380" r:id="rId52"/>
    <p:sldId id="381" r:id="rId53"/>
    <p:sldId id="382" r:id="rId54"/>
    <p:sldId id="383" r:id="rId55"/>
    <p:sldId id="384" r:id="rId56"/>
    <p:sldId id="355" r:id="rId57"/>
    <p:sldId id="356" r:id="rId58"/>
    <p:sldId id="358" r:id="rId59"/>
    <p:sldId id="359" r:id="rId60"/>
    <p:sldId id="360" r:id="rId61"/>
    <p:sldId id="361" r:id="rId62"/>
    <p:sldId id="362" r:id="rId63"/>
    <p:sldId id="364" r:id="rId64"/>
    <p:sldId id="363" r:id="rId65"/>
    <p:sldId id="365" r:id="rId66"/>
    <p:sldId id="385" r:id="rId67"/>
    <p:sldId id="369" r:id="rId68"/>
    <p:sldId id="370" r:id="rId69"/>
    <p:sldId id="371" r:id="rId70"/>
    <p:sldId id="386" r:id="rId71"/>
    <p:sldId id="372" r:id="rId72"/>
    <p:sldId id="373" r:id="rId73"/>
    <p:sldId id="374" r:id="rId74"/>
    <p:sldId id="366" r:id="rId75"/>
    <p:sldId id="375" r:id="rId76"/>
    <p:sldId id="376" r:id="rId77"/>
    <p:sldId id="270"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88" autoAdjust="0"/>
    <p:restoredTop sz="94660"/>
  </p:normalViewPr>
  <p:slideViewPr>
    <p:cSldViewPr snapToGrid="0">
      <p:cViewPr varScale="1">
        <p:scale>
          <a:sx n="81" d="100"/>
          <a:sy n="81" d="100"/>
        </p:scale>
        <p:origin x="84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65A64-200A-277C-3A5E-C463F349FD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BA5C78-DD9E-1219-5B28-06535E38F6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EB222C5-273E-EF44-BEE7-1CD4061A71B8}"/>
              </a:ext>
            </a:extLst>
          </p:cNvPr>
          <p:cNvSpPr>
            <a:spLocks noGrp="1"/>
          </p:cNvSpPr>
          <p:nvPr>
            <p:ph type="dt" sz="half" idx="10"/>
          </p:nvPr>
        </p:nvSpPr>
        <p:spPr/>
        <p:txBody>
          <a:bodyPr/>
          <a:lstStyle/>
          <a:p>
            <a:fld id="{9321D486-3482-44AA-9D63-931530A1B968}" type="datetimeFigureOut">
              <a:rPr lang="en-IN" smtClean="0"/>
              <a:t>01-04-2024</a:t>
            </a:fld>
            <a:endParaRPr lang="en-IN"/>
          </a:p>
        </p:txBody>
      </p:sp>
      <p:sp>
        <p:nvSpPr>
          <p:cNvPr id="5" name="Footer Placeholder 4">
            <a:extLst>
              <a:ext uri="{FF2B5EF4-FFF2-40B4-BE49-F238E27FC236}">
                <a16:creationId xmlns:a16="http://schemas.microsoft.com/office/drawing/2014/main" id="{40F4AABF-FEA6-CCAF-C351-B46FF98F01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A12C01-038C-F61C-C513-73925F7ACC42}"/>
              </a:ext>
            </a:extLst>
          </p:cNvPr>
          <p:cNvSpPr>
            <a:spLocks noGrp="1"/>
          </p:cNvSpPr>
          <p:nvPr>
            <p:ph type="sldNum" sz="quarter" idx="12"/>
          </p:nvPr>
        </p:nvSpPr>
        <p:spPr/>
        <p:txBody>
          <a:bodyPr/>
          <a:lstStyle/>
          <a:p>
            <a:fld id="{478DF110-5D28-4288-8113-7516A96DAD1E}" type="slidenum">
              <a:rPr lang="en-IN" smtClean="0"/>
              <a:t>‹#›</a:t>
            </a:fld>
            <a:endParaRPr lang="en-IN"/>
          </a:p>
        </p:txBody>
      </p:sp>
    </p:spTree>
    <p:extLst>
      <p:ext uri="{BB962C8B-B14F-4D97-AF65-F5344CB8AC3E}">
        <p14:creationId xmlns:p14="http://schemas.microsoft.com/office/powerpoint/2010/main" val="3399749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B621-1A14-614D-F2F4-8CCF806093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CF5BAB5-AC67-08BB-EF1D-E5CD285645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FCDEFD-E0EE-7173-FFD8-A319293D36A4}"/>
              </a:ext>
            </a:extLst>
          </p:cNvPr>
          <p:cNvSpPr>
            <a:spLocks noGrp="1"/>
          </p:cNvSpPr>
          <p:nvPr>
            <p:ph type="dt" sz="half" idx="10"/>
          </p:nvPr>
        </p:nvSpPr>
        <p:spPr/>
        <p:txBody>
          <a:bodyPr/>
          <a:lstStyle/>
          <a:p>
            <a:fld id="{9321D486-3482-44AA-9D63-931530A1B968}" type="datetimeFigureOut">
              <a:rPr lang="en-IN" smtClean="0"/>
              <a:t>01-04-2024</a:t>
            </a:fld>
            <a:endParaRPr lang="en-IN"/>
          </a:p>
        </p:txBody>
      </p:sp>
      <p:sp>
        <p:nvSpPr>
          <p:cNvPr id="5" name="Footer Placeholder 4">
            <a:extLst>
              <a:ext uri="{FF2B5EF4-FFF2-40B4-BE49-F238E27FC236}">
                <a16:creationId xmlns:a16="http://schemas.microsoft.com/office/drawing/2014/main" id="{07DB43A2-244E-12D6-9548-3F655D4280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59F25F-F69C-FC10-8452-5AD8F635DC78}"/>
              </a:ext>
            </a:extLst>
          </p:cNvPr>
          <p:cNvSpPr>
            <a:spLocks noGrp="1"/>
          </p:cNvSpPr>
          <p:nvPr>
            <p:ph type="sldNum" sz="quarter" idx="12"/>
          </p:nvPr>
        </p:nvSpPr>
        <p:spPr/>
        <p:txBody>
          <a:bodyPr/>
          <a:lstStyle/>
          <a:p>
            <a:fld id="{478DF110-5D28-4288-8113-7516A96DAD1E}" type="slidenum">
              <a:rPr lang="en-IN" smtClean="0"/>
              <a:t>‹#›</a:t>
            </a:fld>
            <a:endParaRPr lang="en-IN"/>
          </a:p>
        </p:txBody>
      </p:sp>
    </p:spTree>
    <p:extLst>
      <p:ext uri="{BB962C8B-B14F-4D97-AF65-F5344CB8AC3E}">
        <p14:creationId xmlns:p14="http://schemas.microsoft.com/office/powerpoint/2010/main" val="2234468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CE6F81-02CB-B880-7F52-1B4FACBF4E6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EF9CC9-FBAF-919D-0D0A-812B47BDBF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A74818-6B8C-E212-C4AE-9D70F2A5F21D}"/>
              </a:ext>
            </a:extLst>
          </p:cNvPr>
          <p:cNvSpPr>
            <a:spLocks noGrp="1"/>
          </p:cNvSpPr>
          <p:nvPr>
            <p:ph type="dt" sz="half" idx="10"/>
          </p:nvPr>
        </p:nvSpPr>
        <p:spPr/>
        <p:txBody>
          <a:bodyPr/>
          <a:lstStyle/>
          <a:p>
            <a:fld id="{9321D486-3482-44AA-9D63-931530A1B968}" type="datetimeFigureOut">
              <a:rPr lang="en-IN" smtClean="0"/>
              <a:t>01-04-2024</a:t>
            </a:fld>
            <a:endParaRPr lang="en-IN"/>
          </a:p>
        </p:txBody>
      </p:sp>
      <p:sp>
        <p:nvSpPr>
          <p:cNvPr id="5" name="Footer Placeholder 4">
            <a:extLst>
              <a:ext uri="{FF2B5EF4-FFF2-40B4-BE49-F238E27FC236}">
                <a16:creationId xmlns:a16="http://schemas.microsoft.com/office/drawing/2014/main" id="{0037CCB5-E5EE-9F7D-42EA-C013E055DA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4BF479-3E99-2EF9-1EB8-BAB1E609C638}"/>
              </a:ext>
            </a:extLst>
          </p:cNvPr>
          <p:cNvSpPr>
            <a:spLocks noGrp="1"/>
          </p:cNvSpPr>
          <p:nvPr>
            <p:ph type="sldNum" sz="quarter" idx="12"/>
          </p:nvPr>
        </p:nvSpPr>
        <p:spPr/>
        <p:txBody>
          <a:bodyPr/>
          <a:lstStyle/>
          <a:p>
            <a:fld id="{478DF110-5D28-4288-8113-7516A96DAD1E}" type="slidenum">
              <a:rPr lang="en-IN" smtClean="0"/>
              <a:t>‹#›</a:t>
            </a:fld>
            <a:endParaRPr lang="en-IN"/>
          </a:p>
        </p:txBody>
      </p:sp>
    </p:spTree>
    <p:extLst>
      <p:ext uri="{BB962C8B-B14F-4D97-AF65-F5344CB8AC3E}">
        <p14:creationId xmlns:p14="http://schemas.microsoft.com/office/powerpoint/2010/main" val="3445941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9A16-D58B-96FC-AC29-088D4E9E41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F8ADFB-12EA-0B71-C705-8DD2F5603B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F1B5E7-49CC-D12C-6C99-C3A167C399B9}"/>
              </a:ext>
            </a:extLst>
          </p:cNvPr>
          <p:cNvSpPr>
            <a:spLocks noGrp="1"/>
          </p:cNvSpPr>
          <p:nvPr>
            <p:ph type="dt" sz="half" idx="10"/>
          </p:nvPr>
        </p:nvSpPr>
        <p:spPr/>
        <p:txBody>
          <a:bodyPr/>
          <a:lstStyle/>
          <a:p>
            <a:fld id="{9321D486-3482-44AA-9D63-931530A1B968}" type="datetimeFigureOut">
              <a:rPr lang="en-IN" smtClean="0"/>
              <a:t>01-04-2024</a:t>
            </a:fld>
            <a:endParaRPr lang="en-IN"/>
          </a:p>
        </p:txBody>
      </p:sp>
      <p:sp>
        <p:nvSpPr>
          <p:cNvPr id="5" name="Footer Placeholder 4">
            <a:extLst>
              <a:ext uri="{FF2B5EF4-FFF2-40B4-BE49-F238E27FC236}">
                <a16:creationId xmlns:a16="http://schemas.microsoft.com/office/drawing/2014/main" id="{0697805F-4B51-89E3-09F3-AA9ABEEADB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5BEA5D-F902-9514-8294-B8DE32BB98CA}"/>
              </a:ext>
            </a:extLst>
          </p:cNvPr>
          <p:cNvSpPr>
            <a:spLocks noGrp="1"/>
          </p:cNvSpPr>
          <p:nvPr>
            <p:ph type="sldNum" sz="quarter" idx="12"/>
          </p:nvPr>
        </p:nvSpPr>
        <p:spPr/>
        <p:txBody>
          <a:bodyPr/>
          <a:lstStyle/>
          <a:p>
            <a:fld id="{478DF110-5D28-4288-8113-7516A96DAD1E}" type="slidenum">
              <a:rPr lang="en-IN" smtClean="0"/>
              <a:t>‹#›</a:t>
            </a:fld>
            <a:endParaRPr lang="en-IN"/>
          </a:p>
        </p:txBody>
      </p:sp>
    </p:spTree>
    <p:extLst>
      <p:ext uri="{BB962C8B-B14F-4D97-AF65-F5344CB8AC3E}">
        <p14:creationId xmlns:p14="http://schemas.microsoft.com/office/powerpoint/2010/main" val="2052143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A0ABB-07E3-754A-EC5E-E8DC69C675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1842AD2-F64E-EF22-DD80-D19ACF5FFA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F627BA-38E0-E754-E59D-337D1E0E8CD6}"/>
              </a:ext>
            </a:extLst>
          </p:cNvPr>
          <p:cNvSpPr>
            <a:spLocks noGrp="1"/>
          </p:cNvSpPr>
          <p:nvPr>
            <p:ph type="dt" sz="half" idx="10"/>
          </p:nvPr>
        </p:nvSpPr>
        <p:spPr/>
        <p:txBody>
          <a:bodyPr/>
          <a:lstStyle/>
          <a:p>
            <a:fld id="{9321D486-3482-44AA-9D63-931530A1B968}" type="datetimeFigureOut">
              <a:rPr lang="en-IN" smtClean="0"/>
              <a:t>01-04-2024</a:t>
            </a:fld>
            <a:endParaRPr lang="en-IN"/>
          </a:p>
        </p:txBody>
      </p:sp>
      <p:sp>
        <p:nvSpPr>
          <p:cNvPr id="5" name="Footer Placeholder 4">
            <a:extLst>
              <a:ext uri="{FF2B5EF4-FFF2-40B4-BE49-F238E27FC236}">
                <a16:creationId xmlns:a16="http://schemas.microsoft.com/office/drawing/2014/main" id="{AEBF161C-5E8E-71CD-A02F-3E12ED943F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F8AC698-4CA4-0585-BDB9-1C3D81FD1123}"/>
              </a:ext>
            </a:extLst>
          </p:cNvPr>
          <p:cNvSpPr>
            <a:spLocks noGrp="1"/>
          </p:cNvSpPr>
          <p:nvPr>
            <p:ph type="sldNum" sz="quarter" idx="12"/>
          </p:nvPr>
        </p:nvSpPr>
        <p:spPr/>
        <p:txBody>
          <a:bodyPr/>
          <a:lstStyle/>
          <a:p>
            <a:fld id="{478DF110-5D28-4288-8113-7516A96DAD1E}" type="slidenum">
              <a:rPr lang="en-IN" smtClean="0"/>
              <a:t>‹#›</a:t>
            </a:fld>
            <a:endParaRPr lang="en-IN"/>
          </a:p>
        </p:txBody>
      </p:sp>
    </p:spTree>
    <p:extLst>
      <p:ext uri="{BB962C8B-B14F-4D97-AF65-F5344CB8AC3E}">
        <p14:creationId xmlns:p14="http://schemas.microsoft.com/office/powerpoint/2010/main" val="698132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BAF2F-6B7A-95E2-5916-2B436AB2A3F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93C905-09B7-9000-BC47-98CDC08718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3294ACA-60EE-372D-FAB1-A89019DE50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EC3C13-28D9-CAF4-F2C4-4DCC7032F6C0}"/>
              </a:ext>
            </a:extLst>
          </p:cNvPr>
          <p:cNvSpPr>
            <a:spLocks noGrp="1"/>
          </p:cNvSpPr>
          <p:nvPr>
            <p:ph type="dt" sz="half" idx="10"/>
          </p:nvPr>
        </p:nvSpPr>
        <p:spPr/>
        <p:txBody>
          <a:bodyPr/>
          <a:lstStyle/>
          <a:p>
            <a:fld id="{9321D486-3482-44AA-9D63-931530A1B968}" type="datetimeFigureOut">
              <a:rPr lang="en-IN" smtClean="0"/>
              <a:t>01-04-2024</a:t>
            </a:fld>
            <a:endParaRPr lang="en-IN"/>
          </a:p>
        </p:txBody>
      </p:sp>
      <p:sp>
        <p:nvSpPr>
          <p:cNvPr id="6" name="Footer Placeholder 5">
            <a:extLst>
              <a:ext uri="{FF2B5EF4-FFF2-40B4-BE49-F238E27FC236}">
                <a16:creationId xmlns:a16="http://schemas.microsoft.com/office/drawing/2014/main" id="{B2F04AB7-4E12-7D98-9572-A88B391E7C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44E3ED-4FD4-CAF2-DAA8-95A0C4870B60}"/>
              </a:ext>
            </a:extLst>
          </p:cNvPr>
          <p:cNvSpPr>
            <a:spLocks noGrp="1"/>
          </p:cNvSpPr>
          <p:nvPr>
            <p:ph type="sldNum" sz="quarter" idx="12"/>
          </p:nvPr>
        </p:nvSpPr>
        <p:spPr/>
        <p:txBody>
          <a:bodyPr/>
          <a:lstStyle/>
          <a:p>
            <a:fld id="{478DF110-5D28-4288-8113-7516A96DAD1E}" type="slidenum">
              <a:rPr lang="en-IN" smtClean="0"/>
              <a:t>‹#›</a:t>
            </a:fld>
            <a:endParaRPr lang="en-IN"/>
          </a:p>
        </p:txBody>
      </p:sp>
    </p:spTree>
    <p:extLst>
      <p:ext uri="{BB962C8B-B14F-4D97-AF65-F5344CB8AC3E}">
        <p14:creationId xmlns:p14="http://schemas.microsoft.com/office/powerpoint/2010/main" val="4186603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AA9B-1F92-2D4F-A3B3-86B64158DEA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0A91E2-FCDF-3C42-AF82-BB291AF10F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6696FD2-4D6C-D44E-3C77-B3B0FCB9A9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76075CD-3B32-B8C1-123B-597D99DC7B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7A974A-0393-CC71-0BDF-D817368342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A2E510-FB1A-99CA-6751-5C402A93BA39}"/>
              </a:ext>
            </a:extLst>
          </p:cNvPr>
          <p:cNvSpPr>
            <a:spLocks noGrp="1"/>
          </p:cNvSpPr>
          <p:nvPr>
            <p:ph type="dt" sz="half" idx="10"/>
          </p:nvPr>
        </p:nvSpPr>
        <p:spPr/>
        <p:txBody>
          <a:bodyPr/>
          <a:lstStyle/>
          <a:p>
            <a:fld id="{9321D486-3482-44AA-9D63-931530A1B968}" type="datetimeFigureOut">
              <a:rPr lang="en-IN" smtClean="0"/>
              <a:t>01-04-2024</a:t>
            </a:fld>
            <a:endParaRPr lang="en-IN"/>
          </a:p>
        </p:txBody>
      </p:sp>
      <p:sp>
        <p:nvSpPr>
          <p:cNvPr id="8" name="Footer Placeholder 7">
            <a:extLst>
              <a:ext uri="{FF2B5EF4-FFF2-40B4-BE49-F238E27FC236}">
                <a16:creationId xmlns:a16="http://schemas.microsoft.com/office/drawing/2014/main" id="{40F392D8-3C4E-CBF4-C246-D221374A82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FE3AAC0-97E8-57DA-6BF1-F51BCC49B85F}"/>
              </a:ext>
            </a:extLst>
          </p:cNvPr>
          <p:cNvSpPr>
            <a:spLocks noGrp="1"/>
          </p:cNvSpPr>
          <p:nvPr>
            <p:ph type="sldNum" sz="quarter" idx="12"/>
          </p:nvPr>
        </p:nvSpPr>
        <p:spPr/>
        <p:txBody>
          <a:bodyPr/>
          <a:lstStyle/>
          <a:p>
            <a:fld id="{478DF110-5D28-4288-8113-7516A96DAD1E}" type="slidenum">
              <a:rPr lang="en-IN" smtClean="0"/>
              <a:t>‹#›</a:t>
            </a:fld>
            <a:endParaRPr lang="en-IN"/>
          </a:p>
        </p:txBody>
      </p:sp>
    </p:spTree>
    <p:extLst>
      <p:ext uri="{BB962C8B-B14F-4D97-AF65-F5344CB8AC3E}">
        <p14:creationId xmlns:p14="http://schemas.microsoft.com/office/powerpoint/2010/main" val="1158834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7FE8B-47EF-CFFD-98ED-AE2C46366A8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ABBC54-DC3B-8F1F-2925-93884AA3736D}"/>
              </a:ext>
            </a:extLst>
          </p:cNvPr>
          <p:cNvSpPr>
            <a:spLocks noGrp="1"/>
          </p:cNvSpPr>
          <p:nvPr>
            <p:ph type="dt" sz="half" idx="10"/>
          </p:nvPr>
        </p:nvSpPr>
        <p:spPr/>
        <p:txBody>
          <a:bodyPr/>
          <a:lstStyle/>
          <a:p>
            <a:fld id="{9321D486-3482-44AA-9D63-931530A1B968}" type="datetimeFigureOut">
              <a:rPr lang="en-IN" smtClean="0"/>
              <a:t>01-04-2024</a:t>
            </a:fld>
            <a:endParaRPr lang="en-IN"/>
          </a:p>
        </p:txBody>
      </p:sp>
      <p:sp>
        <p:nvSpPr>
          <p:cNvPr id="4" name="Footer Placeholder 3">
            <a:extLst>
              <a:ext uri="{FF2B5EF4-FFF2-40B4-BE49-F238E27FC236}">
                <a16:creationId xmlns:a16="http://schemas.microsoft.com/office/drawing/2014/main" id="{3CB1CA52-5552-8D6D-DBAF-5BFA6442E0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3D3CEF2-F62A-1740-222D-8C0DD8245D8F}"/>
              </a:ext>
            </a:extLst>
          </p:cNvPr>
          <p:cNvSpPr>
            <a:spLocks noGrp="1"/>
          </p:cNvSpPr>
          <p:nvPr>
            <p:ph type="sldNum" sz="quarter" idx="12"/>
          </p:nvPr>
        </p:nvSpPr>
        <p:spPr/>
        <p:txBody>
          <a:bodyPr/>
          <a:lstStyle/>
          <a:p>
            <a:fld id="{478DF110-5D28-4288-8113-7516A96DAD1E}" type="slidenum">
              <a:rPr lang="en-IN" smtClean="0"/>
              <a:t>‹#›</a:t>
            </a:fld>
            <a:endParaRPr lang="en-IN"/>
          </a:p>
        </p:txBody>
      </p:sp>
    </p:spTree>
    <p:extLst>
      <p:ext uri="{BB962C8B-B14F-4D97-AF65-F5344CB8AC3E}">
        <p14:creationId xmlns:p14="http://schemas.microsoft.com/office/powerpoint/2010/main" val="274971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B71D93-951D-A86C-B83E-5CD6D4519B6A}"/>
              </a:ext>
            </a:extLst>
          </p:cNvPr>
          <p:cNvSpPr>
            <a:spLocks noGrp="1"/>
          </p:cNvSpPr>
          <p:nvPr>
            <p:ph type="dt" sz="half" idx="10"/>
          </p:nvPr>
        </p:nvSpPr>
        <p:spPr/>
        <p:txBody>
          <a:bodyPr/>
          <a:lstStyle/>
          <a:p>
            <a:fld id="{9321D486-3482-44AA-9D63-931530A1B968}" type="datetimeFigureOut">
              <a:rPr lang="en-IN" smtClean="0"/>
              <a:t>01-04-2024</a:t>
            </a:fld>
            <a:endParaRPr lang="en-IN"/>
          </a:p>
        </p:txBody>
      </p:sp>
      <p:sp>
        <p:nvSpPr>
          <p:cNvPr id="3" name="Footer Placeholder 2">
            <a:extLst>
              <a:ext uri="{FF2B5EF4-FFF2-40B4-BE49-F238E27FC236}">
                <a16:creationId xmlns:a16="http://schemas.microsoft.com/office/drawing/2014/main" id="{181F373E-14EB-7A0D-27DF-11A339E05F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E129AA-8730-093F-CDE6-8D623F96CA68}"/>
              </a:ext>
            </a:extLst>
          </p:cNvPr>
          <p:cNvSpPr>
            <a:spLocks noGrp="1"/>
          </p:cNvSpPr>
          <p:nvPr>
            <p:ph type="sldNum" sz="quarter" idx="12"/>
          </p:nvPr>
        </p:nvSpPr>
        <p:spPr/>
        <p:txBody>
          <a:bodyPr/>
          <a:lstStyle/>
          <a:p>
            <a:fld id="{478DF110-5D28-4288-8113-7516A96DAD1E}" type="slidenum">
              <a:rPr lang="en-IN" smtClean="0"/>
              <a:t>‹#›</a:t>
            </a:fld>
            <a:endParaRPr lang="en-IN"/>
          </a:p>
        </p:txBody>
      </p:sp>
    </p:spTree>
    <p:extLst>
      <p:ext uri="{BB962C8B-B14F-4D97-AF65-F5344CB8AC3E}">
        <p14:creationId xmlns:p14="http://schemas.microsoft.com/office/powerpoint/2010/main" val="1998800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E42D8-FBC5-DE18-1DE2-DE2F0FAC72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2822D7-B6B2-36E5-AD57-EE6EAC01C4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9ACFF56-177C-6319-F67A-F42C4D97F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BBA6A1-D95E-FE86-2513-FD69C65AEA1C}"/>
              </a:ext>
            </a:extLst>
          </p:cNvPr>
          <p:cNvSpPr>
            <a:spLocks noGrp="1"/>
          </p:cNvSpPr>
          <p:nvPr>
            <p:ph type="dt" sz="half" idx="10"/>
          </p:nvPr>
        </p:nvSpPr>
        <p:spPr/>
        <p:txBody>
          <a:bodyPr/>
          <a:lstStyle/>
          <a:p>
            <a:fld id="{9321D486-3482-44AA-9D63-931530A1B968}" type="datetimeFigureOut">
              <a:rPr lang="en-IN" smtClean="0"/>
              <a:t>01-04-2024</a:t>
            </a:fld>
            <a:endParaRPr lang="en-IN"/>
          </a:p>
        </p:txBody>
      </p:sp>
      <p:sp>
        <p:nvSpPr>
          <p:cNvPr id="6" name="Footer Placeholder 5">
            <a:extLst>
              <a:ext uri="{FF2B5EF4-FFF2-40B4-BE49-F238E27FC236}">
                <a16:creationId xmlns:a16="http://schemas.microsoft.com/office/drawing/2014/main" id="{825839B2-BEED-A07E-D267-8C57E0524E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45570F-037D-5B61-A024-242693DDB37C}"/>
              </a:ext>
            </a:extLst>
          </p:cNvPr>
          <p:cNvSpPr>
            <a:spLocks noGrp="1"/>
          </p:cNvSpPr>
          <p:nvPr>
            <p:ph type="sldNum" sz="quarter" idx="12"/>
          </p:nvPr>
        </p:nvSpPr>
        <p:spPr/>
        <p:txBody>
          <a:bodyPr/>
          <a:lstStyle/>
          <a:p>
            <a:fld id="{478DF110-5D28-4288-8113-7516A96DAD1E}" type="slidenum">
              <a:rPr lang="en-IN" smtClean="0"/>
              <a:t>‹#›</a:t>
            </a:fld>
            <a:endParaRPr lang="en-IN"/>
          </a:p>
        </p:txBody>
      </p:sp>
    </p:spTree>
    <p:extLst>
      <p:ext uri="{BB962C8B-B14F-4D97-AF65-F5344CB8AC3E}">
        <p14:creationId xmlns:p14="http://schemas.microsoft.com/office/powerpoint/2010/main" val="331536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65989-867D-BE21-9581-AA5FDF5E93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2CEA83-5C78-5163-434D-0FFB625209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8A4DC5-F636-5BA2-FA56-6B263857BF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EC8EF2-62D3-CCA6-D65B-88E7F2820FA6}"/>
              </a:ext>
            </a:extLst>
          </p:cNvPr>
          <p:cNvSpPr>
            <a:spLocks noGrp="1"/>
          </p:cNvSpPr>
          <p:nvPr>
            <p:ph type="dt" sz="half" idx="10"/>
          </p:nvPr>
        </p:nvSpPr>
        <p:spPr/>
        <p:txBody>
          <a:bodyPr/>
          <a:lstStyle/>
          <a:p>
            <a:fld id="{9321D486-3482-44AA-9D63-931530A1B968}" type="datetimeFigureOut">
              <a:rPr lang="en-IN" smtClean="0"/>
              <a:t>01-04-2024</a:t>
            </a:fld>
            <a:endParaRPr lang="en-IN"/>
          </a:p>
        </p:txBody>
      </p:sp>
      <p:sp>
        <p:nvSpPr>
          <p:cNvPr id="6" name="Footer Placeholder 5">
            <a:extLst>
              <a:ext uri="{FF2B5EF4-FFF2-40B4-BE49-F238E27FC236}">
                <a16:creationId xmlns:a16="http://schemas.microsoft.com/office/drawing/2014/main" id="{384C30E5-7629-CAF0-51F3-730F6EA459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758FB9-B7D9-E76A-4EBF-AFD2E6B2FB71}"/>
              </a:ext>
            </a:extLst>
          </p:cNvPr>
          <p:cNvSpPr>
            <a:spLocks noGrp="1"/>
          </p:cNvSpPr>
          <p:nvPr>
            <p:ph type="sldNum" sz="quarter" idx="12"/>
          </p:nvPr>
        </p:nvSpPr>
        <p:spPr/>
        <p:txBody>
          <a:bodyPr/>
          <a:lstStyle/>
          <a:p>
            <a:fld id="{478DF110-5D28-4288-8113-7516A96DAD1E}" type="slidenum">
              <a:rPr lang="en-IN" smtClean="0"/>
              <a:t>‹#›</a:t>
            </a:fld>
            <a:endParaRPr lang="en-IN"/>
          </a:p>
        </p:txBody>
      </p:sp>
    </p:spTree>
    <p:extLst>
      <p:ext uri="{BB962C8B-B14F-4D97-AF65-F5344CB8AC3E}">
        <p14:creationId xmlns:p14="http://schemas.microsoft.com/office/powerpoint/2010/main" val="3371685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0338F9-3221-1F96-1E09-C5FB4853D4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702046-46D7-2ABA-5A8F-480F2C2DDB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927F38-C77F-039D-5954-1364E9DEC7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1D486-3482-44AA-9D63-931530A1B968}" type="datetimeFigureOut">
              <a:rPr lang="en-IN" smtClean="0"/>
              <a:t>01-04-2024</a:t>
            </a:fld>
            <a:endParaRPr lang="en-IN"/>
          </a:p>
        </p:txBody>
      </p:sp>
      <p:sp>
        <p:nvSpPr>
          <p:cNvPr id="5" name="Footer Placeholder 4">
            <a:extLst>
              <a:ext uri="{FF2B5EF4-FFF2-40B4-BE49-F238E27FC236}">
                <a16:creationId xmlns:a16="http://schemas.microsoft.com/office/drawing/2014/main" id="{0BFBAF03-F7C4-BA39-8A15-8D7D2C5B12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E7CC8A-59F2-ED24-FD9D-33295AFBEC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DF110-5D28-4288-8113-7516A96DAD1E}" type="slidenum">
              <a:rPr lang="en-IN" smtClean="0"/>
              <a:t>‹#›</a:t>
            </a:fld>
            <a:endParaRPr lang="en-IN"/>
          </a:p>
        </p:txBody>
      </p:sp>
    </p:spTree>
    <p:extLst>
      <p:ext uri="{BB962C8B-B14F-4D97-AF65-F5344CB8AC3E}">
        <p14:creationId xmlns:p14="http://schemas.microsoft.com/office/powerpoint/2010/main" val="15225790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webp"/><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433" y="4591026"/>
            <a:ext cx="11665527" cy="1507067"/>
          </a:xfrm>
        </p:spPr>
        <p:txBody>
          <a:bodyPr>
            <a:normAutofit fontScale="90000"/>
          </a:bodyPr>
          <a:lstStyle/>
          <a:p>
            <a:pPr algn="ctr"/>
            <a:br>
              <a:rPr lang="en-IN" dirty="0"/>
            </a:br>
            <a:r>
              <a:rPr lang="en-US" dirty="0"/>
              <a:t>"Indian Knowledge System: A Journey Through Time"</a:t>
            </a:r>
            <a:br>
              <a:rPr lang="en-IN" dirty="0"/>
            </a:br>
            <a:r>
              <a:rPr lang="en-IN" b="1" u="sng" dirty="0"/>
              <a:t>Module 5: Women in Indian society</a:t>
            </a:r>
            <a:br>
              <a:rPr lang="en-IN" dirty="0">
                <a:solidFill>
                  <a:srgbClr val="C00000"/>
                </a:solidFill>
              </a:rPr>
            </a:br>
            <a:br>
              <a:rPr lang="en-IN" dirty="0">
                <a:solidFill>
                  <a:schemeClr val="bg1"/>
                </a:solidFill>
              </a:rPr>
            </a:br>
            <a:endParaRPr lang="en-IN" dirty="0">
              <a:solidFill>
                <a:schemeClr val="bg1"/>
              </a:solidFill>
            </a:endParaRPr>
          </a:p>
        </p:txBody>
      </p:sp>
      <p:pic>
        <p:nvPicPr>
          <p:cNvPr id="4" name="Content Placeholder 3"/>
          <p:cNvPicPr>
            <a:picLocks noGrp="1" noChangeAspect="1"/>
          </p:cNvPicPr>
          <p:nvPr>
            <p:ph idx="1"/>
          </p:nvPr>
        </p:nvPicPr>
        <p:blipFill>
          <a:blip r:embed="rId2"/>
          <a:stretch>
            <a:fillRect/>
          </a:stretch>
        </p:blipFill>
        <p:spPr>
          <a:xfrm>
            <a:off x="942109" y="484909"/>
            <a:ext cx="9379527" cy="3815629"/>
          </a:xfrm>
          <a:prstGeom prst="rect">
            <a:avLst/>
          </a:prstGeom>
        </p:spPr>
      </p:pic>
    </p:spTree>
    <p:extLst>
      <p:ext uri="{BB962C8B-B14F-4D97-AF65-F5344CB8AC3E}">
        <p14:creationId xmlns:p14="http://schemas.microsoft.com/office/powerpoint/2010/main" val="21451572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Contemporary Perspectives on Women's Roles in Hindu Society -</a:t>
            </a:r>
            <a:r>
              <a:rPr lang="en-IN" dirty="0"/>
              <a:t>viewpoints</a:t>
            </a:r>
            <a:endParaRPr lang="en-IN" dirty="0">
              <a:solidFill>
                <a:srgbClr val="00B050"/>
              </a:solidFill>
            </a:endParaRPr>
          </a:p>
        </p:txBody>
      </p:sp>
      <p:sp>
        <p:nvSpPr>
          <p:cNvPr id="3" name="Content Placeholder 2"/>
          <p:cNvSpPr>
            <a:spLocks noGrp="1"/>
          </p:cNvSpPr>
          <p:nvPr>
            <p:ph idx="1"/>
          </p:nvPr>
        </p:nvSpPr>
        <p:spPr/>
        <p:txBody>
          <a:bodyPr>
            <a:normAutofit/>
          </a:bodyPr>
          <a:lstStyle/>
          <a:p>
            <a:pPr algn="just"/>
            <a:r>
              <a:rPr lang="en-US" sz="2400" dirty="0">
                <a:latin typeface="Cambria" panose="02040503050406030204" pitchFamily="18" charset="0"/>
                <a:ea typeface="Cambria" panose="02040503050406030204" pitchFamily="18" charset="0"/>
              </a:rPr>
              <a:t>Empowerment and Equality: There is a growing movement advocating for gender equality and empowerment of women within Hindu society. This perspective emphasizes the need to provide women with equal opportunities in education, careers, and public life. It challenges patriarchal norms and seeks to dismantle barriers that limit women's potential.</a:t>
            </a:r>
          </a:p>
          <a:p>
            <a:pPr algn="just"/>
            <a:r>
              <a:rPr lang="en-US" sz="2400" dirty="0">
                <a:latin typeface="Cambria" panose="02040503050406030204" pitchFamily="18" charset="0"/>
                <a:ea typeface="Cambria" panose="02040503050406030204" pitchFamily="18" charset="0"/>
              </a:rPr>
              <a:t>Women in Religious Leadership: Contemporary Hinduism is witnessing an increasing number of women taking on leadership roles within religious institutions. Women are becoming priests, scholars, and spiritual leaders, challenging traditional exclusions. This perspective seeks to redefine the boundaries of religious authority and participation.</a:t>
            </a:r>
          </a:p>
          <a:p>
            <a:pPr algn="just"/>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63495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5200"/>
          </a:xfrm>
        </p:spPr>
        <p:txBody>
          <a:bodyPr>
            <a:normAutofit/>
          </a:bodyPr>
          <a:lstStyle/>
          <a:p>
            <a:r>
              <a:rPr lang="en-US" dirty="0"/>
              <a:t>View Point</a:t>
            </a:r>
            <a:endParaRPr lang="en-IN" dirty="0"/>
          </a:p>
        </p:txBody>
      </p:sp>
      <p:sp>
        <p:nvSpPr>
          <p:cNvPr id="3" name="Content Placeholder 2"/>
          <p:cNvSpPr>
            <a:spLocks noGrp="1"/>
          </p:cNvSpPr>
          <p:nvPr>
            <p:ph idx="1"/>
          </p:nvPr>
        </p:nvSpPr>
        <p:spPr>
          <a:xfrm>
            <a:off x="644235" y="1063625"/>
            <a:ext cx="11076709" cy="5212484"/>
          </a:xfrm>
        </p:spPr>
        <p:txBody>
          <a:bodyPr>
            <a:normAutofit/>
          </a:bodyPr>
          <a:lstStyle/>
          <a:p>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Education and Professionalism: Many contemporary Hindu families and communities prioritize education and professional development for women. This perspective recognizes the importance of women's contributions to various fields and encourages their active participation in shaping societal progress.</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Legal Reforms and Rights: Advocacy for legal reforms to protect women's rights, including issues related to marriage, divorce, inheritance, and domestic violence, is a significant contemporary perspective. Efforts are being made to align legal frameworks with modern notions of gender equality and justice.</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20483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76984"/>
          </a:xfrm>
        </p:spPr>
        <p:txBody>
          <a:bodyPr>
            <a:normAutofit fontScale="90000"/>
          </a:bodyPr>
          <a:lstStyle/>
          <a:p>
            <a:r>
              <a:rPr lang="en-US" dirty="0">
                <a:solidFill>
                  <a:srgbClr val="00B050"/>
                </a:solidFill>
              </a:rPr>
              <a:t>View Point</a:t>
            </a:r>
            <a:endParaRPr lang="en-IN" dirty="0"/>
          </a:p>
        </p:txBody>
      </p:sp>
      <p:sp>
        <p:nvSpPr>
          <p:cNvPr id="3" name="Content Placeholder 2"/>
          <p:cNvSpPr>
            <a:spLocks noGrp="1"/>
          </p:cNvSpPr>
          <p:nvPr>
            <p:ph idx="1"/>
          </p:nvPr>
        </p:nvSpPr>
        <p:spPr>
          <a:xfrm>
            <a:off x="692727" y="1122218"/>
            <a:ext cx="10661073" cy="5054745"/>
          </a:xfrm>
        </p:spPr>
        <p:txBody>
          <a:bodyPr>
            <a:normAutofit/>
          </a:bodyPr>
          <a:lstStyle/>
          <a:p>
            <a:pPr algn="just"/>
            <a:r>
              <a:rPr lang="en-US" sz="2600" dirty="0"/>
              <a:t>Globalization and Urbanization: Urbanization and exposure to global perspectives have influenced shifts in attitudes toward women's roles. Urban areas tend to have more diverse and progressive viewpoints, challenging traditional practices that may restrict women's freedoms.</a:t>
            </a:r>
          </a:p>
          <a:p>
            <a:pPr algn="just"/>
            <a:r>
              <a:rPr lang="en-US" sz="2600" dirty="0"/>
              <a:t>Cultural Preservation: Some contemporary perspectives emphasize the preservation of cultural heritage while also reevaluating and updating certain gender norms. This perspective seeks a balance between honoring tradition and promoting women's rights.</a:t>
            </a:r>
          </a:p>
          <a:p>
            <a:pPr algn="just"/>
            <a:r>
              <a:rPr lang="en-US" sz="2600" dirty="0"/>
              <a:t>Intersectionality: Contemporary discussions on women's roles in Hindu society also consider intersectionality, recognizing that gender is intertwined with other aspects of identity such as caste, class, religion, and ethnicity. This perspective acknowledges the unique challenges faced by marginalized women and seeks to address their specific needs.</a:t>
            </a:r>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838227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545E45-5C16-4165-2AEF-4AD5F0C003D5}"/>
              </a:ext>
            </a:extLst>
          </p:cNvPr>
          <p:cNvSpPr>
            <a:spLocks noGrp="1"/>
          </p:cNvSpPr>
          <p:nvPr>
            <p:ph idx="1"/>
          </p:nvPr>
        </p:nvSpPr>
        <p:spPr>
          <a:xfrm>
            <a:off x="659876" y="348792"/>
            <a:ext cx="10693924" cy="5828171"/>
          </a:xfrm>
        </p:spPr>
        <p:txBody>
          <a:bodyPr>
            <a:normAutofit fontScale="92500" lnSpcReduction="10000"/>
          </a:bodyPr>
          <a:lstStyle/>
          <a:p>
            <a:r>
              <a:rPr lang="en-US" sz="1800" b="0" i="0" u="none" strike="noStrike" baseline="0" dirty="0">
                <a:solidFill>
                  <a:srgbClr val="000000"/>
                </a:solidFill>
                <a:latin typeface="Times New Roman" panose="02020603050405020304" pitchFamily="18" charset="0"/>
              </a:rPr>
              <a:t>The historical perspectives of women in Hindu civilization can be gleaned from which ancient sacred texts of Hinduism? </a:t>
            </a:r>
          </a:p>
          <a:p>
            <a:pPr marL="0" indent="0">
              <a:buNone/>
            </a:pPr>
            <a:r>
              <a:rPr lang="en-IN" sz="1800" b="0" i="0" u="none" strike="noStrike" baseline="0" dirty="0">
                <a:solidFill>
                  <a:srgbClr val="000000"/>
                </a:solidFill>
                <a:latin typeface="Times New Roman" panose="02020603050405020304" pitchFamily="18" charset="0"/>
              </a:rPr>
              <a:t>a) Puranas </a:t>
            </a:r>
          </a:p>
          <a:p>
            <a:pPr marL="0" indent="0">
              <a:buNone/>
            </a:pPr>
            <a:r>
              <a:rPr lang="en-IN" sz="1800" b="0" i="0" u="none" strike="noStrike" baseline="0" dirty="0">
                <a:solidFill>
                  <a:srgbClr val="000000"/>
                </a:solidFill>
                <a:latin typeface="Times New Roman" panose="02020603050405020304" pitchFamily="18" charset="0"/>
              </a:rPr>
              <a:t>b) Upanishads </a:t>
            </a:r>
          </a:p>
          <a:p>
            <a:pPr marL="0" indent="0">
              <a:buNone/>
            </a:pPr>
            <a:r>
              <a:rPr lang="en-IN" sz="1800" b="0" i="0" u="none" strike="noStrike" baseline="0" dirty="0">
                <a:solidFill>
                  <a:srgbClr val="000000"/>
                </a:solidFill>
                <a:latin typeface="Times New Roman" panose="02020603050405020304" pitchFamily="18" charset="0"/>
              </a:rPr>
              <a:t>c) Vedas </a:t>
            </a:r>
          </a:p>
          <a:p>
            <a:pPr marL="0" indent="0">
              <a:buNone/>
            </a:pPr>
            <a:r>
              <a:rPr lang="en-IN" sz="1800" b="0" i="0" u="none" strike="noStrike" baseline="0" dirty="0">
                <a:solidFill>
                  <a:srgbClr val="000000"/>
                </a:solidFill>
                <a:latin typeface="Times New Roman" panose="02020603050405020304" pitchFamily="18" charset="0"/>
              </a:rPr>
              <a:t>d) Smritis </a:t>
            </a:r>
          </a:p>
          <a:p>
            <a:r>
              <a:rPr lang="en-US" sz="1800" b="0" i="0" u="none" strike="noStrike" baseline="0" dirty="0">
                <a:solidFill>
                  <a:srgbClr val="000000"/>
                </a:solidFill>
                <a:latin typeface="Times New Roman" panose="02020603050405020304" pitchFamily="18" charset="0"/>
              </a:rPr>
              <a:t>The role and position of women in Hindu civilization have evolved over time due to various factors, including changes in: </a:t>
            </a:r>
          </a:p>
          <a:p>
            <a:pPr marL="0" indent="0">
              <a:buNone/>
            </a:pPr>
            <a:r>
              <a:rPr lang="en-IN" sz="1800" b="0" i="0" u="none" strike="noStrike" baseline="0" dirty="0">
                <a:solidFill>
                  <a:srgbClr val="000000"/>
                </a:solidFill>
                <a:latin typeface="Times New Roman" panose="02020603050405020304" pitchFamily="18" charset="0"/>
              </a:rPr>
              <a:t>a) Religious practices </a:t>
            </a:r>
          </a:p>
          <a:p>
            <a:pPr marL="0" indent="0">
              <a:buNone/>
            </a:pPr>
            <a:r>
              <a:rPr lang="en-IN" sz="1800" b="0" i="0" u="none" strike="noStrike" baseline="0" dirty="0">
                <a:solidFill>
                  <a:srgbClr val="000000"/>
                </a:solidFill>
                <a:latin typeface="Times New Roman" panose="02020603050405020304" pitchFamily="18" charset="0"/>
              </a:rPr>
              <a:t>b) Socioeconomic conditions </a:t>
            </a:r>
          </a:p>
          <a:p>
            <a:pPr marL="0" indent="0">
              <a:buNone/>
            </a:pPr>
            <a:r>
              <a:rPr lang="en-IN" sz="1800" b="0" i="0" u="none" strike="noStrike" baseline="0" dirty="0">
                <a:solidFill>
                  <a:srgbClr val="000000"/>
                </a:solidFill>
                <a:latin typeface="Times New Roman" panose="02020603050405020304" pitchFamily="18" charset="0"/>
              </a:rPr>
              <a:t>c) Political leadership </a:t>
            </a:r>
          </a:p>
          <a:p>
            <a:pPr marL="0" indent="0">
              <a:buNone/>
            </a:pPr>
            <a:r>
              <a:rPr lang="en-IN" sz="1800" b="0" i="0" u="none" strike="noStrike" baseline="0" dirty="0">
                <a:solidFill>
                  <a:srgbClr val="000000"/>
                </a:solidFill>
                <a:latin typeface="Times New Roman" panose="02020603050405020304" pitchFamily="18" charset="0"/>
              </a:rPr>
              <a:t>d) Climate and geography </a:t>
            </a:r>
          </a:p>
          <a:p>
            <a:r>
              <a:rPr lang="en-US" sz="1800" b="0" i="0" u="none" strike="noStrike" baseline="0" dirty="0">
                <a:solidFill>
                  <a:srgbClr val="000000"/>
                </a:solidFill>
                <a:latin typeface="Times New Roman" panose="02020603050405020304" pitchFamily="18" charset="0"/>
              </a:rPr>
              <a:t>In the context of Hindu civilization, which goddess is associated with knowledge, arts, and learning? </a:t>
            </a:r>
          </a:p>
          <a:p>
            <a:pPr marL="0" indent="0">
              <a:buNone/>
            </a:pPr>
            <a:r>
              <a:rPr lang="en-IN" sz="1800" b="0" i="0" u="none" strike="noStrike" baseline="0" dirty="0">
                <a:solidFill>
                  <a:srgbClr val="000000"/>
                </a:solidFill>
                <a:latin typeface="Times New Roman" panose="02020603050405020304" pitchFamily="18" charset="0"/>
              </a:rPr>
              <a:t>a) Lakshmi </a:t>
            </a:r>
          </a:p>
          <a:p>
            <a:pPr marL="0" indent="0">
              <a:buNone/>
            </a:pPr>
            <a:r>
              <a:rPr lang="en-IN" sz="1800" b="0" i="0" u="none" strike="noStrike" baseline="0" dirty="0">
                <a:solidFill>
                  <a:srgbClr val="000000"/>
                </a:solidFill>
                <a:latin typeface="Times New Roman" panose="02020603050405020304" pitchFamily="18" charset="0"/>
              </a:rPr>
              <a:t>b) Parvati </a:t>
            </a:r>
          </a:p>
          <a:p>
            <a:pPr marL="0" indent="0">
              <a:buNone/>
            </a:pPr>
            <a:r>
              <a:rPr lang="en-IN" sz="1800" b="0" i="0" u="none" strike="noStrike" baseline="0" dirty="0">
                <a:solidFill>
                  <a:srgbClr val="000000"/>
                </a:solidFill>
                <a:latin typeface="Times New Roman" panose="02020603050405020304" pitchFamily="18" charset="0"/>
              </a:rPr>
              <a:t>c) Saraswati </a:t>
            </a:r>
          </a:p>
          <a:p>
            <a:pPr marL="0" indent="0">
              <a:buNone/>
            </a:pPr>
            <a:r>
              <a:rPr lang="en-IN" sz="1800" b="0" i="0" u="none" strike="noStrike" baseline="0" dirty="0">
                <a:solidFill>
                  <a:srgbClr val="000000"/>
                </a:solidFill>
                <a:latin typeface="Times New Roman" panose="02020603050405020304" pitchFamily="18" charset="0"/>
              </a:rPr>
              <a:t>d) Durga </a:t>
            </a:r>
            <a:endParaRPr lang="en-IN" dirty="0"/>
          </a:p>
        </p:txBody>
      </p:sp>
    </p:spTree>
    <p:extLst>
      <p:ext uri="{BB962C8B-B14F-4D97-AF65-F5344CB8AC3E}">
        <p14:creationId xmlns:p14="http://schemas.microsoft.com/office/powerpoint/2010/main" val="4034892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Brihadaranyaka Upanishad - Introduction</a:t>
            </a: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Upanishads are a collection of ancient Indian texts that form the core philosophical teachings of Hinduism. </a:t>
            </a:r>
          </a:p>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They are considered a continuation and apex of the Vedic literature, which includes the Vedas and various other texts. </a:t>
            </a:r>
          </a:p>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Upanishads are revered as profound spiritual and philosophical writings that delve into the nature of reality, the self, and the ultimate purpose of human existence.</a:t>
            </a:r>
          </a:p>
          <a:p>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75180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C5A59-FBB3-1EA2-4B3A-119314DCF24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C36FA63-05FB-6675-8B20-A0C8C1F6EB9E}"/>
              </a:ext>
            </a:extLst>
          </p:cNvPr>
          <p:cNvSpPr>
            <a:spLocks noGrp="1"/>
          </p:cNvSpPr>
          <p:nvPr>
            <p:ph idx="1"/>
          </p:nvPr>
        </p:nvSpPr>
        <p:spPr/>
        <p:txBody>
          <a:bodyPr/>
          <a:lstStyle/>
          <a:p>
            <a:pPr algn="just"/>
            <a:r>
              <a:rPr lang="en-US" dirty="0"/>
              <a:t>The </a:t>
            </a:r>
            <a:r>
              <a:rPr lang="en-US" dirty="0" err="1"/>
              <a:t>Brihadaranyaka</a:t>
            </a:r>
            <a:r>
              <a:rPr lang="en-US" dirty="0"/>
              <a:t> Upanishad is associated with the </a:t>
            </a:r>
            <a:r>
              <a:rPr lang="en-US" dirty="0" err="1"/>
              <a:t>Yajur</a:t>
            </a:r>
            <a:r>
              <a:rPr lang="en-US" dirty="0"/>
              <a:t> Veda, one of the four Vedas in Hinduism. </a:t>
            </a:r>
          </a:p>
          <a:p>
            <a:pPr algn="just"/>
            <a:r>
              <a:rPr lang="en-US" dirty="0"/>
              <a:t>Specifically, it is part of the Shukla </a:t>
            </a:r>
            <a:r>
              <a:rPr lang="en-US" dirty="0" err="1"/>
              <a:t>Yajur</a:t>
            </a:r>
            <a:r>
              <a:rPr lang="en-US" dirty="0"/>
              <a:t> Veda, one of the two main branches of the </a:t>
            </a:r>
            <a:r>
              <a:rPr lang="en-US" dirty="0" err="1"/>
              <a:t>Yajur</a:t>
            </a:r>
            <a:r>
              <a:rPr lang="en-US" dirty="0"/>
              <a:t> Veda. </a:t>
            </a:r>
          </a:p>
          <a:p>
            <a:pPr algn="just"/>
            <a:r>
              <a:rPr lang="en-US" dirty="0"/>
              <a:t>The </a:t>
            </a:r>
            <a:r>
              <a:rPr lang="en-US" dirty="0" err="1"/>
              <a:t>Brihadaranyaka</a:t>
            </a:r>
            <a:r>
              <a:rPr lang="en-US" dirty="0"/>
              <a:t> Upanishad is considered one of the most important Upanishads in the Vedantic tradition and is a foundational text for the study of Vedanta philosophy.</a:t>
            </a:r>
            <a:endParaRPr lang="en-IN" dirty="0"/>
          </a:p>
        </p:txBody>
      </p:sp>
    </p:spTree>
    <p:extLst>
      <p:ext uri="{BB962C8B-B14F-4D97-AF65-F5344CB8AC3E}">
        <p14:creationId xmlns:p14="http://schemas.microsoft.com/office/powerpoint/2010/main" val="482930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961" y="157736"/>
            <a:ext cx="11099276" cy="1325563"/>
          </a:xfrm>
        </p:spPr>
        <p:txBody>
          <a:bodyPr/>
          <a:lstStyle/>
          <a:p>
            <a:r>
              <a:rPr lang="en-US" dirty="0"/>
              <a:t>Overview of the Upanishads and their significance </a:t>
            </a:r>
            <a:endParaRPr lang="en-IN" dirty="0"/>
          </a:p>
        </p:txBody>
      </p:sp>
      <p:sp>
        <p:nvSpPr>
          <p:cNvPr id="3" name="Content Placeholder 2"/>
          <p:cNvSpPr>
            <a:spLocks noGrp="1"/>
          </p:cNvSpPr>
          <p:nvPr>
            <p:ph idx="1"/>
          </p:nvPr>
        </p:nvSpPr>
        <p:spPr>
          <a:xfrm>
            <a:off x="838200" y="1483299"/>
            <a:ext cx="10515600" cy="4693664"/>
          </a:xfrm>
        </p:spPr>
        <p:txBody>
          <a:bodyPr>
            <a:normAutofit/>
          </a:bodyPr>
          <a:lstStyle/>
          <a:p>
            <a:pPr algn="just"/>
            <a:r>
              <a:rPr lang="en-US" sz="2400" u="sng" dirty="0">
                <a:latin typeface="Cambria" panose="02040503050406030204" pitchFamily="18" charset="0"/>
                <a:ea typeface="Cambria" panose="02040503050406030204" pitchFamily="18" charset="0"/>
              </a:rPr>
              <a:t>Origin and Nature</a:t>
            </a:r>
            <a:r>
              <a:rPr lang="en-US" sz="2400" dirty="0">
                <a:latin typeface="Cambria" panose="02040503050406030204" pitchFamily="18" charset="0"/>
                <a:ea typeface="Cambria" panose="02040503050406030204" pitchFamily="18" charset="0"/>
              </a:rPr>
              <a:t>: The Upanishads were composed in India over a span of several centuries, roughly between 800 BCE and 400 BCE. The word "Upanishad" is derived from Sanskrit words that mean "sitting down near" or "sitting close to," indicating the traditional practice of a student sitting close to a spiritual teacher to receive esoteric knowledge.</a:t>
            </a:r>
          </a:p>
          <a:p>
            <a:pPr algn="just"/>
            <a:endParaRPr lang="en-US" sz="2400" dirty="0">
              <a:latin typeface="Cambria" panose="02040503050406030204" pitchFamily="18" charset="0"/>
              <a:ea typeface="Cambria" panose="02040503050406030204" pitchFamily="18" charset="0"/>
            </a:endParaRPr>
          </a:p>
          <a:p>
            <a:pPr algn="just"/>
            <a:r>
              <a:rPr lang="en-US" sz="2400" u="sng" dirty="0">
                <a:latin typeface="Cambria" panose="02040503050406030204" pitchFamily="18" charset="0"/>
                <a:ea typeface="Cambria" panose="02040503050406030204" pitchFamily="18" charset="0"/>
              </a:rPr>
              <a:t>Philosophical Content</a:t>
            </a:r>
            <a:r>
              <a:rPr lang="en-US" sz="2400" dirty="0">
                <a:latin typeface="Cambria" panose="02040503050406030204" pitchFamily="18" charset="0"/>
                <a:ea typeface="Cambria" panose="02040503050406030204" pitchFamily="18" charset="0"/>
              </a:rPr>
              <a:t>: The Upanishads explore profound philosophical questions, such as the nature of reality (Brahman), the relationship between the individual soul (Atman) and the universal soul (Brahman), the nature of the material and spiritual worlds, and the path to liberation (Moksha) from the cycle of birth and death (Samsara). They are concerned with the exploration of metaphysics, ethics, and the nature of consciousness.</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02441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BF2C-2310-4DB2-E026-A4CAF070A3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F0E501-122D-0366-217F-D4AA4EC33AA7}"/>
              </a:ext>
            </a:extLst>
          </p:cNvPr>
          <p:cNvSpPr>
            <a:spLocks noGrp="1"/>
          </p:cNvSpPr>
          <p:nvPr>
            <p:ph idx="1"/>
          </p:nvPr>
        </p:nvSpPr>
        <p:spPr/>
        <p:txBody>
          <a:bodyPr>
            <a:normAutofit/>
          </a:bodyPr>
          <a:lstStyle/>
          <a:p>
            <a:pPr algn="just"/>
            <a:r>
              <a:rPr lang="en-US" sz="2800" kern="100" dirty="0">
                <a:effectLst/>
                <a:latin typeface="Cambria" panose="02040503050406030204" pitchFamily="18" charset="0"/>
                <a:ea typeface="Calibri" panose="020F0502020204030204" pitchFamily="34" charset="0"/>
                <a:cs typeface="Times New Roman" panose="02020603050405020304" pitchFamily="18" charset="0"/>
              </a:rPr>
              <a:t>The </a:t>
            </a:r>
            <a:r>
              <a:rPr lang="en-US" sz="2800" kern="100" dirty="0" err="1">
                <a:effectLst/>
                <a:latin typeface="Cambria" panose="02040503050406030204" pitchFamily="18" charset="0"/>
                <a:ea typeface="Calibri" panose="020F0502020204030204" pitchFamily="34" charset="0"/>
                <a:cs typeface="Times New Roman" panose="02020603050405020304" pitchFamily="18" charset="0"/>
              </a:rPr>
              <a:t>Brihadaranyaka</a:t>
            </a:r>
            <a:r>
              <a:rPr lang="en-US" sz="2800" kern="100" dirty="0">
                <a:effectLst/>
                <a:latin typeface="Cambria" panose="02040503050406030204" pitchFamily="18" charset="0"/>
                <a:ea typeface="Calibri" panose="020F0502020204030204" pitchFamily="34" charset="0"/>
                <a:cs typeface="Times New Roman" panose="02020603050405020304" pitchFamily="18" charset="0"/>
              </a:rPr>
              <a:t> Upanishad is credited to ancient sage </a:t>
            </a:r>
            <a:r>
              <a:rPr lang="en-US" sz="2800" u="sng" kern="100" dirty="0" err="1">
                <a:effectLst/>
                <a:latin typeface="Cambria" panose="02040503050406030204" pitchFamily="18" charset="0"/>
                <a:ea typeface="Calibri" panose="020F0502020204030204" pitchFamily="34" charset="0"/>
                <a:cs typeface="Times New Roman" panose="02020603050405020304" pitchFamily="18" charset="0"/>
              </a:rPr>
              <a:t>Yajnavalkya</a:t>
            </a:r>
            <a:r>
              <a:rPr lang="en-US" sz="2800" kern="100" dirty="0">
                <a:effectLst/>
                <a:latin typeface="Cambria" panose="02040503050406030204" pitchFamily="18" charset="0"/>
                <a:ea typeface="Calibri" panose="020F0502020204030204" pitchFamily="34" charset="0"/>
                <a:cs typeface="Times New Roman" panose="02020603050405020304" pitchFamily="18" charset="0"/>
              </a:rPr>
              <a:t>, but likely refined by a number of ancient Vedic scholars.</a:t>
            </a:r>
          </a:p>
          <a:p>
            <a:pPr algn="just"/>
            <a:r>
              <a:rPr lang="en-US" sz="2800" kern="100" dirty="0">
                <a:effectLst/>
                <a:latin typeface="Cambria" panose="02040503050406030204" pitchFamily="18" charset="0"/>
                <a:ea typeface="Calibri" panose="020F0502020204030204" pitchFamily="34" charset="0"/>
                <a:cs typeface="Times New Roman" panose="02020603050405020304" pitchFamily="18" charset="0"/>
              </a:rPr>
              <a:t>It has six </a:t>
            </a:r>
            <a:r>
              <a:rPr lang="en-US" sz="2800" kern="100" dirty="0" err="1">
                <a:effectLst/>
                <a:latin typeface="Cambria" panose="02040503050406030204" pitchFamily="18" charset="0"/>
                <a:ea typeface="Calibri" panose="020F0502020204030204" pitchFamily="34" charset="0"/>
                <a:cs typeface="Times New Roman" panose="02020603050405020304" pitchFamily="18" charset="0"/>
              </a:rPr>
              <a:t>adhyayas</a:t>
            </a:r>
            <a:r>
              <a:rPr lang="en-US" sz="2800" kern="100" dirty="0">
                <a:effectLst/>
                <a:latin typeface="Cambria" panose="02040503050406030204" pitchFamily="18" charset="0"/>
                <a:ea typeface="Calibri" panose="020F0502020204030204" pitchFamily="34" charset="0"/>
                <a:cs typeface="Times New Roman" panose="02020603050405020304" pitchFamily="18" charset="0"/>
              </a:rPr>
              <a:t> (chapters)</a:t>
            </a:r>
          </a:p>
          <a:p>
            <a:pPr algn="just"/>
            <a:r>
              <a:rPr lang="en-IN" sz="2800" kern="100" dirty="0">
                <a:effectLst/>
                <a:latin typeface="Cambria" panose="02040503050406030204" pitchFamily="18" charset="0"/>
                <a:ea typeface="Calibri" panose="020F0502020204030204" pitchFamily="34" charset="0"/>
                <a:cs typeface="Times New Roman" panose="02020603050405020304" pitchFamily="18" charset="0"/>
              </a:rPr>
              <a:t>It consists of </a:t>
            </a:r>
            <a:r>
              <a:rPr lang="en-IN" sz="2800" u="sng" kern="100" dirty="0">
                <a:effectLst/>
                <a:latin typeface="Cambria" panose="02040503050406030204" pitchFamily="18" charset="0"/>
                <a:ea typeface="Calibri" panose="020F0502020204030204" pitchFamily="34" charset="0"/>
                <a:cs typeface="Times New Roman" panose="02020603050405020304" pitchFamily="18" charset="0"/>
              </a:rPr>
              <a:t>three khandas</a:t>
            </a:r>
            <a:r>
              <a:rPr lang="en-IN" sz="2800" kern="100" dirty="0">
                <a:effectLst/>
                <a:latin typeface="Cambria" panose="02040503050406030204" pitchFamily="18" charset="0"/>
                <a:ea typeface="Calibri" panose="020F0502020204030204" pitchFamily="34" charset="0"/>
                <a:cs typeface="Times New Roman" panose="02020603050405020304" pitchFamily="18" charset="0"/>
              </a:rPr>
              <a:t>. The link between the individual and the Universal self is something that the </a:t>
            </a:r>
            <a:r>
              <a:rPr lang="en-IN" sz="2800" u="sng" kern="100" dirty="0" err="1">
                <a:effectLst/>
                <a:latin typeface="Cambria" panose="02040503050406030204" pitchFamily="18" charset="0"/>
                <a:ea typeface="Calibri" panose="020F0502020204030204" pitchFamily="34" charset="0"/>
                <a:cs typeface="Times New Roman" panose="02020603050405020304" pitchFamily="18" charset="0"/>
              </a:rPr>
              <a:t>madhu</a:t>
            </a:r>
            <a:r>
              <a:rPr lang="en-IN" sz="2800" u="sng" kern="100" dirty="0">
                <a:effectLst/>
                <a:latin typeface="Cambria" panose="02040503050406030204" pitchFamily="18" charset="0"/>
                <a:ea typeface="Calibri" panose="020F0502020204030204" pitchFamily="34" charset="0"/>
                <a:cs typeface="Times New Roman" panose="02020603050405020304" pitchFamily="18" charset="0"/>
              </a:rPr>
              <a:t> khanda</a:t>
            </a:r>
            <a:r>
              <a:rPr lang="en-IN" sz="2800" kern="100" dirty="0">
                <a:effectLst/>
                <a:latin typeface="Cambria" panose="02040503050406030204" pitchFamily="18" charset="0"/>
                <a:ea typeface="Calibri" panose="020F0502020204030204" pitchFamily="34" charset="0"/>
                <a:cs typeface="Times New Roman" panose="02020603050405020304" pitchFamily="18" charset="0"/>
              </a:rPr>
              <a:t> muses on. The argument known as the </a:t>
            </a:r>
            <a:r>
              <a:rPr lang="en-IN" sz="2800" u="sng" kern="100" dirty="0" err="1">
                <a:effectLst/>
                <a:latin typeface="Cambria" panose="02040503050406030204" pitchFamily="18" charset="0"/>
                <a:ea typeface="Calibri" panose="020F0502020204030204" pitchFamily="34" charset="0"/>
                <a:cs typeface="Times New Roman" panose="02020603050405020304" pitchFamily="18" charset="0"/>
              </a:rPr>
              <a:t>muni</a:t>
            </a:r>
            <a:r>
              <a:rPr lang="en-IN" sz="2800" u="sng" kern="100" dirty="0">
                <a:effectLst/>
                <a:latin typeface="Cambria" panose="02040503050406030204" pitchFamily="18" charset="0"/>
                <a:ea typeface="Calibri" panose="020F0502020204030204" pitchFamily="34" charset="0"/>
                <a:cs typeface="Times New Roman" panose="02020603050405020304" pitchFamily="18" charset="0"/>
              </a:rPr>
              <a:t> khanda </a:t>
            </a:r>
            <a:r>
              <a:rPr lang="en-IN" sz="2800" kern="100" dirty="0">
                <a:effectLst/>
                <a:latin typeface="Cambria" panose="02040503050406030204" pitchFamily="18" charset="0"/>
                <a:ea typeface="Calibri" panose="020F0502020204030204" pitchFamily="34" charset="0"/>
                <a:cs typeface="Times New Roman" panose="02020603050405020304" pitchFamily="18" charset="0"/>
              </a:rPr>
              <a:t>of </a:t>
            </a:r>
            <a:r>
              <a:rPr lang="en-IN" sz="2800" kern="100" dirty="0" err="1">
                <a:effectLst/>
                <a:latin typeface="Cambria" panose="02040503050406030204" pitchFamily="18" charset="0"/>
                <a:ea typeface="Calibri" panose="020F0502020204030204" pitchFamily="34" charset="0"/>
                <a:cs typeface="Times New Roman" panose="02020603050405020304" pitchFamily="18" charset="0"/>
              </a:rPr>
              <a:t>Yajnavalkya</a:t>
            </a:r>
            <a:r>
              <a:rPr lang="en-IN" sz="2800" kern="100" dirty="0">
                <a:effectLst/>
                <a:latin typeface="Cambria" panose="02040503050406030204" pitchFamily="18" charset="0"/>
                <a:ea typeface="Calibri" panose="020F0502020204030204" pitchFamily="34" charset="0"/>
                <a:cs typeface="Times New Roman" panose="02020603050405020304" pitchFamily="18" charset="0"/>
              </a:rPr>
              <a:t> provides the philosophical foundation for the prior instruction. The </a:t>
            </a:r>
            <a:r>
              <a:rPr lang="en-IN" sz="2800" u="sng" kern="100" dirty="0" err="1">
                <a:effectLst/>
                <a:latin typeface="Cambria" panose="02040503050406030204" pitchFamily="18" charset="0"/>
                <a:ea typeface="Calibri" panose="020F0502020204030204" pitchFamily="34" charset="0"/>
                <a:cs typeface="Times New Roman" panose="02020603050405020304" pitchFamily="18" charset="0"/>
              </a:rPr>
              <a:t>khila</a:t>
            </a:r>
            <a:r>
              <a:rPr lang="en-IN" sz="2800" u="sng" kern="100" dirty="0">
                <a:effectLst/>
                <a:latin typeface="Cambria" panose="02040503050406030204" pitchFamily="18" charset="0"/>
                <a:ea typeface="Calibri" panose="020F0502020204030204" pitchFamily="34" charset="0"/>
                <a:cs typeface="Times New Roman" panose="02020603050405020304" pitchFamily="18" charset="0"/>
              </a:rPr>
              <a:t> khanda </a:t>
            </a:r>
            <a:r>
              <a:rPr lang="en-IN" sz="2800" kern="100" dirty="0">
                <a:effectLst/>
                <a:latin typeface="Cambria" panose="02040503050406030204" pitchFamily="18" charset="0"/>
                <a:ea typeface="Calibri" panose="020F0502020204030204" pitchFamily="34" charset="0"/>
                <a:cs typeface="Times New Roman" panose="02020603050405020304" pitchFamily="18" charset="0"/>
              </a:rPr>
              <a:t>discusses a variety of worship and meditation practices.</a:t>
            </a:r>
            <a:endParaRPr lang="en-IN" sz="28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434914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50"/>
                </a:solidFill>
              </a:rPr>
              <a:t>Structure and Chapters</a:t>
            </a:r>
          </a:p>
        </p:txBody>
      </p:sp>
      <p:sp>
        <p:nvSpPr>
          <p:cNvPr id="3" name="Content Placeholder 2"/>
          <p:cNvSpPr>
            <a:spLocks noGrp="1"/>
          </p:cNvSpPr>
          <p:nvPr>
            <p:ph idx="1"/>
          </p:nvPr>
        </p:nvSpPr>
        <p:spPr>
          <a:xfrm>
            <a:off x="526473" y="1442302"/>
            <a:ext cx="10827327" cy="5152462"/>
          </a:xfrm>
        </p:spPr>
        <p:txBody>
          <a:bodyPr>
            <a:normAutofit fontScale="92500" lnSpcReduction="20000"/>
          </a:bodyPr>
          <a:lstStyle/>
          <a:p>
            <a:pPr algn="just"/>
            <a:r>
              <a:rPr lang="en-US" sz="2400" dirty="0">
                <a:latin typeface="Cambria" panose="02040503050406030204" pitchFamily="18" charset="0"/>
                <a:ea typeface="Cambria" panose="02040503050406030204" pitchFamily="18" charset="0"/>
              </a:rPr>
              <a:t>The Brihadaranyaka Upanishad is a profound philosophical text that consists of six chapters, often referred to as "</a:t>
            </a:r>
            <a:r>
              <a:rPr lang="en-US" sz="2400" dirty="0" err="1">
                <a:latin typeface="Cambria" panose="02040503050406030204" pitchFamily="18" charset="0"/>
                <a:ea typeface="Cambria" panose="02040503050406030204" pitchFamily="18" charset="0"/>
              </a:rPr>
              <a:t>Adhyayas</a:t>
            </a:r>
            <a:r>
              <a:rPr lang="en-US" sz="2400" dirty="0">
                <a:latin typeface="Cambria" panose="02040503050406030204" pitchFamily="18" charset="0"/>
                <a:ea typeface="Cambria" panose="02040503050406030204" pitchFamily="18" charset="0"/>
              </a:rPr>
              <a:t>." </a:t>
            </a:r>
          </a:p>
          <a:p>
            <a:pPr algn="just"/>
            <a:r>
              <a:rPr lang="en-US" sz="2400" dirty="0">
                <a:latin typeface="Cambria" panose="02040503050406030204" pitchFamily="18" charset="0"/>
                <a:ea typeface="Cambria" panose="02040503050406030204" pitchFamily="18" charset="0"/>
              </a:rPr>
              <a:t>Each chapter explores different themes and engages in philosophical dialogues, contributing to a comprehensive exploration of fundamental concepts in Hindu philosophy. </a:t>
            </a:r>
          </a:p>
          <a:p>
            <a:pPr algn="just"/>
            <a:r>
              <a:rPr lang="en-US" sz="2400" dirty="0">
                <a:latin typeface="Cambria" panose="02040503050406030204" pitchFamily="18" charset="0"/>
                <a:ea typeface="Cambria" panose="02040503050406030204" pitchFamily="18" charset="0"/>
              </a:rPr>
              <a:t>Here's a description of the structure and content of each chapter</a:t>
            </a:r>
          </a:p>
          <a:p>
            <a:pPr marL="0" indent="0" algn="just">
              <a:buNone/>
            </a:pPr>
            <a:endParaRPr lang="en-US" sz="2400" dirty="0">
              <a:latin typeface="Cambria" panose="02040503050406030204" pitchFamily="18" charset="0"/>
              <a:ea typeface="Cambria" panose="02040503050406030204" pitchFamily="18" charset="0"/>
            </a:endParaRPr>
          </a:p>
          <a:p>
            <a:pPr algn="just">
              <a:buFont typeface="Wingdings" panose="05000000000000000000" pitchFamily="2" charset="2"/>
              <a:buChar char="Ø"/>
            </a:pPr>
            <a:r>
              <a:rPr lang="en-US" sz="2400" dirty="0">
                <a:solidFill>
                  <a:srgbClr val="FF0000"/>
                </a:solidFill>
                <a:latin typeface="Cambria" panose="02040503050406030204" pitchFamily="18" charset="0"/>
                <a:ea typeface="Cambria" panose="02040503050406030204" pitchFamily="18" charset="0"/>
              </a:rPr>
              <a:t>Madhu Kanda (Chapter 1):</a:t>
            </a:r>
          </a:p>
          <a:p>
            <a:pPr algn="just">
              <a:buFont typeface="Wingdings" panose="05000000000000000000" pitchFamily="2" charset="2"/>
              <a:buChar char="Ø"/>
            </a:pPr>
            <a:endParaRPr lang="en-US" sz="2400" dirty="0">
              <a:solidFill>
                <a:srgbClr val="FF0000"/>
              </a:solidFill>
              <a:latin typeface="Cambria" panose="02040503050406030204" pitchFamily="18" charset="0"/>
              <a:ea typeface="Cambria" panose="02040503050406030204" pitchFamily="18" charset="0"/>
            </a:endParaRPr>
          </a:p>
          <a:p>
            <a:pPr algn="just"/>
            <a:r>
              <a:rPr lang="en-US" sz="2400" dirty="0">
                <a:latin typeface="Cambria" panose="02040503050406030204" pitchFamily="18" charset="0"/>
                <a:ea typeface="Cambria" panose="02040503050406030204" pitchFamily="18" charset="0"/>
              </a:rPr>
              <a:t>This chapter begins with a story in which a sage named </a:t>
            </a:r>
            <a:r>
              <a:rPr lang="en-US" sz="2400" dirty="0" err="1">
                <a:latin typeface="Cambria" panose="02040503050406030204" pitchFamily="18" charset="0"/>
                <a:ea typeface="Cambria" panose="02040503050406030204" pitchFamily="18" charset="0"/>
              </a:rPr>
              <a:t>Yajnavalkya</a:t>
            </a:r>
            <a:r>
              <a:rPr lang="en-US" sz="2400" dirty="0">
                <a:latin typeface="Cambria" panose="02040503050406030204" pitchFamily="18" charset="0"/>
                <a:ea typeface="Cambria" panose="02040503050406030204" pitchFamily="18" charset="0"/>
              </a:rPr>
              <a:t> divides his property among his two wives, </a:t>
            </a:r>
            <a:r>
              <a:rPr lang="en-US" sz="2400" dirty="0" err="1">
                <a:latin typeface="Cambria" panose="02040503050406030204" pitchFamily="18" charset="0"/>
                <a:ea typeface="Cambria" panose="02040503050406030204" pitchFamily="18" charset="0"/>
              </a:rPr>
              <a:t>Maitreyi</a:t>
            </a:r>
            <a:r>
              <a:rPr lang="en-US" sz="2400" dirty="0">
                <a:latin typeface="Cambria" panose="02040503050406030204" pitchFamily="18" charset="0"/>
                <a:ea typeface="Cambria" panose="02040503050406030204" pitchFamily="18" charset="0"/>
              </a:rPr>
              <a:t> and Katyayani, in preparation for his renunciation.</a:t>
            </a:r>
          </a:p>
          <a:p>
            <a:pPr algn="just"/>
            <a:r>
              <a:rPr lang="en-US" sz="2400" dirty="0" err="1">
                <a:latin typeface="Cambria" panose="02040503050406030204" pitchFamily="18" charset="0"/>
                <a:ea typeface="Cambria" panose="02040503050406030204" pitchFamily="18" charset="0"/>
              </a:rPr>
              <a:t>Maitreyi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Yajnavalkya's</a:t>
            </a:r>
            <a:r>
              <a:rPr lang="en-US" sz="2400" dirty="0">
                <a:latin typeface="Cambria" panose="02040503050406030204" pitchFamily="18" charset="0"/>
                <a:ea typeface="Cambria" panose="02040503050406030204" pitchFamily="18" charset="0"/>
              </a:rPr>
              <a:t> first wife, seeks spiritual wisdom and asks her husband about the nature of the self (Atman) and the ultimate reality (Brahman).</a:t>
            </a:r>
          </a:p>
          <a:p>
            <a:pPr algn="just"/>
            <a:r>
              <a:rPr lang="en-US" sz="2400" dirty="0" err="1">
                <a:latin typeface="Cambria" panose="02040503050406030204" pitchFamily="18" charset="0"/>
                <a:ea typeface="Cambria" panose="02040503050406030204" pitchFamily="18" charset="0"/>
              </a:rPr>
              <a:t>Yajnavalkya</a:t>
            </a:r>
            <a:r>
              <a:rPr lang="en-US" sz="2400" dirty="0">
                <a:latin typeface="Cambria" panose="02040503050406030204" pitchFamily="18" charset="0"/>
                <a:ea typeface="Cambria" panose="02040503050406030204" pitchFamily="18" charset="0"/>
              </a:rPr>
              <a:t> imparts profound philosophical teachings to </a:t>
            </a:r>
            <a:r>
              <a:rPr lang="en-US" sz="2400" dirty="0" err="1">
                <a:latin typeface="Cambria" panose="02040503050406030204" pitchFamily="18" charset="0"/>
                <a:ea typeface="Cambria" panose="02040503050406030204" pitchFamily="18" charset="0"/>
              </a:rPr>
              <a:t>Maitreyi</a:t>
            </a:r>
            <a:r>
              <a:rPr lang="en-US" sz="2400" dirty="0">
                <a:latin typeface="Cambria" panose="02040503050406030204" pitchFamily="18" charset="0"/>
                <a:ea typeface="Cambria" panose="02040503050406030204" pitchFamily="18" charset="0"/>
              </a:rPr>
              <a:t>, discussing the concept of the self and its relationship with the universe</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70166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50"/>
                </a:solidFill>
              </a:rPr>
              <a:t>Structure and Chapters</a:t>
            </a:r>
            <a:endParaRPr lang="en-IN" dirty="0"/>
          </a:p>
        </p:txBody>
      </p:sp>
      <p:sp>
        <p:nvSpPr>
          <p:cNvPr id="3" name="Content Placeholder 2"/>
          <p:cNvSpPr>
            <a:spLocks noGrp="1"/>
          </p:cNvSpPr>
          <p:nvPr>
            <p:ph idx="1"/>
          </p:nvPr>
        </p:nvSpPr>
        <p:spPr>
          <a:xfrm>
            <a:off x="429491" y="1440873"/>
            <a:ext cx="11333018" cy="5043054"/>
          </a:xfrm>
        </p:spPr>
        <p:txBody>
          <a:bodyPr>
            <a:normAutofit/>
          </a:bodyPr>
          <a:lstStyle/>
          <a:p>
            <a:pPr>
              <a:buFont typeface="Wingdings" panose="05000000000000000000" pitchFamily="2" charset="2"/>
              <a:buChar char="Ø"/>
            </a:pPr>
            <a:r>
              <a:rPr lang="en-US" dirty="0">
                <a:solidFill>
                  <a:srgbClr val="FF0000"/>
                </a:solidFill>
                <a:latin typeface="Cambria" panose="02040503050406030204" pitchFamily="18" charset="0"/>
                <a:ea typeface="Cambria" panose="02040503050406030204" pitchFamily="18" charset="0"/>
              </a:rPr>
              <a:t>Chapter 2: Muni Kanda</a:t>
            </a:r>
          </a:p>
          <a:p>
            <a:pPr algn="just"/>
            <a:r>
              <a:rPr lang="en-US" dirty="0">
                <a:latin typeface="Cambria" panose="02040503050406030204" pitchFamily="18" charset="0"/>
                <a:ea typeface="Cambria" panose="02040503050406030204" pitchFamily="18" charset="0"/>
              </a:rPr>
              <a:t>This chapter continues with </a:t>
            </a:r>
            <a:r>
              <a:rPr lang="en-US" dirty="0" err="1">
                <a:latin typeface="Cambria" panose="02040503050406030204" pitchFamily="18" charset="0"/>
                <a:ea typeface="Cambria" panose="02040503050406030204" pitchFamily="18" charset="0"/>
              </a:rPr>
              <a:t>Yajnavalkya's</a:t>
            </a:r>
            <a:r>
              <a:rPr lang="en-US" dirty="0">
                <a:latin typeface="Cambria" panose="02040503050406030204" pitchFamily="18" charset="0"/>
                <a:ea typeface="Cambria" panose="02040503050406030204" pitchFamily="18" charset="0"/>
              </a:rPr>
              <a:t> teachings, and it is sometimes referred to as the "</a:t>
            </a:r>
            <a:r>
              <a:rPr lang="en-US" dirty="0" err="1">
                <a:latin typeface="Cambria" panose="02040503050406030204" pitchFamily="18" charset="0"/>
                <a:ea typeface="Cambria" panose="02040503050406030204" pitchFamily="18" charset="0"/>
              </a:rPr>
              <a:t>Yajnavalkya</a:t>
            </a:r>
            <a:r>
              <a:rPr lang="en-US" dirty="0">
                <a:latin typeface="Cambria" panose="02040503050406030204" pitchFamily="18" charset="0"/>
                <a:ea typeface="Cambria" panose="02040503050406030204" pitchFamily="18" charset="0"/>
              </a:rPr>
              <a:t> Kanda" due to its focus on his dialogues and discussions.</a:t>
            </a:r>
          </a:p>
          <a:p>
            <a:pPr algn="just"/>
            <a:r>
              <a:rPr lang="en-US" dirty="0" err="1">
                <a:latin typeface="Cambria" panose="02040503050406030204" pitchFamily="18" charset="0"/>
                <a:ea typeface="Cambria" panose="02040503050406030204" pitchFamily="18" charset="0"/>
              </a:rPr>
              <a:t>Yajnavalkya</a:t>
            </a:r>
            <a:r>
              <a:rPr lang="en-US" dirty="0">
                <a:latin typeface="Cambria" panose="02040503050406030204" pitchFamily="18" charset="0"/>
                <a:ea typeface="Cambria" panose="02040503050406030204" pitchFamily="18" charset="0"/>
              </a:rPr>
              <a:t> engages in intellectual debates with other sages, exploring various aspects of spiritual knowledge and philosophy.</a:t>
            </a:r>
          </a:p>
          <a:p>
            <a:pPr algn="just"/>
            <a:r>
              <a:rPr lang="en-US" dirty="0">
                <a:latin typeface="Cambria" panose="02040503050406030204" pitchFamily="18" charset="0"/>
                <a:ea typeface="Cambria" panose="02040503050406030204" pitchFamily="18" charset="0"/>
              </a:rPr>
              <a:t>The teachings in this chapter cover topics like the nature of the self, the senses, and the importance of inner contemplation.</a:t>
            </a:r>
          </a:p>
        </p:txBody>
      </p:sp>
    </p:spTree>
    <p:extLst>
      <p:ext uri="{BB962C8B-B14F-4D97-AF65-F5344CB8AC3E}">
        <p14:creationId xmlns:p14="http://schemas.microsoft.com/office/powerpoint/2010/main" val="2271179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5528"/>
            <a:ext cx="9144000" cy="651164"/>
          </a:xfrm>
        </p:spPr>
        <p:txBody>
          <a:bodyPr>
            <a:normAutofit fontScale="90000"/>
          </a:bodyPr>
          <a:lstStyle/>
          <a:p>
            <a:r>
              <a:rPr lang="en-US" sz="4400" dirty="0">
                <a:solidFill>
                  <a:srgbClr val="00B050"/>
                </a:solidFill>
                <a:latin typeface="Cambria" panose="02040503050406030204" pitchFamily="18" charset="0"/>
                <a:ea typeface="Cambria" panose="02040503050406030204" pitchFamily="18" charset="0"/>
              </a:rPr>
              <a:t>Content</a:t>
            </a:r>
            <a:endParaRPr lang="en-IN" sz="4400" dirty="0">
              <a:solidFill>
                <a:srgbClr val="00B050"/>
              </a:solidFill>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0" y="1025237"/>
            <a:ext cx="12081164" cy="5680364"/>
          </a:xfrm>
        </p:spPr>
        <p:txBody>
          <a:bodyPr>
            <a:normAutofit/>
          </a:bodyPr>
          <a:lstStyle/>
          <a:p>
            <a:pPr marL="342900" indent="-342900" algn="l">
              <a:buFont typeface="Wingdings" panose="05000000000000000000" pitchFamily="2" charset="2"/>
              <a:buChar char="Ø"/>
            </a:pPr>
            <a:endParaRPr lang="en-US" sz="2800" dirty="0">
              <a:latin typeface="Cambria" panose="02040503050406030204" pitchFamily="18" charset="0"/>
              <a:ea typeface="Cambria" panose="02040503050406030204" pitchFamily="18" charset="0"/>
            </a:endParaRPr>
          </a:p>
          <a:p>
            <a:pPr marL="342900" indent="-342900" algn="l">
              <a:buFont typeface="Wingdings" panose="05000000000000000000" pitchFamily="2" charset="2"/>
              <a:buChar char="Ø"/>
            </a:pPr>
            <a:endParaRPr lang="en-US" sz="2800" dirty="0">
              <a:latin typeface="Cambria" panose="02040503050406030204" pitchFamily="18" charset="0"/>
              <a:ea typeface="Cambria" panose="02040503050406030204" pitchFamily="18" charset="0"/>
            </a:endParaRPr>
          </a:p>
          <a:p>
            <a:pPr algn="l"/>
            <a:endParaRPr lang="en-US" sz="2800" dirty="0">
              <a:latin typeface="Cambria" panose="02040503050406030204" pitchFamily="18" charset="0"/>
              <a:ea typeface="Cambria" panose="02040503050406030204" pitchFamily="18" charset="0"/>
            </a:endParaRPr>
          </a:p>
          <a:p>
            <a:pPr marL="342900" indent="-342900" algn="l">
              <a:buFont typeface="Wingdings" panose="05000000000000000000" pitchFamily="2" charset="2"/>
              <a:buChar char="Ø"/>
            </a:pPr>
            <a:endParaRPr lang="en-US" sz="2800" dirty="0">
              <a:latin typeface="Cambria" panose="02040503050406030204" pitchFamily="18" charset="0"/>
              <a:ea typeface="Cambria" panose="02040503050406030204" pitchFamily="18" charset="0"/>
            </a:endParaRPr>
          </a:p>
          <a:p>
            <a:pPr marL="342900" indent="-342900" algn="l">
              <a:buFont typeface="Wingdings" panose="05000000000000000000" pitchFamily="2" charset="2"/>
              <a:buChar char="Ø"/>
            </a:pPr>
            <a:endParaRPr lang="en-US" sz="2800" dirty="0">
              <a:latin typeface="Cambria" panose="02040503050406030204" pitchFamily="18" charset="0"/>
              <a:ea typeface="Cambria" panose="02040503050406030204" pitchFamily="18" charset="0"/>
            </a:endParaRPr>
          </a:p>
          <a:p>
            <a:pPr marL="457200" indent="-457200" algn="l">
              <a:buFont typeface="Wingdings" panose="05000000000000000000" pitchFamily="2" charset="2"/>
              <a:buChar char="Ø"/>
            </a:pPr>
            <a:r>
              <a:rPr lang="en-US" sz="3800" b="1" dirty="0">
                <a:latin typeface="Cambria" panose="02040503050406030204" pitchFamily="18" charset="0"/>
                <a:ea typeface="Cambria" panose="02040503050406030204" pitchFamily="18" charset="0"/>
              </a:rPr>
              <a:t> </a:t>
            </a:r>
            <a:r>
              <a:rPr lang="en-US" sz="2600" b="1" dirty="0">
                <a:latin typeface="Cambria" panose="02040503050406030204" pitchFamily="18" charset="0"/>
                <a:ea typeface="Cambria" panose="02040503050406030204" pitchFamily="18" charset="0"/>
              </a:rPr>
              <a:t>Role and position of women in Hindu civilization; Gleanings from the Vedas</a:t>
            </a:r>
          </a:p>
          <a:p>
            <a:pPr marL="457200" indent="-457200" algn="l">
              <a:buFont typeface="Wingdings" panose="05000000000000000000" pitchFamily="2" charset="2"/>
              <a:buChar char="Ø"/>
            </a:pPr>
            <a:r>
              <a:rPr lang="en-US" sz="2600" b="1" dirty="0" err="1">
                <a:latin typeface="Cambria" panose="02040503050406030204" pitchFamily="18" charset="0"/>
                <a:ea typeface="Cambria" panose="02040503050406030204" pitchFamily="18" charset="0"/>
              </a:rPr>
              <a:t>Brihadarnyaka</a:t>
            </a:r>
            <a:r>
              <a:rPr lang="en-US" sz="2600" b="1" dirty="0">
                <a:latin typeface="Cambria" panose="02040503050406030204" pitchFamily="18" charset="0"/>
                <a:ea typeface="Cambria" panose="02040503050406030204" pitchFamily="18" charset="0"/>
              </a:rPr>
              <a:t> Upanishad</a:t>
            </a:r>
          </a:p>
          <a:p>
            <a:pPr marL="457200" indent="-457200" algn="l">
              <a:buFont typeface="Wingdings" panose="05000000000000000000" pitchFamily="2" charset="2"/>
              <a:buChar char="Ø"/>
            </a:pPr>
            <a:r>
              <a:rPr lang="en-US" sz="2600" b="1" dirty="0" err="1">
                <a:latin typeface="Cambria" panose="02040503050406030204" pitchFamily="18" charset="0"/>
                <a:ea typeface="Cambria" panose="02040503050406030204" pitchFamily="18" charset="0"/>
              </a:rPr>
              <a:t>Saptasati</a:t>
            </a:r>
            <a:r>
              <a:rPr lang="en-US" sz="2600" b="1" dirty="0">
                <a:latin typeface="Cambria" panose="02040503050406030204" pitchFamily="18" charset="0"/>
                <a:ea typeface="Cambria" panose="02040503050406030204" pitchFamily="18" charset="0"/>
              </a:rPr>
              <a:t> Devi </a:t>
            </a:r>
            <a:r>
              <a:rPr lang="en-US" sz="2600" b="1" dirty="0" err="1">
                <a:latin typeface="Cambria" panose="02040503050406030204" pitchFamily="18" charset="0"/>
                <a:ea typeface="Cambria" panose="02040503050406030204" pitchFamily="18" charset="0"/>
              </a:rPr>
              <a:t>Mahatmyam</a:t>
            </a:r>
            <a:endParaRPr lang="en-US" sz="2600" b="1" dirty="0">
              <a:latin typeface="Cambria" panose="02040503050406030204" pitchFamily="18" charset="0"/>
              <a:ea typeface="Cambria" panose="02040503050406030204" pitchFamily="18" charset="0"/>
            </a:endParaRPr>
          </a:p>
          <a:p>
            <a:pPr marL="457200" indent="-457200" algn="l">
              <a:buFont typeface="Wingdings" panose="05000000000000000000" pitchFamily="2" charset="2"/>
              <a:buChar char="Ø"/>
            </a:pPr>
            <a:r>
              <a:rPr lang="en-US" sz="2600" b="1" dirty="0">
                <a:latin typeface="Cambria" panose="02040503050406030204" pitchFamily="18" charset="0"/>
                <a:ea typeface="Cambria" panose="02040503050406030204" pitchFamily="18" charset="0"/>
              </a:rPr>
              <a:t>Ramayana, Mahabharata, </a:t>
            </a:r>
            <a:r>
              <a:rPr lang="en-US" sz="2600" b="1" dirty="0" err="1">
                <a:latin typeface="Cambria" panose="02040503050406030204" pitchFamily="18" charset="0"/>
                <a:ea typeface="Cambria" panose="02040503050406030204" pitchFamily="18" charset="0"/>
              </a:rPr>
              <a:t>Manusmriti</a:t>
            </a:r>
            <a:r>
              <a:rPr lang="en-US" sz="2600" b="1" dirty="0">
                <a:latin typeface="Cambria" panose="02040503050406030204" pitchFamily="18" charset="0"/>
                <a:ea typeface="Cambria" panose="02040503050406030204" pitchFamily="18" charset="0"/>
              </a:rPr>
              <a:t> ,</a:t>
            </a:r>
            <a:r>
              <a:rPr lang="en-US" sz="2600" b="1" dirty="0" err="1">
                <a:latin typeface="Cambria" panose="02040503050406030204" pitchFamily="18" charset="0"/>
                <a:ea typeface="Cambria" panose="02040503050406030204" pitchFamily="18" charset="0"/>
              </a:rPr>
              <a:t>Kautilya’s</a:t>
            </a:r>
            <a:r>
              <a:rPr lang="en-US" sz="2600" b="1" dirty="0">
                <a:latin typeface="Cambria" panose="02040503050406030204" pitchFamily="18" charset="0"/>
                <a:ea typeface="Cambria" panose="02040503050406030204" pitchFamily="18" charset="0"/>
              </a:rPr>
              <a:t> </a:t>
            </a:r>
            <a:r>
              <a:rPr lang="en-US" sz="2600" b="1" dirty="0" err="1">
                <a:latin typeface="Cambria" panose="02040503050406030204" pitchFamily="18" charset="0"/>
                <a:ea typeface="Cambria" panose="02040503050406030204" pitchFamily="18" charset="0"/>
              </a:rPr>
              <a:t>Arthasastra</a:t>
            </a:r>
            <a:r>
              <a:rPr lang="en-US" sz="2600" b="1" dirty="0">
                <a:latin typeface="Cambria" panose="02040503050406030204" pitchFamily="18" charset="0"/>
                <a:ea typeface="Cambria" panose="02040503050406030204" pitchFamily="18" charset="0"/>
              </a:rPr>
              <a:t> and </a:t>
            </a:r>
            <a:r>
              <a:rPr lang="en-US" sz="2600" b="1" dirty="0" err="1">
                <a:latin typeface="Cambria" panose="02040503050406030204" pitchFamily="18" charset="0"/>
                <a:ea typeface="Cambria" panose="02040503050406030204" pitchFamily="18" charset="0"/>
              </a:rPr>
              <a:t>Mrichchhakatikam</a:t>
            </a:r>
            <a:r>
              <a:rPr lang="en-US" sz="2600" b="1" dirty="0">
                <a:latin typeface="Cambria" panose="02040503050406030204" pitchFamily="18" charset="0"/>
                <a:ea typeface="Cambria" panose="02040503050406030204" pitchFamily="18" charset="0"/>
              </a:rPr>
              <a:t> of </a:t>
            </a:r>
            <a:r>
              <a:rPr lang="en-US" sz="2600" b="1" dirty="0" err="1">
                <a:latin typeface="Cambria" panose="02040503050406030204" pitchFamily="18" charset="0"/>
                <a:ea typeface="Cambria" panose="02040503050406030204" pitchFamily="18" charset="0"/>
              </a:rPr>
              <a:t>Sudraka</a:t>
            </a:r>
            <a:endParaRPr lang="en-US" sz="2600" b="1" dirty="0">
              <a:latin typeface="Cambria" panose="02040503050406030204" pitchFamily="18" charset="0"/>
              <a:ea typeface="Cambria" panose="02040503050406030204" pitchFamily="18" charset="0"/>
            </a:endParaRPr>
          </a:p>
        </p:txBody>
      </p:sp>
      <p:pic>
        <p:nvPicPr>
          <p:cNvPr id="6" name="Picture 5"/>
          <p:cNvPicPr>
            <a:picLocks noChangeAspect="1"/>
          </p:cNvPicPr>
          <p:nvPr/>
        </p:nvPicPr>
        <p:blipFill>
          <a:blip r:embed="rId2"/>
          <a:stretch>
            <a:fillRect/>
          </a:stretch>
        </p:blipFill>
        <p:spPr>
          <a:xfrm>
            <a:off x="440315" y="1025237"/>
            <a:ext cx="3134158" cy="2660072"/>
          </a:xfrm>
          <a:prstGeom prst="rect">
            <a:avLst/>
          </a:prstGeom>
        </p:spPr>
      </p:pic>
      <p:pic>
        <p:nvPicPr>
          <p:cNvPr id="7" name="Picture 6"/>
          <p:cNvPicPr>
            <a:picLocks noChangeAspect="1"/>
          </p:cNvPicPr>
          <p:nvPr/>
        </p:nvPicPr>
        <p:blipFill>
          <a:blip r:embed="rId3"/>
          <a:stretch>
            <a:fillRect/>
          </a:stretch>
        </p:blipFill>
        <p:spPr>
          <a:xfrm>
            <a:off x="3777528" y="1025237"/>
            <a:ext cx="4299672" cy="2660072"/>
          </a:xfrm>
          <a:prstGeom prst="rect">
            <a:avLst/>
          </a:prstGeom>
        </p:spPr>
      </p:pic>
      <p:pic>
        <p:nvPicPr>
          <p:cNvPr id="8" name="Picture 7"/>
          <p:cNvPicPr>
            <a:picLocks noChangeAspect="1"/>
          </p:cNvPicPr>
          <p:nvPr/>
        </p:nvPicPr>
        <p:blipFill>
          <a:blip r:embed="rId4"/>
          <a:stretch>
            <a:fillRect/>
          </a:stretch>
        </p:blipFill>
        <p:spPr>
          <a:xfrm>
            <a:off x="8280254" y="1025237"/>
            <a:ext cx="3703927" cy="2563090"/>
          </a:xfrm>
          <a:prstGeom prst="rect">
            <a:avLst/>
          </a:prstGeom>
        </p:spPr>
      </p:pic>
    </p:spTree>
    <p:extLst>
      <p:ext uri="{BB962C8B-B14F-4D97-AF65-F5344CB8AC3E}">
        <p14:creationId xmlns:p14="http://schemas.microsoft.com/office/powerpoint/2010/main" val="30850505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B7E35-7116-A09E-5A98-8714393876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880B4C5-C22C-072B-B3DE-26C0265C270B}"/>
              </a:ext>
            </a:extLst>
          </p:cNvPr>
          <p:cNvSpPr>
            <a:spLocks noGrp="1"/>
          </p:cNvSpPr>
          <p:nvPr>
            <p:ph idx="1"/>
          </p:nvPr>
        </p:nvSpPr>
        <p:spPr/>
        <p:txBody>
          <a:bodyPr/>
          <a:lstStyle/>
          <a:p>
            <a:pPr algn="just"/>
            <a:r>
              <a:rPr lang="en-US" dirty="0">
                <a:solidFill>
                  <a:srgbClr val="FF0000"/>
                </a:solidFill>
                <a:latin typeface="Cambria" panose="02040503050406030204" pitchFamily="18" charset="0"/>
                <a:ea typeface="Cambria" panose="02040503050406030204" pitchFamily="18" charset="0"/>
              </a:rPr>
              <a:t>Chapter 3: </a:t>
            </a:r>
            <a:r>
              <a:rPr lang="en-US" dirty="0" err="1">
                <a:solidFill>
                  <a:srgbClr val="FF0000"/>
                </a:solidFill>
                <a:latin typeface="Cambria" panose="02040503050406030204" pitchFamily="18" charset="0"/>
                <a:ea typeface="Cambria" panose="02040503050406030204" pitchFamily="18" charset="0"/>
              </a:rPr>
              <a:t>Khila</a:t>
            </a:r>
            <a:r>
              <a:rPr lang="en-US" dirty="0">
                <a:solidFill>
                  <a:srgbClr val="FF0000"/>
                </a:solidFill>
                <a:latin typeface="Cambria" panose="02040503050406030204" pitchFamily="18" charset="0"/>
                <a:ea typeface="Cambria" panose="02040503050406030204" pitchFamily="18" charset="0"/>
              </a:rPr>
              <a:t> Kanda</a:t>
            </a:r>
          </a:p>
          <a:p>
            <a:pPr algn="just"/>
            <a:r>
              <a:rPr lang="en-US" dirty="0">
                <a:latin typeface="Cambria" panose="02040503050406030204" pitchFamily="18" charset="0"/>
                <a:ea typeface="Cambria" panose="02040503050406030204" pitchFamily="18" charset="0"/>
              </a:rPr>
              <a:t>This chapter is referred to as the "supplementary section."</a:t>
            </a:r>
          </a:p>
          <a:p>
            <a:pPr algn="just"/>
            <a:r>
              <a:rPr lang="en-US" dirty="0">
                <a:latin typeface="Cambria" panose="02040503050406030204" pitchFamily="18" charset="0"/>
                <a:ea typeface="Cambria" panose="02040503050406030204" pitchFamily="18" charset="0"/>
              </a:rPr>
              <a:t>It consists of various miscellaneous teachings and rituals, including ceremonies and sacrifices.</a:t>
            </a:r>
          </a:p>
          <a:p>
            <a:pPr algn="just"/>
            <a:r>
              <a:rPr lang="en-US" dirty="0">
                <a:latin typeface="Cambria" panose="02040503050406030204" pitchFamily="18" charset="0"/>
                <a:ea typeface="Cambria" panose="02040503050406030204" pitchFamily="18" charset="0"/>
              </a:rPr>
              <a:t>Though it may appear distinct from the philosophical themes of the earlier chapters, it still contributes to the overall understanding of the Upanishad.</a:t>
            </a:r>
            <a:endParaRPr lang="en-IN"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2920675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6A181-E3AB-2B20-2265-E3F8DF4786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4CF3AE-FF69-3B38-1D9D-91E9D6D33B5A}"/>
              </a:ext>
            </a:extLst>
          </p:cNvPr>
          <p:cNvSpPr>
            <a:spLocks noGrp="1"/>
          </p:cNvSpPr>
          <p:nvPr>
            <p:ph idx="1"/>
          </p:nvPr>
        </p:nvSpPr>
        <p:spPr/>
        <p:txBody>
          <a:bodyPr>
            <a:normAutofit/>
          </a:bodyPr>
          <a:lstStyle/>
          <a:p>
            <a:pPr algn="just"/>
            <a:r>
              <a:rPr lang="en-US" dirty="0"/>
              <a:t>The </a:t>
            </a:r>
            <a:r>
              <a:rPr lang="en-US" dirty="0" err="1"/>
              <a:t>Brihadaranyaka</a:t>
            </a:r>
            <a:r>
              <a:rPr lang="en-US" dirty="0"/>
              <a:t> Upanishad is considered a key text in Advaita Vedanta, one of the major philosophical schools of Hinduism that advocates the non-dualistic understanding of reality. It has also been commented upon and interpreted by numerous philosophers and scholars throughout history.</a:t>
            </a:r>
          </a:p>
          <a:p>
            <a:pPr algn="just"/>
            <a:r>
              <a:rPr lang="en-US" dirty="0"/>
              <a:t>Overall, the </a:t>
            </a:r>
            <a:r>
              <a:rPr lang="en-US" dirty="0" err="1"/>
              <a:t>Brihadaranyaka</a:t>
            </a:r>
            <a:r>
              <a:rPr lang="en-US" dirty="0"/>
              <a:t> Upanishad plays a significant role in shaping the philosophical underpinnings of Hindu thought and continues to inspire seekers on their spiritual journey.</a:t>
            </a:r>
            <a:endParaRPr lang="en-IN" dirty="0"/>
          </a:p>
        </p:txBody>
      </p:sp>
    </p:spTree>
    <p:extLst>
      <p:ext uri="{BB962C8B-B14F-4D97-AF65-F5344CB8AC3E}">
        <p14:creationId xmlns:p14="http://schemas.microsoft.com/office/powerpoint/2010/main" val="4131866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0E1CF-315D-2561-9218-B9E3158D4F46}"/>
              </a:ext>
            </a:extLst>
          </p:cNvPr>
          <p:cNvSpPr>
            <a:spLocks noGrp="1"/>
          </p:cNvSpPr>
          <p:nvPr>
            <p:ph type="title"/>
          </p:nvPr>
        </p:nvSpPr>
        <p:spPr/>
        <p:txBody>
          <a:bodyPr/>
          <a:lstStyle/>
          <a:p>
            <a:r>
              <a:rPr lang="en-US" dirty="0"/>
              <a:t>Significance and role of Upanishads</a:t>
            </a:r>
            <a:endParaRPr lang="en-IN" dirty="0"/>
          </a:p>
        </p:txBody>
      </p:sp>
      <p:sp>
        <p:nvSpPr>
          <p:cNvPr id="3" name="Content Placeholder 2">
            <a:extLst>
              <a:ext uri="{FF2B5EF4-FFF2-40B4-BE49-F238E27FC236}">
                <a16:creationId xmlns:a16="http://schemas.microsoft.com/office/drawing/2014/main" id="{33C12E21-F4E2-18A9-8EB2-512B12C0F02A}"/>
              </a:ext>
            </a:extLst>
          </p:cNvPr>
          <p:cNvSpPr>
            <a:spLocks noGrp="1"/>
          </p:cNvSpPr>
          <p:nvPr>
            <p:ph idx="1"/>
          </p:nvPr>
        </p:nvSpPr>
        <p:spPr/>
        <p:txBody>
          <a:bodyPr>
            <a:normAutofit lnSpcReduction="10000"/>
          </a:bodyPr>
          <a:lstStyle/>
          <a:p>
            <a:pPr algn="just"/>
            <a:r>
              <a:rPr lang="en-US" u="sng" dirty="0"/>
              <a:t>Quest for Ultimate Knowledge</a:t>
            </a:r>
            <a:r>
              <a:rPr lang="en-US" dirty="0"/>
              <a:t>: The Upanishads signify the transition from the ritualistic practices of the earlier Vedic period to a more introspective and philosophical approach. They address the fundamental questions about existence, the nature of the universe, and the purpose of human life.</a:t>
            </a:r>
          </a:p>
          <a:p>
            <a:pPr algn="just"/>
            <a:r>
              <a:rPr lang="en-US" u="sng" dirty="0"/>
              <a:t>Spiritual Wisdom</a:t>
            </a:r>
            <a:r>
              <a:rPr lang="en-US" dirty="0"/>
              <a:t>: Upanishads offer profound spiritual wisdom and insights into the nature of the self (Atman) and its relationship with the supreme reality (Brahman). They explore the concept of eternal truths beyond the material world, emphasizing the eternal nature of the soul and the pursuit of liberation (Moksha) from the cycle of birth and death (Samsara).</a:t>
            </a:r>
            <a:endParaRPr lang="en-IN" dirty="0"/>
          </a:p>
        </p:txBody>
      </p:sp>
    </p:spTree>
    <p:extLst>
      <p:ext uri="{BB962C8B-B14F-4D97-AF65-F5344CB8AC3E}">
        <p14:creationId xmlns:p14="http://schemas.microsoft.com/office/powerpoint/2010/main" val="404403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FD6F-197B-C49E-ACFD-3C7F71CE879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579A025-237E-1750-5DA9-8772DD504558}"/>
              </a:ext>
            </a:extLst>
          </p:cNvPr>
          <p:cNvSpPr>
            <a:spLocks noGrp="1"/>
          </p:cNvSpPr>
          <p:nvPr>
            <p:ph idx="1"/>
          </p:nvPr>
        </p:nvSpPr>
        <p:spPr/>
        <p:txBody>
          <a:bodyPr/>
          <a:lstStyle/>
          <a:p>
            <a:pPr algn="just"/>
            <a:r>
              <a:rPr lang="en-US" u="sng" dirty="0"/>
              <a:t>Non-Dualistic Philosophy</a:t>
            </a:r>
            <a:r>
              <a:rPr lang="en-US" dirty="0"/>
              <a:t>: Many Upanishads explanation Advaita Vedanta, a non-dualistic philosophical school that posits the oneness of the individual soul (Atman) and the cosmic reality (Brahman). This teaching encourages seekers to realize their inherent divinity and transcend the illusion of separateness.</a:t>
            </a:r>
          </a:p>
          <a:p>
            <a:pPr algn="just"/>
            <a:r>
              <a:rPr lang="en-US" u="sng" dirty="0"/>
              <a:t>Guru-Disciple Tradition</a:t>
            </a:r>
            <a:r>
              <a:rPr lang="en-US" dirty="0"/>
              <a:t>: The Upanishads are often structured as dialogues between respected sages and their earnest disciples. This guru-disciple tradition highlights the importance of oral transmission of spiritual knowledge from teacher to student, ensuring the preservation and continuity of wisdom throughout generations.</a:t>
            </a:r>
            <a:endParaRPr lang="en-IN" dirty="0"/>
          </a:p>
        </p:txBody>
      </p:sp>
    </p:spTree>
    <p:extLst>
      <p:ext uri="{BB962C8B-B14F-4D97-AF65-F5344CB8AC3E}">
        <p14:creationId xmlns:p14="http://schemas.microsoft.com/office/powerpoint/2010/main" val="1233488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7CB08-C297-231E-69BB-B1EF46845B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45D80F5-30B6-0916-1351-60CFBA4A1E53}"/>
              </a:ext>
            </a:extLst>
          </p:cNvPr>
          <p:cNvSpPr>
            <a:spLocks noGrp="1"/>
          </p:cNvSpPr>
          <p:nvPr>
            <p:ph idx="1"/>
          </p:nvPr>
        </p:nvSpPr>
        <p:spPr/>
        <p:txBody>
          <a:bodyPr>
            <a:normAutofit fontScale="92500" lnSpcReduction="10000"/>
          </a:bodyPr>
          <a:lstStyle/>
          <a:p>
            <a:pPr algn="just"/>
            <a:r>
              <a:rPr lang="en-US" u="sng" dirty="0"/>
              <a:t>Influence on Later Philosophies</a:t>
            </a:r>
            <a:r>
              <a:rPr lang="en-US" dirty="0"/>
              <a:t>: The Upanishads profoundly influenced various philosophical systems within Hinduism, such as Vedanta, Yoga, and Samkhya. Their teachings also resonated with Buddhist and Jain philosophies, contributing to the broader spiritual landscape of ancient India.</a:t>
            </a:r>
          </a:p>
          <a:p>
            <a:pPr algn="just"/>
            <a:r>
              <a:rPr lang="en-US" dirty="0"/>
              <a:t>Vedanta: Vedanta is one of the six orthodox (</a:t>
            </a:r>
            <a:r>
              <a:rPr lang="en-US" dirty="0" err="1"/>
              <a:t>astika</a:t>
            </a:r>
            <a:r>
              <a:rPr lang="en-US" dirty="0"/>
              <a:t>) schools of Hindu philosophy and is based on the Vedas, the oldest sacred texts of Hinduism.</a:t>
            </a:r>
          </a:p>
          <a:p>
            <a:pPr algn="just"/>
            <a:r>
              <a:rPr lang="en-US" dirty="0"/>
              <a:t>Yoga: Yoga is both a philosophical and practical system that aims to achieve spiritual and physical harmony.</a:t>
            </a:r>
          </a:p>
          <a:p>
            <a:pPr algn="just"/>
            <a:r>
              <a:rPr lang="en-US" dirty="0"/>
              <a:t>Samkhya: Samkhya is one of the oldest philosophical systems in India and is often considered atheistic or non-theistic.</a:t>
            </a:r>
          </a:p>
        </p:txBody>
      </p:sp>
    </p:spTree>
    <p:extLst>
      <p:ext uri="{BB962C8B-B14F-4D97-AF65-F5344CB8AC3E}">
        <p14:creationId xmlns:p14="http://schemas.microsoft.com/office/powerpoint/2010/main" val="4222314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BE432-DAA2-7B6B-1953-380AFB8387B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4E68E80-B37F-D70D-EF91-726C939EDF11}"/>
              </a:ext>
            </a:extLst>
          </p:cNvPr>
          <p:cNvSpPr>
            <a:spLocks noGrp="1"/>
          </p:cNvSpPr>
          <p:nvPr>
            <p:ph idx="1"/>
          </p:nvPr>
        </p:nvSpPr>
        <p:spPr/>
        <p:txBody>
          <a:bodyPr/>
          <a:lstStyle/>
          <a:p>
            <a:pPr algn="just"/>
            <a:r>
              <a:rPr lang="en-US" u="sng" dirty="0"/>
              <a:t>Relevance in Modern Times</a:t>
            </a:r>
            <a:r>
              <a:rPr lang="en-US" dirty="0"/>
              <a:t>: Despite their ancient origins, the Upanishads continue to hold relevance in contemporary spiritual pursuits. Their timeless wisdom provides guidance to individuals seeking deeper meaning in life, fostering spiritual growth, and encouraging a profound understanding of the interconnectedness of all beings.</a:t>
            </a:r>
            <a:endParaRPr lang="en-IN" dirty="0"/>
          </a:p>
          <a:p>
            <a:endParaRPr lang="en-IN" dirty="0"/>
          </a:p>
        </p:txBody>
      </p:sp>
    </p:spTree>
    <p:extLst>
      <p:ext uri="{BB962C8B-B14F-4D97-AF65-F5344CB8AC3E}">
        <p14:creationId xmlns:p14="http://schemas.microsoft.com/office/powerpoint/2010/main" val="3639597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7DA8E0-F363-5105-466A-09883BA5361B}"/>
              </a:ext>
            </a:extLst>
          </p:cNvPr>
          <p:cNvSpPr>
            <a:spLocks noGrp="1"/>
          </p:cNvSpPr>
          <p:nvPr>
            <p:ph idx="1"/>
          </p:nvPr>
        </p:nvSpPr>
        <p:spPr>
          <a:xfrm>
            <a:off x="433633" y="433633"/>
            <a:ext cx="11180189" cy="6004873"/>
          </a:xfrm>
        </p:spPr>
        <p:txBody>
          <a:bodyPr>
            <a:normAutofit/>
          </a:bodyPr>
          <a:lstStyle/>
          <a:p>
            <a:pPr marL="0" indent="0">
              <a:buNone/>
            </a:pPr>
            <a:r>
              <a:rPr lang="en-US" sz="1800" b="0" i="0" u="none" strike="noStrike" baseline="0" dirty="0">
                <a:solidFill>
                  <a:srgbClr val="000000"/>
                </a:solidFill>
                <a:latin typeface="Times New Roman" panose="02020603050405020304" pitchFamily="18" charset="0"/>
              </a:rPr>
              <a:t>Q.1 Which Vedic text is the </a:t>
            </a:r>
            <a:r>
              <a:rPr lang="en-US" sz="1800" b="0" i="0" u="none" strike="noStrike" baseline="0" dirty="0" err="1">
                <a:solidFill>
                  <a:srgbClr val="000000"/>
                </a:solidFill>
                <a:latin typeface="Times New Roman" panose="02020603050405020304" pitchFamily="18" charset="0"/>
              </a:rPr>
              <a:t>Brihadaranyaka</a:t>
            </a:r>
            <a:r>
              <a:rPr lang="en-US" sz="1800" b="0" i="0" u="none" strike="noStrike" baseline="0" dirty="0">
                <a:solidFill>
                  <a:srgbClr val="000000"/>
                </a:solidFill>
                <a:latin typeface="Times New Roman" panose="02020603050405020304" pitchFamily="18" charset="0"/>
              </a:rPr>
              <a:t> Upanishad associated with? </a:t>
            </a:r>
          </a:p>
          <a:p>
            <a:pPr marL="0" indent="0">
              <a:buNone/>
            </a:pPr>
            <a:r>
              <a:rPr lang="en-IN" sz="1800" b="0" i="0" u="none" strike="noStrike" baseline="0" dirty="0">
                <a:solidFill>
                  <a:srgbClr val="000000"/>
                </a:solidFill>
                <a:latin typeface="Times New Roman" panose="02020603050405020304" pitchFamily="18" charset="0"/>
              </a:rPr>
              <a:t>a) Rigveda </a:t>
            </a:r>
          </a:p>
          <a:p>
            <a:pPr marL="0" indent="0">
              <a:buNone/>
            </a:pPr>
            <a:r>
              <a:rPr lang="en-IN" sz="1800" b="0" i="0" u="none" strike="noStrike" baseline="0" dirty="0">
                <a:solidFill>
                  <a:srgbClr val="000000"/>
                </a:solidFill>
                <a:latin typeface="Times New Roman" panose="02020603050405020304" pitchFamily="18" charset="0"/>
              </a:rPr>
              <a:t>b) Yajurveda </a:t>
            </a:r>
          </a:p>
          <a:p>
            <a:pPr marL="0" indent="0">
              <a:buNone/>
            </a:pPr>
            <a:r>
              <a:rPr lang="en-IN" sz="1800" b="0" i="0" u="none" strike="noStrike" baseline="0" dirty="0">
                <a:solidFill>
                  <a:srgbClr val="000000"/>
                </a:solidFill>
                <a:latin typeface="Times New Roman" panose="02020603050405020304" pitchFamily="18" charset="0"/>
              </a:rPr>
              <a:t>c) Samaveda </a:t>
            </a:r>
          </a:p>
          <a:p>
            <a:pPr marL="0" indent="0">
              <a:buNone/>
            </a:pPr>
            <a:r>
              <a:rPr lang="en-IN" sz="1800" b="0" i="0" u="none" strike="noStrike" baseline="0" dirty="0">
                <a:solidFill>
                  <a:srgbClr val="000000"/>
                </a:solidFill>
                <a:latin typeface="Times New Roman" panose="02020603050405020304" pitchFamily="18" charset="0"/>
              </a:rPr>
              <a:t>d) Atharvaveda </a:t>
            </a:r>
          </a:p>
          <a:p>
            <a:pPr marL="0" indent="0">
              <a:buNone/>
            </a:pPr>
            <a:r>
              <a:rPr lang="en-US" sz="1800" b="0" i="0" u="none" strike="noStrike" baseline="0" dirty="0">
                <a:solidFill>
                  <a:srgbClr val="000000"/>
                </a:solidFill>
                <a:latin typeface="Times New Roman" panose="02020603050405020304" pitchFamily="18" charset="0"/>
              </a:rPr>
              <a:t>Q.2 How many chapters (</a:t>
            </a:r>
            <a:r>
              <a:rPr lang="en-US" sz="1800" b="0" i="0" u="none" strike="noStrike" baseline="0" dirty="0" err="1">
                <a:solidFill>
                  <a:srgbClr val="000000"/>
                </a:solidFill>
                <a:latin typeface="Times New Roman" panose="02020603050405020304" pitchFamily="18" charset="0"/>
              </a:rPr>
              <a:t>adhyayas</a:t>
            </a:r>
            <a:r>
              <a:rPr lang="en-US" sz="1800" b="0" i="0" u="none" strike="noStrike" baseline="0" dirty="0">
                <a:solidFill>
                  <a:srgbClr val="000000"/>
                </a:solidFill>
                <a:latin typeface="Times New Roman" panose="02020603050405020304" pitchFamily="18" charset="0"/>
              </a:rPr>
              <a:t>) are there in the </a:t>
            </a:r>
            <a:r>
              <a:rPr lang="en-US" sz="1800" b="0" i="0" u="none" strike="noStrike" baseline="0" dirty="0" err="1">
                <a:solidFill>
                  <a:srgbClr val="000000"/>
                </a:solidFill>
                <a:latin typeface="Times New Roman" panose="02020603050405020304" pitchFamily="18" charset="0"/>
              </a:rPr>
              <a:t>Brihadaranyaka</a:t>
            </a:r>
            <a:r>
              <a:rPr lang="en-US" sz="1800" b="0" i="0" u="none" strike="noStrike" baseline="0" dirty="0">
                <a:solidFill>
                  <a:srgbClr val="000000"/>
                </a:solidFill>
                <a:latin typeface="Times New Roman" panose="02020603050405020304" pitchFamily="18" charset="0"/>
              </a:rPr>
              <a:t> Upanishad? </a:t>
            </a:r>
          </a:p>
          <a:p>
            <a:pPr marL="0" indent="0">
              <a:buNone/>
            </a:pPr>
            <a:r>
              <a:rPr lang="en-IN" sz="1800" b="0" i="0" u="none" strike="noStrike" baseline="0" dirty="0">
                <a:solidFill>
                  <a:srgbClr val="000000"/>
                </a:solidFill>
                <a:latin typeface="Times New Roman" panose="02020603050405020304" pitchFamily="18" charset="0"/>
              </a:rPr>
              <a:t>a) Four chapters </a:t>
            </a:r>
          </a:p>
          <a:p>
            <a:pPr marL="0" indent="0">
              <a:buNone/>
            </a:pPr>
            <a:r>
              <a:rPr lang="en-IN" sz="1800" b="0" i="0" u="none" strike="noStrike" baseline="0" dirty="0">
                <a:solidFill>
                  <a:srgbClr val="000000"/>
                </a:solidFill>
                <a:latin typeface="Times New Roman" panose="02020603050405020304" pitchFamily="18" charset="0"/>
              </a:rPr>
              <a:t>b) Six chapters </a:t>
            </a:r>
          </a:p>
          <a:p>
            <a:pPr marL="0" indent="0">
              <a:buNone/>
            </a:pPr>
            <a:r>
              <a:rPr lang="en-IN" sz="1800" b="0" i="0" u="none" strike="noStrike" baseline="0" dirty="0">
                <a:solidFill>
                  <a:srgbClr val="000000"/>
                </a:solidFill>
                <a:latin typeface="Times New Roman" panose="02020603050405020304" pitchFamily="18" charset="0"/>
              </a:rPr>
              <a:t>c) Eight chapters </a:t>
            </a:r>
          </a:p>
          <a:p>
            <a:pPr marL="0" indent="0">
              <a:buNone/>
            </a:pPr>
            <a:r>
              <a:rPr lang="en-IN" sz="1800" b="0" i="0" u="none" strike="noStrike" baseline="0" dirty="0">
                <a:solidFill>
                  <a:srgbClr val="000000"/>
                </a:solidFill>
                <a:latin typeface="Times New Roman" panose="02020603050405020304" pitchFamily="18" charset="0"/>
              </a:rPr>
              <a:t>d) Ten chapters </a:t>
            </a:r>
          </a:p>
          <a:p>
            <a:pPr marL="0" indent="0">
              <a:buNone/>
            </a:pPr>
            <a:r>
              <a:rPr lang="en-US" sz="1800" b="0" i="0" u="none" strike="noStrike" baseline="0" dirty="0">
                <a:solidFill>
                  <a:srgbClr val="000000"/>
                </a:solidFill>
                <a:latin typeface="Times New Roman" panose="02020603050405020304" pitchFamily="18" charset="0"/>
              </a:rPr>
              <a:t>Q.3 What is the primary focus of the Upanishads? </a:t>
            </a:r>
          </a:p>
          <a:p>
            <a:pPr marL="0" indent="0">
              <a:buNone/>
            </a:pPr>
            <a:r>
              <a:rPr lang="en-IN" sz="1800" b="0" i="0" u="none" strike="noStrike" baseline="0" dirty="0">
                <a:solidFill>
                  <a:srgbClr val="000000"/>
                </a:solidFill>
                <a:latin typeface="Times New Roman" panose="02020603050405020304" pitchFamily="18" charset="0"/>
              </a:rPr>
              <a:t>a) Rituals and ceremonies </a:t>
            </a:r>
          </a:p>
          <a:p>
            <a:pPr marL="0" indent="0">
              <a:buNone/>
            </a:pPr>
            <a:r>
              <a:rPr lang="en-US" sz="1800" b="0" i="0" u="none" strike="noStrike" baseline="0" dirty="0">
                <a:solidFill>
                  <a:srgbClr val="000000"/>
                </a:solidFill>
                <a:latin typeface="Times New Roman" panose="02020603050405020304" pitchFamily="18" charset="0"/>
              </a:rPr>
              <a:t>b) Social and political governance </a:t>
            </a:r>
          </a:p>
          <a:p>
            <a:pPr marL="0" indent="0">
              <a:buNone/>
            </a:pPr>
            <a:r>
              <a:rPr lang="en-IN" sz="1800" b="0" i="0" u="none" strike="noStrike" baseline="0" dirty="0">
                <a:solidFill>
                  <a:srgbClr val="000000"/>
                </a:solidFill>
                <a:latin typeface="Times New Roman" panose="02020603050405020304" pitchFamily="18" charset="0"/>
              </a:rPr>
              <a:t>c) Philosophical and spiritual</a:t>
            </a:r>
          </a:p>
          <a:p>
            <a:pPr marL="0" indent="0">
              <a:buNone/>
            </a:pPr>
            <a:r>
              <a:rPr lang="en-IN" sz="1800" dirty="0">
                <a:solidFill>
                  <a:srgbClr val="000000"/>
                </a:solidFill>
                <a:latin typeface="Times New Roman" panose="02020603050405020304" pitchFamily="18" charset="0"/>
              </a:rPr>
              <a:t>d) None of the above</a:t>
            </a:r>
          </a:p>
          <a:p>
            <a:pPr marL="0" indent="0">
              <a:buNone/>
            </a:pPr>
            <a:endParaRPr lang="en-IN" dirty="0"/>
          </a:p>
        </p:txBody>
      </p:sp>
    </p:spTree>
    <p:extLst>
      <p:ext uri="{BB962C8B-B14F-4D97-AF65-F5344CB8AC3E}">
        <p14:creationId xmlns:p14="http://schemas.microsoft.com/office/powerpoint/2010/main" val="3095943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5528"/>
            <a:ext cx="9144000" cy="651164"/>
          </a:xfrm>
        </p:spPr>
        <p:txBody>
          <a:bodyPr>
            <a:normAutofit fontScale="90000"/>
          </a:bodyPr>
          <a:lstStyle/>
          <a:p>
            <a:r>
              <a:rPr lang="en-US" sz="4400" dirty="0">
                <a:solidFill>
                  <a:srgbClr val="00B050"/>
                </a:solidFill>
                <a:latin typeface="Cambria" panose="02040503050406030204" pitchFamily="18" charset="0"/>
                <a:ea typeface="Cambria" panose="02040503050406030204" pitchFamily="18" charset="0"/>
              </a:rPr>
              <a:t>Flow of Content</a:t>
            </a:r>
            <a:endParaRPr lang="en-IN" sz="4400" dirty="0">
              <a:solidFill>
                <a:srgbClr val="00B050"/>
              </a:solidFill>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0" y="1025237"/>
            <a:ext cx="12081164" cy="5680364"/>
          </a:xfrm>
        </p:spPr>
        <p:txBody>
          <a:bodyPr>
            <a:normAutofit/>
          </a:bodyPr>
          <a:lstStyle/>
          <a:p>
            <a:pPr marL="342900" indent="-342900" algn="l">
              <a:buFont typeface="Wingdings" panose="05000000000000000000" pitchFamily="2" charset="2"/>
              <a:buChar char="Ø"/>
            </a:pPr>
            <a:endParaRPr lang="en-US" sz="2800" dirty="0">
              <a:latin typeface="Cambria" panose="02040503050406030204" pitchFamily="18" charset="0"/>
              <a:ea typeface="Cambria" panose="02040503050406030204" pitchFamily="18" charset="0"/>
            </a:endParaRPr>
          </a:p>
          <a:p>
            <a:pPr marL="342900" indent="-342900" algn="l">
              <a:buFont typeface="Wingdings" panose="05000000000000000000" pitchFamily="2" charset="2"/>
              <a:buChar char="Ø"/>
            </a:pPr>
            <a:endParaRPr lang="en-US" sz="2800" dirty="0">
              <a:latin typeface="Cambria" panose="02040503050406030204" pitchFamily="18" charset="0"/>
              <a:ea typeface="Cambria" panose="02040503050406030204" pitchFamily="18" charset="0"/>
            </a:endParaRPr>
          </a:p>
          <a:p>
            <a:pPr algn="l"/>
            <a:endParaRPr lang="en-US" sz="2800" dirty="0">
              <a:latin typeface="Cambria" panose="02040503050406030204" pitchFamily="18" charset="0"/>
              <a:ea typeface="Cambria" panose="02040503050406030204" pitchFamily="18" charset="0"/>
            </a:endParaRPr>
          </a:p>
          <a:p>
            <a:pPr marL="342900" indent="-342900" algn="l">
              <a:buFont typeface="Wingdings" panose="05000000000000000000" pitchFamily="2" charset="2"/>
              <a:buChar char="Ø"/>
            </a:pPr>
            <a:endParaRPr lang="en-US" sz="2800" dirty="0">
              <a:latin typeface="Cambria" panose="02040503050406030204" pitchFamily="18" charset="0"/>
              <a:ea typeface="Cambria" panose="02040503050406030204" pitchFamily="18" charset="0"/>
            </a:endParaRPr>
          </a:p>
          <a:p>
            <a:pPr marL="342900" indent="-342900" algn="l">
              <a:buFont typeface="Wingdings" panose="05000000000000000000" pitchFamily="2" charset="2"/>
              <a:buChar char="Ø"/>
            </a:pPr>
            <a:endParaRPr lang="en-US" sz="2800" dirty="0">
              <a:latin typeface="Cambria" panose="02040503050406030204" pitchFamily="18" charset="0"/>
              <a:ea typeface="Cambria" panose="02040503050406030204" pitchFamily="18" charset="0"/>
            </a:endParaRPr>
          </a:p>
          <a:p>
            <a:pPr marL="457200" indent="-457200" algn="l">
              <a:buFont typeface="Wingdings" panose="05000000000000000000" pitchFamily="2" charset="2"/>
              <a:buChar char="Ø"/>
            </a:pPr>
            <a:endParaRPr lang="en-US" sz="2600" b="1" dirty="0">
              <a:latin typeface="Cambria" panose="02040503050406030204" pitchFamily="18" charset="0"/>
              <a:ea typeface="Cambria" panose="02040503050406030204" pitchFamily="18" charset="0"/>
            </a:endParaRPr>
          </a:p>
          <a:p>
            <a:pPr algn="l"/>
            <a:r>
              <a:rPr lang="en-US" sz="2600" b="1" dirty="0">
                <a:latin typeface="Cambria" panose="02040503050406030204" pitchFamily="18" charset="0"/>
                <a:ea typeface="Cambria" panose="02040503050406030204" pitchFamily="18" charset="0"/>
              </a:rPr>
              <a:t>                                                  </a:t>
            </a:r>
          </a:p>
          <a:p>
            <a:pPr algn="l"/>
            <a:endParaRPr lang="en-US" sz="2600" b="1" dirty="0">
              <a:latin typeface="Cambria" panose="02040503050406030204" pitchFamily="18" charset="0"/>
              <a:ea typeface="Cambria" panose="02040503050406030204" pitchFamily="18" charset="0"/>
            </a:endParaRPr>
          </a:p>
          <a:p>
            <a:pPr algn="l"/>
            <a:r>
              <a:rPr lang="en-US" sz="2600" b="1" dirty="0">
                <a:latin typeface="Cambria" panose="02040503050406030204" pitchFamily="18" charset="0"/>
                <a:ea typeface="Cambria" panose="02040503050406030204" pitchFamily="18" charset="0"/>
              </a:rPr>
              <a:t>				</a:t>
            </a:r>
            <a:r>
              <a:rPr lang="en-US" sz="3200" b="1" dirty="0">
                <a:latin typeface="Cambria" panose="02040503050406030204" pitchFamily="18" charset="0"/>
                <a:ea typeface="Cambria" panose="02040503050406030204" pitchFamily="18" charset="0"/>
              </a:rPr>
              <a:t> </a:t>
            </a:r>
            <a:r>
              <a:rPr lang="en-US" sz="3200" dirty="0" err="1">
                <a:latin typeface="Cambria" panose="02040503050406030204" pitchFamily="18" charset="0"/>
                <a:ea typeface="Cambria" panose="02040503050406030204" pitchFamily="18" charset="0"/>
              </a:rPr>
              <a:t>Saptasati</a:t>
            </a:r>
            <a:r>
              <a:rPr lang="en-US" sz="3200" dirty="0">
                <a:latin typeface="Cambria" panose="02040503050406030204" pitchFamily="18" charset="0"/>
                <a:ea typeface="Cambria" panose="02040503050406030204" pitchFamily="18" charset="0"/>
              </a:rPr>
              <a:t> Devi </a:t>
            </a:r>
            <a:r>
              <a:rPr lang="en-US" sz="3200" dirty="0" err="1">
                <a:latin typeface="Cambria" panose="02040503050406030204" pitchFamily="18" charset="0"/>
                <a:ea typeface="Cambria" panose="02040503050406030204" pitchFamily="18" charset="0"/>
              </a:rPr>
              <a:t>Mahatmyam</a:t>
            </a:r>
            <a:endParaRPr lang="en-US" sz="3200" dirty="0">
              <a:latin typeface="Cambria" panose="02040503050406030204" pitchFamily="18" charset="0"/>
              <a:ea typeface="Cambria" panose="02040503050406030204" pitchFamily="18" charset="0"/>
            </a:endParaRPr>
          </a:p>
          <a:p>
            <a:pPr algn="l"/>
            <a:r>
              <a:rPr lang="en-US" sz="3200" b="1" dirty="0">
                <a:latin typeface="Cambria" panose="02040503050406030204" pitchFamily="18" charset="0"/>
                <a:ea typeface="Cambria" panose="02040503050406030204" pitchFamily="18" charset="0"/>
              </a:rPr>
              <a:t>                    The Glory of the Goddess in Seven Hundred Verses</a:t>
            </a:r>
          </a:p>
        </p:txBody>
      </p:sp>
      <p:pic>
        <p:nvPicPr>
          <p:cNvPr id="5" name="Picture 4"/>
          <p:cNvPicPr>
            <a:picLocks noChangeAspect="1"/>
          </p:cNvPicPr>
          <p:nvPr/>
        </p:nvPicPr>
        <p:blipFill>
          <a:blip r:embed="rId2"/>
          <a:stretch>
            <a:fillRect/>
          </a:stretch>
        </p:blipFill>
        <p:spPr>
          <a:xfrm>
            <a:off x="3394364" y="1025237"/>
            <a:ext cx="5292436" cy="3837708"/>
          </a:xfrm>
          <a:prstGeom prst="rect">
            <a:avLst/>
          </a:prstGeom>
        </p:spPr>
      </p:pic>
    </p:spTree>
    <p:extLst>
      <p:ext uri="{BB962C8B-B14F-4D97-AF65-F5344CB8AC3E}">
        <p14:creationId xmlns:p14="http://schemas.microsoft.com/office/powerpoint/2010/main" val="10684586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00B050"/>
                </a:solidFill>
              </a:rPr>
              <a:t>Introduction</a:t>
            </a:r>
            <a:endParaRPr lang="en-IN" dirty="0">
              <a:solidFill>
                <a:srgbClr val="00B050"/>
              </a:solidFill>
            </a:endParaRPr>
          </a:p>
        </p:txBody>
      </p:sp>
      <p:sp>
        <p:nvSpPr>
          <p:cNvPr id="3" name="Content Placeholder 2"/>
          <p:cNvSpPr>
            <a:spLocks noGrp="1"/>
          </p:cNvSpPr>
          <p:nvPr>
            <p:ph idx="1"/>
          </p:nvPr>
        </p:nvSpPr>
        <p:spPr>
          <a:xfrm>
            <a:off x="581891" y="1427018"/>
            <a:ext cx="10771909" cy="4749945"/>
          </a:xfrm>
        </p:spPr>
        <p:txBody>
          <a:bodyPr>
            <a:normAutofit/>
          </a:bodyPr>
          <a:lstStyle/>
          <a:p>
            <a:pPr algn="just">
              <a:buFont typeface="Wingdings" panose="05000000000000000000" pitchFamily="2" charset="2"/>
              <a:buChar char="Ø"/>
            </a:pPr>
            <a:r>
              <a:rPr lang="en-US" sz="2400" dirty="0" err="1">
                <a:latin typeface="Cambria" panose="02040503050406030204" pitchFamily="18" charset="0"/>
                <a:ea typeface="Cambria" panose="02040503050406030204" pitchFamily="18" charset="0"/>
              </a:rPr>
              <a:t>Saptasati</a:t>
            </a:r>
            <a:r>
              <a:rPr lang="en-US" sz="2400" dirty="0">
                <a:latin typeface="Cambria" panose="02040503050406030204" pitchFamily="18" charset="0"/>
                <a:ea typeface="Cambria" panose="02040503050406030204" pitchFamily="18" charset="0"/>
              </a:rPr>
              <a:t> Devi </a:t>
            </a:r>
            <a:r>
              <a:rPr lang="en-US" sz="2400" dirty="0" err="1">
                <a:latin typeface="Cambria" panose="02040503050406030204" pitchFamily="18" charset="0"/>
                <a:ea typeface="Cambria" panose="02040503050406030204" pitchFamily="18" charset="0"/>
              </a:rPr>
              <a:t>Mahatmyam</a:t>
            </a:r>
            <a:r>
              <a:rPr lang="en-US" sz="2400" dirty="0">
                <a:latin typeface="Cambria" panose="02040503050406030204" pitchFamily="18" charset="0"/>
                <a:ea typeface="Cambria" panose="02040503050406030204" pitchFamily="18" charset="0"/>
              </a:rPr>
              <a:t>, also known as </a:t>
            </a:r>
            <a:r>
              <a:rPr lang="en-US" sz="2400" u="sng" dirty="0" err="1">
                <a:latin typeface="Cambria" panose="02040503050406030204" pitchFamily="18" charset="0"/>
                <a:ea typeface="Cambria" panose="02040503050406030204" pitchFamily="18" charset="0"/>
              </a:rPr>
              <a:t>Durga</a:t>
            </a:r>
            <a:r>
              <a:rPr lang="en-US" sz="2400" u="sng" dirty="0">
                <a:latin typeface="Cambria" panose="02040503050406030204" pitchFamily="18" charset="0"/>
                <a:ea typeface="Cambria" panose="02040503050406030204" pitchFamily="18" charset="0"/>
              </a:rPr>
              <a:t> </a:t>
            </a:r>
            <a:r>
              <a:rPr lang="en-US" sz="2400" u="sng" dirty="0" err="1">
                <a:latin typeface="Cambria" panose="02040503050406030204" pitchFamily="18" charset="0"/>
                <a:ea typeface="Cambria" panose="02040503050406030204" pitchFamily="18" charset="0"/>
              </a:rPr>
              <a:t>Saptasati</a:t>
            </a:r>
            <a:r>
              <a:rPr lang="en-US" sz="2400" u="sng" dirty="0">
                <a:latin typeface="Cambria" panose="02040503050406030204" pitchFamily="18" charset="0"/>
                <a:ea typeface="Cambria" panose="02040503050406030204" pitchFamily="18" charset="0"/>
              </a:rPr>
              <a:t> or </a:t>
            </a:r>
            <a:r>
              <a:rPr lang="en-US" sz="2400" u="sng" dirty="0" err="1">
                <a:latin typeface="Cambria" panose="02040503050406030204" pitchFamily="18" charset="0"/>
                <a:ea typeface="Cambria" panose="02040503050406030204" pitchFamily="18" charset="0"/>
              </a:rPr>
              <a:t>Chandi</a:t>
            </a:r>
            <a:r>
              <a:rPr lang="en-US" sz="2400" u="sng" dirty="0">
                <a:latin typeface="Cambria" panose="02040503050406030204" pitchFamily="18" charset="0"/>
                <a:ea typeface="Cambria" panose="02040503050406030204" pitchFamily="18" charset="0"/>
              </a:rPr>
              <a:t> Path</a:t>
            </a:r>
          </a:p>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It is a revered Hindu scripture that praise the glory and power of the goddess Devi.</a:t>
            </a:r>
          </a:p>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 Comprising </a:t>
            </a:r>
            <a:r>
              <a:rPr lang="en-US" sz="2400" u="sng" dirty="0">
                <a:latin typeface="Cambria" panose="02040503050406030204" pitchFamily="18" charset="0"/>
                <a:ea typeface="Cambria" panose="02040503050406030204" pitchFamily="18" charset="0"/>
              </a:rPr>
              <a:t>700 verses(shloka)</a:t>
            </a:r>
            <a:r>
              <a:rPr lang="en-US" sz="2400" dirty="0">
                <a:latin typeface="Cambria" panose="02040503050406030204" pitchFamily="18" charset="0"/>
                <a:ea typeface="Cambria" panose="02040503050406030204" pitchFamily="18" charset="0"/>
              </a:rPr>
              <a:t>, it is found within the Markandeya Purana, one of the ancient texts of Hinduism. </a:t>
            </a:r>
          </a:p>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scripture narrates the epic battles and triumphs of the goddess in her various forms, showcasing her divine prowess in overcoming evil forces and restoring cosmic balance.</a:t>
            </a:r>
          </a:p>
          <a:p>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571277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Conti…</a:t>
            </a:r>
            <a:endParaRPr lang="en-IN" dirty="0">
              <a:solidFill>
                <a:srgbClr val="00B050"/>
              </a:solidFill>
            </a:endParaRPr>
          </a:p>
        </p:txBody>
      </p:sp>
      <p:sp>
        <p:nvSpPr>
          <p:cNvPr id="3" name="Content Placeholder 2"/>
          <p:cNvSpPr>
            <a:spLocks noGrp="1"/>
          </p:cNvSpPr>
          <p:nvPr>
            <p:ph idx="1"/>
          </p:nvPr>
        </p:nvSpPr>
        <p:spPr>
          <a:xfrm>
            <a:off x="838200" y="1414021"/>
            <a:ext cx="10515600" cy="5078854"/>
          </a:xfrm>
        </p:spPr>
        <p:txBody>
          <a:bodyPr>
            <a:normAutofit/>
          </a:bodyPr>
          <a:lstStyle/>
          <a:p>
            <a:pPr algn="just">
              <a:buFont typeface="Wingdings" panose="05000000000000000000" pitchFamily="2" charset="2"/>
              <a:buChar char="Ø"/>
            </a:pPr>
            <a:r>
              <a:rPr lang="en-US" sz="2800" dirty="0" err="1">
                <a:latin typeface="Cambria" panose="02040503050406030204" pitchFamily="18" charset="0"/>
                <a:ea typeface="Cambria" panose="02040503050406030204" pitchFamily="18" charset="0"/>
              </a:rPr>
              <a:t>Saptasati</a:t>
            </a:r>
            <a:r>
              <a:rPr lang="en-US" sz="2800" dirty="0">
                <a:latin typeface="Cambria" panose="02040503050406030204" pitchFamily="18" charset="0"/>
                <a:ea typeface="Cambria" panose="02040503050406030204" pitchFamily="18" charset="0"/>
              </a:rPr>
              <a:t> Devi </a:t>
            </a:r>
            <a:r>
              <a:rPr lang="en-US" sz="2800" dirty="0" err="1">
                <a:latin typeface="Cambria" panose="02040503050406030204" pitchFamily="18" charset="0"/>
                <a:ea typeface="Cambria" panose="02040503050406030204" pitchFamily="18" charset="0"/>
              </a:rPr>
              <a:t>Mahatmyam</a:t>
            </a:r>
            <a:r>
              <a:rPr lang="en-US" sz="2800" dirty="0">
                <a:latin typeface="Cambria" panose="02040503050406030204" pitchFamily="18" charset="0"/>
                <a:ea typeface="Cambria" panose="02040503050406030204" pitchFamily="18" charset="0"/>
              </a:rPr>
              <a:t> is widely revered for its spiritual significance and is often recited or chanted </a:t>
            </a:r>
            <a:r>
              <a:rPr lang="en-US" sz="2800" u="sng" dirty="0">
                <a:latin typeface="Cambria" panose="02040503050406030204" pitchFamily="18" charset="0"/>
                <a:ea typeface="Cambria" panose="02040503050406030204" pitchFamily="18" charset="0"/>
              </a:rPr>
              <a:t>during Navaratri</a:t>
            </a:r>
            <a:r>
              <a:rPr lang="en-US" sz="2800" dirty="0">
                <a:latin typeface="Cambria" panose="02040503050406030204" pitchFamily="18" charset="0"/>
                <a:ea typeface="Cambria" panose="02040503050406030204" pitchFamily="18" charset="0"/>
              </a:rPr>
              <a:t>, a nine-night festival dedicated to the worship of the goddess. It is believed to bestow blessings, protection, and strength upon the devotees. The scripture's narratives not only celebrate the goddess's valor but also hold illustrative meanings, symbolizing the triumph of good over evil and the spiritual journey of the individual soul.</a:t>
            </a:r>
            <a:endParaRPr lang="en-US" dirty="0"/>
          </a:p>
          <a:p>
            <a:pPr algn="just">
              <a:buFont typeface="Wingdings" panose="05000000000000000000" pitchFamily="2" charset="2"/>
              <a:buChar char="Ø"/>
            </a:pPr>
            <a:r>
              <a:rPr lang="en-US" dirty="0">
                <a:latin typeface="Cambria" panose="02040503050406030204" pitchFamily="18" charset="0"/>
                <a:ea typeface="Cambria" panose="02040503050406030204" pitchFamily="18" charset="0"/>
              </a:rPr>
              <a:t>The scripture's narratives not only celebrate the goddess's valor but also hold </a:t>
            </a:r>
            <a:r>
              <a:rPr lang="en-US" sz="2800" dirty="0">
                <a:latin typeface="Cambria" panose="02040503050406030204" pitchFamily="18" charset="0"/>
                <a:ea typeface="Cambria" panose="02040503050406030204" pitchFamily="18" charset="0"/>
              </a:rPr>
              <a:t>illustrative</a:t>
            </a:r>
            <a:r>
              <a:rPr lang="en-US" dirty="0">
                <a:latin typeface="Cambria" panose="02040503050406030204" pitchFamily="18" charset="0"/>
                <a:ea typeface="Cambria" panose="02040503050406030204" pitchFamily="18" charset="0"/>
              </a:rPr>
              <a:t> meanings, symbolizing the triumph of </a:t>
            </a:r>
            <a:r>
              <a:rPr lang="en-US" u="sng" dirty="0">
                <a:latin typeface="Cambria" panose="02040503050406030204" pitchFamily="18" charset="0"/>
                <a:ea typeface="Cambria" panose="02040503050406030204" pitchFamily="18" charset="0"/>
              </a:rPr>
              <a:t>good over evil </a:t>
            </a:r>
            <a:r>
              <a:rPr lang="en-US" dirty="0">
                <a:latin typeface="Cambria" panose="02040503050406030204" pitchFamily="18" charset="0"/>
                <a:ea typeface="Cambria" panose="02040503050406030204" pitchFamily="18" charset="0"/>
              </a:rPr>
              <a:t>and the spiritual journey of the individual soul.</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730852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normAutofit fontScale="90000"/>
          </a:bodyPr>
          <a:lstStyle/>
          <a:p>
            <a:br>
              <a:rPr lang="en-IN" dirty="0"/>
            </a:br>
            <a:r>
              <a:rPr lang="en-US" sz="4900" dirty="0">
                <a:solidFill>
                  <a:srgbClr val="00B050"/>
                </a:solidFill>
                <a:latin typeface="Cambria" panose="02040503050406030204" pitchFamily="18" charset="0"/>
                <a:ea typeface="Cambria" panose="02040503050406030204" pitchFamily="18" charset="0"/>
              </a:rPr>
              <a:t>Introduction </a:t>
            </a:r>
            <a:br>
              <a:rPr lang="en-IN" dirty="0">
                <a:solidFill>
                  <a:srgbClr val="00B050"/>
                </a:solidFill>
              </a:rPr>
            </a:br>
            <a:endParaRPr lang="en-IN" dirty="0">
              <a:solidFill>
                <a:srgbClr val="00B050"/>
              </a:solidFill>
            </a:endParaRPr>
          </a:p>
        </p:txBody>
      </p:sp>
      <p:sp>
        <p:nvSpPr>
          <p:cNvPr id="3" name="Content Placeholder 2"/>
          <p:cNvSpPr>
            <a:spLocks noGrp="1"/>
          </p:cNvSpPr>
          <p:nvPr>
            <p:ph idx="1"/>
          </p:nvPr>
        </p:nvSpPr>
        <p:spPr>
          <a:xfrm>
            <a:off x="344846" y="1275618"/>
            <a:ext cx="11165282" cy="4795243"/>
          </a:xfrm>
        </p:spPr>
        <p:txBody>
          <a:bodyPr>
            <a:normAutofit/>
          </a:bodyPr>
          <a:lstStyle/>
          <a:p>
            <a:pPr>
              <a:lnSpc>
                <a:spcPct val="100000"/>
              </a:lnSpc>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The role and position of women in Hindu civilization; Gleanings from the Vedas:</a:t>
            </a:r>
          </a:p>
          <a:p>
            <a:pPr algn="just">
              <a:lnSpc>
                <a:spcPct val="100000"/>
              </a:lnSpc>
            </a:pPr>
            <a:r>
              <a:rPr lang="en-US" sz="2400" dirty="0">
                <a:latin typeface="Cambria" panose="02040503050406030204" pitchFamily="18" charset="0"/>
                <a:ea typeface="Cambria" panose="02040503050406030204" pitchFamily="18" charset="0"/>
              </a:rPr>
              <a:t>Cultural and Historical Insight: The study of women's roles provides a window into the historical, social, and cultural aspects of ancient Hindu civilization. It helps us comprehend the norms, values, and dynamics that shaped the lives of individuals during that time.</a:t>
            </a:r>
          </a:p>
          <a:p>
            <a:pPr algn="just">
              <a:lnSpc>
                <a:spcPct val="100000"/>
              </a:lnSpc>
            </a:pPr>
            <a:r>
              <a:rPr lang="en-US" sz="2400" dirty="0">
                <a:latin typeface="Cambria" panose="02040503050406030204" pitchFamily="18" charset="0"/>
                <a:ea typeface="Cambria" panose="02040503050406030204" pitchFamily="18" charset="0"/>
              </a:rPr>
              <a:t>Unveiling Gender Dynamics: Exploring women's roles sheds light on the intricate gender dynamics of ancient Hindu society. It allows us to analyze power structures, hierarchies, and the ways in which gender roles were defined and maintained.</a:t>
            </a:r>
          </a:p>
        </p:txBody>
      </p:sp>
    </p:spTree>
    <p:extLst>
      <p:ext uri="{BB962C8B-B14F-4D97-AF65-F5344CB8AC3E}">
        <p14:creationId xmlns:p14="http://schemas.microsoft.com/office/powerpoint/2010/main" val="1372278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50"/>
                </a:solidFill>
              </a:rPr>
              <a:t>Historical Context</a:t>
            </a:r>
          </a:p>
        </p:txBody>
      </p:sp>
      <p:sp>
        <p:nvSpPr>
          <p:cNvPr id="3" name="Content Placeholder 2"/>
          <p:cNvSpPr>
            <a:spLocks noGrp="1"/>
          </p:cNvSpPr>
          <p:nvPr>
            <p:ph idx="1"/>
          </p:nvPr>
        </p:nvSpPr>
        <p:spPr>
          <a:xfrm>
            <a:off x="838200" y="1508289"/>
            <a:ext cx="10515600" cy="4901938"/>
          </a:xfrm>
        </p:spPr>
        <p:txBody>
          <a:bodyPr>
            <a:normAutofit/>
          </a:bodyPr>
          <a:lstStyle/>
          <a:p>
            <a:pPr algn="just">
              <a:lnSpc>
                <a:spcPct val="100000"/>
              </a:lnSpc>
              <a:buFont typeface="Wingdings" panose="05000000000000000000" pitchFamily="2" charset="2"/>
              <a:buChar char="Ø"/>
            </a:pPr>
            <a:r>
              <a:rPr lang="en-US" sz="2400" dirty="0" err="1">
                <a:latin typeface="Cambria" panose="02040503050406030204" pitchFamily="18" charset="0"/>
                <a:ea typeface="Cambria" panose="02040503050406030204" pitchFamily="18" charset="0"/>
              </a:rPr>
              <a:t>Saptasati</a:t>
            </a:r>
            <a:r>
              <a:rPr lang="en-US" sz="2400" dirty="0">
                <a:latin typeface="Cambria" panose="02040503050406030204" pitchFamily="18" charset="0"/>
                <a:ea typeface="Cambria" panose="02040503050406030204" pitchFamily="18" charset="0"/>
              </a:rPr>
              <a:t> Devi </a:t>
            </a:r>
            <a:r>
              <a:rPr lang="en-US" sz="2400" dirty="0" err="1">
                <a:latin typeface="Cambria" panose="02040503050406030204" pitchFamily="18" charset="0"/>
                <a:ea typeface="Cambria" panose="02040503050406030204" pitchFamily="18" charset="0"/>
              </a:rPr>
              <a:t>Mahatmyam</a:t>
            </a:r>
            <a:r>
              <a:rPr lang="en-US" sz="2400" dirty="0">
                <a:latin typeface="Cambria" panose="02040503050406030204" pitchFamily="18" charset="0"/>
                <a:ea typeface="Cambria" panose="02040503050406030204" pitchFamily="18" charset="0"/>
              </a:rPr>
              <a:t>, while a part of the </a:t>
            </a:r>
            <a:r>
              <a:rPr lang="en-US" sz="2400" u="sng" dirty="0">
                <a:latin typeface="Cambria" panose="02040503050406030204" pitchFamily="18" charset="0"/>
                <a:ea typeface="Cambria" panose="02040503050406030204" pitchFamily="18" charset="0"/>
              </a:rPr>
              <a:t>larger Markandeya </a:t>
            </a:r>
            <a:r>
              <a:rPr lang="en-US" sz="2400" u="sng" dirty="0" err="1">
                <a:latin typeface="Cambria" panose="02040503050406030204" pitchFamily="18" charset="0"/>
                <a:ea typeface="Cambria" panose="02040503050406030204" pitchFamily="18" charset="0"/>
              </a:rPr>
              <a:t>Purana</a:t>
            </a:r>
            <a:r>
              <a:rPr lang="en-US" sz="2400" dirty="0">
                <a:latin typeface="Cambria" panose="02040503050406030204" pitchFamily="18" charset="0"/>
                <a:ea typeface="Cambria" panose="02040503050406030204" pitchFamily="18" charset="0"/>
              </a:rPr>
              <a:t>, has its origins shrouded in antiquity, making it challenging to pinpoint a specific historical timeline. The Markandeya </a:t>
            </a:r>
            <a:r>
              <a:rPr lang="en-US" sz="2400" dirty="0" err="1">
                <a:latin typeface="Cambria" panose="02040503050406030204" pitchFamily="18" charset="0"/>
                <a:ea typeface="Cambria" panose="02040503050406030204" pitchFamily="18" charset="0"/>
              </a:rPr>
              <a:t>Purana</a:t>
            </a:r>
            <a:r>
              <a:rPr lang="en-US" sz="2400" dirty="0">
                <a:latin typeface="Cambria" panose="02040503050406030204" pitchFamily="18" charset="0"/>
                <a:ea typeface="Cambria" panose="02040503050406030204" pitchFamily="18" charset="0"/>
              </a:rPr>
              <a:t> itself is a </a:t>
            </a:r>
            <a:r>
              <a:rPr lang="en-US" sz="2400" u="sng" dirty="0">
                <a:latin typeface="Cambria" panose="02040503050406030204" pitchFamily="18" charset="0"/>
                <a:ea typeface="Cambria" panose="02040503050406030204" pitchFamily="18" charset="0"/>
              </a:rPr>
              <a:t>complex and multi-layered text </a:t>
            </a:r>
            <a:r>
              <a:rPr lang="en-US" sz="2400" dirty="0">
                <a:latin typeface="Cambria" panose="02040503050406030204" pitchFamily="18" charset="0"/>
                <a:ea typeface="Cambria" panose="02040503050406030204" pitchFamily="18" charset="0"/>
              </a:rPr>
              <a:t>that evolved over centuries, encompassing a variety of </a:t>
            </a:r>
            <a:r>
              <a:rPr lang="en-US" sz="2400" u="sng" dirty="0">
                <a:latin typeface="Cambria" panose="02040503050406030204" pitchFamily="18" charset="0"/>
                <a:ea typeface="Cambria" panose="02040503050406030204" pitchFamily="18" charset="0"/>
              </a:rPr>
              <a:t>stories, teachings, and philosophical discussions</a:t>
            </a:r>
          </a:p>
          <a:p>
            <a:pPr algn="just">
              <a:lnSpc>
                <a:spcPct val="100000"/>
              </a:lnSpc>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origins of </a:t>
            </a:r>
            <a:r>
              <a:rPr lang="en-US" sz="2400" dirty="0" err="1">
                <a:latin typeface="Cambria" panose="02040503050406030204" pitchFamily="18" charset="0"/>
                <a:ea typeface="Cambria" panose="02040503050406030204" pitchFamily="18" charset="0"/>
              </a:rPr>
              <a:t>Saptasati</a:t>
            </a:r>
            <a:r>
              <a:rPr lang="en-US" sz="2400" dirty="0">
                <a:latin typeface="Cambria" panose="02040503050406030204" pitchFamily="18" charset="0"/>
                <a:ea typeface="Cambria" panose="02040503050406030204" pitchFamily="18" charset="0"/>
              </a:rPr>
              <a:t> Devi </a:t>
            </a:r>
            <a:r>
              <a:rPr lang="en-US" sz="2400" dirty="0" err="1">
                <a:latin typeface="Cambria" panose="02040503050406030204" pitchFamily="18" charset="0"/>
                <a:ea typeface="Cambria" panose="02040503050406030204" pitchFamily="18" charset="0"/>
              </a:rPr>
              <a:t>Mahatmyam</a:t>
            </a:r>
            <a:r>
              <a:rPr lang="en-US" sz="2400" dirty="0">
                <a:latin typeface="Cambria" panose="02040503050406030204" pitchFamily="18" charset="0"/>
                <a:ea typeface="Cambria" panose="02040503050406030204" pitchFamily="18" charset="0"/>
              </a:rPr>
              <a:t> can be traced back to ancient Indian oral traditions, where stories about the goddess Devi were </a:t>
            </a:r>
            <a:r>
              <a:rPr lang="en-US" sz="2400" u="sng" dirty="0">
                <a:latin typeface="Cambria" panose="02040503050406030204" pitchFamily="18" charset="0"/>
                <a:ea typeface="Cambria" panose="02040503050406030204" pitchFamily="18" charset="0"/>
              </a:rPr>
              <a:t>passed down through generations</a:t>
            </a:r>
            <a:r>
              <a:rPr lang="en-US" sz="2400" dirty="0">
                <a:latin typeface="Cambria" panose="02040503050406030204" pitchFamily="18" charset="0"/>
                <a:ea typeface="Cambria" panose="02040503050406030204" pitchFamily="18" charset="0"/>
              </a:rPr>
              <a:t>. These stories likely emerged as a way to convey important spiritual and ethical teachings, often using figurative narratives to convey deeper philosophical insights.</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12014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873"/>
            <a:ext cx="10515600" cy="1325563"/>
          </a:xfrm>
        </p:spPr>
        <p:txBody>
          <a:bodyPr/>
          <a:lstStyle/>
          <a:p>
            <a:r>
              <a:rPr lang="en-US" dirty="0">
                <a:solidFill>
                  <a:srgbClr val="00B050"/>
                </a:solidFill>
              </a:rPr>
              <a:t>Structure of </a:t>
            </a:r>
            <a:r>
              <a:rPr lang="en-US" dirty="0" err="1">
                <a:solidFill>
                  <a:srgbClr val="00B050"/>
                </a:solidFill>
              </a:rPr>
              <a:t>Saptasati</a:t>
            </a:r>
            <a:r>
              <a:rPr lang="en-US" dirty="0">
                <a:solidFill>
                  <a:srgbClr val="00B050"/>
                </a:solidFill>
              </a:rPr>
              <a:t> Devi </a:t>
            </a:r>
            <a:r>
              <a:rPr lang="en-US" dirty="0" err="1">
                <a:solidFill>
                  <a:srgbClr val="00B050"/>
                </a:solidFill>
              </a:rPr>
              <a:t>Mahatmyam</a:t>
            </a:r>
            <a:endParaRPr lang="en-IN" dirty="0">
              <a:solidFill>
                <a:srgbClr val="00B050"/>
              </a:solidFill>
            </a:endParaRPr>
          </a:p>
        </p:txBody>
      </p:sp>
      <p:sp>
        <p:nvSpPr>
          <p:cNvPr id="3" name="Content Placeholder 2"/>
          <p:cNvSpPr>
            <a:spLocks noGrp="1"/>
          </p:cNvSpPr>
          <p:nvPr>
            <p:ph idx="1"/>
          </p:nvPr>
        </p:nvSpPr>
        <p:spPr>
          <a:xfrm>
            <a:off x="595745" y="1263192"/>
            <a:ext cx="10758055" cy="5303863"/>
          </a:xfrm>
        </p:spPr>
        <p:txBody>
          <a:bodyPr>
            <a:normAutofit fontScale="92500" lnSpcReduction="10000"/>
          </a:bodyPr>
          <a:lstStyle/>
          <a:p>
            <a:pPr algn="just"/>
            <a:r>
              <a:rPr lang="en-US" dirty="0" err="1">
                <a:latin typeface="Cambria" panose="02040503050406030204" pitchFamily="18" charset="0"/>
                <a:ea typeface="Cambria" panose="02040503050406030204" pitchFamily="18" charset="0"/>
              </a:rPr>
              <a:t>Saptasati</a:t>
            </a:r>
            <a:r>
              <a:rPr lang="en-US" dirty="0">
                <a:latin typeface="Cambria" panose="02040503050406030204" pitchFamily="18" charset="0"/>
                <a:ea typeface="Cambria" panose="02040503050406030204" pitchFamily="18" charset="0"/>
              </a:rPr>
              <a:t> Devi </a:t>
            </a:r>
            <a:r>
              <a:rPr lang="en-US" dirty="0" err="1">
                <a:latin typeface="Cambria" panose="02040503050406030204" pitchFamily="18" charset="0"/>
                <a:ea typeface="Cambria" panose="02040503050406030204" pitchFamily="18" charset="0"/>
              </a:rPr>
              <a:t>Mahatmyam</a:t>
            </a:r>
            <a:r>
              <a:rPr lang="en-US" dirty="0">
                <a:latin typeface="Cambria" panose="02040503050406030204" pitchFamily="18" charset="0"/>
                <a:ea typeface="Cambria" panose="02040503050406030204" pitchFamily="18" charset="0"/>
              </a:rPr>
              <a:t>, as the name suggests, consists of </a:t>
            </a:r>
            <a:r>
              <a:rPr lang="en-US" u="sng" dirty="0">
                <a:latin typeface="Cambria" panose="02040503050406030204" pitchFamily="18" charset="0"/>
                <a:ea typeface="Cambria" panose="02040503050406030204" pitchFamily="18" charset="0"/>
              </a:rPr>
              <a:t>seven hundred verses</a:t>
            </a:r>
            <a:r>
              <a:rPr lang="en-US" dirty="0">
                <a:latin typeface="Cambria" panose="02040503050406030204" pitchFamily="18" charset="0"/>
                <a:ea typeface="Cambria" panose="02040503050406030204" pitchFamily="18" charset="0"/>
              </a:rPr>
              <a:t> that are organized into three main sections known as </a:t>
            </a:r>
            <a:r>
              <a:rPr lang="en-US" u="sng" dirty="0">
                <a:latin typeface="Cambria" panose="02040503050406030204" pitchFamily="18" charset="0"/>
                <a:ea typeface="Cambria" panose="02040503050406030204" pitchFamily="18" charset="0"/>
              </a:rPr>
              <a:t>"</a:t>
            </a:r>
            <a:r>
              <a:rPr lang="en-US" u="sng" dirty="0" err="1">
                <a:latin typeface="Cambria" panose="02040503050406030204" pitchFamily="18" charset="0"/>
                <a:ea typeface="Cambria" panose="02040503050406030204" pitchFamily="18" charset="0"/>
              </a:rPr>
              <a:t>Charitras</a:t>
            </a:r>
            <a:r>
              <a:rPr lang="en-US" u="sng"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Each section tells a distinct story highlighting the power and glory of the goddess Devi.</a:t>
            </a:r>
          </a:p>
          <a:p>
            <a:pPr algn="just">
              <a:buFont typeface="Wingdings" panose="05000000000000000000" pitchFamily="2" charset="2"/>
              <a:buChar char="Ø"/>
            </a:pPr>
            <a:r>
              <a:rPr lang="en-US" u="sng" dirty="0">
                <a:latin typeface="Cambria" panose="02040503050406030204" pitchFamily="18" charset="0"/>
                <a:ea typeface="Cambria" panose="02040503050406030204" pitchFamily="18" charset="0"/>
              </a:rPr>
              <a:t>Prathama </a:t>
            </a:r>
            <a:r>
              <a:rPr lang="en-US" u="sng" dirty="0" err="1">
                <a:latin typeface="Cambria" panose="02040503050406030204" pitchFamily="18" charset="0"/>
                <a:ea typeface="Cambria" panose="02040503050406030204" pitchFamily="18" charset="0"/>
              </a:rPr>
              <a:t>Charitra</a:t>
            </a:r>
            <a:r>
              <a:rPr lang="en-US" u="sng" dirty="0">
                <a:latin typeface="Cambria" panose="02040503050406030204" pitchFamily="18" charset="0"/>
                <a:ea typeface="Cambria" panose="02040503050406030204" pitchFamily="18" charset="0"/>
              </a:rPr>
              <a:t> (First Section): </a:t>
            </a:r>
            <a:r>
              <a:rPr lang="en-US" dirty="0">
                <a:latin typeface="Cambria" panose="02040503050406030204" pitchFamily="18" charset="0"/>
                <a:ea typeface="Cambria" panose="02040503050406030204" pitchFamily="18" charset="0"/>
              </a:rPr>
              <a:t>This section comprises the first 262 verses and introduces the background and context of the narrative. It primarily tells the </a:t>
            </a:r>
            <a:r>
              <a:rPr lang="en-US" u="sng" dirty="0">
                <a:latin typeface="Cambria" panose="02040503050406030204" pitchFamily="18" charset="0"/>
                <a:ea typeface="Cambria" panose="02040503050406030204" pitchFamily="18" charset="0"/>
              </a:rPr>
              <a:t>story of the demon </a:t>
            </a:r>
            <a:r>
              <a:rPr lang="en-US" u="sng" dirty="0" err="1">
                <a:latin typeface="Cambria" panose="02040503050406030204" pitchFamily="18" charset="0"/>
                <a:ea typeface="Cambria" panose="02040503050406030204" pitchFamily="18" charset="0"/>
              </a:rPr>
              <a:t>Mahishasura</a:t>
            </a:r>
            <a:r>
              <a:rPr lang="en-US" dirty="0">
                <a:latin typeface="Cambria" panose="02040503050406030204" pitchFamily="18" charset="0"/>
                <a:ea typeface="Cambria" panose="02040503050406030204" pitchFamily="18" charset="0"/>
              </a:rPr>
              <a:t>, who, through his intense penance, gained a boon from Lord Brahma that made him nearly invincible. Armed with this boon, </a:t>
            </a:r>
            <a:r>
              <a:rPr lang="en-US" dirty="0" err="1">
                <a:latin typeface="Cambria" panose="02040503050406030204" pitchFamily="18" charset="0"/>
                <a:ea typeface="Cambria" panose="02040503050406030204" pitchFamily="18" charset="0"/>
              </a:rPr>
              <a:t>Mahishasura</a:t>
            </a:r>
            <a:r>
              <a:rPr lang="en-US" dirty="0">
                <a:latin typeface="Cambria" panose="02040503050406030204" pitchFamily="18" charset="0"/>
                <a:ea typeface="Cambria" panose="02040503050406030204" pitchFamily="18" charset="0"/>
              </a:rPr>
              <a:t> wreaked havoc in the three worlds, threatening the gods and sages. Unable to defeat him, the gods invoke Devi, who emerges as a divine light, symbolizing her imminent arrival. </a:t>
            </a:r>
            <a:r>
              <a:rPr lang="en-US" u="sng" dirty="0">
                <a:latin typeface="Cambria" panose="02040503050406030204" pitchFamily="18" charset="0"/>
                <a:ea typeface="Cambria" panose="02040503050406030204" pitchFamily="18" charset="0"/>
              </a:rPr>
              <a:t>The goddess then engages in a fierce battle with </a:t>
            </a:r>
            <a:r>
              <a:rPr lang="en-US" u="sng" dirty="0" err="1">
                <a:latin typeface="Cambria" panose="02040503050406030204" pitchFamily="18" charset="0"/>
                <a:ea typeface="Cambria" panose="02040503050406030204" pitchFamily="18" charset="0"/>
              </a:rPr>
              <a:t>Mahishasura</a:t>
            </a:r>
            <a:r>
              <a:rPr lang="en-US" u="sng" dirty="0">
                <a:latin typeface="Cambria" panose="02040503050406030204" pitchFamily="18" charset="0"/>
                <a:ea typeface="Cambria" panose="02040503050406030204" pitchFamily="18" charset="0"/>
              </a:rPr>
              <a:t> and ultimately slays him, restoring balance and order</a:t>
            </a:r>
            <a:r>
              <a:rPr lang="en-US" dirty="0">
                <a:latin typeface="Cambria" panose="02040503050406030204" pitchFamily="18" charset="0"/>
                <a:ea typeface="Cambria" panose="02040503050406030204" pitchFamily="18" charset="0"/>
              </a:rPr>
              <a:t>.</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441594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819"/>
            <a:ext cx="10515600" cy="858982"/>
          </a:xfrm>
        </p:spPr>
        <p:txBody>
          <a:bodyPr/>
          <a:lstStyle/>
          <a:p>
            <a:r>
              <a:rPr lang="en-US" dirty="0">
                <a:solidFill>
                  <a:srgbClr val="00B050"/>
                </a:solidFill>
              </a:rPr>
              <a:t>Structure of </a:t>
            </a:r>
            <a:r>
              <a:rPr lang="en-US" dirty="0" err="1">
                <a:solidFill>
                  <a:srgbClr val="00B050"/>
                </a:solidFill>
              </a:rPr>
              <a:t>Saptasati</a:t>
            </a:r>
            <a:r>
              <a:rPr lang="en-US" dirty="0">
                <a:solidFill>
                  <a:srgbClr val="00B050"/>
                </a:solidFill>
              </a:rPr>
              <a:t> Devi </a:t>
            </a:r>
            <a:r>
              <a:rPr lang="en-US" dirty="0" err="1">
                <a:solidFill>
                  <a:srgbClr val="00B050"/>
                </a:solidFill>
              </a:rPr>
              <a:t>Mahatmyam</a:t>
            </a:r>
            <a:endParaRPr lang="en-IN" dirty="0"/>
          </a:p>
        </p:txBody>
      </p:sp>
      <p:sp>
        <p:nvSpPr>
          <p:cNvPr id="3" name="Content Placeholder 2"/>
          <p:cNvSpPr>
            <a:spLocks noGrp="1"/>
          </p:cNvSpPr>
          <p:nvPr>
            <p:ph idx="1"/>
          </p:nvPr>
        </p:nvSpPr>
        <p:spPr>
          <a:xfrm>
            <a:off x="346364" y="1233055"/>
            <a:ext cx="11007436" cy="5250872"/>
          </a:xfrm>
        </p:spPr>
        <p:txBody>
          <a:bodyPr>
            <a:noAutofit/>
          </a:bodyPr>
          <a:lstStyle/>
          <a:p>
            <a:pPr algn="just"/>
            <a:r>
              <a:rPr lang="en-US" sz="2400" u="sng" dirty="0" err="1">
                <a:latin typeface="Cambria" panose="02040503050406030204" pitchFamily="18" charset="0"/>
                <a:ea typeface="Cambria" panose="02040503050406030204" pitchFamily="18" charset="0"/>
              </a:rPr>
              <a:t>Madhyama</a:t>
            </a:r>
            <a:r>
              <a:rPr lang="en-US" sz="2400" u="sng" dirty="0">
                <a:latin typeface="Cambria" panose="02040503050406030204" pitchFamily="18" charset="0"/>
                <a:ea typeface="Cambria" panose="02040503050406030204" pitchFamily="18" charset="0"/>
              </a:rPr>
              <a:t> </a:t>
            </a:r>
            <a:r>
              <a:rPr lang="en-US" sz="2400" u="sng" dirty="0" err="1">
                <a:latin typeface="Cambria" panose="02040503050406030204" pitchFamily="18" charset="0"/>
                <a:ea typeface="Cambria" panose="02040503050406030204" pitchFamily="18" charset="0"/>
              </a:rPr>
              <a:t>Charitra</a:t>
            </a:r>
            <a:r>
              <a:rPr lang="en-US" sz="2400" u="sng" dirty="0">
                <a:latin typeface="Cambria" panose="02040503050406030204" pitchFamily="18" charset="0"/>
                <a:ea typeface="Cambria" panose="02040503050406030204" pitchFamily="18" charset="0"/>
              </a:rPr>
              <a:t> (Middle Section)</a:t>
            </a:r>
            <a:r>
              <a:rPr lang="en-US" sz="2400" dirty="0">
                <a:latin typeface="Cambria" panose="02040503050406030204" pitchFamily="18" charset="0"/>
                <a:ea typeface="Cambria" panose="02040503050406030204" pitchFamily="18" charset="0"/>
              </a:rPr>
              <a:t>: The middle section contains verses 263 to 560 and elaborates on the story of Devi's battle against two formidable demons, </a:t>
            </a:r>
            <a:r>
              <a:rPr lang="en-US" sz="2400" u="sng" dirty="0" err="1">
                <a:latin typeface="Cambria" panose="02040503050406030204" pitchFamily="18" charset="0"/>
                <a:ea typeface="Cambria" panose="02040503050406030204" pitchFamily="18" charset="0"/>
              </a:rPr>
              <a:t>Shumbha</a:t>
            </a:r>
            <a:r>
              <a:rPr lang="en-US" sz="2400" u="sng" dirty="0">
                <a:latin typeface="Cambria" panose="02040503050406030204" pitchFamily="18" charset="0"/>
                <a:ea typeface="Cambria" panose="02040503050406030204" pitchFamily="18" charset="0"/>
              </a:rPr>
              <a:t> and </a:t>
            </a:r>
            <a:r>
              <a:rPr lang="en-US" sz="2400" u="sng" dirty="0" err="1">
                <a:latin typeface="Cambria" panose="02040503050406030204" pitchFamily="18" charset="0"/>
                <a:ea typeface="Cambria" panose="02040503050406030204" pitchFamily="18" charset="0"/>
              </a:rPr>
              <a:t>Nishumbha</a:t>
            </a:r>
            <a:r>
              <a:rPr lang="en-US" sz="2400" dirty="0">
                <a:latin typeface="Cambria" panose="02040503050406030204" pitchFamily="18" charset="0"/>
                <a:ea typeface="Cambria" panose="02040503050406030204" pitchFamily="18" charset="0"/>
              </a:rPr>
              <a:t>. These demons, driven by their arrogance and despotism, seek to conquer the universe. The gods once again invoke Devi, who emerges as a radiant goddess. A fierce battle ensues between Devi and the demons' army. </a:t>
            </a:r>
            <a:r>
              <a:rPr lang="en-US" sz="2400" u="sng" dirty="0">
                <a:latin typeface="Cambria" panose="02040503050406030204" pitchFamily="18" charset="0"/>
                <a:ea typeface="Cambria" panose="02040503050406030204" pitchFamily="18" charset="0"/>
              </a:rPr>
              <a:t>Despite their powerful forces, Devi remains unconquerable</a:t>
            </a:r>
            <a:r>
              <a:rPr lang="en-US" sz="2400" dirty="0">
                <a:latin typeface="Cambria" panose="02040503050406030204" pitchFamily="18" charset="0"/>
                <a:ea typeface="Cambria" panose="02040503050406030204" pitchFamily="18" charset="0"/>
              </a:rPr>
              <a:t>. She eventually defeats </a:t>
            </a:r>
            <a:r>
              <a:rPr lang="en-US" sz="2400" dirty="0" err="1">
                <a:latin typeface="Cambria" panose="02040503050406030204" pitchFamily="18" charset="0"/>
                <a:ea typeface="Cambria" panose="02040503050406030204" pitchFamily="18" charset="0"/>
              </a:rPr>
              <a:t>Shumbha</a:t>
            </a:r>
            <a:r>
              <a:rPr lang="en-US" sz="2400" dirty="0">
                <a:latin typeface="Cambria" panose="02040503050406030204" pitchFamily="18" charset="0"/>
                <a:ea typeface="Cambria" panose="02040503050406030204" pitchFamily="18" charset="0"/>
              </a:rPr>
              <a:t> and </a:t>
            </a:r>
            <a:r>
              <a:rPr lang="en-US" sz="2400" dirty="0" err="1">
                <a:latin typeface="Cambria" panose="02040503050406030204" pitchFamily="18" charset="0"/>
                <a:ea typeface="Cambria" panose="02040503050406030204" pitchFamily="18" charset="0"/>
              </a:rPr>
              <a:t>Nishumbha</a:t>
            </a:r>
            <a:r>
              <a:rPr lang="en-US" sz="2400" dirty="0">
                <a:latin typeface="Cambria" panose="02040503050406030204" pitchFamily="18" charset="0"/>
                <a:ea typeface="Cambria" panose="02040503050406030204" pitchFamily="18" charset="0"/>
              </a:rPr>
              <a:t> and establishes the triumph of righteousness and dharma.</a:t>
            </a:r>
          </a:p>
          <a:p>
            <a:pPr algn="just"/>
            <a:r>
              <a:rPr lang="en-US" sz="2400" u="sng" dirty="0" err="1">
                <a:latin typeface="Cambria" panose="02040503050406030204" pitchFamily="18" charset="0"/>
                <a:ea typeface="Cambria" panose="02040503050406030204" pitchFamily="18" charset="0"/>
              </a:rPr>
              <a:t>Uttama</a:t>
            </a:r>
            <a:r>
              <a:rPr lang="en-US" sz="2400" u="sng" dirty="0">
                <a:latin typeface="Cambria" panose="02040503050406030204" pitchFamily="18" charset="0"/>
                <a:ea typeface="Cambria" panose="02040503050406030204" pitchFamily="18" charset="0"/>
              </a:rPr>
              <a:t> </a:t>
            </a:r>
            <a:r>
              <a:rPr lang="en-US" sz="2400" u="sng" dirty="0" err="1">
                <a:latin typeface="Cambria" panose="02040503050406030204" pitchFamily="18" charset="0"/>
                <a:ea typeface="Cambria" panose="02040503050406030204" pitchFamily="18" charset="0"/>
              </a:rPr>
              <a:t>Charitra</a:t>
            </a:r>
            <a:r>
              <a:rPr lang="en-US" sz="2400" u="sng" dirty="0">
                <a:latin typeface="Cambria" panose="02040503050406030204" pitchFamily="18" charset="0"/>
                <a:ea typeface="Cambria" panose="02040503050406030204" pitchFamily="18" charset="0"/>
              </a:rPr>
              <a:t> (Final Section): </a:t>
            </a:r>
            <a:r>
              <a:rPr lang="en-US" sz="2400" dirty="0">
                <a:latin typeface="Cambria" panose="02040503050406030204" pitchFamily="18" charset="0"/>
                <a:ea typeface="Cambria" panose="02040503050406030204" pitchFamily="18" charset="0"/>
              </a:rPr>
              <a:t>The last section includes verses 561 to 700 and narrates the exploits of Devi as she confronts a demon named </a:t>
            </a:r>
            <a:r>
              <a:rPr lang="en-US" sz="2400" u="sng" dirty="0" err="1">
                <a:latin typeface="Cambria" panose="02040503050406030204" pitchFamily="18" charset="0"/>
                <a:ea typeface="Cambria" panose="02040503050406030204" pitchFamily="18" charset="0"/>
              </a:rPr>
              <a:t>Raktabija</a:t>
            </a:r>
            <a:r>
              <a:rPr lang="en-US" sz="2400" dirty="0">
                <a:latin typeface="Cambria" panose="02040503050406030204" pitchFamily="18" charset="0"/>
                <a:ea typeface="Cambria" panose="02040503050406030204" pitchFamily="18" charset="0"/>
              </a:rPr>
              <a:t>. This demon possesses a unique power - every drop of his blood that falls on the ground gives rise to a new </a:t>
            </a:r>
            <a:r>
              <a:rPr lang="en-US" sz="2400" dirty="0" err="1">
                <a:latin typeface="Cambria" panose="02040503050406030204" pitchFamily="18" charset="0"/>
                <a:ea typeface="Cambria" panose="02040503050406030204" pitchFamily="18" charset="0"/>
              </a:rPr>
              <a:t>Raktabija</a:t>
            </a:r>
            <a:r>
              <a:rPr lang="en-US" sz="2400" dirty="0">
                <a:latin typeface="Cambria" panose="02040503050406030204" pitchFamily="18" charset="0"/>
                <a:ea typeface="Cambria" panose="02040503050406030204" pitchFamily="18" charset="0"/>
              </a:rPr>
              <a:t>, making him seemingly indestructible. Devi's battle against </a:t>
            </a:r>
            <a:r>
              <a:rPr lang="en-US" sz="2400" dirty="0" err="1">
                <a:latin typeface="Cambria" panose="02040503050406030204" pitchFamily="18" charset="0"/>
                <a:ea typeface="Cambria" panose="02040503050406030204" pitchFamily="18" charset="0"/>
              </a:rPr>
              <a:t>Raktabija</a:t>
            </a:r>
            <a:r>
              <a:rPr lang="en-US" sz="2400" dirty="0">
                <a:latin typeface="Cambria" panose="02040503050406030204" pitchFamily="18" charset="0"/>
                <a:ea typeface="Cambria" panose="02040503050406030204" pitchFamily="18" charset="0"/>
              </a:rPr>
              <a:t> is fierce, and she manifests her fierce </a:t>
            </a:r>
            <a:r>
              <a:rPr lang="en-US" sz="2400" u="sng" dirty="0">
                <a:latin typeface="Cambria" panose="02040503050406030204" pitchFamily="18" charset="0"/>
                <a:ea typeface="Cambria" panose="02040503050406030204" pitchFamily="18" charset="0"/>
              </a:rPr>
              <a:t>form of Kali </a:t>
            </a:r>
            <a:r>
              <a:rPr lang="en-US" sz="2400" dirty="0">
                <a:latin typeface="Cambria" panose="02040503050406030204" pitchFamily="18" charset="0"/>
                <a:ea typeface="Cambria" panose="02040503050406030204" pitchFamily="18" charset="0"/>
              </a:rPr>
              <a:t>to counter his ability. With her clever strategy, Devi manages to annihilate </a:t>
            </a:r>
            <a:r>
              <a:rPr lang="en-US" sz="2400" dirty="0" err="1">
                <a:latin typeface="Cambria" panose="02040503050406030204" pitchFamily="18" charset="0"/>
                <a:ea typeface="Cambria" panose="02040503050406030204" pitchFamily="18" charset="0"/>
              </a:rPr>
              <a:t>Raktabija</a:t>
            </a:r>
            <a:r>
              <a:rPr lang="en-US" sz="2400" dirty="0">
                <a:latin typeface="Cambria" panose="02040503050406030204" pitchFamily="18" charset="0"/>
                <a:ea typeface="Cambria" panose="02040503050406030204" pitchFamily="18" charset="0"/>
              </a:rPr>
              <a:t> and his numerous manifestations, bringing an end to his menace.</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669656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35EA-5229-A8DB-5716-DA983DBD8D6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106F30C-7A3E-6696-12D3-DB4D23EA86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1913" y="1825625"/>
            <a:ext cx="2839955" cy="4351338"/>
          </a:xfrm>
        </p:spPr>
      </p:pic>
      <p:pic>
        <p:nvPicPr>
          <p:cNvPr id="7" name="Picture 6">
            <a:extLst>
              <a:ext uri="{FF2B5EF4-FFF2-40B4-BE49-F238E27FC236}">
                <a16:creationId xmlns:a16="http://schemas.microsoft.com/office/drawing/2014/main" id="{C8AF4827-A8E8-6D01-FE97-52A65CDF77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6030" y="1949826"/>
            <a:ext cx="2839954" cy="4158743"/>
          </a:xfrm>
          <a:prstGeom prst="rect">
            <a:avLst/>
          </a:prstGeom>
        </p:spPr>
      </p:pic>
      <p:pic>
        <p:nvPicPr>
          <p:cNvPr id="9" name="Picture 8">
            <a:extLst>
              <a:ext uri="{FF2B5EF4-FFF2-40B4-BE49-F238E27FC236}">
                <a16:creationId xmlns:a16="http://schemas.microsoft.com/office/drawing/2014/main" id="{10B22BA6-8B02-D22B-8EC0-A04C49305E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3040" y="1949825"/>
            <a:ext cx="3137047" cy="4045621"/>
          </a:xfrm>
          <a:prstGeom prst="rect">
            <a:avLst/>
          </a:prstGeom>
        </p:spPr>
      </p:pic>
    </p:spTree>
    <p:extLst>
      <p:ext uri="{BB962C8B-B14F-4D97-AF65-F5344CB8AC3E}">
        <p14:creationId xmlns:p14="http://schemas.microsoft.com/office/powerpoint/2010/main" val="37940492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46257"/>
          </a:xfrm>
        </p:spPr>
        <p:txBody>
          <a:bodyPr>
            <a:normAutofit fontScale="90000"/>
          </a:bodyPr>
          <a:lstStyle/>
          <a:p>
            <a:r>
              <a:rPr lang="en-IN" dirty="0">
                <a:solidFill>
                  <a:srgbClr val="00B050"/>
                </a:solidFill>
              </a:rPr>
              <a:t>Devi Worship</a:t>
            </a:r>
          </a:p>
        </p:txBody>
      </p:sp>
      <p:sp>
        <p:nvSpPr>
          <p:cNvPr id="3" name="Content Placeholder 2"/>
          <p:cNvSpPr>
            <a:spLocks noGrp="1"/>
          </p:cNvSpPr>
          <p:nvPr>
            <p:ph idx="1"/>
          </p:nvPr>
        </p:nvSpPr>
        <p:spPr>
          <a:xfrm>
            <a:off x="540328" y="1011382"/>
            <a:ext cx="10702636" cy="5290271"/>
          </a:xfrm>
        </p:spPr>
        <p:txBody>
          <a:bodyPr>
            <a:noAutofit/>
          </a:bodyPr>
          <a:lstStyle/>
          <a:p>
            <a:pPr algn="just"/>
            <a:r>
              <a:rPr lang="en-US" sz="2400" dirty="0">
                <a:latin typeface="Cambria" panose="02040503050406030204" pitchFamily="18" charset="0"/>
                <a:ea typeface="Cambria" panose="02040503050406030204" pitchFamily="18" charset="0"/>
              </a:rPr>
              <a:t>Devi worship holds profound significance in Hinduism and is deeply ingrained in the spiritual and cultural fabric of the religion. Here are some key aspects that highlight the importance of Devi worship:</a:t>
            </a:r>
          </a:p>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Divine Feminine Energy:</a:t>
            </a:r>
            <a:r>
              <a:rPr lang="en-US" sz="2400" dirty="0">
                <a:latin typeface="Cambria" panose="02040503050406030204" pitchFamily="18" charset="0"/>
                <a:ea typeface="Cambria" panose="02040503050406030204" pitchFamily="18" charset="0"/>
              </a:rPr>
              <a:t> Devi worship celebrates the divine feminine energy that is believed to be the creative force behind the universe. Devi is often referred to as the Mother Goddess, representing nurturing, compassion, and fertility. Her worship acknowledges the essential role of women in creation, sustenance, and transformation.</a:t>
            </a:r>
          </a:p>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Balance and Harmony</a:t>
            </a:r>
            <a:r>
              <a:rPr lang="en-US" sz="2400" dirty="0">
                <a:latin typeface="Cambria" panose="02040503050406030204" pitchFamily="18" charset="0"/>
                <a:ea typeface="Cambria" panose="02040503050406030204" pitchFamily="18" charset="0"/>
              </a:rPr>
              <a:t>: Hinduism recognizes the interplay of masculine and feminine energies in the cosmos. Devi worship emphasizes the need for balance and harmony between these energies, fostering a holistic approach to spirituality and life. This balance is vital for the well-being and equilibrium of individuals and the world.</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390978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50"/>
                </a:solidFill>
              </a:rPr>
              <a:t>Devi Worship</a:t>
            </a:r>
            <a:endParaRPr lang="en-IN" dirty="0"/>
          </a:p>
        </p:txBody>
      </p:sp>
      <p:sp>
        <p:nvSpPr>
          <p:cNvPr id="3" name="Content Placeholder 2"/>
          <p:cNvSpPr>
            <a:spLocks noGrp="1"/>
          </p:cNvSpPr>
          <p:nvPr>
            <p:ph idx="1"/>
          </p:nvPr>
        </p:nvSpPr>
        <p:spPr>
          <a:xfrm>
            <a:off x="498764" y="1440873"/>
            <a:ext cx="10855036" cy="4736090"/>
          </a:xfrm>
        </p:spPr>
        <p:txBody>
          <a:bodyPr>
            <a:normAutofit fontScale="85000" lnSpcReduction="10000"/>
          </a:bodyPr>
          <a:lstStyle/>
          <a:p>
            <a:pPr algn="just"/>
            <a:r>
              <a:rPr lang="en-US" u="sng" dirty="0">
                <a:latin typeface="Cambria" panose="02040503050406030204" pitchFamily="18" charset="0"/>
                <a:ea typeface="Cambria" panose="02040503050406030204" pitchFamily="18" charset="0"/>
              </a:rPr>
              <a:t>Empowerment and Equality</a:t>
            </a:r>
            <a:r>
              <a:rPr lang="en-US" dirty="0">
                <a:latin typeface="Cambria" panose="02040503050406030204" pitchFamily="18" charset="0"/>
                <a:ea typeface="Cambria" panose="02040503050406030204" pitchFamily="18" charset="0"/>
              </a:rPr>
              <a:t>: Devi worship empowers women and underscores their importance in spiritual practice. Devotees seek inspiration from powerful goddesses who exemplify courage, wisdom, and strength. This serves as a source of empowerment for women and promotes gender equality in a society that has often struggled with patriarchal norms.</a:t>
            </a:r>
          </a:p>
          <a:p>
            <a:pPr algn="just"/>
            <a:r>
              <a:rPr lang="en-US" u="sng" dirty="0">
                <a:latin typeface="Cambria" panose="02040503050406030204" pitchFamily="18" charset="0"/>
                <a:ea typeface="Cambria" panose="02040503050406030204" pitchFamily="18" charset="0"/>
              </a:rPr>
              <a:t>Manifestations of the Divine</a:t>
            </a:r>
            <a:r>
              <a:rPr lang="en-US" dirty="0">
                <a:latin typeface="Cambria" panose="02040503050406030204" pitchFamily="18" charset="0"/>
                <a:ea typeface="Cambria" panose="02040503050406030204" pitchFamily="18" charset="0"/>
              </a:rPr>
              <a:t>: Devi is believed to manifest in various forms, each representing a specific aspect of divine energy. From the nurturing </a:t>
            </a:r>
            <a:r>
              <a:rPr lang="en-US" dirty="0" err="1">
                <a:latin typeface="Cambria" panose="02040503050406030204" pitchFamily="18" charset="0"/>
                <a:ea typeface="Cambria" panose="02040503050406030204" pitchFamily="18" charset="0"/>
              </a:rPr>
              <a:t>Durga</a:t>
            </a:r>
            <a:r>
              <a:rPr lang="en-US" dirty="0">
                <a:latin typeface="Cambria" panose="02040503050406030204" pitchFamily="18" charset="0"/>
                <a:ea typeface="Cambria" panose="02040503050406030204" pitchFamily="18" charset="0"/>
              </a:rPr>
              <a:t> to the fierce Kali, each form offers devotees a unique perspective on spirituality and enables them to connect with the divine in a way that resonates with their needs and aspirations.</a:t>
            </a:r>
          </a:p>
          <a:p>
            <a:pPr algn="just"/>
            <a:r>
              <a:rPr lang="en-US" u="sng" dirty="0">
                <a:latin typeface="Cambria" panose="02040503050406030204" pitchFamily="18" charset="0"/>
                <a:ea typeface="Cambria" panose="02040503050406030204" pitchFamily="18" charset="0"/>
              </a:rPr>
              <a:t>Spiritual Evolution</a:t>
            </a:r>
            <a:r>
              <a:rPr lang="en-US" dirty="0">
                <a:latin typeface="Cambria" panose="02040503050406030204" pitchFamily="18" charset="0"/>
                <a:ea typeface="Cambria" panose="02040503050406030204" pitchFamily="18" charset="0"/>
              </a:rPr>
              <a:t>: Devi worship encourages spiritual seekers to recognize the inherent divinity within themselves and others. By meditating on the goddess, devotees can cultivate virtues such as compassion, courage, and humility. Devi worship guides individuals on a path of self-discovery and inner transformation.</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12185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92D050"/>
                </a:solidFill>
              </a:rPr>
              <a:t>Significance of Devi worship</a:t>
            </a: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dirty="0"/>
              <a:t>Philosophical Depth: Devi worship encompasses a rich philosophical understanding of the universe. The goddess is often seen as the source of both </a:t>
            </a:r>
            <a:r>
              <a:rPr lang="en-US" u="sng" dirty="0"/>
              <a:t>creation and dissolution</a:t>
            </a:r>
            <a:r>
              <a:rPr lang="en-US" dirty="0"/>
              <a:t>, reflecting the cyclical nature of existence. This philosophical dimension </a:t>
            </a:r>
            <a:r>
              <a:rPr lang="en-US" u="sng" dirty="0"/>
              <a:t>encourages contemplation on life, death, and the eternal cycles of birth and rebirth</a:t>
            </a:r>
            <a:r>
              <a:rPr lang="en-US" dirty="0"/>
              <a:t>.</a:t>
            </a:r>
          </a:p>
          <a:p>
            <a:pPr algn="just">
              <a:buFont typeface="Wingdings" panose="05000000000000000000" pitchFamily="2" charset="2"/>
              <a:buChar char="Ø"/>
            </a:pPr>
            <a:r>
              <a:rPr lang="en-US" dirty="0"/>
              <a:t>In essence, Devi worship embodies the multifaceted nature of divinity and provides a comprehensive framework for spiritual growth, societal harmony, and personal empowerment within the broader context of Hinduism.</a:t>
            </a:r>
            <a:endParaRPr lang="en-IN" dirty="0"/>
          </a:p>
        </p:txBody>
      </p:sp>
    </p:spTree>
    <p:extLst>
      <p:ext uri="{BB962C8B-B14F-4D97-AF65-F5344CB8AC3E}">
        <p14:creationId xmlns:p14="http://schemas.microsoft.com/office/powerpoint/2010/main" val="452495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0220"/>
          </a:xfrm>
        </p:spPr>
        <p:txBody>
          <a:bodyPr/>
          <a:lstStyle/>
          <a:p>
            <a:r>
              <a:rPr lang="en-IN" dirty="0">
                <a:solidFill>
                  <a:srgbClr val="00B050"/>
                </a:solidFill>
              </a:rPr>
              <a:t>Devotion and Spiritual Practice</a:t>
            </a:r>
          </a:p>
        </p:txBody>
      </p:sp>
      <p:sp>
        <p:nvSpPr>
          <p:cNvPr id="3" name="Content Placeholder 2"/>
          <p:cNvSpPr>
            <a:spLocks noGrp="1"/>
          </p:cNvSpPr>
          <p:nvPr>
            <p:ph idx="1"/>
          </p:nvPr>
        </p:nvSpPr>
        <p:spPr>
          <a:xfrm>
            <a:off x="540327" y="1205346"/>
            <a:ext cx="10813473" cy="4971617"/>
          </a:xfrm>
        </p:spPr>
        <p:txBody>
          <a:bodyPr>
            <a:normAutofit/>
          </a:bodyPr>
          <a:lstStyle/>
          <a:p>
            <a:pPr>
              <a:buFont typeface="Wingdings" panose="05000000000000000000" pitchFamily="2" charset="2"/>
              <a:buChar char="Ø"/>
            </a:pPr>
            <a:r>
              <a:rPr lang="en-US" sz="2400" dirty="0" err="1">
                <a:latin typeface="Cambria" panose="02040503050406030204" pitchFamily="18" charset="0"/>
                <a:ea typeface="Cambria" panose="02040503050406030204" pitchFamily="18" charset="0"/>
              </a:rPr>
              <a:t>Saptasati</a:t>
            </a:r>
            <a:r>
              <a:rPr lang="en-US" sz="2400" dirty="0">
                <a:latin typeface="Cambria" panose="02040503050406030204" pitchFamily="18" charset="0"/>
                <a:ea typeface="Cambria" panose="02040503050406030204" pitchFamily="18" charset="0"/>
              </a:rPr>
              <a:t> Devi </a:t>
            </a:r>
            <a:r>
              <a:rPr lang="en-US" sz="2400" dirty="0" err="1">
                <a:latin typeface="Cambria" panose="02040503050406030204" pitchFamily="18" charset="0"/>
                <a:ea typeface="Cambria" panose="02040503050406030204" pitchFamily="18" charset="0"/>
              </a:rPr>
              <a:t>Mahatmyam</a:t>
            </a:r>
            <a:r>
              <a:rPr lang="en-US" sz="2400" dirty="0">
                <a:latin typeface="Cambria" panose="02040503050406030204" pitchFamily="18" charset="0"/>
                <a:ea typeface="Cambria" panose="02040503050406030204" pitchFamily="18" charset="0"/>
              </a:rPr>
              <a:t> holds a significant role in Hindu devotional practices and rituals, especially during the auspicious period of Navaratri. </a:t>
            </a:r>
          </a:p>
          <a:p>
            <a:pPr marL="514350" indent="-514350">
              <a:buFont typeface="+mj-lt"/>
              <a:buAutoNum type="arabicPeriod"/>
            </a:pPr>
            <a:r>
              <a:rPr lang="en-IN" sz="2400" dirty="0">
                <a:latin typeface="Cambria" panose="02040503050406030204" pitchFamily="18" charset="0"/>
                <a:ea typeface="Cambria" panose="02040503050406030204" pitchFamily="18" charset="0"/>
              </a:rPr>
              <a:t>Navaratri Worship</a:t>
            </a:r>
          </a:p>
          <a:p>
            <a:pPr marL="514350" indent="-514350">
              <a:buFont typeface="+mj-lt"/>
              <a:buAutoNum type="arabicPeriod"/>
            </a:pPr>
            <a:r>
              <a:rPr lang="en-IN" sz="2400" dirty="0" err="1">
                <a:latin typeface="Cambria" panose="02040503050406030204" pitchFamily="18" charset="0"/>
                <a:ea typeface="Cambria" panose="02040503050406030204" pitchFamily="18" charset="0"/>
              </a:rPr>
              <a:t>Chandi</a:t>
            </a:r>
            <a:r>
              <a:rPr lang="en-IN" sz="2400" dirty="0">
                <a:latin typeface="Cambria" panose="02040503050406030204" pitchFamily="18" charset="0"/>
                <a:ea typeface="Cambria" panose="02040503050406030204" pitchFamily="18" charset="0"/>
              </a:rPr>
              <a:t> </a:t>
            </a:r>
            <a:r>
              <a:rPr lang="en-IN" sz="2400" dirty="0" err="1">
                <a:latin typeface="Cambria" panose="02040503050406030204" pitchFamily="18" charset="0"/>
                <a:ea typeface="Cambria" panose="02040503050406030204" pitchFamily="18" charset="0"/>
              </a:rPr>
              <a:t>Homam</a:t>
            </a:r>
            <a:r>
              <a:rPr lang="en-IN" sz="2400" dirty="0">
                <a:latin typeface="Cambria" panose="02040503050406030204" pitchFamily="18" charset="0"/>
                <a:ea typeface="Cambria" panose="02040503050406030204" pitchFamily="18" charset="0"/>
              </a:rPr>
              <a:t> or </a:t>
            </a:r>
            <a:r>
              <a:rPr lang="en-IN" sz="2400" dirty="0" err="1">
                <a:latin typeface="Cambria" panose="02040503050406030204" pitchFamily="18" charset="0"/>
                <a:ea typeface="Cambria" panose="02040503050406030204" pitchFamily="18" charset="0"/>
              </a:rPr>
              <a:t>Yagna</a:t>
            </a:r>
            <a:endParaRPr lang="en-IN" sz="2400" dirty="0">
              <a:latin typeface="Cambria" panose="02040503050406030204" pitchFamily="18" charset="0"/>
              <a:ea typeface="Cambria" panose="02040503050406030204" pitchFamily="18" charset="0"/>
            </a:endParaRPr>
          </a:p>
          <a:p>
            <a:pPr marL="514350" indent="-514350">
              <a:buFont typeface="+mj-lt"/>
              <a:buAutoNum type="arabicPeriod"/>
            </a:pPr>
            <a:r>
              <a:rPr lang="en-IN" sz="2400" dirty="0">
                <a:latin typeface="Cambria" panose="02040503050406030204" pitchFamily="18" charset="0"/>
                <a:ea typeface="Cambria" panose="02040503050406030204" pitchFamily="18" charset="0"/>
              </a:rPr>
              <a:t>Regular Recitation</a:t>
            </a:r>
          </a:p>
          <a:p>
            <a:pPr marL="514350" indent="-514350">
              <a:buFont typeface="+mj-lt"/>
              <a:buAutoNum type="arabicPeriod"/>
            </a:pPr>
            <a:r>
              <a:rPr lang="en-IN" sz="2400" dirty="0">
                <a:latin typeface="Cambria" panose="02040503050406030204" pitchFamily="18" charset="0"/>
                <a:ea typeface="Cambria" panose="02040503050406030204" pitchFamily="18" charset="0"/>
              </a:rPr>
              <a:t>Spiritual Healing and Protection</a:t>
            </a:r>
          </a:p>
          <a:p>
            <a:pPr marL="514350" indent="-514350">
              <a:buFont typeface="+mj-lt"/>
              <a:buAutoNum type="arabicPeriod"/>
            </a:pPr>
            <a:r>
              <a:rPr lang="en-IN" sz="2400" dirty="0">
                <a:latin typeface="Cambria" panose="02040503050406030204" pitchFamily="18" charset="0"/>
                <a:ea typeface="Cambria" panose="02040503050406030204" pitchFamily="18" charset="0"/>
              </a:rPr>
              <a:t>Group Recitations and Celebrations</a:t>
            </a:r>
          </a:p>
          <a:p>
            <a:pPr marL="514350" indent="-514350">
              <a:buFont typeface="+mj-lt"/>
              <a:buAutoNum type="arabicPeriod"/>
            </a:pPr>
            <a:r>
              <a:rPr lang="en-IN" sz="2400" dirty="0">
                <a:latin typeface="Cambria" panose="02040503050406030204" pitchFamily="18" charset="0"/>
                <a:ea typeface="Cambria" panose="02040503050406030204" pitchFamily="18" charset="0"/>
              </a:rPr>
              <a:t>Purification and Blessings</a:t>
            </a:r>
          </a:p>
          <a:p>
            <a:pPr marL="514350" indent="-514350">
              <a:buFont typeface="+mj-lt"/>
              <a:buAutoNum type="arabicPeriod"/>
            </a:pPr>
            <a:r>
              <a:rPr lang="en-IN" sz="2400" dirty="0">
                <a:latin typeface="Cambria" panose="02040503050406030204" pitchFamily="18" charset="0"/>
                <a:ea typeface="Cambria" panose="02040503050406030204" pitchFamily="18" charset="0"/>
              </a:rPr>
              <a:t>Prayer for Specific Desires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3985253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E41E5-6845-7FA7-6F39-651F2178329B}"/>
              </a:ext>
            </a:extLst>
          </p:cNvPr>
          <p:cNvSpPr>
            <a:spLocks noGrp="1"/>
          </p:cNvSpPr>
          <p:nvPr>
            <p:ph type="title"/>
          </p:nvPr>
        </p:nvSpPr>
        <p:spPr/>
        <p:txBody>
          <a:bodyPr/>
          <a:lstStyle/>
          <a:p>
            <a:r>
              <a:rPr lang="en-US" dirty="0"/>
              <a:t>Integration into the Indian knowledge system:</a:t>
            </a:r>
            <a:endParaRPr lang="en-IN" dirty="0"/>
          </a:p>
        </p:txBody>
      </p:sp>
      <p:sp>
        <p:nvSpPr>
          <p:cNvPr id="3" name="Content Placeholder 2">
            <a:extLst>
              <a:ext uri="{FF2B5EF4-FFF2-40B4-BE49-F238E27FC236}">
                <a16:creationId xmlns:a16="http://schemas.microsoft.com/office/drawing/2014/main" id="{2919D30B-B573-8E5F-6BEA-F41A5E75AE96}"/>
              </a:ext>
            </a:extLst>
          </p:cNvPr>
          <p:cNvSpPr>
            <a:spLocks noGrp="1"/>
          </p:cNvSpPr>
          <p:nvPr>
            <p:ph idx="1"/>
          </p:nvPr>
        </p:nvSpPr>
        <p:spPr>
          <a:xfrm>
            <a:off x="838200" y="1329180"/>
            <a:ext cx="10515600" cy="5231876"/>
          </a:xfrm>
        </p:spPr>
        <p:txBody>
          <a:bodyPr>
            <a:normAutofit fontScale="92500"/>
          </a:bodyPr>
          <a:lstStyle/>
          <a:p>
            <a:pPr algn="l"/>
            <a:endParaRPr lang="en-IN" sz="1800" b="0" i="0" u="none" strike="noStrike" baseline="0" dirty="0">
              <a:solidFill>
                <a:srgbClr val="000000"/>
              </a:solidFill>
              <a:latin typeface="Times New Roman" panose="02020603050405020304" pitchFamily="18" charset="0"/>
            </a:endParaRPr>
          </a:p>
          <a:p>
            <a:pPr algn="just"/>
            <a:r>
              <a:rPr lang="en-US" sz="2400" b="1" i="0" u="none" strike="noStrike" baseline="0" dirty="0">
                <a:solidFill>
                  <a:srgbClr val="000000"/>
                </a:solidFill>
                <a:latin typeface="Times New Roman" panose="02020603050405020304" pitchFamily="18" charset="0"/>
              </a:rPr>
              <a:t>Spiritual Text: </a:t>
            </a:r>
            <a:r>
              <a:rPr lang="en-US" sz="2400" b="0" i="0" u="none" strike="noStrike" baseline="0" dirty="0" err="1">
                <a:solidFill>
                  <a:srgbClr val="000000"/>
                </a:solidFill>
                <a:latin typeface="Times New Roman" panose="02020603050405020304" pitchFamily="18" charset="0"/>
              </a:rPr>
              <a:t>Saptashati</a:t>
            </a:r>
            <a:r>
              <a:rPr lang="en-US" sz="2400" b="0" i="0" u="none" strike="noStrike" baseline="0" dirty="0">
                <a:solidFill>
                  <a:srgbClr val="000000"/>
                </a:solidFill>
                <a:latin typeface="Times New Roman" panose="02020603050405020304" pitchFamily="18" charset="0"/>
              </a:rPr>
              <a:t> Devi </a:t>
            </a:r>
            <a:r>
              <a:rPr lang="en-US" sz="2400" b="0" i="0" u="none" strike="noStrike" baseline="0" dirty="0" err="1">
                <a:solidFill>
                  <a:srgbClr val="000000"/>
                </a:solidFill>
                <a:latin typeface="Times New Roman" panose="02020603050405020304" pitchFamily="18" charset="0"/>
              </a:rPr>
              <a:t>Mahatmyam</a:t>
            </a:r>
            <a:r>
              <a:rPr lang="en-US" sz="2400" b="0" i="0" u="none" strike="noStrike" baseline="0" dirty="0">
                <a:solidFill>
                  <a:srgbClr val="000000"/>
                </a:solidFill>
                <a:latin typeface="Times New Roman" panose="02020603050405020304" pitchFamily="18" charset="0"/>
              </a:rPr>
              <a:t> is revered as a sacred scripture in Hinduism. It is considered one of the major texts within the Indian spiritual tradition, specifically related to the worship of Goddess Durga or Devi, the divine feminine principle. </a:t>
            </a:r>
          </a:p>
          <a:p>
            <a:pPr algn="just"/>
            <a:endParaRPr lang="en-IN" sz="2400" b="0" i="0" u="none" strike="noStrike" baseline="0" dirty="0">
              <a:solidFill>
                <a:srgbClr val="000000"/>
              </a:solidFill>
              <a:latin typeface="Times New Roman" panose="02020603050405020304" pitchFamily="18" charset="0"/>
            </a:endParaRPr>
          </a:p>
          <a:p>
            <a:pPr algn="just"/>
            <a:r>
              <a:rPr lang="en-US" sz="2400" b="1" i="0" u="none" strike="noStrike" baseline="0" dirty="0">
                <a:solidFill>
                  <a:srgbClr val="000000"/>
                </a:solidFill>
                <a:latin typeface="Times New Roman" panose="02020603050405020304" pitchFamily="18" charset="0"/>
              </a:rPr>
              <a:t>Hindu Mythology and Puranas</a:t>
            </a:r>
            <a:r>
              <a:rPr lang="en-US" sz="2400" b="0" i="0" u="none" strike="noStrike" baseline="0" dirty="0">
                <a:solidFill>
                  <a:srgbClr val="000000"/>
                </a:solidFill>
                <a:latin typeface="Times New Roman" panose="02020603050405020304" pitchFamily="18" charset="0"/>
              </a:rPr>
              <a:t>: The text is part of the Puranas, which are a genre of ancient Indian literature that comprises mythological narratives, cosmology, genealogies of gods and sages, and discussions on dharma (righteousness). The Devi </a:t>
            </a:r>
            <a:r>
              <a:rPr lang="en-US" sz="2400" b="0" i="0" u="none" strike="noStrike" baseline="0" dirty="0" err="1">
                <a:solidFill>
                  <a:srgbClr val="000000"/>
                </a:solidFill>
                <a:latin typeface="Times New Roman" panose="02020603050405020304" pitchFamily="18" charset="0"/>
              </a:rPr>
              <a:t>Mahatmyam</a:t>
            </a:r>
            <a:r>
              <a:rPr lang="en-US" sz="2400" b="0" i="0" u="none" strike="noStrike" baseline="0" dirty="0">
                <a:solidFill>
                  <a:srgbClr val="000000"/>
                </a:solidFill>
                <a:latin typeface="Times New Roman" panose="02020603050405020304" pitchFamily="18" charset="0"/>
              </a:rPr>
              <a:t> narrates the exploits of Goddess Durga, her battles against demons, and her manifestations to protect the universe. </a:t>
            </a:r>
          </a:p>
          <a:p>
            <a:pPr algn="just"/>
            <a:endParaRPr lang="en-IN" sz="2400" b="0" i="0" u="none" strike="noStrike" baseline="0" dirty="0">
              <a:solidFill>
                <a:srgbClr val="000000"/>
              </a:solidFill>
              <a:latin typeface="Times New Roman" panose="02020603050405020304" pitchFamily="18" charset="0"/>
            </a:endParaRPr>
          </a:p>
          <a:p>
            <a:pPr algn="just"/>
            <a:r>
              <a:rPr lang="en-US" sz="2400" b="1" i="0" u="none" strike="noStrike" baseline="0" dirty="0">
                <a:solidFill>
                  <a:srgbClr val="000000"/>
                </a:solidFill>
                <a:latin typeface="Times New Roman" panose="02020603050405020304" pitchFamily="18" charset="0"/>
              </a:rPr>
              <a:t>Rituals and Festivals: </a:t>
            </a:r>
            <a:r>
              <a:rPr lang="en-US" sz="2400" b="0" i="0" u="none" strike="noStrike" baseline="0" dirty="0" err="1">
                <a:solidFill>
                  <a:srgbClr val="000000"/>
                </a:solidFill>
                <a:latin typeface="Times New Roman" panose="02020603050405020304" pitchFamily="18" charset="0"/>
              </a:rPr>
              <a:t>Saptashati</a:t>
            </a:r>
            <a:r>
              <a:rPr lang="en-US" sz="2400" b="0" i="0" u="none" strike="noStrike" baseline="0" dirty="0">
                <a:solidFill>
                  <a:srgbClr val="000000"/>
                </a:solidFill>
                <a:latin typeface="Times New Roman" panose="02020603050405020304" pitchFamily="18" charset="0"/>
              </a:rPr>
              <a:t> Devi </a:t>
            </a:r>
            <a:r>
              <a:rPr lang="en-US" sz="2400" b="0" i="0" u="none" strike="noStrike" baseline="0" dirty="0" err="1">
                <a:solidFill>
                  <a:srgbClr val="000000"/>
                </a:solidFill>
                <a:latin typeface="Times New Roman" panose="02020603050405020304" pitchFamily="18" charset="0"/>
              </a:rPr>
              <a:t>Mahatmyam</a:t>
            </a:r>
            <a:r>
              <a:rPr lang="en-US" sz="2400" b="0" i="0" u="none" strike="noStrike" baseline="0" dirty="0">
                <a:solidFill>
                  <a:srgbClr val="000000"/>
                </a:solidFill>
                <a:latin typeface="Times New Roman" panose="02020603050405020304" pitchFamily="18" charset="0"/>
              </a:rPr>
              <a:t> is recited and worshipped during Navaratri, a significant Hindu festival that celebrates the divine feminine and the victory of good over evil. Devotees chant the verses of the text to invoke the blessings of Goddess Durga and seek protection, prosperity, and spiritual growth </a:t>
            </a:r>
          </a:p>
          <a:p>
            <a:endParaRPr lang="en-IN" dirty="0"/>
          </a:p>
        </p:txBody>
      </p:sp>
    </p:spTree>
    <p:extLst>
      <p:ext uri="{BB962C8B-B14F-4D97-AF65-F5344CB8AC3E}">
        <p14:creationId xmlns:p14="http://schemas.microsoft.com/office/powerpoint/2010/main" val="15731425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69F763-006A-A935-6835-B0A65E3C890B}"/>
              </a:ext>
            </a:extLst>
          </p:cNvPr>
          <p:cNvSpPr>
            <a:spLocks noGrp="1"/>
          </p:cNvSpPr>
          <p:nvPr>
            <p:ph idx="1"/>
          </p:nvPr>
        </p:nvSpPr>
        <p:spPr>
          <a:xfrm>
            <a:off x="838200" y="556181"/>
            <a:ext cx="10515600" cy="5620782"/>
          </a:xfrm>
        </p:spPr>
        <p:txBody>
          <a:bodyPr>
            <a:normAutofit/>
          </a:bodyPr>
          <a:lstStyle/>
          <a:p>
            <a:pPr algn="just"/>
            <a:endParaRPr lang="en-IN" sz="2400" b="0" i="0" u="none" strike="noStrike" baseline="0" dirty="0">
              <a:solidFill>
                <a:srgbClr val="000000"/>
              </a:solidFill>
              <a:latin typeface="Times New Roman" panose="02020603050405020304" pitchFamily="18" charset="0"/>
            </a:endParaRPr>
          </a:p>
          <a:p>
            <a:pPr algn="just"/>
            <a:r>
              <a:rPr lang="en-US" b="1" i="0" u="none" strike="noStrike" baseline="0" dirty="0">
                <a:solidFill>
                  <a:srgbClr val="000000"/>
                </a:solidFill>
                <a:latin typeface="Times New Roman" panose="02020603050405020304" pitchFamily="18" charset="0"/>
              </a:rPr>
              <a:t>Bhakti Tradition: </a:t>
            </a:r>
            <a:r>
              <a:rPr lang="en-US" b="0" i="0" u="none" strike="noStrike" baseline="0" dirty="0">
                <a:solidFill>
                  <a:srgbClr val="000000"/>
                </a:solidFill>
                <a:latin typeface="Times New Roman" panose="02020603050405020304" pitchFamily="18" charset="0"/>
              </a:rPr>
              <a:t>The text plays a crucial role in the Bhakti (devotional) tradition of Hinduism. It inspires devotees to develop deep love and devotion towards Goddess Durga, encouraging them to surrender to the divine will and seek solace in her grace. </a:t>
            </a:r>
          </a:p>
          <a:p>
            <a:pPr algn="just"/>
            <a:endParaRPr lang="en-IN" b="0" i="0" u="none" strike="noStrike" baseline="0" dirty="0">
              <a:solidFill>
                <a:srgbClr val="000000"/>
              </a:solidFill>
              <a:latin typeface="Times New Roman" panose="02020603050405020304" pitchFamily="18" charset="0"/>
            </a:endParaRPr>
          </a:p>
          <a:p>
            <a:pPr algn="just"/>
            <a:r>
              <a:rPr lang="en-US" b="1" i="0" u="none" strike="noStrike" baseline="0" dirty="0">
                <a:solidFill>
                  <a:srgbClr val="000000"/>
                </a:solidFill>
                <a:latin typeface="Times New Roman" panose="02020603050405020304" pitchFamily="18" charset="0"/>
              </a:rPr>
              <a:t>Spiritual Philosophy: </a:t>
            </a:r>
            <a:r>
              <a:rPr lang="en-US" b="0" i="0" u="none" strike="noStrike" baseline="0" dirty="0">
                <a:solidFill>
                  <a:srgbClr val="000000"/>
                </a:solidFill>
                <a:latin typeface="Times New Roman" panose="02020603050405020304" pitchFamily="18" charset="0"/>
              </a:rPr>
              <a:t>The teachings and hymns of </a:t>
            </a:r>
            <a:r>
              <a:rPr lang="en-US" b="0" i="0" u="none" strike="noStrike" baseline="0" dirty="0" err="1">
                <a:solidFill>
                  <a:srgbClr val="000000"/>
                </a:solidFill>
                <a:latin typeface="Times New Roman" panose="02020603050405020304" pitchFamily="18" charset="0"/>
              </a:rPr>
              <a:t>Saptashati</a:t>
            </a:r>
            <a:r>
              <a:rPr lang="en-US" b="0" i="0" u="none" strike="noStrike" baseline="0" dirty="0">
                <a:solidFill>
                  <a:srgbClr val="000000"/>
                </a:solidFill>
                <a:latin typeface="Times New Roman" panose="02020603050405020304" pitchFamily="18" charset="0"/>
              </a:rPr>
              <a:t> Devi </a:t>
            </a:r>
            <a:r>
              <a:rPr lang="en-US" b="0" i="0" u="none" strike="noStrike" baseline="0" dirty="0" err="1">
                <a:solidFill>
                  <a:srgbClr val="000000"/>
                </a:solidFill>
                <a:latin typeface="Times New Roman" panose="02020603050405020304" pitchFamily="18" charset="0"/>
              </a:rPr>
              <a:t>Mahatmyam</a:t>
            </a:r>
            <a:r>
              <a:rPr lang="en-US" b="0" i="0" u="none" strike="noStrike" baseline="0" dirty="0">
                <a:solidFill>
                  <a:srgbClr val="000000"/>
                </a:solidFill>
                <a:latin typeface="Times New Roman" panose="02020603050405020304" pitchFamily="18" charset="0"/>
              </a:rPr>
              <a:t> convey profound spiritual insights. It explores themes of divine grace, the nature of good and evil, the power of devotion, and the path to spiritual liberation. Scholars and seekers contemplate these verses to understand the deeper aspects of life and the spiritual journey. </a:t>
            </a:r>
          </a:p>
          <a:p>
            <a:endParaRPr lang="en-IN" sz="2000" b="0" i="0" u="none" strike="noStrike" baseline="0" dirty="0">
              <a:solidFill>
                <a:srgbClr val="000000"/>
              </a:solidFill>
              <a:latin typeface="Times New Roman" panose="02020603050405020304" pitchFamily="18" charset="0"/>
            </a:endParaRPr>
          </a:p>
          <a:p>
            <a:endParaRPr lang="en-IN" dirty="0"/>
          </a:p>
        </p:txBody>
      </p:sp>
    </p:spTree>
    <p:extLst>
      <p:ext uri="{BB962C8B-B14F-4D97-AF65-F5344CB8AC3E}">
        <p14:creationId xmlns:p14="http://schemas.microsoft.com/office/powerpoint/2010/main" val="1524759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latin typeface="Cambria" panose="02040503050406030204" pitchFamily="18" charset="0"/>
                <a:ea typeface="Cambria" panose="02040503050406030204" pitchFamily="18" charset="0"/>
              </a:rPr>
              <a:t>Introduction</a:t>
            </a:r>
            <a:endParaRPr lang="en-IN" dirty="0"/>
          </a:p>
        </p:txBody>
      </p:sp>
      <p:sp>
        <p:nvSpPr>
          <p:cNvPr id="3" name="Content Placeholder 2"/>
          <p:cNvSpPr>
            <a:spLocks noGrp="1"/>
          </p:cNvSpPr>
          <p:nvPr>
            <p:ph idx="1"/>
          </p:nvPr>
        </p:nvSpPr>
        <p:spPr/>
        <p:txBody>
          <a:bodyPr/>
          <a:lstStyle/>
          <a:p>
            <a:pPr algn="just"/>
            <a:r>
              <a:rPr lang="en-US" dirty="0"/>
              <a:t>Influence on Modern Practices: Many aspects of contemporary Hindu traditions and practices have roots in ancient society. Understanding women's roles in the past helps us grasp the origins of certain customs, rituals, and gender-related beliefs that continue to influence modern Hinduism.</a:t>
            </a:r>
          </a:p>
          <a:p>
            <a:pPr algn="just"/>
            <a:r>
              <a:rPr lang="en-US" dirty="0"/>
              <a:t>Reevaluating Historical Narratives: By delving into women's roles, we can challenge and correct historical narratives that may have been biased or one-sided. It encourages a more nuanced and accurate understanding of the past.</a:t>
            </a:r>
            <a:endParaRPr lang="en-IN" dirty="0"/>
          </a:p>
        </p:txBody>
      </p:sp>
    </p:spTree>
    <p:extLst>
      <p:ext uri="{BB962C8B-B14F-4D97-AF65-F5344CB8AC3E}">
        <p14:creationId xmlns:p14="http://schemas.microsoft.com/office/powerpoint/2010/main" val="10901812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05406-840E-E6E5-C0B9-EF56304BF0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EC2F1E-44E9-75C2-2B0B-4B025EDBFDE0}"/>
              </a:ext>
            </a:extLst>
          </p:cNvPr>
          <p:cNvSpPr>
            <a:spLocks noGrp="1"/>
          </p:cNvSpPr>
          <p:nvPr>
            <p:ph idx="1"/>
          </p:nvPr>
        </p:nvSpPr>
        <p:spPr/>
        <p:txBody>
          <a:bodyPr>
            <a:normAutofit fontScale="92500"/>
          </a:bodyPr>
          <a:lstStyle/>
          <a:p>
            <a:pPr algn="just"/>
            <a:r>
              <a:rPr lang="en-US" sz="2800" b="1" i="0" u="none" strike="noStrike" baseline="0" dirty="0">
                <a:solidFill>
                  <a:srgbClr val="000000"/>
                </a:solidFill>
                <a:latin typeface="Times New Roman" panose="02020603050405020304" pitchFamily="18" charset="0"/>
              </a:rPr>
              <a:t>Art, Music, and Dance: </a:t>
            </a:r>
            <a:r>
              <a:rPr lang="en-US" sz="2800" b="0" i="0" u="none" strike="noStrike" baseline="0" dirty="0">
                <a:solidFill>
                  <a:srgbClr val="000000"/>
                </a:solidFill>
                <a:latin typeface="Times New Roman" panose="02020603050405020304" pitchFamily="18" charset="0"/>
              </a:rPr>
              <a:t>The stories and verses of </a:t>
            </a:r>
            <a:r>
              <a:rPr lang="en-US" sz="2800" b="0" i="0" u="none" strike="noStrike" baseline="0" dirty="0" err="1">
                <a:solidFill>
                  <a:srgbClr val="000000"/>
                </a:solidFill>
                <a:latin typeface="Times New Roman" panose="02020603050405020304" pitchFamily="18" charset="0"/>
              </a:rPr>
              <a:t>Saptashati</a:t>
            </a:r>
            <a:r>
              <a:rPr lang="en-US" sz="2800" b="0" i="0" u="none" strike="noStrike" baseline="0" dirty="0">
                <a:solidFill>
                  <a:srgbClr val="000000"/>
                </a:solidFill>
                <a:latin typeface="Times New Roman" panose="02020603050405020304" pitchFamily="18" charset="0"/>
              </a:rPr>
              <a:t> Devi </a:t>
            </a:r>
            <a:r>
              <a:rPr lang="en-US" sz="2800" b="0" i="0" u="none" strike="noStrike" baseline="0" dirty="0" err="1">
                <a:solidFill>
                  <a:srgbClr val="000000"/>
                </a:solidFill>
                <a:latin typeface="Times New Roman" panose="02020603050405020304" pitchFamily="18" charset="0"/>
              </a:rPr>
              <a:t>Mahatmyam</a:t>
            </a:r>
            <a:r>
              <a:rPr lang="en-US" sz="2800" b="0" i="0" u="none" strike="noStrike" baseline="0" dirty="0">
                <a:solidFill>
                  <a:srgbClr val="000000"/>
                </a:solidFill>
                <a:latin typeface="Times New Roman" panose="02020603050405020304" pitchFamily="18" charset="0"/>
              </a:rPr>
              <a:t> have inspired various forms of artistic expression in India. Traditional dance forms like Bharatanatyam and Kuchipudi often include performances based on episodes from the Devi </a:t>
            </a:r>
            <a:r>
              <a:rPr lang="en-US" sz="2800" b="0" i="0" u="none" strike="noStrike" baseline="0" dirty="0" err="1">
                <a:solidFill>
                  <a:srgbClr val="000000"/>
                </a:solidFill>
                <a:latin typeface="Times New Roman" panose="02020603050405020304" pitchFamily="18" charset="0"/>
              </a:rPr>
              <a:t>Mahatmyam</a:t>
            </a:r>
            <a:r>
              <a:rPr lang="en-US" sz="2800" b="0" i="0" u="none" strike="noStrike" baseline="0" dirty="0">
                <a:solidFill>
                  <a:srgbClr val="000000"/>
                </a:solidFill>
                <a:latin typeface="Times New Roman" panose="02020603050405020304" pitchFamily="18" charset="0"/>
              </a:rPr>
              <a:t>. Additionally, devotional songs (bhajans) and classical music compositions are dedicated to Goddess Durga, drawing from the text's content. </a:t>
            </a:r>
          </a:p>
          <a:p>
            <a:pPr algn="just"/>
            <a:endParaRPr lang="en-IN" sz="2800" b="0" i="0" u="none" strike="noStrike" baseline="0" dirty="0">
              <a:solidFill>
                <a:srgbClr val="000000"/>
              </a:solidFill>
              <a:latin typeface="Times New Roman" panose="02020603050405020304" pitchFamily="18" charset="0"/>
            </a:endParaRPr>
          </a:p>
          <a:p>
            <a:pPr algn="just"/>
            <a:r>
              <a:rPr lang="en-US" sz="2800" b="1" i="0" u="none" strike="noStrike" baseline="0" dirty="0">
                <a:solidFill>
                  <a:srgbClr val="000000"/>
                </a:solidFill>
                <a:latin typeface="Times New Roman" panose="02020603050405020304" pitchFamily="18" charset="0"/>
              </a:rPr>
              <a:t>Cultural Heritage: </a:t>
            </a:r>
            <a:r>
              <a:rPr lang="en-US" sz="2800" b="0" i="0" u="none" strike="noStrike" baseline="0" dirty="0" err="1">
                <a:solidFill>
                  <a:srgbClr val="000000"/>
                </a:solidFill>
                <a:latin typeface="Times New Roman" panose="02020603050405020304" pitchFamily="18" charset="0"/>
              </a:rPr>
              <a:t>Saptashati</a:t>
            </a:r>
            <a:r>
              <a:rPr lang="en-US" sz="2800" b="0" i="0" u="none" strike="noStrike" baseline="0" dirty="0">
                <a:solidFill>
                  <a:srgbClr val="000000"/>
                </a:solidFill>
                <a:latin typeface="Times New Roman" panose="02020603050405020304" pitchFamily="18" charset="0"/>
              </a:rPr>
              <a:t> Devi </a:t>
            </a:r>
            <a:r>
              <a:rPr lang="en-US" sz="2800" b="0" i="0" u="none" strike="noStrike" baseline="0" dirty="0" err="1">
                <a:solidFill>
                  <a:srgbClr val="000000"/>
                </a:solidFill>
                <a:latin typeface="Times New Roman" panose="02020603050405020304" pitchFamily="18" charset="0"/>
              </a:rPr>
              <a:t>Mahatmyam</a:t>
            </a:r>
            <a:r>
              <a:rPr lang="en-US" sz="2800" b="0" i="0" u="none" strike="noStrike" baseline="0" dirty="0">
                <a:solidFill>
                  <a:srgbClr val="000000"/>
                </a:solidFill>
                <a:latin typeface="Times New Roman" panose="02020603050405020304" pitchFamily="18" charset="0"/>
              </a:rPr>
              <a:t> contributes to India's cultural heritage by being an integral part of religious rituals, festivals, and artistic expressions. It reflects the rich tapestry of Indian spirituality and provides a sense of identity and unity among the people. </a:t>
            </a:r>
          </a:p>
          <a:p>
            <a:endParaRPr lang="en-IN" dirty="0"/>
          </a:p>
        </p:txBody>
      </p:sp>
    </p:spTree>
    <p:extLst>
      <p:ext uri="{BB962C8B-B14F-4D97-AF65-F5344CB8AC3E}">
        <p14:creationId xmlns:p14="http://schemas.microsoft.com/office/powerpoint/2010/main" val="6172758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US" dirty="0">
                <a:solidFill>
                  <a:srgbClr val="00B050"/>
                </a:solidFill>
              </a:rPr>
              <a:t>Conclusion</a:t>
            </a:r>
            <a:endParaRPr lang="en-IN" dirty="0">
              <a:solidFill>
                <a:srgbClr val="00B050"/>
              </a:solidFill>
            </a:endParaRPr>
          </a:p>
        </p:txBody>
      </p:sp>
      <p:sp>
        <p:nvSpPr>
          <p:cNvPr id="3" name="Content Placeholder 2"/>
          <p:cNvSpPr>
            <a:spLocks noGrp="1"/>
          </p:cNvSpPr>
          <p:nvPr>
            <p:ph idx="1"/>
          </p:nvPr>
        </p:nvSpPr>
        <p:spPr>
          <a:xfrm>
            <a:off x="838200" y="1094509"/>
            <a:ext cx="10515600" cy="5375563"/>
          </a:xfrm>
        </p:spPr>
        <p:txBody>
          <a:bodyPr>
            <a:normAutofit/>
          </a:bodyPr>
          <a:lstStyle/>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In conclusion, </a:t>
            </a:r>
            <a:r>
              <a:rPr lang="en-US" sz="2400" dirty="0" err="1">
                <a:latin typeface="Cambria" panose="02040503050406030204" pitchFamily="18" charset="0"/>
                <a:ea typeface="Cambria" panose="02040503050406030204" pitchFamily="18" charset="0"/>
              </a:rPr>
              <a:t>Saptasati</a:t>
            </a:r>
            <a:r>
              <a:rPr lang="en-US" sz="2400" dirty="0">
                <a:latin typeface="Cambria" panose="02040503050406030204" pitchFamily="18" charset="0"/>
                <a:ea typeface="Cambria" panose="02040503050406030204" pitchFamily="18" charset="0"/>
              </a:rPr>
              <a:t> Devi </a:t>
            </a:r>
            <a:r>
              <a:rPr lang="en-US" sz="2400" dirty="0" err="1">
                <a:latin typeface="Cambria" panose="02040503050406030204" pitchFamily="18" charset="0"/>
                <a:ea typeface="Cambria" panose="02040503050406030204" pitchFamily="18" charset="0"/>
              </a:rPr>
              <a:t>Mahatmyam's</a:t>
            </a:r>
            <a:r>
              <a:rPr lang="en-US" sz="2400" dirty="0">
                <a:latin typeface="Cambria" panose="02040503050406030204" pitchFamily="18" charset="0"/>
                <a:ea typeface="Cambria" panose="02040503050406030204" pitchFamily="18" charset="0"/>
              </a:rPr>
              <a:t> enduring importance in Hindu culture and spirituality lies in its ability to bridge the past and the present, offering a reservoir of wisdom, inspiration, and cultural expression that continues to enrich the lives of individuals, families, and communities worldwide. It serves as a timeless beacon guiding seekers on their spiritual journey while preserving the vibrant tapestry of Hindu traditions.</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2808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F7CD-F90D-BA8C-4A89-7D3E14C0B89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1F05BD1-3425-7C3B-0DE9-4DE9356362B6}"/>
              </a:ext>
            </a:extLst>
          </p:cNvPr>
          <p:cNvSpPr>
            <a:spLocks noGrp="1"/>
          </p:cNvSpPr>
          <p:nvPr>
            <p:ph idx="1"/>
          </p:nvPr>
        </p:nvSpPr>
        <p:spPr>
          <a:xfrm>
            <a:off x="838200" y="1555423"/>
            <a:ext cx="10515600" cy="4621540"/>
          </a:xfrm>
        </p:spPr>
        <p:txBody>
          <a:bodyPr>
            <a:normAutofit lnSpcReduction="10000"/>
          </a:bodyPr>
          <a:lstStyle/>
          <a:p>
            <a:pPr algn="l"/>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err="1">
                <a:solidFill>
                  <a:srgbClr val="000000"/>
                </a:solidFill>
                <a:latin typeface="Times New Roman" panose="02020603050405020304" pitchFamily="18" charset="0"/>
              </a:rPr>
              <a:t>Saptashati</a:t>
            </a:r>
            <a:r>
              <a:rPr lang="en-US" sz="1800" b="0" i="0" u="none" strike="noStrike" baseline="0" dirty="0">
                <a:solidFill>
                  <a:srgbClr val="000000"/>
                </a:solidFill>
                <a:latin typeface="Times New Roman" panose="02020603050405020304" pitchFamily="18" charset="0"/>
              </a:rPr>
              <a:t> Devi </a:t>
            </a:r>
            <a:r>
              <a:rPr lang="en-US" sz="1800" b="0" i="0" u="none" strike="noStrike" baseline="0" dirty="0" err="1">
                <a:solidFill>
                  <a:srgbClr val="000000"/>
                </a:solidFill>
                <a:latin typeface="Times New Roman" panose="02020603050405020304" pitchFamily="18" charset="0"/>
              </a:rPr>
              <a:t>Mahatmyam</a:t>
            </a:r>
            <a:r>
              <a:rPr lang="en-US" sz="1800" b="0" i="0" u="none" strike="noStrike" baseline="0" dirty="0">
                <a:solidFill>
                  <a:srgbClr val="000000"/>
                </a:solidFill>
                <a:latin typeface="Times New Roman" panose="02020603050405020304" pitchFamily="18" charset="0"/>
              </a:rPr>
              <a:t> is a sacred text primarily dedicated to the worship of: </a:t>
            </a:r>
          </a:p>
          <a:p>
            <a:r>
              <a:rPr lang="en-IN" sz="1800" b="0" i="0" u="none" strike="noStrike" baseline="0" dirty="0">
                <a:solidFill>
                  <a:srgbClr val="000000"/>
                </a:solidFill>
                <a:latin typeface="Times New Roman" panose="02020603050405020304" pitchFamily="18" charset="0"/>
              </a:rPr>
              <a:t>a) Lord Shiva </a:t>
            </a:r>
          </a:p>
          <a:p>
            <a:r>
              <a:rPr lang="en-IN" sz="1800" b="0" i="0" u="none" strike="noStrike" baseline="0" dirty="0">
                <a:solidFill>
                  <a:srgbClr val="000000"/>
                </a:solidFill>
                <a:latin typeface="Times New Roman" panose="02020603050405020304" pitchFamily="18" charset="0"/>
              </a:rPr>
              <a:t>b) Lord Vishnu </a:t>
            </a:r>
          </a:p>
          <a:p>
            <a:r>
              <a:rPr lang="en-IN" sz="1800" b="0" i="0" u="none" strike="noStrike" baseline="0" dirty="0">
                <a:solidFill>
                  <a:srgbClr val="000000"/>
                </a:solidFill>
                <a:latin typeface="Times New Roman" panose="02020603050405020304" pitchFamily="18" charset="0"/>
              </a:rPr>
              <a:t>c) Goddess Durga </a:t>
            </a:r>
          </a:p>
          <a:p>
            <a:r>
              <a:rPr lang="en-IN" sz="1800" b="0" i="0" u="none" strike="noStrike" baseline="0" dirty="0">
                <a:solidFill>
                  <a:srgbClr val="000000"/>
                </a:solidFill>
                <a:latin typeface="Times New Roman" panose="02020603050405020304" pitchFamily="18" charset="0"/>
              </a:rPr>
              <a:t>d) Lord Ganesha </a:t>
            </a:r>
          </a:p>
          <a:p>
            <a:endParaRPr lang="en-IN"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2. Devi </a:t>
            </a:r>
            <a:r>
              <a:rPr lang="en-US" sz="1800" b="0" i="0" u="none" strike="noStrike" baseline="0" dirty="0" err="1">
                <a:solidFill>
                  <a:srgbClr val="000000"/>
                </a:solidFill>
                <a:latin typeface="Times New Roman" panose="02020603050405020304" pitchFamily="18" charset="0"/>
              </a:rPr>
              <a:t>Mahatmyam</a:t>
            </a:r>
            <a:r>
              <a:rPr lang="en-US" sz="1800" b="0" i="0" u="none" strike="noStrike" baseline="0" dirty="0">
                <a:solidFill>
                  <a:srgbClr val="000000"/>
                </a:solidFill>
                <a:latin typeface="Times New Roman" panose="02020603050405020304" pitchFamily="18" charset="0"/>
              </a:rPr>
              <a:t>, also known as Chandi Path or </a:t>
            </a:r>
            <a:r>
              <a:rPr lang="en-US" sz="1800" b="0" i="0" u="none" strike="noStrike" baseline="0" dirty="0" err="1">
                <a:solidFill>
                  <a:srgbClr val="000000"/>
                </a:solidFill>
                <a:latin typeface="Times New Roman" panose="02020603050405020304" pitchFamily="18" charset="0"/>
              </a:rPr>
              <a:t>Saptashati</a:t>
            </a:r>
            <a:r>
              <a:rPr lang="en-US" sz="1800" b="0" i="0" u="none" strike="noStrike" baseline="0" dirty="0">
                <a:solidFill>
                  <a:srgbClr val="000000"/>
                </a:solidFill>
                <a:latin typeface="Times New Roman" panose="02020603050405020304" pitchFamily="18" charset="0"/>
              </a:rPr>
              <a:t> Devi </a:t>
            </a:r>
            <a:r>
              <a:rPr lang="en-US" sz="1800" b="0" i="0" u="none" strike="noStrike" baseline="0" dirty="0" err="1">
                <a:solidFill>
                  <a:srgbClr val="000000"/>
                </a:solidFill>
                <a:latin typeface="Times New Roman" panose="02020603050405020304" pitchFamily="18" charset="0"/>
              </a:rPr>
              <a:t>Mahatmyam</a:t>
            </a:r>
            <a:r>
              <a:rPr lang="en-US" sz="1800" b="0" i="0" u="none" strike="noStrike" baseline="0" dirty="0">
                <a:solidFill>
                  <a:srgbClr val="000000"/>
                </a:solidFill>
                <a:latin typeface="Times New Roman" panose="02020603050405020304" pitchFamily="18" charset="0"/>
              </a:rPr>
              <a:t>, is a part of which ancient Indian literature? </a:t>
            </a:r>
          </a:p>
          <a:p>
            <a:r>
              <a:rPr lang="en-IN" sz="1800" b="0" i="0" u="none" strike="noStrike" baseline="0" dirty="0">
                <a:solidFill>
                  <a:srgbClr val="000000"/>
                </a:solidFill>
                <a:latin typeface="Times New Roman" panose="02020603050405020304" pitchFamily="18" charset="0"/>
              </a:rPr>
              <a:t>a) Vedas </a:t>
            </a:r>
          </a:p>
          <a:p>
            <a:r>
              <a:rPr lang="en-IN" sz="1800" b="0" i="0" u="none" strike="noStrike" baseline="0" dirty="0">
                <a:solidFill>
                  <a:srgbClr val="000000"/>
                </a:solidFill>
                <a:latin typeface="Times New Roman" panose="02020603050405020304" pitchFamily="18" charset="0"/>
              </a:rPr>
              <a:t>b) Upanishads </a:t>
            </a:r>
          </a:p>
          <a:p>
            <a:r>
              <a:rPr lang="en-IN" sz="1800" b="0" i="0" u="none" strike="noStrike" baseline="0" dirty="0">
                <a:solidFill>
                  <a:srgbClr val="000000"/>
                </a:solidFill>
                <a:latin typeface="Cambria" panose="02040503050406030204" pitchFamily="18" charset="0"/>
              </a:rPr>
              <a:t>c) Bhagavad Gita </a:t>
            </a:r>
          </a:p>
          <a:p>
            <a:r>
              <a:rPr lang="en-IN" sz="1800" b="0" i="0" u="none" strike="noStrike" baseline="0" dirty="0">
                <a:solidFill>
                  <a:srgbClr val="000000"/>
                </a:solidFill>
                <a:latin typeface="Cambria" panose="02040503050406030204" pitchFamily="18" charset="0"/>
              </a:rPr>
              <a:t>d) Puranas </a:t>
            </a:r>
          </a:p>
          <a:p>
            <a:endParaRPr lang="en-IN" dirty="0"/>
          </a:p>
        </p:txBody>
      </p:sp>
    </p:spTree>
    <p:extLst>
      <p:ext uri="{BB962C8B-B14F-4D97-AF65-F5344CB8AC3E}">
        <p14:creationId xmlns:p14="http://schemas.microsoft.com/office/powerpoint/2010/main" val="2039212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35528"/>
            <a:ext cx="9144000" cy="651164"/>
          </a:xfrm>
        </p:spPr>
        <p:txBody>
          <a:bodyPr>
            <a:normAutofit fontScale="90000"/>
          </a:bodyPr>
          <a:lstStyle/>
          <a:p>
            <a:r>
              <a:rPr lang="en-US" sz="4400" dirty="0">
                <a:solidFill>
                  <a:srgbClr val="00B050"/>
                </a:solidFill>
                <a:latin typeface="Cambria" panose="02040503050406030204" pitchFamily="18" charset="0"/>
                <a:ea typeface="Cambria" panose="02040503050406030204" pitchFamily="18" charset="0"/>
              </a:rPr>
              <a:t>Flow of Content</a:t>
            </a:r>
            <a:endParaRPr lang="en-IN" sz="4400" dirty="0">
              <a:solidFill>
                <a:srgbClr val="00B050"/>
              </a:solidFill>
              <a:latin typeface="Cambria" panose="02040503050406030204" pitchFamily="18" charset="0"/>
              <a:ea typeface="Cambria" panose="02040503050406030204" pitchFamily="18" charset="0"/>
            </a:endParaRPr>
          </a:p>
        </p:txBody>
      </p:sp>
      <p:sp>
        <p:nvSpPr>
          <p:cNvPr id="3" name="Subtitle 2"/>
          <p:cNvSpPr>
            <a:spLocks noGrp="1"/>
          </p:cNvSpPr>
          <p:nvPr>
            <p:ph type="subTitle" idx="1"/>
          </p:nvPr>
        </p:nvSpPr>
        <p:spPr>
          <a:xfrm>
            <a:off x="-96982" y="1177636"/>
            <a:ext cx="12081164" cy="5680364"/>
          </a:xfrm>
        </p:spPr>
        <p:txBody>
          <a:bodyPr>
            <a:normAutofit/>
          </a:bodyPr>
          <a:lstStyle/>
          <a:p>
            <a:pPr marL="342900" indent="-342900" algn="l">
              <a:buFont typeface="Wingdings" panose="05000000000000000000" pitchFamily="2" charset="2"/>
              <a:buChar char="Ø"/>
            </a:pPr>
            <a:endParaRPr lang="en-US" sz="2800" dirty="0">
              <a:latin typeface="Cambria" panose="02040503050406030204" pitchFamily="18" charset="0"/>
              <a:ea typeface="Cambria" panose="02040503050406030204" pitchFamily="18" charset="0"/>
            </a:endParaRPr>
          </a:p>
          <a:p>
            <a:pPr marL="342900" indent="-342900" algn="l">
              <a:buFont typeface="Wingdings" panose="05000000000000000000" pitchFamily="2" charset="2"/>
              <a:buChar char="Ø"/>
            </a:pPr>
            <a:endParaRPr lang="en-US" sz="2800" dirty="0">
              <a:latin typeface="Cambria" panose="02040503050406030204" pitchFamily="18" charset="0"/>
              <a:ea typeface="Cambria" panose="02040503050406030204" pitchFamily="18" charset="0"/>
            </a:endParaRPr>
          </a:p>
          <a:p>
            <a:pPr algn="l"/>
            <a:endParaRPr lang="en-US" sz="2800" dirty="0">
              <a:latin typeface="Cambria" panose="02040503050406030204" pitchFamily="18" charset="0"/>
              <a:ea typeface="Cambria" panose="02040503050406030204" pitchFamily="18" charset="0"/>
            </a:endParaRPr>
          </a:p>
          <a:p>
            <a:pPr marL="342900" indent="-342900" algn="l">
              <a:buFont typeface="Wingdings" panose="05000000000000000000" pitchFamily="2" charset="2"/>
              <a:buChar char="Ø"/>
            </a:pPr>
            <a:endParaRPr lang="en-US" sz="2800" dirty="0">
              <a:latin typeface="Cambria" panose="02040503050406030204" pitchFamily="18" charset="0"/>
              <a:ea typeface="Cambria" panose="02040503050406030204" pitchFamily="18" charset="0"/>
            </a:endParaRPr>
          </a:p>
          <a:p>
            <a:pPr marL="342900" indent="-342900" algn="l">
              <a:buFont typeface="Wingdings" panose="05000000000000000000" pitchFamily="2" charset="2"/>
              <a:buChar char="Ø"/>
            </a:pPr>
            <a:endParaRPr lang="en-US" sz="2800" dirty="0">
              <a:latin typeface="Cambria" panose="02040503050406030204" pitchFamily="18" charset="0"/>
              <a:ea typeface="Cambria" panose="02040503050406030204" pitchFamily="18" charset="0"/>
            </a:endParaRPr>
          </a:p>
          <a:p>
            <a:pPr marL="457200" indent="-457200" algn="l">
              <a:buFont typeface="Wingdings" panose="05000000000000000000" pitchFamily="2" charset="2"/>
              <a:buChar char="Ø"/>
            </a:pPr>
            <a:endParaRPr lang="en-US" sz="2600" b="1" dirty="0">
              <a:latin typeface="Cambria" panose="02040503050406030204" pitchFamily="18" charset="0"/>
              <a:ea typeface="Cambria" panose="02040503050406030204" pitchFamily="18" charset="0"/>
            </a:endParaRPr>
          </a:p>
          <a:p>
            <a:pPr algn="l"/>
            <a:r>
              <a:rPr lang="en-US" sz="2600" b="1" dirty="0">
                <a:latin typeface="Cambria" panose="02040503050406030204" pitchFamily="18" charset="0"/>
                <a:ea typeface="Cambria" panose="02040503050406030204" pitchFamily="18" charset="0"/>
              </a:rPr>
              <a:t>                                                  </a:t>
            </a:r>
          </a:p>
          <a:p>
            <a:pPr algn="l"/>
            <a:endParaRPr lang="en-US" sz="2600" b="1" dirty="0">
              <a:latin typeface="Cambria" panose="02040503050406030204" pitchFamily="18" charset="0"/>
              <a:ea typeface="Cambria" panose="02040503050406030204" pitchFamily="18" charset="0"/>
            </a:endParaRPr>
          </a:p>
          <a:p>
            <a:r>
              <a:rPr lang="en-US" sz="2800" dirty="0">
                <a:latin typeface="Cambria" panose="02040503050406030204" pitchFamily="18" charset="0"/>
                <a:ea typeface="Cambria" panose="02040503050406030204" pitchFamily="18" charset="0"/>
              </a:rPr>
              <a:t>Ramayana, Mahabharata, Manusmriti ,</a:t>
            </a:r>
            <a:r>
              <a:rPr lang="en-US" sz="2800" dirty="0" err="1">
                <a:latin typeface="Cambria" panose="02040503050406030204" pitchFamily="18" charset="0"/>
                <a:ea typeface="Cambria" panose="02040503050406030204" pitchFamily="18" charset="0"/>
              </a:rPr>
              <a:t>Kautilya’s</a:t>
            </a:r>
            <a:r>
              <a:rPr lang="en-US" sz="2800" dirty="0">
                <a:latin typeface="Cambria" panose="02040503050406030204" pitchFamily="18" charset="0"/>
                <a:ea typeface="Cambria" panose="02040503050406030204" pitchFamily="18" charset="0"/>
              </a:rPr>
              <a:t> </a:t>
            </a:r>
            <a:r>
              <a:rPr lang="en-US" sz="2800" dirty="0" err="1">
                <a:latin typeface="Cambria" panose="02040503050406030204" pitchFamily="18" charset="0"/>
                <a:ea typeface="Cambria" panose="02040503050406030204" pitchFamily="18" charset="0"/>
              </a:rPr>
              <a:t>Arthasastra</a:t>
            </a:r>
            <a:r>
              <a:rPr lang="en-US" sz="2800" dirty="0">
                <a:latin typeface="Cambria" panose="02040503050406030204" pitchFamily="18" charset="0"/>
                <a:ea typeface="Cambria" panose="02040503050406030204" pitchFamily="18" charset="0"/>
              </a:rPr>
              <a:t> and </a:t>
            </a:r>
            <a:r>
              <a:rPr lang="en-US" sz="2800" dirty="0" err="1">
                <a:latin typeface="Cambria" panose="02040503050406030204" pitchFamily="18" charset="0"/>
                <a:ea typeface="Cambria" panose="02040503050406030204" pitchFamily="18" charset="0"/>
              </a:rPr>
              <a:t>Mrichchhakatikam</a:t>
            </a:r>
            <a:r>
              <a:rPr lang="en-US" sz="2800" dirty="0">
                <a:latin typeface="Cambria" panose="02040503050406030204" pitchFamily="18" charset="0"/>
                <a:ea typeface="Cambria" panose="02040503050406030204" pitchFamily="18" charset="0"/>
              </a:rPr>
              <a:t> of </a:t>
            </a:r>
            <a:r>
              <a:rPr lang="en-US" sz="2800" dirty="0" err="1">
                <a:latin typeface="Cambria" panose="02040503050406030204" pitchFamily="18" charset="0"/>
                <a:ea typeface="Cambria" panose="02040503050406030204" pitchFamily="18" charset="0"/>
              </a:rPr>
              <a:t>Sudraka</a:t>
            </a:r>
            <a:endParaRPr lang="en-US" sz="2800" b="1" dirty="0">
              <a:latin typeface="Cambria" panose="02040503050406030204" pitchFamily="18" charset="0"/>
              <a:ea typeface="Cambria" panose="02040503050406030204" pitchFamily="18" charset="0"/>
            </a:endParaRPr>
          </a:p>
        </p:txBody>
      </p:sp>
      <p:pic>
        <p:nvPicPr>
          <p:cNvPr id="4" name="Picture 3"/>
          <p:cNvPicPr>
            <a:picLocks noChangeAspect="1"/>
          </p:cNvPicPr>
          <p:nvPr/>
        </p:nvPicPr>
        <p:blipFill>
          <a:blip r:embed="rId2"/>
          <a:stretch>
            <a:fillRect/>
          </a:stretch>
        </p:blipFill>
        <p:spPr>
          <a:xfrm>
            <a:off x="8659091" y="1356446"/>
            <a:ext cx="2951018" cy="3617336"/>
          </a:xfrm>
          <a:prstGeom prst="rect">
            <a:avLst/>
          </a:prstGeom>
        </p:spPr>
      </p:pic>
      <p:pic>
        <p:nvPicPr>
          <p:cNvPr id="6" name="Picture 5"/>
          <p:cNvPicPr>
            <a:picLocks noChangeAspect="1"/>
          </p:cNvPicPr>
          <p:nvPr/>
        </p:nvPicPr>
        <p:blipFill>
          <a:blip r:embed="rId3"/>
          <a:stretch>
            <a:fillRect/>
          </a:stretch>
        </p:blipFill>
        <p:spPr>
          <a:xfrm>
            <a:off x="4710545" y="1356446"/>
            <a:ext cx="3255819" cy="3617336"/>
          </a:xfrm>
          <a:prstGeom prst="rect">
            <a:avLst/>
          </a:prstGeom>
        </p:spPr>
      </p:pic>
      <p:pic>
        <p:nvPicPr>
          <p:cNvPr id="7" name="Picture 6"/>
          <p:cNvPicPr>
            <a:picLocks noChangeAspect="1"/>
          </p:cNvPicPr>
          <p:nvPr/>
        </p:nvPicPr>
        <p:blipFill>
          <a:blip r:embed="rId4"/>
          <a:stretch>
            <a:fillRect/>
          </a:stretch>
        </p:blipFill>
        <p:spPr>
          <a:xfrm>
            <a:off x="792307" y="1356446"/>
            <a:ext cx="3336348" cy="3617336"/>
          </a:xfrm>
          <a:prstGeom prst="rect">
            <a:avLst/>
          </a:prstGeom>
        </p:spPr>
      </p:pic>
    </p:spTree>
    <p:extLst>
      <p:ext uri="{BB962C8B-B14F-4D97-AF65-F5344CB8AC3E}">
        <p14:creationId xmlns:p14="http://schemas.microsoft.com/office/powerpoint/2010/main" val="12597528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0839"/>
          </a:xfrm>
        </p:spPr>
        <p:txBody>
          <a:bodyPr>
            <a:normAutofit fontScale="90000"/>
          </a:bodyPr>
          <a:lstStyle/>
          <a:p>
            <a:r>
              <a:rPr lang="en-IN" b="1" dirty="0">
                <a:solidFill>
                  <a:srgbClr val="00B050"/>
                </a:solidFill>
              </a:rPr>
              <a:t>Introduction</a:t>
            </a:r>
            <a:endParaRPr lang="en-IN" dirty="0">
              <a:solidFill>
                <a:srgbClr val="00B050"/>
              </a:solidFill>
            </a:endParaRPr>
          </a:p>
        </p:txBody>
      </p:sp>
      <p:sp>
        <p:nvSpPr>
          <p:cNvPr id="3" name="Content Placeholder 2"/>
          <p:cNvSpPr>
            <a:spLocks noGrp="1"/>
          </p:cNvSpPr>
          <p:nvPr>
            <p:ph idx="1"/>
          </p:nvPr>
        </p:nvSpPr>
        <p:spPr>
          <a:xfrm>
            <a:off x="581891" y="955964"/>
            <a:ext cx="11263745" cy="5721927"/>
          </a:xfrm>
        </p:spPr>
        <p:txBody>
          <a:bodyPr>
            <a:noAutofit/>
          </a:bodyPr>
          <a:lstStyle/>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Significance of Studying Ancient Texts: </a:t>
            </a:r>
            <a:r>
              <a:rPr lang="en-US" sz="2400" dirty="0">
                <a:latin typeface="Cambria" panose="02040503050406030204" pitchFamily="18" charset="0"/>
                <a:ea typeface="Cambria" panose="02040503050406030204" pitchFamily="18" charset="0"/>
              </a:rPr>
              <a:t>These ancient texts hold </a:t>
            </a:r>
            <a:r>
              <a:rPr lang="en-US" sz="2400" u="sng" dirty="0">
                <a:latin typeface="Cambria" panose="02040503050406030204" pitchFamily="18" charset="0"/>
                <a:ea typeface="Cambria" panose="02040503050406030204" pitchFamily="18" charset="0"/>
              </a:rPr>
              <a:t>a mirror </a:t>
            </a:r>
            <a:r>
              <a:rPr lang="en-US" sz="2400" dirty="0">
                <a:latin typeface="Cambria" panose="02040503050406030204" pitchFamily="18" charset="0"/>
                <a:ea typeface="Cambria" panose="02040503050406030204" pitchFamily="18" charset="0"/>
              </a:rPr>
              <a:t>to the historical perspectives on women's roles and status in Indian society.</a:t>
            </a:r>
          </a:p>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Cultural Foundations</a:t>
            </a:r>
            <a:r>
              <a:rPr lang="en-US" sz="2400" dirty="0">
                <a:latin typeface="Cambria" panose="02040503050406030204" pitchFamily="18" charset="0"/>
                <a:ea typeface="Cambria" panose="02040503050406030204" pitchFamily="18" charset="0"/>
              </a:rPr>
              <a:t>: Ramayana, Mahabharata, and Manusmriti are foundational to Indian cultural identity and have shaped societal norms for centuries.</a:t>
            </a:r>
          </a:p>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Understanding Evolution: </a:t>
            </a:r>
            <a:r>
              <a:rPr lang="en-US" sz="2400" dirty="0">
                <a:latin typeface="Cambria" panose="02040503050406030204" pitchFamily="18" charset="0"/>
                <a:ea typeface="Cambria" panose="02040503050406030204" pitchFamily="18" charset="0"/>
              </a:rPr>
              <a:t>By exploring these texts, we gain insight into the evolution of gender roles, societal expectations, and the complexities of women's agency.</a:t>
            </a:r>
          </a:p>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Impact on Modern Debates: </a:t>
            </a:r>
            <a:r>
              <a:rPr lang="en-US" sz="2400" dirty="0">
                <a:latin typeface="Cambria" panose="02040503050406030204" pitchFamily="18" charset="0"/>
                <a:ea typeface="Cambria" panose="02040503050406030204" pitchFamily="18" charset="0"/>
              </a:rPr>
              <a:t>The insights gathered from these texts continue to influence contemporary discussions on gender equality, women's empowerment, and cultural heritage.</a:t>
            </a:r>
          </a:p>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Balancing Tradition and Progress: </a:t>
            </a:r>
            <a:r>
              <a:rPr lang="en-US" sz="2400" dirty="0">
                <a:latin typeface="Cambria" panose="02040503050406030204" pitchFamily="18" charset="0"/>
                <a:ea typeface="Cambria" panose="02040503050406030204" pitchFamily="18" charset="0"/>
              </a:rPr>
              <a:t>The study of these texts allows us to navigate the fine line between preserving tradition and fostering progressive values in today's society.</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621271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5748"/>
          </a:xfrm>
        </p:spPr>
        <p:txBody>
          <a:bodyPr/>
          <a:lstStyle/>
          <a:p>
            <a:r>
              <a:rPr lang="en-US" dirty="0">
                <a:solidFill>
                  <a:srgbClr val="00B050"/>
                </a:solidFill>
              </a:rPr>
              <a:t>Ancient Perspectives on Women</a:t>
            </a:r>
            <a:endParaRPr lang="en-IN" dirty="0">
              <a:solidFill>
                <a:srgbClr val="00B050"/>
              </a:solidFill>
            </a:endParaRPr>
          </a:p>
        </p:txBody>
      </p:sp>
      <p:sp>
        <p:nvSpPr>
          <p:cNvPr id="3" name="Content Placeholder 2"/>
          <p:cNvSpPr>
            <a:spLocks noGrp="1"/>
          </p:cNvSpPr>
          <p:nvPr>
            <p:ph idx="1"/>
          </p:nvPr>
        </p:nvSpPr>
        <p:spPr>
          <a:xfrm>
            <a:off x="429491" y="1233054"/>
            <a:ext cx="11236036" cy="5278581"/>
          </a:xfrm>
        </p:spPr>
        <p:txBody>
          <a:bodyPr>
            <a:normAutofit lnSpcReduction="10000"/>
          </a:bodyPr>
          <a:lstStyle/>
          <a:p>
            <a:pPr algn="just">
              <a:buFont typeface="Wingdings" panose="05000000000000000000" pitchFamily="2" charset="2"/>
              <a:buChar char="Ø"/>
            </a:pPr>
            <a:r>
              <a:rPr lang="en-US" u="sng" dirty="0"/>
              <a:t>Ramayana:</a:t>
            </a:r>
          </a:p>
          <a:p>
            <a:pPr algn="just"/>
            <a:r>
              <a:rPr lang="en-US" dirty="0"/>
              <a:t>An epic narrative attributed to Sage Valmiki.</a:t>
            </a:r>
          </a:p>
          <a:p>
            <a:pPr algn="just"/>
            <a:r>
              <a:rPr lang="en-US" dirty="0"/>
              <a:t>Chronicles of the life and adventures of Lord Rama, focusing on dharma (duty) and righteousness.</a:t>
            </a:r>
          </a:p>
          <a:p>
            <a:pPr algn="just"/>
            <a:r>
              <a:rPr lang="en-US" dirty="0"/>
              <a:t>Offers insights into societal norms, familial structures, and the portrayal of women.</a:t>
            </a:r>
          </a:p>
          <a:p>
            <a:pPr algn="just">
              <a:buFont typeface="Wingdings" panose="05000000000000000000" pitchFamily="2" charset="2"/>
              <a:buChar char="Ø"/>
            </a:pPr>
            <a:r>
              <a:rPr lang="en-US" u="sng" dirty="0"/>
              <a:t>Mahabharata:</a:t>
            </a:r>
          </a:p>
          <a:p>
            <a:pPr algn="just"/>
            <a:r>
              <a:rPr lang="en-US" dirty="0"/>
              <a:t>An epic poem attributed to Sage Vyasa.</a:t>
            </a:r>
          </a:p>
          <a:p>
            <a:pPr algn="just"/>
            <a:r>
              <a:rPr lang="en-US" dirty="0"/>
              <a:t>Explores the </a:t>
            </a:r>
            <a:r>
              <a:rPr lang="en-US" dirty="0" err="1"/>
              <a:t>Kurukshetra</a:t>
            </a:r>
            <a:r>
              <a:rPr lang="en-US" dirty="0"/>
              <a:t> war and the moral dilemmas faced by its characters.</a:t>
            </a:r>
          </a:p>
          <a:p>
            <a:pPr algn="just"/>
            <a:r>
              <a:rPr lang="en-US" dirty="0"/>
              <a:t>Provides a multifaceted view of women's roles, ranging from strong and independent to traditional and obedient.</a:t>
            </a:r>
            <a:endParaRPr lang="en-IN" dirty="0"/>
          </a:p>
        </p:txBody>
      </p:sp>
    </p:spTree>
    <p:extLst>
      <p:ext uri="{BB962C8B-B14F-4D97-AF65-F5344CB8AC3E}">
        <p14:creationId xmlns:p14="http://schemas.microsoft.com/office/powerpoint/2010/main" val="37058862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89602"/>
          </a:xfrm>
        </p:spPr>
        <p:txBody>
          <a:bodyPr/>
          <a:lstStyle/>
          <a:p>
            <a:r>
              <a:rPr lang="en-US" dirty="0">
                <a:solidFill>
                  <a:srgbClr val="00B050"/>
                </a:solidFill>
              </a:rPr>
              <a:t>Conti..</a:t>
            </a:r>
            <a:endParaRPr lang="en-IN" dirty="0">
              <a:solidFill>
                <a:srgbClr val="00B050"/>
              </a:solidFill>
            </a:endParaRPr>
          </a:p>
        </p:txBody>
      </p:sp>
      <p:sp>
        <p:nvSpPr>
          <p:cNvPr id="3" name="Content Placeholder 2"/>
          <p:cNvSpPr>
            <a:spLocks noGrp="1"/>
          </p:cNvSpPr>
          <p:nvPr>
            <p:ph idx="1"/>
          </p:nvPr>
        </p:nvSpPr>
        <p:spPr>
          <a:xfrm>
            <a:off x="575035" y="1282045"/>
            <a:ext cx="10778765" cy="4894918"/>
          </a:xfrm>
        </p:spPr>
        <p:txBody>
          <a:bodyPr>
            <a:normAutofit fontScale="92500" lnSpcReduction="10000"/>
          </a:bodyPr>
          <a:lstStyle/>
          <a:p>
            <a:pPr>
              <a:buFont typeface="Wingdings" panose="05000000000000000000" pitchFamily="2" charset="2"/>
              <a:buChar char="Ø"/>
            </a:pPr>
            <a:r>
              <a:rPr lang="en-US" u="sng" dirty="0"/>
              <a:t>Manusmriti:</a:t>
            </a:r>
          </a:p>
          <a:p>
            <a:pPr algn="just"/>
            <a:r>
              <a:rPr lang="en-US" dirty="0"/>
              <a:t>Also known as the Laws of Manu, attributed to Sage Manu.</a:t>
            </a:r>
          </a:p>
          <a:p>
            <a:pPr algn="just"/>
            <a:r>
              <a:rPr lang="en-US" dirty="0"/>
              <a:t>An ancient legal and ethical text.</a:t>
            </a:r>
          </a:p>
          <a:p>
            <a:pPr algn="just"/>
            <a:r>
              <a:rPr lang="en-US" dirty="0"/>
              <a:t>Contains guidelines for social order, including rules and duties for women within the family and society.</a:t>
            </a:r>
          </a:p>
          <a:p>
            <a:pPr algn="just">
              <a:buFont typeface="Wingdings" panose="05000000000000000000" pitchFamily="2" charset="2"/>
              <a:buChar char="Ø"/>
            </a:pPr>
            <a:r>
              <a:rPr lang="en-US" u="sng" dirty="0"/>
              <a:t>Significance:</a:t>
            </a:r>
          </a:p>
          <a:p>
            <a:pPr algn="just"/>
            <a:r>
              <a:rPr lang="en-US" dirty="0"/>
              <a:t>These texts reflect the social, cultural, and ethical values prevalent during their time.</a:t>
            </a:r>
          </a:p>
          <a:p>
            <a:pPr algn="just"/>
            <a:r>
              <a:rPr lang="en-US" dirty="0"/>
              <a:t>Offer insights into the roles, expectations, and treatment of women.</a:t>
            </a:r>
          </a:p>
          <a:p>
            <a:pPr algn="just"/>
            <a:r>
              <a:rPr lang="en-US" dirty="0"/>
              <a:t>Influence the historical and cultural fabric of Indian society, contributing to the shaping of gender norms.</a:t>
            </a:r>
            <a:endParaRPr lang="en-IN" dirty="0"/>
          </a:p>
        </p:txBody>
      </p:sp>
    </p:spTree>
    <p:extLst>
      <p:ext uri="{BB962C8B-B14F-4D97-AF65-F5344CB8AC3E}">
        <p14:creationId xmlns:p14="http://schemas.microsoft.com/office/powerpoint/2010/main" val="27571677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F647-70CC-4169-0D89-31FD2EA11BF3}"/>
              </a:ext>
            </a:extLst>
          </p:cNvPr>
          <p:cNvSpPr>
            <a:spLocks noGrp="1"/>
          </p:cNvSpPr>
          <p:nvPr>
            <p:ph type="title"/>
          </p:nvPr>
        </p:nvSpPr>
        <p:spPr/>
        <p:txBody>
          <a:bodyPr/>
          <a:lstStyle/>
          <a:p>
            <a:r>
              <a:rPr lang="en-IN" b="1" dirty="0">
                <a:solidFill>
                  <a:srgbClr val="00B050"/>
                </a:solidFill>
              </a:rPr>
              <a:t>Ramayana - Sita's Character</a:t>
            </a:r>
            <a:endParaRPr lang="en-IN" dirty="0"/>
          </a:p>
        </p:txBody>
      </p:sp>
      <p:pic>
        <p:nvPicPr>
          <p:cNvPr id="5" name="Content Placeholder 4">
            <a:extLst>
              <a:ext uri="{FF2B5EF4-FFF2-40B4-BE49-F238E27FC236}">
                <a16:creationId xmlns:a16="http://schemas.microsoft.com/office/drawing/2014/main" id="{D1D1D27E-3350-5268-60B0-9BD7E929232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69823" y="1847849"/>
            <a:ext cx="6589336" cy="4138171"/>
          </a:xfrm>
        </p:spPr>
      </p:pic>
    </p:spTree>
    <p:extLst>
      <p:ext uri="{BB962C8B-B14F-4D97-AF65-F5344CB8AC3E}">
        <p14:creationId xmlns:p14="http://schemas.microsoft.com/office/powerpoint/2010/main" val="25114834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7115" y="235527"/>
            <a:ext cx="10515600" cy="845128"/>
          </a:xfrm>
        </p:spPr>
        <p:txBody>
          <a:bodyPr/>
          <a:lstStyle/>
          <a:p>
            <a:r>
              <a:rPr lang="en-IN" b="1" dirty="0">
                <a:solidFill>
                  <a:srgbClr val="00B050"/>
                </a:solidFill>
              </a:rPr>
              <a:t>Ramayana - </a:t>
            </a:r>
            <a:r>
              <a:rPr lang="en-IN" b="1" dirty="0" err="1">
                <a:solidFill>
                  <a:srgbClr val="00B050"/>
                </a:solidFill>
              </a:rPr>
              <a:t>Sita's</a:t>
            </a:r>
            <a:r>
              <a:rPr lang="en-IN" b="1" dirty="0">
                <a:solidFill>
                  <a:srgbClr val="00B050"/>
                </a:solidFill>
              </a:rPr>
              <a:t> Character</a:t>
            </a:r>
            <a:endParaRPr lang="en-IN" dirty="0">
              <a:solidFill>
                <a:srgbClr val="00B050"/>
              </a:solidFill>
            </a:endParaRPr>
          </a:p>
        </p:txBody>
      </p:sp>
      <p:sp>
        <p:nvSpPr>
          <p:cNvPr id="3" name="Content Placeholder 2"/>
          <p:cNvSpPr>
            <a:spLocks noGrp="1"/>
          </p:cNvSpPr>
          <p:nvPr>
            <p:ph idx="1"/>
          </p:nvPr>
        </p:nvSpPr>
        <p:spPr>
          <a:xfrm>
            <a:off x="332509" y="1080655"/>
            <a:ext cx="11651673" cy="5347854"/>
          </a:xfrm>
        </p:spPr>
        <p:txBody>
          <a:bodyPr>
            <a:normAutofit fontScale="47500" lnSpcReduction="20000"/>
          </a:bodyPr>
          <a:lstStyle/>
          <a:p>
            <a:pPr algn="just">
              <a:buFont typeface="Wingdings" panose="05000000000000000000" pitchFamily="2" charset="2"/>
              <a:buChar char="Ø"/>
            </a:pPr>
            <a:r>
              <a:rPr lang="en-US" sz="5100" u="sng" dirty="0">
                <a:latin typeface="Cambria" panose="02040503050406030204" pitchFamily="18" charset="0"/>
                <a:ea typeface="Cambria" panose="02040503050406030204" pitchFamily="18" charset="0"/>
              </a:rPr>
              <a:t>Devoted Wife and Daughter:</a:t>
            </a:r>
          </a:p>
          <a:p>
            <a:pPr algn="just"/>
            <a:r>
              <a:rPr lang="en-US" sz="5100" dirty="0" err="1">
                <a:latin typeface="Cambria" panose="02040503050406030204" pitchFamily="18" charset="0"/>
                <a:ea typeface="Cambria" panose="02040503050406030204" pitchFamily="18" charset="0"/>
              </a:rPr>
              <a:t>Sita</a:t>
            </a:r>
            <a:r>
              <a:rPr lang="en-US" sz="5100" dirty="0">
                <a:latin typeface="Cambria" panose="02040503050406030204" pitchFamily="18" charset="0"/>
                <a:ea typeface="Cambria" panose="02040503050406030204" pitchFamily="18" charset="0"/>
              </a:rPr>
              <a:t> is introduced as an obedient and devoted daughter of King </a:t>
            </a:r>
            <a:r>
              <a:rPr lang="en-US" sz="5100" dirty="0" err="1">
                <a:latin typeface="Cambria" panose="02040503050406030204" pitchFamily="18" charset="0"/>
                <a:ea typeface="Cambria" panose="02040503050406030204" pitchFamily="18" charset="0"/>
              </a:rPr>
              <a:t>Janaka</a:t>
            </a:r>
            <a:r>
              <a:rPr lang="en-US" sz="5100" dirty="0">
                <a:latin typeface="Cambria" panose="02040503050406030204" pitchFamily="18" charset="0"/>
                <a:ea typeface="Cambria" panose="02040503050406030204" pitchFamily="18" charset="0"/>
              </a:rPr>
              <a:t>.</a:t>
            </a:r>
          </a:p>
          <a:p>
            <a:pPr algn="just"/>
            <a:r>
              <a:rPr lang="en-US" sz="5100" dirty="0">
                <a:latin typeface="Cambria" panose="02040503050406030204" pitchFamily="18" charset="0"/>
                <a:ea typeface="Cambria" panose="02040503050406030204" pitchFamily="18" charset="0"/>
              </a:rPr>
              <a:t>She undergoes the </a:t>
            </a:r>
            <a:r>
              <a:rPr lang="en-US" sz="5100" dirty="0" err="1">
                <a:latin typeface="Cambria" panose="02040503050406030204" pitchFamily="18" charset="0"/>
                <a:ea typeface="Cambria" panose="02040503050406030204" pitchFamily="18" charset="0"/>
              </a:rPr>
              <a:t>swayamvara</a:t>
            </a:r>
            <a:r>
              <a:rPr lang="en-US" sz="5100" dirty="0">
                <a:latin typeface="Cambria" panose="02040503050406030204" pitchFamily="18" charset="0"/>
                <a:ea typeface="Cambria" panose="02040503050406030204" pitchFamily="18" charset="0"/>
              </a:rPr>
              <a:t>, where Lord Rama wins her hand by lifting Lord Shiva's bow.</a:t>
            </a:r>
          </a:p>
          <a:p>
            <a:pPr algn="just"/>
            <a:r>
              <a:rPr lang="en-US" sz="5100" dirty="0" err="1">
                <a:latin typeface="Cambria" panose="02040503050406030204" pitchFamily="18" charset="0"/>
                <a:ea typeface="Cambria" panose="02040503050406030204" pitchFamily="18" charset="0"/>
              </a:rPr>
              <a:t>Sita's</a:t>
            </a:r>
            <a:r>
              <a:rPr lang="en-US" sz="5100" dirty="0">
                <a:latin typeface="Cambria" panose="02040503050406030204" pitchFamily="18" charset="0"/>
                <a:ea typeface="Cambria" panose="02040503050406030204" pitchFamily="18" charset="0"/>
              </a:rPr>
              <a:t> unwavering loyalty and devotion to Rama are evident throughout their journey, including her willingness to accompany him into exile.</a:t>
            </a:r>
          </a:p>
          <a:p>
            <a:pPr algn="just">
              <a:buFont typeface="Wingdings" panose="05000000000000000000" pitchFamily="2" charset="2"/>
              <a:buChar char="Ø"/>
            </a:pPr>
            <a:r>
              <a:rPr lang="en-US" sz="5100" u="sng" dirty="0">
                <a:latin typeface="Cambria" panose="02040503050406030204" pitchFamily="18" charset="0"/>
                <a:ea typeface="Cambria" panose="02040503050406030204" pitchFamily="18" charset="0"/>
              </a:rPr>
              <a:t>Ideal Womanhood:</a:t>
            </a:r>
          </a:p>
          <a:p>
            <a:pPr algn="just"/>
            <a:r>
              <a:rPr lang="en-US" sz="5100" dirty="0" err="1">
                <a:latin typeface="Cambria" panose="02040503050406030204" pitchFamily="18" charset="0"/>
                <a:ea typeface="Cambria" panose="02040503050406030204" pitchFamily="18" charset="0"/>
              </a:rPr>
              <a:t>Sita</a:t>
            </a:r>
            <a:r>
              <a:rPr lang="en-US" sz="5100" dirty="0">
                <a:latin typeface="Cambria" panose="02040503050406030204" pitchFamily="18" charset="0"/>
                <a:ea typeface="Cambria" panose="02040503050406030204" pitchFamily="18" charset="0"/>
              </a:rPr>
              <a:t> is often portrayed as the epitome of ideal womanhood.</a:t>
            </a:r>
          </a:p>
          <a:p>
            <a:pPr algn="just"/>
            <a:r>
              <a:rPr lang="en-US" sz="5100" dirty="0">
                <a:latin typeface="Cambria" panose="02040503050406030204" pitchFamily="18" charset="0"/>
                <a:ea typeface="Cambria" panose="02040503050406030204" pitchFamily="18" charset="0"/>
              </a:rPr>
              <a:t>Her qualities include patience, selflessness, purity, and sacrifice.</a:t>
            </a:r>
          </a:p>
          <a:p>
            <a:pPr algn="just"/>
            <a:r>
              <a:rPr lang="en-US" sz="5100" dirty="0">
                <a:latin typeface="Cambria" panose="02040503050406030204" pitchFamily="18" charset="0"/>
                <a:ea typeface="Cambria" panose="02040503050406030204" pitchFamily="18" charset="0"/>
              </a:rPr>
              <a:t>Her devotion to Rama, even during hardships, makes her a revered symbol of love and fidelity.</a:t>
            </a:r>
          </a:p>
          <a:p>
            <a:pPr algn="just">
              <a:buFont typeface="Wingdings" panose="05000000000000000000" pitchFamily="2" charset="2"/>
              <a:buChar char="Ø"/>
            </a:pPr>
            <a:r>
              <a:rPr lang="en-US" sz="5100" u="sng" dirty="0">
                <a:latin typeface="Cambria" panose="02040503050406030204" pitchFamily="18" charset="0"/>
                <a:ea typeface="Cambria" panose="02040503050406030204" pitchFamily="18" charset="0"/>
              </a:rPr>
              <a:t>Strength in Adversity:</a:t>
            </a:r>
          </a:p>
          <a:p>
            <a:pPr algn="just"/>
            <a:r>
              <a:rPr lang="en-US" sz="5100" dirty="0">
                <a:latin typeface="Cambria" panose="02040503050406030204" pitchFamily="18" charset="0"/>
                <a:ea typeface="Cambria" panose="02040503050406030204" pitchFamily="18" charset="0"/>
              </a:rPr>
              <a:t>During her time in captivity by </a:t>
            </a:r>
            <a:r>
              <a:rPr lang="en-US" sz="5100" dirty="0" err="1">
                <a:latin typeface="Cambria" panose="02040503050406030204" pitchFamily="18" charset="0"/>
                <a:ea typeface="Cambria" panose="02040503050406030204" pitchFamily="18" charset="0"/>
              </a:rPr>
              <a:t>Ravana</a:t>
            </a:r>
            <a:r>
              <a:rPr lang="en-US" sz="5100" dirty="0">
                <a:latin typeface="Cambria" panose="02040503050406030204" pitchFamily="18" charset="0"/>
                <a:ea typeface="Cambria" panose="02040503050406030204" pitchFamily="18" charset="0"/>
              </a:rPr>
              <a:t>, </a:t>
            </a:r>
            <a:r>
              <a:rPr lang="en-US" sz="5100" dirty="0" err="1">
                <a:latin typeface="Cambria" panose="02040503050406030204" pitchFamily="18" charset="0"/>
                <a:ea typeface="Cambria" panose="02040503050406030204" pitchFamily="18" charset="0"/>
              </a:rPr>
              <a:t>Sita's</a:t>
            </a:r>
            <a:r>
              <a:rPr lang="en-US" sz="5100" dirty="0">
                <a:latin typeface="Cambria" panose="02040503050406030204" pitchFamily="18" charset="0"/>
                <a:ea typeface="Cambria" panose="02040503050406030204" pitchFamily="18" charset="0"/>
              </a:rPr>
              <a:t> resilience and integrity shine.</a:t>
            </a:r>
          </a:p>
          <a:p>
            <a:pPr algn="just"/>
            <a:r>
              <a:rPr lang="en-US" sz="5100" dirty="0">
                <a:latin typeface="Cambria" panose="02040503050406030204" pitchFamily="18" charset="0"/>
                <a:ea typeface="Cambria" panose="02040503050406030204" pitchFamily="18" charset="0"/>
              </a:rPr>
              <a:t>She maintains her virtue and dignity despite </a:t>
            </a:r>
            <a:r>
              <a:rPr lang="en-US" sz="5100" dirty="0" err="1">
                <a:latin typeface="Cambria" panose="02040503050406030204" pitchFamily="18" charset="0"/>
                <a:ea typeface="Cambria" panose="02040503050406030204" pitchFamily="18" charset="0"/>
              </a:rPr>
              <a:t>Ravana's</a:t>
            </a:r>
            <a:r>
              <a:rPr lang="en-US" sz="5100" dirty="0">
                <a:latin typeface="Cambria" panose="02040503050406030204" pitchFamily="18" charset="0"/>
                <a:ea typeface="Cambria" panose="02040503050406030204" pitchFamily="18" charset="0"/>
              </a:rPr>
              <a:t> advances, showcasing her inner strength.</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2296817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784"/>
          </a:xfrm>
        </p:spPr>
        <p:txBody>
          <a:bodyPr/>
          <a:lstStyle/>
          <a:p>
            <a:r>
              <a:rPr lang="en-US" dirty="0">
                <a:solidFill>
                  <a:srgbClr val="00B050"/>
                </a:solidFill>
              </a:rPr>
              <a:t>Conti…</a:t>
            </a:r>
            <a:endParaRPr lang="en-IN" dirty="0">
              <a:solidFill>
                <a:srgbClr val="00B050"/>
              </a:solidFill>
            </a:endParaRPr>
          </a:p>
        </p:txBody>
      </p:sp>
      <p:sp>
        <p:nvSpPr>
          <p:cNvPr id="3" name="Content Placeholder 2"/>
          <p:cNvSpPr>
            <a:spLocks noGrp="1"/>
          </p:cNvSpPr>
          <p:nvPr>
            <p:ph idx="1"/>
          </p:nvPr>
        </p:nvSpPr>
        <p:spPr>
          <a:xfrm>
            <a:off x="734291" y="1246910"/>
            <a:ext cx="10619509" cy="4930053"/>
          </a:xfrm>
        </p:spPr>
        <p:txBody>
          <a:bodyPr>
            <a:normAutofit/>
          </a:bodyPr>
          <a:lstStyle/>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Testing Times:</a:t>
            </a:r>
          </a:p>
          <a:p>
            <a:pPr algn="just"/>
            <a:r>
              <a:rPr lang="en-US" sz="2400" dirty="0" err="1">
                <a:latin typeface="Cambria" panose="02040503050406030204" pitchFamily="18" charset="0"/>
                <a:ea typeface="Cambria" panose="02040503050406030204" pitchFamily="18" charset="0"/>
              </a:rPr>
              <a:t>Sita</a:t>
            </a:r>
            <a:r>
              <a:rPr lang="en-US" sz="2400" dirty="0">
                <a:latin typeface="Cambria" panose="02040503050406030204" pitchFamily="18" charset="0"/>
                <a:ea typeface="Cambria" panose="02040503050406030204" pitchFamily="18" charset="0"/>
              </a:rPr>
              <a:t> undergoes the Agni </a:t>
            </a:r>
            <a:r>
              <a:rPr lang="en-US" sz="2400" dirty="0" err="1">
                <a:latin typeface="Cambria" panose="02040503050406030204" pitchFamily="18" charset="0"/>
                <a:ea typeface="Cambria" panose="02040503050406030204" pitchFamily="18" charset="0"/>
              </a:rPr>
              <a:t>Pariksha</a:t>
            </a:r>
            <a:r>
              <a:rPr lang="en-US" sz="2400" dirty="0">
                <a:latin typeface="Cambria" panose="02040503050406030204" pitchFamily="18" charset="0"/>
                <a:ea typeface="Cambria" panose="02040503050406030204" pitchFamily="18" charset="0"/>
              </a:rPr>
              <a:t> (trial by fire) to prove her chastity upon returning to </a:t>
            </a:r>
            <a:r>
              <a:rPr lang="en-US" sz="2400" dirty="0" err="1">
                <a:latin typeface="Cambria" panose="02040503050406030204" pitchFamily="18" charset="0"/>
                <a:ea typeface="Cambria" panose="02040503050406030204" pitchFamily="18" charset="0"/>
              </a:rPr>
              <a:t>Ayodhya</a:t>
            </a:r>
            <a:r>
              <a:rPr lang="en-US" sz="2400" dirty="0">
                <a:latin typeface="Cambria" panose="02040503050406030204" pitchFamily="18" charset="0"/>
                <a:ea typeface="Cambria" panose="02040503050406030204" pitchFamily="18" charset="0"/>
              </a:rPr>
              <a:t>, facing societal expectations and challenges.</a:t>
            </a:r>
          </a:p>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Legacy and Influence:</a:t>
            </a:r>
          </a:p>
          <a:p>
            <a:pPr algn="just"/>
            <a:r>
              <a:rPr lang="en-US" sz="2400" dirty="0" err="1">
                <a:latin typeface="Cambria" panose="02040503050406030204" pitchFamily="18" charset="0"/>
                <a:ea typeface="Cambria" panose="02040503050406030204" pitchFamily="18" charset="0"/>
              </a:rPr>
              <a:t>Sita's</a:t>
            </a:r>
            <a:r>
              <a:rPr lang="en-US" sz="2400" dirty="0">
                <a:latin typeface="Cambria" panose="02040503050406030204" pitchFamily="18" charset="0"/>
                <a:ea typeface="Cambria" panose="02040503050406030204" pitchFamily="18" charset="0"/>
              </a:rPr>
              <a:t> portrayal has left an enduring impact on cultural ideals of womanhood in Indian society.</a:t>
            </a:r>
          </a:p>
          <a:p>
            <a:pPr algn="just"/>
            <a:r>
              <a:rPr lang="en-US" sz="2400" dirty="0">
                <a:latin typeface="Cambria" panose="02040503050406030204" pitchFamily="18" charset="0"/>
                <a:ea typeface="Cambria" panose="02040503050406030204" pitchFamily="18" charset="0"/>
              </a:rPr>
              <a:t>Her character is a source of inspiration for generations, emphasizing qualities like devotion, sacrifice, and loyalty.</a:t>
            </a:r>
          </a:p>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Interpretations and Critiques:</a:t>
            </a:r>
          </a:p>
          <a:p>
            <a:pPr algn="just"/>
            <a:r>
              <a:rPr lang="en-US" sz="2400" dirty="0">
                <a:latin typeface="Cambria" panose="02040503050406030204" pitchFamily="18" charset="0"/>
                <a:ea typeface="Cambria" panose="02040503050406030204" pitchFamily="18" charset="0"/>
              </a:rPr>
              <a:t>Modern interpretations vary; some praise </a:t>
            </a:r>
            <a:r>
              <a:rPr lang="en-US" sz="2400" dirty="0" err="1">
                <a:latin typeface="Cambria" panose="02040503050406030204" pitchFamily="18" charset="0"/>
                <a:ea typeface="Cambria" panose="02040503050406030204" pitchFamily="18" charset="0"/>
              </a:rPr>
              <a:t>Sita's</a:t>
            </a:r>
            <a:r>
              <a:rPr lang="en-US" sz="2400" dirty="0">
                <a:latin typeface="Cambria" panose="02040503050406030204" pitchFamily="18" charset="0"/>
                <a:ea typeface="Cambria" panose="02040503050406030204" pitchFamily="18" charset="0"/>
              </a:rPr>
              <a:t> devotion, while others critique her passivity and the implications of her trials.</a:t>
            </a:r>
          </a:p>
          <a:p>
            <a:endParaRPr lang="en-US" dirty="0"/>
          </a:p>
          <a:p>
            <a:endParaRPr lang="en-IN" dirty="0"/>
          </a:p>
        </p:txBody>
      </p:sp>
    </p:spTree>
    <p:extLst>
      <p:ext uri="{BB962C8B-B14F-4D97-AF65-F5344CB8AC3E}">
        <p14:creationId xmlns:p14="http://schemas.microsoft.com/office/powerpoint/2010/main" val="481875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Conti…</a:t>
            </a:r>
            <a:endParaRPr lang="en-IN" dirty="0">
              <a:solidFill>
                <a:srgbClr val="00B050"/>
              </a:solidFill>
            </a:endParaRPr>
          </a:p>
        </p:txBody>
      </p:sp>
      <p:sp>
        <p:nvSpPr>
          <p:cNvPr id="3" name="Content Placeholder 2"/>
          <p:cNvSpPr>
            <a:spLocks noGrp="1"/>
          </p:cNvSpPr>
          <p:nvPr>
            <p:ph idx="1"/>
          </p:nvPr>
        </p:nvSpPr>
        <p:spPr/>
        <p:txBody>
          <a:bodyPr>
            <a:normAutofit/>
          </a:bodyPr>
          <a:lstStyle/>
          <a:p>
            <a:pPr algn="just"/>
            <a:r>
              <a:rPr lang="en-US" dirty="0"/>
              <a:t>Women's Contributions: Ancient Hindu society likely benefited from the contributions of women in various spheres, including religion, education, governance, and culture. Studying these contributions acknowledges and honors the role women played in shaping their communities.</a:t>
            </a:r>
          </a:p>
          <a:p>
            <a:pPr algn="just"/>
            <a:r>
              <a:rPr lang="en-US" dirty="0"/>
              <a:t>Empowerment and Equality: Analyzing women's roles in ancient times can help us appreciate instances of empowerment and equality that may have existed alongside constraints. It provides a platform for discussions on gender equity and women's rights in historical contexts.</a:t>
            </a:r>
            <a:endParaRPr lang="en-IN" dirty="0"/>
          </a:p>
        </p:txBody>
      </p:sp>
    </p:spTree>
    <p:extLst>
      <p:ext uri="{BB962C8B-B14F-4D97-AF65-F5344CB8AC3E}">
        <p14:creationId xmlns:p14="http://schemas.microsoft.com/office/powerpoint/2010/main" val="7367221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9400-4FAA-0EB1-5975-9D076815303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F81F7F-CC94-8FD9-DCDA-466D47DB0FB1}"/>
              </a:ext>
            </a:extLst>
          </p:cNvPr>
          <p:cNvSpPr>
            <a:spLocks noGrp="1"/>
          </p:cNvSpPr>
          <p:nvPr>
            <p:ph idx="1"/>
          </p:nvPr>
        </p:nvSpPr>
        <p:spPr/>
        <p:txBody>
          <a:bodyPr/>
          <a:lstStyle/>
          <a:p>
            <a:pPr algn="just"/>
            <a:r>
              <a:rPr lang="en-US" b="1" u="sng" dirty="0" err="1"/>
              <a:t>Kaikeyi</a:t>
            </a:r>
            <a:r>
              <a:rPr lang="en-US" b="1" u="sng" dirty="0"/>
              <a:t>: </a:t>
            </a:r>
            <a:r>
              <a:rPr lang="en-US" dirty="0" err="1"/>
              <a:t>Kaikeyi</a:t>
            </a:r>
            <a:r>
              <a:rPr lang="en-US" dirty="0"/>
              <a:t>, another prominent female character, is one of King Dasharatha's wives and Rama's stepmother. Her actions lead to Rama's exile, highlighting the complexities of familial relationships and the consequences of personal desires.</a:t>
            </a:r>
          </a:p>
          <a:p>
            <a:pPr algn="just"/>
            <a:r>
              <a:rPr lang="en-US" b="1" u="sng" dirty="0" err="1"/>
              <a:t>Surpanakha</a:t>
            </a:r>
            <a:r>
              <a:rPr lang="en-US" b="1" u="sng" dirty="0"/>
              <a:t>: </a:t>
            </a:r>
            <a:r>
              <a:rPr lang="en-US" dirty="0" err="1"/>
              <a:t>Surpanakha</a:t>
            </a:r>
            <a:r>
              <a:rPr lang="en-US" dirty="0"/>
              <a:t> is a demoness who falls in love with Rama and Lakshmana, which results in a series of events leading to her disfigurement. Her character exemplifies the consequences of unrequited love and serves as a cautionary tale.</a:t>
            </a:r>
            <a:endParaRPr lang="en-IN" dirty="0"/>
          </a:p>
        </p:txBody>
      </p:sp>
    </p:spTree>
    <p:extLst>
      <p:ext uri="{BB962C8B-B14F-4D97-AF65-F5344CB8AC3E}">
        <p14:creationId xmlns:p14="http://schemas.microsoft.com/office/powerpoint/2010/main" val="19640645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9B66D-632B-9280-F705-2B2453932569}"/>
              </a:ext>
            </a:extLst>
          </p:cNvPr>
          <p:cNvSpPr>
            <a:spLocks noGrp="1"/>
          </p:cNvSpPr>
          <p:nvPr>
            <p:ph type="title"/>
          </p:nvPr>
        </p:nvSpPr>
        <p:spPr/>
        <p:txBody>
          <a:bodyPr/>
          <a:lstStyle/>
          <a:p>
            <a:r>
              <a:rPr lang="en-IN" dirty="0">
                <a:solidFill>
                  <a:srgbClr val="00B050"/>
                </a:solidFill>
              </a:rPr>
              <a:t>Mahabharata - Draupadi's Role</a:t>
            </a:r>
            <a:endParaRPr lang="en-IN" dirty="0"/>
          </a:p>
        </p:txBody>
      </p:sp>
      <p:pic>
        <p:nvPicPr>
          <p:cNvPr id="5" name="Content Placeholder 4">
            <a:extLst>
              <a:ext uri="{FF2B5EF4-FFF2-40B4-BE49-F238E27FC236}">
                <a16:creationId xmlns:a16="http://schemas.microsoft.com/office/drawing/2014/main" id="{2976D295-205D-AB42-9EEC-307DA57101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02178" y="1690688"/>
            <a:ext cx="7079530" cy="4484966"/>
          </a:xfrm>
        </p:spPr>
      </p:pic>
    </p:spTree>
    <p:extLst>
      <p:ext uri="{BB962C8B-B14F-4D97-AF65-F5344CB8AC3E}">
        <p14:creationId xmlns:p14="http://schemas.microsoft.com/office/powerpoint/2010/main" val="37732720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782" y="263236"/>
            <a:ext cx="10515600" cy="798657"/>
          </a:xfrm>
        </p:spPr>
        <p:txBody>
          <a:bodyPr/>
          <a:lstStyle/>
          <a:p>
            <a:r>
              <a:rPr lang="en-IN" dirty="0">
                <a:solidFill>
                  <a:srgbClr val="00B050"/>
                </a:solidFill>
              </a:rPr>
              <a:t>Mahabharata - </a:t>
            </a:r>
            <a:r>
              <a:rPr lang="en-IN" dirty="0" err="1">
                <a:solidFill>
                  <a:srgbClr val="00B050"/>
                </a:solidFill>
              </a:rPr>
              <a:t>Draupadi's</a:t>
            </a:r>
            <a:r>
              <a:rPr lang="en-IN" dirty="0">
                <a:solidFill>
                  <a:srgbClr val="00B050"/>
                </a:solidFill>
              </a:rPr>
              <a:t> Role</a:t>
            </a:r>
          </a:p>
        </p:txBody>
      </p:sp>
      <p:sp>
        <p:nvSpPr>
          <p:cNvPr id="3" name="Content Placeholder 2"/>
          <p:cNvSpPr>
            <a:spLocks noGrp="1"/>
          </p:cNvSpPr>
          <p:nvPr>
            <p:ph idx="1"/>
          </p:nvPr>
        </p:nvSpPr>
        <p:spPr>
          <a:xfrm>
            <a:off x="401782" y="1330036"/>
            <a:ext cx="10952018" cy="5264728"/>
          </a:xfrm>
        </p:spPr>
        <p:txBody>
          <a:bodyPr>
            <a:normAutofit/>
          </a:bodyPr>
          <a:lstStyle/>
          <a:p>
            <a:pPr algn="just">
              <a:buFont typeface="Wingdings" panose="05000000000000000000" pitchFamily="2" charset="2"/>
              <a:buChar char="Ø"/>
            </a:pPr>
            <a:r>
              <a:rPr lang="en-IN" dirty="0">
                <a:solidFill>
                  <a:srgbClr val="FFFF00"/>
                </a:solidFill>
              </a:rPr>
              <a:t> </a:t>
            </a:r>
            <a:r>
              <a:rPr lang="en-IN" sz="2400" b="1" u="sng" dirty="0" err="1">
                <a:latin typeface="Cambria" panose="02040503050406030204" pitchFamily="18" charset="0"/>
                <a:ea typeface="Cambria" panose="02040503050406030204" pitchFamily="18" charset="0"/>
              </a:rPr>
              <a:t>Draupadi's</a:t>
            </a:r>
            <a:r>
              <a:rPr lang="en-IN" sz="2400" b="1" u="sng" dirty="0">
                <a:latin typeface="Cambria" panose="02040503050406030204" pitchFamily="18" charset="0"/>
                <a:ea typeface="Cambria" panose="02040503050406030204" pitchFamily="18" charset="0"/>
              </a:rPr>
              <a:t> Multifaceted Character</a:t>
            </a:r>
          </a:p>
          <a:p>
            <a:pPr marL="0" indent="0" algn="just">
              <a:buNone/>
            </a:pPr>
            <a:r>
              <a:rPr lang="en-US" sz="2400" u="sng" dirty="0">
                <a:latin typeface="Cambria" panose="02040503050406030204" pitchFamily="18" charset="0"/>
                <a:ea typeface="Cambria" panose="02040503050406030204" pitchFamily="18" charset="0"/>
              </a:rPr>
              <a:t>Introduction:</a:t>
            </a:r>
          </a:p>
          <a:p>
            <a:pPr algn="just"/>
            <a:r>
              <a:rPr lang="en-US" sz="2400" dirty="0" err="1">
                <a:latin typeface="Cambria" panose="02040503050406030204" pitchFamily="18" charset="0"/>
                <a:ea typeface="Cambria" panose="02040503050406030204" pitchFamily="18" charset="0"/>
              </a:rPr>
              <a:t>Draupadi</a:t>
            </a:r>
            <a:r>
              <a:rPr lang="en-US" sz="2400" dirty="0">
                <a:latin typeface="Cambria" panose="02040503050406030204" pitchFamily="18" charset="0"/>
                <a:ea typeface="Cambria" panose="02040503050406030204" pitchFamily="18" charset="0"/>
              </a:rPr>
              <a:t>, a central character in Mahabharata, embodies a range of qualities that make her character multifaceted and intriguing.</a:t>
            </a:r>
          </a:p>
          <a:p>
            <a:pPr algn="just"/>
            <a:r>
              <a:rPr lang="en-US" sz="2400" u="sng" dirty="0">
                <a:latin typeface="Cambria" panose="02040503050406030204" pitchFamily="18" charset="0"/>
                <a:ea typeface="Cambria" panose="02040503050406030204" pitchFamily="18" charset="0"/>
              </a:rPr>
              <a:t>Married to Pandavas:</a:t>
            </a:r>
          </a:p>
          <a:p>
            <a:pPr algn="just"/>
            <a:r>
              <a:rPr lang="en-US" sz="2400" dirty="0" err="1">
                <a:latin typeface="Cambria" panose="02040503050406030204" pitchFamily="18" charset="0"/>
                <a:ea typeface="Cambria" panose="02040503050406030204" pitchFamily="18" charset="0"/>
              </a:rPr>
              <a:t>Draupadi's</a:t>
            </a:r>
            <a:r>
              <a:rPr lang="en-US" sz="2400" dirty="0">
                <a:latin typeface="Cambria" panose="02040503050406030204" pitchFamily="18" charset="0"/>
                <a:ea typeface="Cambria" panose="02040503050406030204" pitchFamily="18" charset="0"/>
              </a:rPr>
              <a:t> unique marriage to all five </a:t>
            </a:r>
            <a:r>
              <a:rPr lang="en-US" sz="2400" dirty="0" err="1">
                <a:latin typeface="Cambria" panose="02040503050406030204" pitchFamily="18" charset="0"/>
                <a:ea typeface="Cambria" panose="02040503050406030204" pitchFamily="18" charset="0"/>
              </a:rPr>
              <a:t>Pandava</a:t>
            </a:r>
            <a:r>
              <a:rPr lang="en-US" sz="2400" dirty="0">
                <a:latin typeface="Cambria" panose="02040503050406030204" pitchFamily="18" charset="0"/>
                <a:ea typeface="Cambria" panose="02040503050406030204" pitchFamily="18" charset="0"/>
              </a:rPr>
              <a:t> brothers challenges traditional notions of marriage and polyandry.</a:t>
            </a:r>
          </a:p>
          <a:p>
            <a:pPr algn="just"/>
            <a:r>
              <a:rPr lang="en-US" sz="2400" dirty="0">
                <a:latin typeface="Cambria" panose="02040503050406030204" pitchFamily="18" charset="0"/>
                <a:ea typeface="Cambria" panose="02040503050406030204" pitchFamily="18" charset="0"/>
              </a:rPr>
              <a:t>Her marriage is a result of her mother's misunderstanding of a prophecy.</a:t>
            </a:r>
          </a:p>
          <a:p>
            <a:pPr algn="just"/>
            <a:r>
              <a:rPr lang="en-US" sz="2400" u="sng" dirty="0">
                <a:latin typeface="Cambria" panose="02040503050406030204" pitchFamily="18" charset="0"/>
                <a:ea typeface="Cambria" panose="02040503050406030204" pitchFamily="18" charset="0"/>
              </a:rPr>
              <a:t>Disrobing Incident:</a:t>
            </a:r>
          </a:p>
          <a:p>
            <a:pPr algn="just"/>
            <a:r>
              <a:rPr lang="en-US" sz="2400" dirty="0">
                <a:latin typeface="Cambria" panose="02040503050406030204" pitchFamily="18" charset="0"/>
                <a:ea typeface="Cambria" panose="02040503050406030204" pitchFamily="18" charset="0"/>
              </a:rPr>
              <a:t>One of the most dramatic and pivotal moments in Mahabharata.</a:t>
            </a:r>
          </a:p>
          <a:p>
            <a:pPr algn="just"/>
            <a:r>
              <a:rPr lang="en-US" sz="2400" dirty="0" err="1">
                <a:latin typeface="Cambria" panose="02040503050406030204" pitchFamily="18" charset="0"/>
                <a:ea typeface="Cambria" panose="02040503050406030204" pitchFamily="18" charset="0"/>
              </a:rPr>
              <a:t>Draupadi</a:t>
            </a:r>
            <a:r>
              <a:rPr lang="en-US" sz="2400" dirty="0">
                <a:latin typeface="Cambria" panose="02040503050406030204" pitchFamily="18" charset="0"/>
                <a:ea typeface="Cambria" panose="02040503050406030204" pitchFamily="18" charset="0"/>
              </a:rPr>
              <a:t> is publicly humiliated and nearly disrobed in the </a:t>
            </a:r>
            <a:r>
              <a:rPr lang="en-US" sz="2400" dirty="0" err="1">
                <a:latin typeface="Cambria" panose="02040503050406030204" pitchFamily="18" charset="0"/>
                <a:ea typeface="Cambria" panose="02040503050406030204" pitchFamily="18" charset="0"/>
              </a:rPr>
              <a:t>Kaurava</a:t>
            </a:r>
            <a:r>
              <a:rPr lang="en-US" sz="2400" dirty="0">
                <a:latin typeface="Cambria" panose="02040503050406030204" pitchFamily="18" charset="0"/>
                <a:ea typeface="Cambria" panose="02040503050406030204" pitchFamily="18" charset="0"/>
              </a:rPr>
              <a:t> court, sparking the chain of events leading to the </a:t>
            </a:r>
            <a:r>
              <a:rPr lang="en-US" sz="2400" dirty="0" err="1">
                <a:latin typeface="Cambria" panose="02040503050406030204" pitchFamily="18" charset="0"/>
                <a:ea typeface="Cambria" panose="02040503050406030204" pitchFamily="18" charset="0"/>
              </a:rPr>
              <a:t>Kurukshetra</a:t>
            </a:r>
            <a:r>
              <a:rPr lang="en-US" sz="2400" dirty="0">
                <a:latin typeface="Cambria" panose="02040503050406030204" pitchFamily="18" charset="0"/>
                <a:ea typeface="Cambria" panose="02040503050406030204" pitchFamily="18" charset="0"/>
              </a:rPr>
              <a:t> war.</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618790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819"/>
            <a:ext cx="10515600" cy="554181"/>
          </a:xfrm>
        </p:spPr>
        <p:txBody>
          <a:bodyPr>
            <a:normAutofit fontScale="90000"/>
          </a:bodyPr>
          <a:lstStyle/>
          <a:p>
            <a:r>
              <a:rPr lang="en-IN" b="1" dirty="0" err="1">
                <a:solidFill>
                  <a:srgbClr val="00B050"/>
                </a:solidFill>
              </a:rPr>
              <a:t>Draupadi</a:t>
            </a:r>
            <a:r>
              <a:rPr lang="en-IN" b="1" dirty="0">
                <a:solidFill>
                  <a:srgbClr val="00B050"/>
                </a:solidFill>
              </a:rPr>
              <a:t>: A Complex Character</a:t>
            </a:r>
            <a:endParaRPr lang="en-IN" dirty="0">
              <a:solidFill>
                <a:srgbClr val="00B050"/>
              </a:solidFill>
            </a:endParaRPr>
          </a:p>
        </p:txBody>
      </p:sp>
      <p:sp>
        <p:nvSpPr>
          <p:cNvPr id="3" name="Content Placeholder 2"/>
          <p:cNvSpPr>
            <a:spLocks noGrp="1"/>
          </p:cNvSpPr>
          <p:nvPr>
            <p:ph idx="1"/>
          </p:nvPr>
        </p:nvSpPr>
        <p:spPr>
          <a:xfrm>
            <a:off x="180109" y="762000"/>
            <a:ext cx="12011890" cy="5749636"/>
          </a:xfrm>
        </p:spPr>
        <p:txBody>
          <a:bodyPr>
            <a:noAutofit/>
          </a:bodyPr>
          <a:lstStyle/>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Strong Personality:</a:t>
            </a:r>
          </a:p>
          <a:p>
            <a:pPr algn="just"/>
            <a:r>
              <a:rPr lang="en-US" sz="2400" dirty="0" err="1">
                <a:latin typeface="Cambria" panose="02040503050406030204" pitchFamily="18" charset="0"/>
                <a:ea typeface="Cambria" panose="02040503050406030204" pitchFamily="18" charset="0"/>
              </a:rPr>
              <a:t>Draupadi</a:t>
            </a:r>
            <a:r>
              <a:rPr lang="en-US" sz="2400" dirty="0">
                <a:latin typeface="Cambria" panose="02040503050406030204" pitchFamily="18" charset="0"/>
                <a:ea typeface="Cambria" panose="02040503050406030204" pitchFamily="18" charset="0"/>
              </a:rPr>
              <a:t> exhibits strength through her resilience and determination in the face of adversity.</a:t>
            </a:r>
          </a:p>
          <a:p>
            <a:pPr algn="just"/>
            <a:r>
              <a:rPr lang="en-US" sz="2400" dirty="0">
                <a:latin typeface="Cambria" panose="02040503050406030204" pitchFamily="18" charset="0"/>
                <a:ea typeface="Cambria" panose="02040503050406030204" pitchFamily="18" charset="0"/>
              </a:rPr>
              <a:t>Her refusal to accept the disrobing shows her refusal to be victimized.</a:t>
            </a:r>
          </a:p>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Intellect and Wit:</a:t>
            </a:r>
          </a:p>
          <a:p>
            <a:pPr algn="just"/>
            <a:r>
              <a:rPr lang="en-US" sz="2400" dirty="0" err="1">
                <a:latin typeface="Cambria" panose="02040503050406030204" pitchFamily="18" charset="0"/>
                <a:ea typeface="Cambria" panose="02040503050406030204" pitchFamily="18" charset="0"/>
              </a:rPr>
              <a:t>Draupadi</a:t>
            </a:r>
            <a:r>
              <a:rPr lang="en-US" sz="2400" dirty="0">
                <a:latin typeface="Cambria" panose="02040503050406030204" pitchFamily="18" charset="0"/>
                <a:ea typeface="Cambria" panose="02040503050406030204" pitchFamily="18" charset="0"/>
              </a:rPr>
              <a:t> is known for her intelligence and sharp wit, often using her words to navigate complex situations.</a:t>
            </a:r>
          </a:p>
          <a:p>
            <a:pPr algn="just"/>
            <a:r>
              <a:rPr lang="en-US" sz="2400" dirty="0">
                <a:latin typeface="Cambria" panose="02040503050406030204" pitchFamily="18" charset="0"/>
                <a:ea typeface="Cambria" panose="02040503050406030204" pitchFamily="18" charset="0"/>
              </a:rPr>
              <a:t>She publicly questions societal norms and challenges male authority, showcasing her intellectual prowess.</a:t>
            </a:r>
          </a:p>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Courage and Defiance:</a:t>
            </a:r>
          </a:p>
          <a:p>
            <a:pPr algn="just"/>
            <a:r>
              <a:rPr lang="en-US" sz="2400" dirty="0">
                <a:latin typeface="Cambria" panose="02040503050406030204" pitchFamily="18" charset="0"/>
                <a:ea typeface="Cambria" panose="02040503050406030204" pitchFamily="18" charset="0"/>
              </a:rPr>
              <a:t>Draupadi's courage is evident in her fiery nature and her ability to stand up against injustice. Her determination to seek justice for the wrongs committed against her drives the narrative forward. </a:t>
            </a:r>
            <a:r>
              <a:rPr lang="en-US" sz="2400" dirty="0" err="1">
                <a:latin typeface="Cambria" panose="02040503050406030204" pitchFamily="18" charset="0"/>
                <a:ea typeface="Cambria" panose="02040503050406030204" pitchFamily="18" charset="0"/>
              </a:rPr>
              <a:t>Draupadi's</a:t>
            </a:r>
            <a:r>
              <a:rPr lang="en-US" sz="2400" dirty="0">
                <a:latin typeface="Cambria" panose="02040503050406030204" pitchFamily="18" charset="0"/>
                <a:ea typeface="Cambria" panose="02040503050406030204" pitchFamily="18" charset="0"/>
              </a:rPr>
              <a:t> multifaceted character highlights her strength, intellect, and courage, making her a prominent figure in Mahabharata and a source of inspiration for generations.</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029476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IN" dirty="0">
                <a:solidFill>
                  <a:srgbClr val="92D050"/>
                </a:solidFill>
              </a:rPr>
              <a:t>Mahabharata - Ambiguous Themes</a:t>
            </a:r>
          </a:p>
        </p:txBody>
      </p:sp>
      <p:sp>
        <p:nvSpPr>
          <p:cNvPr id="3" name="Content Placeholder 2"/>
          <p:cNvSpPr>
            <a:spLocks noGrp="1"/>
          </p:cNvSpPr>
          <p:nvPr>
            <p:ph idx="1"/>
          </p:nvPr>
        </p:nvSpPr>
        <p:spPr>
          <a:xfrm>
            <a:off x="415635" y="1052946"/>
            <a:ext cx="11388437" cy="5486399"/>
          </a:xfrm>
        </p:spPr>
        <p:txBody>
          <a:bodyPr>
            <a:normAutofit/>
          </a:bodyPr>
          <a:lstStyle/>
          <a:p>
            <a:pPr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Introduction:</a:t>
            </a:r>
          </a:p>
          <a:p>
            <a:pPr marL="0" indent="0" algn="just">
              <a:buNone/>
            </a:pPr>
            <a:r>
              <a:rPr lang="en-US" sz="2400" dirty="0">
                <a:latin typeface="Cambria" panose="02040503050406030204" pitchFamily="18" charset="0"/>
                <a:ea typeface="Cambria" panose="02040503050406030204" pitchFamily="18" charset="0"/>
              </a:rPr>
              <a:t>Mahabharata presents a spectrum of women's roles, reflecting the diverse roles and attitudes prevalent in ancient Indian society.</a:t>
            </a:r>
          </a:p>
          <a:p>
            <a:pPr algn="just">
              <a:buFont typeface="Wingdings" panose="05000000000000000000" pitchFamily="2" charset="2"/>
              <a:buChar char="Ø"/>
            </a:pPr>
            <a:r>
              <a:rPr lang="en-US" sz="2400" b="1" u="sng" dirty="0" err="1">
                <a:latin typeface="Cambria" panose="02040503050406030204" pitchFamily="18" charset="0"/>
                <a:ea typeface="Cambria" panose="02040503050406030204" pitchFamily="18" charset="0"/>
              </a:rPr>
              <a:t>Kunti</a:t>
            </a:r>
            <a:r>
              <a:rPr lang="en-US" sz="2400" b="1" u="sng" dirty="0">
                <a:latin typeface="Cambria" panose="02040503050406030204" pitchFamily="18" charset="0"/>
                <a:ea typeface="Cambria" panose="02040503050406030204" pitchFamily="18" charset="0"/>
              </a:rPr>
              <a:t>:</a:t>
            </a:r>
          </a:p>
          <a:p>
            <a:pPr algn="just"/>
            <a:r>
              <a:rPr lang="en-US" sz="2400" dirty="0" err="1">
                <a:latin typeface="Cambria" panose="02040503050406030204" pitchFamily="18" charset="0"/>
                <a:ea typeface="Cambria" panose="02040503050406030204" pitchFamily="18" charset="0"/>
              </a:rPr>
              <a:t>Kunti</a:t>
            </a:r>
            <a:r>
              <a:rPr lang="en-US" sz="2400" dirty="0">
                <a:latin typeface="Cambria" panose="02040503050406030204" pitchFamily="18" charset="0"/>
                <a:ea typeface="Cambria" panose="02040503050406030204" pitchFamily="18" charset="0"/>
              </a:rPr>
              <a:t>, the mother of the </a:t>
            </a:r>
            <a:r>
              <a:rPr lang="en-US" sz="2400" dirty="0" err="1">
                <a:latin typeface="Cambria" panose="02040503050406030204" pitchFamily="18" charset="0"/>
                <a:ea typeface="Cambria" panose="02040503050406030204" pitchFamily="18" charset="0"/>
              </a:rPr>
              <a:t>Pandavas</a:t>
            </a:r>
            <a:r>
              <a:rPr lang="en-US" sz="2400" dirty="0">
                <a:latin typeface="Cambria" panose="02040503050406030204" pitchFamily="18" charset="0"/>
                <a:ea typeface="Cambria" panose="02040503050406030204" pitchFamily="18" charset="0"/>
              </a:rPr>
              <a:t>, navigates challenges while upholding her maternal duties.</a:t>
            </a:r>
          </a:p>
          <a:p>
            <a:pPr algn="just"/>
            <a:r>
              <a:rPr lang="en-US" sz="2400" dirty="0">
                <a:latin typeface="Cambria" panose="02040503050406030204" pitchFamily="18" charset="0"/>
                <a:ea typeface="Cambria" panose="02040503050406030204" pitchFamily="18" charset="0"/>
              </a:rPr>
              <a:t>Her exceptional devotion to dharma and her role as a mother drive her decisions, even if they lead to personal sacrifices.</a:t>
            </a:r>
          </a:p>
          <a:p>
            <a:pPr algn="just">
              <a:buFont typeface="Wingdings" panose="05000000000000000000" pitchFamily="2" charset="2"/>
              <a:buChar char="Ø"/>
            </a:pPr>
            <a:r>
              <a:rPr lang="en-US" sz="2400" b="1" u="sng" dirty="0" err="1">
                <a:latin typeface="Cambria" panose="02040503050406030204" pitchFamily="18" charset="0"/>
                <a:ea typeface="Cambria" panose="02040503050406030204" pitchFamily="18" charset="0"/>
              </a:rPr>
              <a:t>Gandhari</a:t>
            </a:r>
            <a:r>
              <a:rPr lang="en-US" sz="2400" b="1" u="sng" dirty="0">
                <a:latin typeface="Cambria" panose="02040503050406030204" pitchFamily="18" charset="0"/>
                <a:ea typeface="Cambria" panose="02040503050406030204" pitchFamily="18" charset="0"/>
              </a:rPr>
              <a:t>:</a:t>
            </a:r>
          </a:p>
          <a:p>
            <a:pPr algn="just"/>
            <a:r>
              <a:rPr lang="en-US" sz="2400" dirty="0" err="1">
                <a:latin typeface="Cambria" panose="02040503050406030204" pitchFamily="18" charset="0"/>
                <a:ea typeface="Cambria" panose="02040503050406030204" pitchFamily="18" charset="0"/>
              </a:rPr>
              <a:t>Gandhari</a:t>
            </a:r>
            <a:r>
              <a:rPr lang="en-US" sz="2400" dirty="0">
                <a:latin typeface="Cambria" panose="02040503050406030204" pitchFamily="18" charset="0"/>
                <a:ea typeface="Cambria" panose="02040503050406030204" pitchFamily="18" charset="0"/>
              </a:rPr>
              <a:t>, the mother of the </a:t>
            </a:r>
            <a:r>
              <a:rPr lang="en-US" sz="2400" dirty="0" err="1">
                <a:latin typeface="Cambria" panose="02040503050406030204" pitchFamily="18" charset="0"/>
                <a:ea typeface="Cambria" panose="02040503050406030204" pitchFamily="18" charset="0"/>
              </a:rPr>
              <a:t>Kauravas</a:t>
            </a:r>
            <a:r>
              <a:rPr lang="en-US" sz="2400" dirty="0">
                <a:latin typeface="Cambria" panose="02040503050406030204" pitchFamily="18" charset="0"/>
                <a:ea typeface="Cambria" panose="02040503050406030204" pitchFamily="18" charset="0"/>
              </a:rPr>
              <a:t>, is defined by her loyalty to her husband and her role as a mother.</a:t>
            </a:r>
          </a:p>
          <a:p>
            <a:pPr algn="just"/>
            <a:r>
              <a:rPr lang="en-US" sz="2400" dirty="0">
                <a:latin typeface="Cambria" panose="02040503050406030204" pitchFamily="18" charset="0"/>
                <a:ea typeface="Cambria" panose="02040503050406030204" pitchFamily="18" charset="0"/>
              </a:rPr>
              <a:t>Her decision to blindfold herself symbolizes her commitment to share her husband's blindness, showcasing her devotion.</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7560611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3288-041E-2BE5-DEBF-5E9D8D6D083A}"/>
              </a:ext>
            </a:extLst>
          </p:cNvPr>
          <p:cNvSpPr>
            <a:spLocks noGrp="1"/>
          </p:cNvSpPr>
          <p:nvPr>
            <p:ph type="title"/>
          </p:nvPr>
        </p:nvSpPr>
        <p:spPr/>
        <p:txBody>
          <a:bodyPr/>
          <a:lstStyle/>
          <a:p>
            <a:r>
              <a:rPr lang="en-US" sz="4400" u="sng" dirty="0" err="1">
                <a:latin typeface="Cambria" panose="02040503050406030204" pitchFamily="18" charset="0"/>
                <a:ea typeface="Cambria" panose="02040503050406030204" pitchFamily="18" charset="0"/>
              </a:rPr>
              <a:t>Manusmriti</a:t>
            </a:r>
            <a:endParaRPr lang="en-IN" dirty="0"/>
          </a:p>
        </p:txBody>
      </p:sp>
      <p:pic>
        <p:nvPicPr>
          <p:cNvPr id="5" name="Content Placeholder 4">
            <a:extLst>
              <a:ext uri="{FF2B5EF4-FFF2-40B4-BE49-F238E27FC236}">
                <a16:creationId xmlns:a16="http://schemas.microsoft.com/office/drawing/2014/main" id="{E9CA11C1-F1DB-6D0E-D953-6754668B4C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40069" y="1505113"/>
            <a:ext cx="4542017" cy="4791992"/>
          </a:xfrm>
        </p:spPr>
      </p:pic>
    </p:spTree>
    <p:extLst>
      <p:ext uri="{BB962C8B-B14F-4D97-AF65-F5344CB8AC3E}">
        <p14:creationId xmlns:p14="http://schemas.microsoft.com/office/powerpoint/2010/main" val="19273416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554" y="374073"/>
            <a:ext cx="10515600" cy="646257"/>
          </a:xfrm>
        </p:spPr>
        <p:txBody>
          <a:bodyPr>
            <a:normAutofit fontScale="90000"/>
          </a:bodyPr>
          <a:lstStyle/>
          <a:p>
            <a:r>
              <a:rPr lang="en-US" dirty="0">
                <a:solidFill>
                  <a:srgbClr val="00B050"/>
                </a:solidFill>
              </a:rPr>
              <a:t>Manusmriti - Legal and Social Code</a:t>
            </a:r>
            <a:endParaRPr lang="en-IN" dirty="0">
              <a:solidFill>
                <a:srgbClr val="00B050"/>
              </a:solidFill>
            </a:endParaRPr>
          </a:p>
        </p:txBody>
      </p:sp>
      <p:sp>
        <p:nvSpPr>
          <p:cNvPr id="3" name="Content Placeholder 2"/>
          <p:cNvSpPr>
            <a:spLocks noGrp="1"/>
          </p:cNvSpPr>
          <p:nvPr>
            <p:ph idx="1"/>
          </p:nvPr>
        </p:nvSpPr>
        <p:spPr>
          <a:xfrm>
            <a:off x="484909" y="1122218"/>
            <a:ext cx="10868891" cy="5361709"/>
          </a:xfrm>
        </p:spPr>
        <p:txBody>
          <a:bodyPr>
            <a:noAutofit/>
          </a:bodyPr>
          <a:lstStyle/>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Manusmriti Overview:</a:t>
            </a:r>
          </a:p>
          <a:p>
            <a:pPr algn="just"/>
            <a:r>
              <a:rPr lang="en-US" sz="2400" dirty="0">
                <a:latin typeface="Cambria" panose="02040503050406030204" pitchFamily="18" charset="0"/>
                <a:ea typeface="Cambria" panose="02040503050406030204" pitchFamily="18" charset="0"/>
              </a:rPr>
              <a:t>Manusmriti, also known as the "</a:t>
            </a:r>
            <a:r>
              <a:rPr lang="en-US" sz="2400" u="sng" dirty="0">
                <a:latin typeface="Cambria" panose="02040503050406030204" pitchFamily="18" charset="0"/>
                <a:ea typeface="Cambria" panose="02040503050406030204" pitchFamily="18" charset="0"/>
              </a:rPr>
              <a:t>Laws of Manu</a:t>
            </a:r>
            <a:r>
              <a:rPr lang="en-US" sz="2400" dirty="0">
                <a:latin typeface="Cambria" panose="02040503050406030204" pitchFamily="18" charset="0"/>
                <a:ea typeface="Cambria" panose="02040503050406030204" pitchFamily="18" charset="0"/>
              </a:rPr>
              <a:t>," is an ancient Indian legal and social text.</a:t>
            </a:r>
          </a:p>
          <a:p>
            <a:pPr algn="just"/>
            <a:r>
              <a:rPr lang="en-US" sz="2400" dirty="0">
                <a:latin typeface="Cambria" panose="02040503050406030204" pitchFamily="18" charset="0"/>
                <a:ea typeface="Cambria" panose="02040503050406030204" pitchFamily="18" charset="0"/>
              </a:rPr>
              <a:t>Traditionally attributed to Sage Manu, it is considered one of the earliest works of </a:t>
            </a:r>
            <a:r>
              <a:rPr lang="en-US" sz="2400" dirty="0" err="1">
                <a:latin typeface="Cambria" panose="02040503050406030204" pitchFamily="18" charset="0"/>
                <a:ea typeface="Cambria" panose="02040503050406030204" pitchFamily="18" charset="0"/>
              </a:rPr>
              <a:t>Dharmashastra</a:t>
            </a:r>
            <a:r>
              <a:rPr lang="en-US" sz="2400" dirty="0">
                <a:latin typeface="Cambria" panose="02040503050406030204" pitchFamily="18" charset="0"/>
                <a:ea typeface="Cambria" panose="02040503050406030204" pitchFamily="18" charset="0"/>
              </a:rPr>
              <a:t> (legal and ethical literature).</a:t>
            </a:r>
          </a:p>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Time and Context:</a:t>
            </a:r>
          </a:p>
          <a:p>
            <a:pPr algn="just"/>
            <a:r>
              <a:rPr lang="en-US" sz="2400" dirty="0">
                <a:latin typeface="Cambria" panose="02040503050406030204" pitchFamily="18" charset="0"/>
                <a:ea typeface="Cambria" panose="02040503050406030204" pitchFamily="18" charset="0"/>
              </a:rPr>
              <a:t>Estimated to have been composed between 200 BCE and 200 CE.</a:t>
            </a:r>
          </a:p>
          <a:p>
            <a:pPr algn="just"/>
            <a:r>
              <a:rPr lang="en-US" sz="2400" dirty="0">
                <a:latin typeface="Cambria" panose="02040503050406030204" pitchFamily="18" charset="0"/>
                <a:ea typeface="Cambria" panose="02040503050406030204" pitchFamily="18" charset="0"/>
              </a:rPr>
              <a:t>Reflects the societal norms, values, and practices of its time.</a:t>
            </a:r>
          </a:p>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Structure and Contents:</a:t>
            </a:r>
          </a:p>
          <a:p>
            <a:pPr algn="just"/>
            <a:r>
              <a:rPr lang="en-US" sz="2400" dirty="0">
                <a:latin typeface="Cambria" panose="02040503050406030204" pitchFamily="18" charset="0"/>
                <a:ea typeface="Cambria" panose="02040503050406030204" pitchFamily="18" charset="0"/>
              </a:rPr>
              <a:t>Comprised of verses organized into chapters, covering various aspects of law, ethics, and social conduct.</a:t>
            </a:r>
          </a:p>
          <a:p>
            <a:pPr algn="just"/>
            <a:r>
              <a:rPr lang="en-US" sz="2400" dirty="0">
                <a:latin typeface="Cambria" panose="02040503050406030204" pitchFamily="18" charset="0"/>
                <a:ea typeface="Cambria" panose="02040503050406030204" pitchFamily="18" charset="0"/>
              </a:rPr>
              <a:t>Manusmriti addresses family structure, social classes (</a:t>
            </a:r>
            <a:r>
              <a:rPr lang="en-US" sz="2400" dirty="0" err="1">
                <a:latin typeface="Cambria" panose="02040503050406030204" pitchFamily="18" charset="0"/>
                <a:ea typeface="Cambria" panose="02040503050406030204" pitchFamily="18" charset="0"/>
              </a:rPr>
              <a:t>varnas</a:t>
            </a:r>
            <a:r>
              <a:rPr lang="en-US" sz="2400" dirty="0">
                <a:latin typeface="Cambria" panose="02040503050406030204" pitchFamily="18" charset="0"/>
                <a:ea typeface="Cambria" panose="02040503050406030204" pitchFamily="18" charset="0"/>
              </a:rPr>
              <a:t>), duties (dharma), and regulations for individuals and communities.</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2015765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5420"/>
          </a:xfrm>
        </p:spPr>
        <p:txBody>
          <a:bodyPr>
            <a:normAutofit fontScale="90000"/>
          </a:bodyPr>
          <a:lstStyle/>
          <a:p>
            <a:r>
              <a:rPr lang="en-US" dirty="0">
                <a:solidFill>
                  <a:srgbClr val="00B050"/>
                </a:solidFill>
              </a:rPr>
              <a:t>Conti…</a:t>
            </a:r>
            <a:endParaRPr lang="en-IN" dirty="0">
              <a:solidFill>
                <a:srgbClr val="00B050"/>
              </a:solidFill>
            </a:endParaRPr>
          </a:p>
        </p:txBody>
      </p:sp>
      <p:sp>
        <p:nvSpPr>
          <p:cNvPr id="3" name="Content Placeholder 2"/>
          <p:cNvSpPr>
            <a:spLocks noGrp="1"/>
          </p:cNvSpPr>
          <p:nvPr>
            <p:ph idx="1"/>
          </p:nvPr>
        </p:nvSpPr>
        <p:spPr>
          <a:xfrm>
            <a:off x="838200" y="1122218"/>
            <a:ext cx="10515600" cy="5054745"/>
          </a:xfrm>
        </p:spPr>
        <p:txBody>
          <a:bodyPr>
            <a:normAutofit fontScale="92500"/>
          </a:bodyPr>
          <a:lstStyle/>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Social Hierarchy:</a:t>
            </a:r>
          </a:p>
          <a:p>
            <a:pPr algn="just"/>
            <a:r>
              <a:rPr lang="en-US" sz="2400" dirty="0">
                <a:latin typeface="Cambria" panose="02040503050406030204" pitchFamily="18" charset="0"/>
                <a:ea typeface="Cambria" panose="02040503050406030204" pitchFamily="18" charset="0"/>
              </a:rPr>
              <a:t>Manusmriti classifies society into four </a:t>
            </a:r>
            <a:r>
              <a:rPr lang="en-US" sz="2400" dirty="0" err="1">
                <a:latin typeface="Cambria" panose="02040503050406030204" pitchFamily="18" charset="0"/>
                <a:ea typeface="Cambria" panose="02040503050406030204" pitchFamily="18" charset="0"/>
              </a:rPr>
              <a:t>varnas</a:t>
            </a:r>
            <a:r>
              <a:rPr lang="en-US" sz="2400" dirty="0">
                <a:latin typeface="Cambria" panose="02040503050406030204" pitchFamily="18" charset="0"/>
                <a:ea typeface="Cambria" panose="02040503050406030204" pitchFamily="18" charset="0"/>
              </a:rPr>
              <a:t> (castes) based on occupation: Brahmins, Kshatriyas, </a:t>
            </a:r>
            <a:r>
              <a:rPr lang="en-US" sz="2400" dirty="0" err="1">
                <a:latin typeface="Cambria" panose="02040503050406030204" pitchFamily="18" charset="0"/>
                <a:ea typeface="Cambria" panose="02040503050406030204" pitchFamily="18" charset="0"/>
              </a:rPr>
              <a:t>Vaishyas</a:t>
            </a:r>
            <a:r>
              <a:rPr lang="en-US" sz="2400" dirty="0">
                <a:latin typeface="Cambria" panose="02040503050406030204" pitchFamily="18" charset="0"/>
                <a:ea typeface="Cambria" panose="02040503050406030204" pitchFamily="18" charset="0"/>
              </a:rPr>
              <a:t>, and Shudras.</a:t>
            </a:r>
          </a:p>
          <a:p>
            <a:pPr algn="just"/>
            <a:r>
              <a:rPr lang="en-US" sz="2400" dirty="0">
                <a:latin typeface="Cambria" panose="02040503050406030204" pitchFamily="18" charset="0"/>
                <a:ea typeface="Cambria" panose="02040503050406030204" pitchFamily="18" charset="0"/>
              </a:rPr>
              <a:t>Each </a:t>
            </a:r>
            <a:r>
              <a:rPr lang="en-US" sz="2400" dirty="0" err="1">
                <a:latin typeface="Cambria" panose="02040503050406030204" pitchFamily="18" charset="0"/>
                <a:ea typeface="Cambria" panose="02040503050406030204" pitchFamily="18" charset="0"/>
              </a:rPr>
              <a:t>varna</a:t>
            </a:r>
            <a:r>
              <a:rPr lang="en-US" sz="2400" dirty="0">
                <a:latin typeface="Cambria" panose="02040503050406030204" pitchFamily="18" charset="0"/>
                <a:ea typeface="Cambria" panose="02040503050406030204" pitchFamily="18" charset="0"/>
              </a:rPr>
              <a:t> is assigned specific duties and responsibilities.</a:t>
            </a:r>
          </a:p>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Critiques and Interpretations:</a:t>
            </a:r>
          </a:p>
          <a:p>
            <a:pPr algn="just"/>
            <a:r>
              <a:rPr lang="en-US" sz="2400" dirty="0">
                <a:latin typeface="Cambria" panose="02040503050406030204" pitchFamily="18" charset="0"/>
                <a:ea typeface="Cambria" panose="02040503050406030204" pitchFamily="18" charset="0"/>
              </a:rPr>
              <a:t>Manusmriti has faced criticism for its patriarchal and hierarchical nature, particularly in its treatment of women and lower castes.</a:t>
            </a:r>
          </a:p>
          <a:p>
            <a:pPr algn="just"/>
            <a:r>
              <a:rPr lang="en-US" sz="2400" dirty="0">
                <a:latin typeface="Cambria" panose="02040503050406030204" pitchFamily="18" charset="0"/>
                <a:ea typeface="Cambria" panose="02040503050406030204" pitchFamily="18" charset="0"/>
              </a:rPr>
              <a:t>Interpretations vary, with some considering it a product of its time and others critiquing its impact on marginalized groups.</a:t>
            </a:r>
          </a:p>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Modern Relevance:</a:t>
            </a:r>
          </a:p>
          <a:p>
            <a:pPr algn="just"/>
            <a:r>
              <a:rPr lang="en-US" sz="2400" dirty="0" err="1">
                <a:latin typeface="Cambria" panose="02040503050406030204" pitchFamily="18" charset="0"/>
                <a:ea typeface="Cambria" panose="02040503050406030204" pitchFamily="18" charset="0"/>
              </a:rPr>
              <a:t>Manusmriti's</a:t>
            </a:r>
            <a:r>
              <a:rPr lang="en-US" sz="2400" dirty="0">
                <a:latin typeface="Cambria" panose="02040503050406030204" pitchFamily="18" charset="0"/>
                <a:ea typeface="Cambria" panose="02040503050406030204" pitchFamily="18" charset="0"/>
              </a:rPr>
              <a:t> influence can still be seen in cultural and legal practices in India.</a:t>
            </a:r>
          </a:p>
          <a:p>
            <a:pPr algn="just"/>
            <a:r>
              <a:rPr lang="en-US" sz="2400" dirty="0">
                <a:latin typeface="Cambria" panose="02040503050406030204" pitchFamily="18" charset="0"/>
                <a:ea typeface="Cambria" panose="02040503050406030204" pitchFamily="18" charset="0"/>
              </a:rPr>
              <a:t>The text is often cited in contemporary debates on issues such as gender equality, caste discrimination, and social justice.</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124517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IN" dirty="0">
                <a:solidFill>
                  <a:srgbClr val="00B050"/>
                </a:solidFill>
              </a:rPr>
              <a:t>Challenging Aspects of </a:t>
            </a:r>
            <a:r>
              <a:rPr lang="en-IN" dirty="0" err="1">
                <a:solidFill>
                  <a:srgbClr val="00B050"/>
                </a:solidFill>
              </a:rPr>
              <a:t>Manusmriti</a:t>
            </a:r>
            <a:endParaRPr lang="en-IN" dirty="0">
              <a:solidFill>
                <a:srgbClr val="00B050"/>
              </a:solidFill>
            </a:endParaRPr>
          </a:p>
        </p:txBody>
      </p:sp>
      <p:sp>
        <p:nvSpPr>
          <p:cNvPr id="3" name="Content Placeholder 2"/>
          <p:cNvSpPr>
            <a:spLocks noGrp="1"/>
          </p:cNvSpPr>
          <p:nvPr>
            <p:ph idx="1"/>
          </p:nvPr>
        </p:nvSpPr>
        <p:spPr>
          <a:xfrm>
            <a:off x="292231" y="1094510"/>
            <a:ext cx="11061569" cy="5417125"/>
          </a:xfrm>
        </p:spPr>
        <p:txBody>
          <a:bodyPr>
            <a:normAutofit/>
          </a:bodyPr>
          <a:lstStyle/>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Caste Hierarchy and Discrimination:</a:t>
            </a:r>
          </a:p>
          <a:p>
            <a:pPr algn="just"/>
            <a:r>
              <a:rPr lang="en-US" sz="2400" dirty="0" err="1">
                <a:latin typeface="Cambria" panose="02040503050406030204" pitchFamily="18" charset="0"/>
                <a:ea typeface="Cambria" panose="02040503050406030204" pitchFamily="18" charset="0"/>
              </a:rPr>
              <a:t>Manusmriti's</a:t>
            </a:r>
            <a:r>
              <a:rPr lang="en-US" sz="2400" dirty="0">
                <a:latin typeface="Cambria" panose="02040503050406030204" pitchFamily="18" charset="0"/>
                <a:ea typeface="Cambria" panose="02040503050406030204" pitchFamily="18" charset="0"/>
              </a:rPr>
              <a:t> division of society into </a:t>
            </a:r>
            <a:r>
              <a:rPr lang="en-US" sz="2400" dirty="0" err="1">
                <a:latin typeface="Cambria" panose="02040503050406030204" pitchFamily="18" charset="0"/>
                <a:ea typeface="Cambria" panose="02040503050406030204" pitchFamily="18" charset="0"/>
              </a:rPr>
              <a:t>varnas</a:t>
            </a:r>
            <a:r>
              <a:rPr lang="en-US" sz="2400" dirty="0">
                <a:latin typeface="Cambria" panose="02040503050406030204" pitchFamily="18" charset="0"/>
                <a:ea typeface="Cambria" panose="02040503050406030204" pitchFamily="18" charset="0"/>
              </a:rPr>
              <a:t> (castes) has been criticized for institutionalizing social inequality and discrimination.</a:t>
            </a:r>
          </a:p>
          <a:p>
            <a:pPr algn="just"/>
            <a:r>
              <a:rPr lang="en-US" sz="2400" dirty="0">
                <a:latin typeface="Cambria" panose="02040503050406030204" pitchFamily="18" charset="0"/>
                <a:ea typeface="Cambria" panose="02040503050406030204" pitchFamily="18" charset="0"/>
              </a:rPr>
              <a:t>The text assigns different roles, rights, and privileges based on birth, reinforcing a rigid hierarchy.</a:t>
            </a:r>
          </a:p>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Untouchability and Marginalization:</a:t>
            </a:r>
          </a:p>
          <a:p>
            <a:pPr algn="just"/>
            <a:r>
              <a:rPr lang="en-US" sz="2400" dirty="0" err="1">
                <a:latin typeface="Cambria" panose="02040503050406030204" pitchFamily="18" charset="0"/>
                <a:ea typeface="Cambria" panose="02040503050406030204" pitchFamily="18" charset="0"/>
              </a:rPr>
              <a:t>Manusmriti's</a:t>
            </a:r>
            <a:r>
              <a:rPr lang="en-US" sz="2400" dirty="0">
                <a:latin typeface="Cambria" panose="02040503050406030204" pitchFamily="18" charset="0"/>
                <a:ea typeface="Cambria" panose="02040503050406030204" pitchFamily="18" charset="0"/>
              </a:rPr>
              <a:t> treatment of lower castes, particularly Shudras and </a:t>
            </a:r>
            <a:r>
              <a:rPr lang="en-US" sz="2400" dirty="0" err="1">
                <a:latin typeface="Cambria" panose="02040503050406030204" pitchFamily="18" charset="0"/>
                <a:ea typeface="Cambria" panose="02040503050406030204" pitchFamily="18" charset="0"/>
              </a:rPr>
              <a:t>Dalits</a:t>
            </a:r>
            <a:r>
              <a:rPr lang="en-US" sz="2400" dirty="0">
                <a:latin typeface="Cambria" panose="02040503050406030204" pitchFamily="18" charset="0"/>
                <a:ea typeface="Cambria" panose="02040503050406030204" pitchFamily="18" charset="0"/>
              </a:rPr>
              <a:t>, has been criticized as promoting segregation and marginalization.</a:t>
            </a:r>
          </a:p>
          <a:p>
            <a:pPr algn="just"/>
            <a:r>
              <a:rPr lang="en-US" sz="2400" dirty="0">
                <a:latin typeface="Cambria" panose="02040503050406030204" pitchFamily="18" charset="0"/>
                <a:ea typeface="Cambria" panose="02040503050406030204" pitchFamily="18" charset="0"/>
              </a:rPr>
              <a:t>These criticisms reflect concerns about caste-based discrimination that persist in some parts of Indian society.</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679220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8548"/>
          </a:xfrm>
        </p:spPr>
        <p:txBody>
          <a:bodyPr>
            <a:normAutofit fontScale="90000"/>
          </a:bodyPr>
          <a:lstStyle/>
          <a:p>
            <a:r>
              <a:rPr lang="en-US" dirty="0"/>
              <a:t>Conti…</a:t>
            </a:r>
            <a:endParaRPr lang="en-IN" dirty="0"/>
          </a:p>
        </p:txBody>
      </p:sp>
      <p:sp>
        <p:nvSpPr>
          <p:cNvPr id="3" name="Content Placeholder 2"/>
          <p:cNvSpPr>
            <a:spLocks noGrp="1"/>
          </p:cNvSpPr>
          <p:nvPr>
            <p:ph idx="1"/>
          </p:nvPr>
        </p:nvSpPr>
        <p:spPr>
          <a:xfrm>
            <a:off x="304800" y="1136072"/>
            <a:ext cx="11540836" cy="5306291"/>
          </a:xfrm>
        </p:spPr>
        <p:txBody>
          <a:bodyPr>
            <a:normAutofit/>
          </a:bodyPr>
          <a:lstStyle/>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Impact on Contemporary Debates:</a:t>
            </a:r>
          </a:p>
          <a:p>
            <a:pPr algn="just"/>
            <a:r>
              <a:rPr lang="en-US" sz="2400" dirty="0">
                <a:latin typeface="Cambria" panose="02040503050406030204" pitchFamily="18" charset="0"/>
                <a:ea typeface="Cambria" panose="02040503050406030204" pitchFamily="18" charset="0"/>
              </a:rPr>
              <a:t>The text's patriarchal and hierarchical elements continue to influence discussions on gender equality, caste discrimination, and social justice in India.</a:t>
            </a:r>
          </a:p>
          <a:p>
            <a:pPr algn="just"/>
            <a:r>
              <a:rPr lang="en-US" sz="2400" dirty="0">
                <a:latin typeface="Cambria" panose="02040503050406030204" pitchFamily="18" charset="0"/>
                <a:ea typeface="Cambria" panose="02040503050406030204" pitchFamily="18" charset="0"/>
              </a:rPr>
              <a:t>Manusmriti is often invoked to challenge or defend traditional practices and norms.</a:t>
            </a:r>
          </a:p>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Modern Reinterpretations:</a:t>
            </a:r>
          </a:p>
          <a:p>
            <a:pPr algn="just"/>
            <a:r>
              <a:rPr lang="en-US" sz="2400" dirty="0">
                <a:latin typeface="Cambria" panose="02040503050406030204" pitchFamily="18" charset="0"/>
                <a:ea typeface="Cambria" panose="02040503050406030204" pitchFamily="18" charset="0"/>
              </a:rPr>
              <a:t>Some scholars seek to reinterpret </a:t>
            </a:r>
            <a:r>
              <a:rPr lang="en-US" sz="2400" dirty="0" err="1">
                <a:latin typeface="Cambria" panose="02040503050406030204" pitchFamily="18" charset="0"/>
                <a:ea typeface="Cambria" panose="02040503050406030204" pitchFamily="18" charset="0"/>
              </a:rPr>
              <a:t>Manusmriti's</a:t>
            </a:r>
            <a:r>
              <a:rPr lang="en-US" sz="2400" dirty="0">
                <a:latin typeface="Cambria" panose="02040503050406030204" pitchFamily="18" charset="0"/>
                <a:ea typeface="Cambria" panose="02040503050406030204" pitchFamily="18" charset="0"/>
              </a:rPr>
              <a:t> teachings in ways that align with modern values of equality and social justice.</a:t>
            </a:r>
          </a:p>
          <a:p>
            <a:pPr algn="just"/>
            <a:r>
              <a:rPr lang="en-US" sz="2400" dirty="0">
                <a:latin typeface="Cambria" panose="02040503050406030204" pitchFamily="18" charset="0"/>
                <a:ea typeface="Cambria" panose="02040503050406030204" pitchFamily="18" charset="0"/>
              </a:rPr>
              <a:t>These reinterpretations aim to extract progressive lessons while acknowledging its historical context.</a:t>
            </a:r>
          </a:p>
          <a:p>
            <a:pPr algn="just"/>
            <a:endParaRPr lang="en-US" sz="2400" dirty="0">
              <a:latin typeface="Cambria" panose="02040503050406030204" pitchFamily="18" charset="0"/>
              <a:ea typeface="Cambria" panose="02040503050406030204" pitchFamily="18" charset="0"/>
            </a:endParaRPr>
          </a:p>
          <a:p>
            <a:pPr algn="just"/>
            <a:r>
              <a:rPr lang="en-US" sz="2400" dirty="0" err="1">
                <a:latin typeface="Cambria" panose="02040503050406030204" pitchFamily="18" charset="0"/>
                <a:ea typeface="Cambria" panose="02040503050406030204" pitchFamily="18" charset="0"/>
              </a:rPr>
              <a:t>Manusmriti's</a:t>
            </a:r>
            <a:r>
              <a:rPr lang="en-US" sz="2400" dirty="0">
                <a:latin typeface="Cambria" panose="02040503050406030204" pitchFamily="18" charset="0"/>
                <a:ea typeface="Cambria" panose="02040503050406030204" pitchFamily="18" charset="0"/>
              </a:rPr>
              <a:t> criticism highlights its limitations in reflecting contemporary ideas of equality and justice, prompting ongoing discussions about its relevance and impact.</a:t>
            </a:r>
          </a:p>
          <a:p>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76003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890" y="70101"/>
            <a:ext cx="10515600" cy="1325563"/>
          </a:xfrm>
        </p:spPr>
        <p:txBody>
          <a:bodyPr/>
          <a:lstStyle/>
          <a:p>
            <a:r>
              <a:rPr lang="en-US" dirty="0">
                <a:solidFill>
                  <a:srgbClr val="00B050"/>
                </a:solidFill>
              </a:rPr>
              <a:t>Status of Women in Societies</a:t>
            </a:r>
            <a:endParaRPr lang="en-IN" dirty="0">
              <a:solidFill>
                <a:srgbClr val="00B050"/>
              </a:solidFill>
            </a:endParaRPr>
          </a:p>
        </p:txBody>
      </p:sp>
      <p:pic>
        <p:nvPicPr>
          <p:cNvPr id="4" name="Content Placeholder 3"/>
          <p:cNvPicPr>
            <a:picLocks noGrp="1" noChangeAspect="1"/>
          </p:cNvPicPr>
          <p:nvPr>
            <p:ph idx="1"/>
          </p:nvPr>
        </p:nvPicPr>
        <p:blipFill>
          <a:blip r:embed="rId2"/>
          <a:stretch>
            <a:fillRect/>
          </a:stretch>
        </p:blipFill>
        <p:spPr>
          <a:xfrm>
            <a:off x="2050471" y="1124833"/>
            <a:ext cx="7578437" cy="3119942"/>
          </a:xfrm>
          <a:prstGeom prst="rect">
            <a:avLst/>
          </a:prstGeom>
        </p:spPr>
      </p:pic>
      <p:sp>
        <p:nvSpPr>
          <p:cNvPr id="5" name="Rectangle 4"/>
          <p:cNvSpPr/>
          <p:nvPr/>
        </p:nvSpPr>
        <p:spPr>
          <a:xfrm>
            <a:off x="509047" y="4400699"/>
            <a:ext cx="10869106" cy="1938992"/>
          </a:xfrm>
          <a:prstGeom prst="rect">
            <a:avLst/>
          </a:prstGeom>
        </p:spPr>
        <p:txBody>
          <a:bodyPr wrap="square">
            <a:spAutoFit/>
          </a:bodyPr>
          <a:lstStyle/>
          <a:p>
            <a:pPr algn="just"/>
            <a:r>
              <a:rPr lang="en-US" sz="2400" dirty="0">
                <a:latin typeface="Cambria" panose="02040503050406030204" pitchFamily="18" charset="0"/>
                <a:ea typeface="Cambria" panose="02040503050406030204" pitchFamily="18" charset="0"/>
              </a:rPr>
              <a:t>The status of women in ancient societies varied widely depending on the specific civilization, culture, and time period. </a:t>
            </a:r>
          </a:p>
          <a:p>
            <a:pPr algn="just"/>
            <a:r>
              <a:rPr lang="en-US" sz="2400" dirty="0">
                <a:latin typeface="Cambria" panose="02040503050406030204" pitchFamily="18" charset="0"/>
                <a:ea typeface="Cambria" panose="02040503050406030204" pitchFamily="18" charset="0"/>
              </a:rPr>
              <a:t>While there were some societies where women enjoyed relatively more rights and opportunities, in many ancient societies, women often faced limitations, restrictions, and unequal treatment. </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986428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848" y="350981"/>
            <a:ext cx="10515600" cy="660111"/>
          </a:xfrm>
        </p:spPr>
        <p:txBody>
          <a:bodyPr>
            <a:normAutofit fontScale="90000"/>
          </a:bodyPr>
          <a:lstStyle/>
          <a:p>
            <a:r>
              <a:rPr lang="en-IN" dirty="0"/>
              <a:t> </a:t>
            </a:r>
            <a:r>
              <a:rPr lang="en-IN" dirty="0">
                <a:solidFill>
                  <a:srgbClr val="00B050"/>
                </a:solidFill>
              </a:rPr>
              <a:t>Impact on Indian Society</a:t>
            </a:r>
          </a:p>
        </p:txBody>
      </p:sp>
      <p:sp>
        <p:nvSpPr>
          <p:cNvPr id="3" name="Content Placeholder 2"/>
          <p:cNvSpPr>
            <a:spLocks noGrp="1"/>
          </p:cNvSpPr>
          <p:nvPr>
            <p:ph idx="1"/>
          </p:nvPr>
        </p:nvSpPr>
        <p:spPr>
          <a:xfrm>
            <a:off x="166255" y="1219200"/>
            <a:ext cx="11187545" cy="4957763"/>
          </a:xfrm>
        </p:spPr>
        <p:txBody>
          <a:bodyPr>
            <a:normAutofit/>
          </a:bodyPr>
          <a:lstStyle/>
          <a:p>
            <a:r>
              <a:rPr lang="en-US" sz="2400" u="sng" dirty="0">
                <a:latin typeface="Cambria" panose="02040503050406030204" pitchFamily="18" charset="0"/>
                <a:ea typeface="Cambria" panose="02040503050406030204" pitchFamily="18" charset="0"/>
              </a:rPr>
              <a:t>Introduction:</a:t>
            </a:r>
          </a:p>
          <a:p>
            <a:r>
              <a:rPr lang="en-US" sz="2400" dirty="0">
                <a:latin typeface="Cambria" panose="02040503050406030204" pitchFamily="18" charset="0"/>
                <a:ea typeface="Cambria" panose="02040503050406030204" pitchFamily="18" charset="0"/>
              </a:rPr>
              <a:t>Ramayana, Mahabharata, and Manusmriti have played a significant role in shaping attitudes and norms towards women in Indian society over centuries.</a:t>
            </a:r>
          </a:p>
          <a:p>
            <a:r>
              <a:rPr lang="en-US" sz="2400" u="sng" dirty="0">
                <a:latin typeface="Cambria" panose="02040503050406030204" pitchFamily="18" charset="0"/>
                <a:ea typeface="Cambria" panose="02040503050406030204" pitchFamily="18" charset="0"/>
              </a:rPr>
              <a:t>Preservation of Traditional Values:</a:t>
            </a:r>
          </a:p>
          <a:p>
            <a:r>
              <a:rPr lang="en-US" sz="2400" dirty="0">
                <a:latin typeface="Cambria" panose="02040503050406030204" pitchFamily="18" charset="0"/>
                <a:ea typeface="Cambria" panose="02040503050406030204" pitchFamily="18" charset="0"/>
              </a:rPr>
              <a:t>These texts were revered and propagated, leading to the preservation of traditional values, roles, and expectations of women.</a:t>
            </a:r>
          </a:p>
          <a:p>
            <a:r>
              <a:rPr lang="en-US" sz="2400" u="sng" dirty="0">
                <a:latin typeface="Cambria" panose="02040503050406030204" pitchFamily="18" charset="0"/>
                <a:ea typeface="Cambria" panose="02040503050406030204" pitchFamily="18" charset="0"/>
              </a:rPr>
              <a:t>Ramayana's Ideal Womanhood:</a:t>
            </a:r>
          </a:p>
          <a:p>
            <a:r>
              <a:rPr lang="en-US" sz="2400" dirty="0" err="1">
                <a:latin typeface="Cambria" panose="02040503050406030204" pitchFamily="18" charset="0"/>
                <a:ea typeface="Cambria" panose="02040503050406030204" pitchFamily="18" charset="0"/>
              </a:rPr>
              <a:t>Sita's</a:t>
            </a:r>
            <a:r>
              <a:rPr lang="en-US" sz="2400" dirty="0">
                <a:latin typeface="Cambria" panose="02040503050406030204" pitchFamily="18" charset="0"/>
                <a:ea typeface="Cambria" panose="02040503050406030204" pitchFamily="18" charset="0"/>
              </a:rPr>
              <a:t> portrayal as the epitome of virtue, devotion, and sacrifice has contributed to the perception of the ideal woman.</a:t>
            </a:r>
          </a:p>
          <a:p>
            <a:r>
              <a:rPr lang="en-US" sz="2400" dirty="0">
                <a:latin typeface="Cambria" panose="02040503050406030204" pitchFamily="18" charset="0"/>
                <a:ea typeface="Cambria" panose="02040503050406030204" pitchFamily="18" charset="0"/>
              </a:rPr>
              <a:t>This depiction has influenced cultural expectations for women's roles within families and marriages.</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941471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383" y="308565"/>
            <a:ext cx="10515600" cy="798657"/>
          </a:xfrm>
        </p:spPr>
        <p:txBody>
          <a:bodyPr/>
          <a:lstStyle/>
          <a:p>
            <a:r>
              <a:rPr lang="en-US" dirty="0">
                <a:solidFill>
                  <a:srgbClr val="00B050"/>
                </a:solidFill>
              </a:rPr>
              <a:t>Shaping Societal Norms and Attitudes</a:t>
            </a:r>
            <a:endParaRPr lang="en-IN" dirty="0">
              <a:solidFill>
                <a:srgbClr val="00B050"/>
              </a:solidFill>
            </a:endParaRPr>
          </a:p>
        </p:txBody>
      </p:sp>
      <p:sp>
        <p:nvSpPr>
          <p:cNvPr id="3" name="Content Placeholder 2"/>
          <p:cNvSpPr>
            <a:spLocks noGrp="1"/>
          </p:cNvSpPr>
          <p:nvPr>
            <p:ph idx="1"/>
          </p:nvPr>
        </p:nvSpPr>
        <p:spPr>
          <a:xfrm>
            <a:off x="484909" y="1274618"/>
            <a:ext cx="11152909" cy="5347855"/>
          </a:xfrm>
        </p:spPr>
        <p:txBody>
          <a:bodyPr>
            <a:normAutofit/>
          </a:bodyPr>
          <a:lstStyle/>
          <a:p>
            <a:pPr algn="just"/>
            <a:r>
              <a:rPr lang="en-US" sz="2400" u="sng" dirty="0">
                <a:latin typeface="Cambria" panose="02040503050406030204" pitchFamily="18" charset="0"/>
                <a:ea typeface="Cambria" panose="02040503050406030204" pitchFamily="18" charset="0"/>
              </a:rPr>
              <a:t>Mahabharata's Complex Representations:</a:t>
            </a:r>
          </a:p>
          <a:p>
            <a:pPr algn="just"/>
            <a:r>
              <a:rPr lang="en-US" sz="2400" dirty="0">
                <a:latin typeface="Cambria" panose="02040503050406030204" pitchFamily="18" charset="0"/>
                <a:ea typeface="Cambria" panose="02040503050406030204" pitchFamily="18" charset="0"/>
              </a:rPr>
              <a:t>The diverse portrayals of women in Mahabharata have contributed to a nuanced understanding of women's roles and personalities.</a:t>
            </a:r>
          </a:p>
          <a:p>
            <a:pPr algn="just"/>
            <a:r>
              <a:rPr lang="en-US" sz="2400" dirty="0" err="1">
                <a:latin typeface="Cambria" panose="02040503050406030204" pitchFamily="18" charset="0"/>
                <a:ea typeface="Cambria" panose="02040503050406030204" pitchFamily="18" charset="0"/>
              </a:rPr>
              <a:t>Draupadi</a:t>
            </a:r>
            <a:r>
              <a:rPr lang="en-US" sz="2400" dirty="0">
                <a:latin typeface="Cambria" panose="02040503050406030204" pitchFamily="18" charset="0"/>
                <a:ea typeface="Cambria" panose="02040503050406030204" pitchFamily="18" charset="0"/>
              </a:rPr>
              <a:t>, </a:t>
            </a:r>
            <a:r>
              <a:rPr lang="en-US" sz="2400" dirty="0" err="1">
                <a:latin typeface="Cambria" panose="02040503050406030204" pitchFamily="18" charset="0"/>
                <a:ea typeface="Cambria" panose="02040503050406030204" pitchFamily="18" charset="0"/>
              </a:rPr>
              <a:t>Kunti</a:t>
            </a:r>
            <a:r>
              <a:rPr lang="en-US" sz="2400" dirty="0">
                <a:latin typeface="Cambria" panose="02040503050406030204" pitchFamily="18" charset="0"/>
                <a:ea typeface="Cambria" panose="02040503050406030204" pitchFamily="18" charset="0"/>
              </a:rPr>
              <a:t>, and </a:t>
            </a:r>
            <a:r>
              <a:rPr lang="en-US" sz="2400" dirty="0" err="1">
                <a:latin typeface="Cambria" panose="02040503050406030204" pitchFamily="18" charset="0"/>
                <a:ea typeface="Cambria" panose="02040503050406030204" pitchFamily="18" charset="0"/>
              </a:rPr>
              <a:t>Gandhari</a:t>
            </a:r>
            <a:r>
              <a:rPr lang="en-US" sz="2400" dirty="0">
                <a:latin typeface="Cambria" panose="02040503050406030204" pitchFamily="18" charset="0"/>
                <a:ea typeface="Cambria" panose="02040503050406030204" pitchFamily="18" charset="0"/>
              </a:rPr>
              <a:t> collectively showcase the range of possibilities for women in different contexts.</a:t>
            </a:r>
          </a:p>
          <a:p>
            <a:pPr algn="just"/>
            <a:r>
              <a:rPr lang="en-US" sz="2400" u="sng" dirty="0" err="1">
                <a:latin typeface="Cambria" panose="02040503050406030204" pitchFamily="18" charset="0"/>
                <a:ea typeface="Cambria" panose="02040503050406030204" pitchFamily="18" charset="0"/>
              </a:rPr>
              <a:t>Manusmriti's</a:t>
            </a:r>
            <a:r>
              <a:rPr lang="en-US" sz="2400" u="sng" dirty="0">
                <a:latin typeface="Cambria" panose="02040503050406030204" pitchFamily="18" charset="0"/>
                <a:ea typeface="Cambria" panose="02040503050406030204" pitchFamily="18" charset="0"/>
              </a:rPr>
              <a:t> Legal and Social Codes:</a:t>
            </a:r>
          </a:p>
          <a:p>
            <a:pPr algn="just"/>
            <a:r>
              <a:rPr lang="en-US" sz="2400" dirty="0" err="1">
                <a:latin typeface="Cambria" panose="02040503050406030204" pitchFamily="18" charset="0"/>
                <a:ea typeface="Cambria" panose="02040503050406030204" pitchFamily="18" charset="0"/>
              </a:rPr>
              <a:t>Manusmriti's</a:t>
            </a:r>
            <a:r>
              <a:rPr lang="en-US" sz="2400" dirty="0">
                <a:latin typeface="Cambria" panose="02040503050406030204" pitchFamily="18" charset="0"/>
                <a:ea typeface="Cambria" panose="02040503050406030204" pitchFamily="18" charset="0"/>
              </a:rPr>
              <a:t> guidelines for women's roles, duties, and status have perpetuated certain norms over time.</a:t>
            </a:r>
          </a:p>
          <a:p>
            <a:pPr algn="just"/>
            <a:r>
              <a:rPr lang="en-US" sz="2400" dirty="0">
                <a:latin typeface="Cambria" panose="02040503050406030204" pitchFamily="18" charset="0"/>
                <a:ea typeface="Cambria" panose="02040503050406030204" pitchFamily="18" charset="0"/>
              </a:rPr>
              <a:t>Its classification of women as dependent on male relatives has influenced familial dynamics and societal structures.</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650140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280284"/>
            <a:ext cx="11499273" cy="1325563"/>
          </a:xfrm>
        </p:spPr>
        <p:txBody>
          <a:bodyPr/>
          <a:lstStyle/>
          <a:p>
            <a:r>
              <a:rPr lang="en-US" dirty="0">
                <a:solidFill>
                  <a:srgbClr val="00B050"/>
                </a:solidFill>
              </a:rPr>
              <a:t>Long-Term Impact of Ramayana, Mahabharata, and Manusmriti</a:t>
            </a:r>
            <a:endParaRPr lang="en-IN" dirty="0">
              <a:solidFill>
                <a:srgbClr val="00B050"/>
              </a:solidFill>
            </a:endParaRPr>
          </a:p>
        </p:txBody>
      </p:sp>
      <p:sp>
        <p:nvSpPr>
          <p:cNvPr id="3" name="Content Placeholder 2"/>
          <p:cNvSpPr>
            <a:spLocks noGrp="1"/>
          </p:cNvSpPr>
          <p:nvPr>
            <p:ph idx="1"/>
          </p:nvPr>
        </p:nvSpPr>
        <p:spPr>
          <a:xfrm>
            <a:off x="304799" y="1605848"/>
            <a:ext cx="11776365" cy="4891934"/>
          </a:xfrm>
        </p:spPr>
        <p:txBody>
          <a:bodyPr>
            <a:normAutofit/>
          </a:bodyPr>
          <a:lstStyle/>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Sustaining Patriarchal Elements:</a:t>
            </a:r>
          </a:p>
          <a:p>
            <a:pPr algn="just"/>
            <a:r>
              <a:rPr lang="en-US" sz="2400" dirty="0" err="1">
                <a:latin typeface="Cambria" panose="02040503050406030204" pitchFamily="18" charset="0"/>
                <a:ea typeface="Cambria" panose="02040503050406030204" pitchFamily="18" charset="0"/>
              </a:rPr>
              <a:t>Manusmriti's</a:t>
            </a:r>
            <a:r>
              <a:rPr lang="en-US" sz="2400" dirty="0">
                <a:latin typeface="Cambria" panose="02040503050406030204" pitchFamily="18" charset="0"/>
                <a:ea typeface="Cambria" panose="02040503050406030204" pitchFamily="18" charset="0"/>
              </a:rPr>
              <a:t> patriarchal tendencies have contributed to the persistence of gender inequalities and imbalances over time.</a:t>
            </a:r>
          </a:p>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Fostering Debates and Reinterpretations</a:t>
            </a:r>
            <a:r>
              <a:rPr lang="en-US" sz="2400" dirty="0">
                <a:latin typeface="Cambria" panose="02040503050406030204" pitchFamily="18" charset="0"/>
                <a:ea typeface="Cambria" panose="02040503050406030204" pitchFamily="18" charset="0"/>
              </a:rPr>
              <a:t>:</a:t>
            </a:r>
          </a:p>
          <a:p>
            <a:pPr algn="just"/>
            <a:r>
              <a:rPr lang="en-US" sz="2400" dirty="0">
                <a:latin typeface="Cambria" panose="02040503050406030204" pitchFamily="18" charset="0"/>
                <a:ea typeface="Cambria" panose="02040503050406030204" pitchFamily="18" charset="0"/>
              </a:rPr>
              <a:t>The texts have sparked debates on women's rights, agency, and empowerment.</a:t>
            </a:r>
          </a:p>
          <a:p>
            <a:pPr algn="just"/>
            <a:r>
              <a:rPr lang="en-US" sz="2400" dirty="0">
                <a:latin typeface="Cambria" panose="02040503050406030204" pitchFamily="18" charset="0"/>
                <a:ea typeface="Cambria" panose="02040503050406030204" pitchFamily="18" charset="0"/>
              </a:rPr>
              <a:t>Efforts to reinterpret these texts through feminist and progressive lenses have challenged traditional norms and sparked dialogue.</a:t>
            </a:r>
          </a:p>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Conclusion:</a:t>
            </a:r>
          </a:p>
          <a:p>
            <a:pPr algn="just"/>
            <a:r>
              <a:rPr lang="en-US" sz="2400" dirty="0">
                <a:latin typeface="Cambria" panose="02040503050406030204" pitchFamily="18" charset="0"/>
                <a:ea typeface="Cambria" panose="02040503050406030204" pitchFamily="18" charset="0"/>
              </a:rPr>
              <a:t>The enduring influence of these texts on societal norms and attitudes towards women highlights their role in both shaping and reflecting cultural values over centuries.</a:t>
            </a:r>
          </a:p>
          <a:p>
            <a:pPr algn="just"/>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41957595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363" y="204869"/>
            <a:ext cx="11007436" cy="1325563"/>
          </a:xfrm>
        </p:spPr>
        <p:txBody>
          <a:bodyPr/>
          <a:lstStyle/>
          <a:p>
            <a:r>
              <a:rPr lang="en-US" dirty="0">
                <a:solidFill>
                  <a:srgbClr val="00B050"/>
                </a:solidFill>
              </a:rPr>
              <a:t>Modern Reinterpretations for Gender Equality and Women's Empowerment</a:t>
            </a:r>
            <a:endParaRPr lang="en-IN" dirty="0">
              <a:solidFill>
                <a:srgbClr val="00B050"/>
              </a:solidFill>
            </a:endParaRPr>
          </a:p>
        </p:txBody>
      </p:sp>
      <p:sp>
        <p:nvSpPr>
          <p:cNvPr id="3" name="Content Placeholder 2"/>
          <p:cNvSpPr>
            <a:spLocks noGrp="1"/>
          </p:cNvSpPr>
          <p:nvPr>
            <p:ph idx="1"/>
          </p:nvPr>
        </p:nvSpPr>
        <p:spPr>
          <a:xfrm>
            <a:off x="346363" y="1599382"/>
            <a:ext cx="11457709" cy="4351338"/>
          </a:xfrm>
        </p:spPr>
        <p:txBody>
          <a:bodyPr>
            <a:noAutofit/>
          </a:bodyPr>
          <a:lstStyle/>
          <a:p>
            <a:pPr>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Introduction:</a:t>
            </a:r>
          </a:p>
          <a:p>
            <a:r>
              <a:rPr lang="en-US" sz="2400" dirty="0">
                <a:latin typeface="Cambria" panose="02040503050406030204" pitchFamily="18" charset="0"/>
                <a:ea typeface="Cambria" panose="02040503050406030204" pitchFamily="18" charset="0"/>
              </a:rPr>
              <a:t>Modern scholars and activists have been engaged in reinterpreting ancient texts like Ramayana, Mahabharata, and Manusmriti to align with the principles of gender equality and women's empowerment.</a:t>
            </a:r>
          </a:p>
          <a:p>
            <a:pPr>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Feminist Perspectives:</a:t>
            </a:r>
          </a:p>
          <a:p>
            <a:r>
              <a:rPr lang="en-US" sz="2400" dirty="0">
                <a:latin typeface="Cambria" panose="02040503050406030204" pitchFamily="18" charset="0"/>
                <a:ea typeface="Cambria" panose="02040503050406030204" pitchFamily="18" charset="0"/>
              </a:rPr>
              <a:t>Feminist scholars have examined these texts with a critical lens to challenge traditional gender roles and biases.</a:t>
            </a:r>
          </a:p>
          <a:p>
            <a:r>
              <a:rPr lang="en-US" sz="2400" dirty="0">
                <a:latin typeface="Cambria" panose="02040503050406030204" pitchFamily="18" charset="0"/>
                <a:ea typeface="Cambria" panose="02040503050406030204" pitchFamily="18" charset="0"/>
              </a:rPr>
              <a:t>They highlight women's agency, challenge stereotypes, and question narratives that reinforce inequality.</a:t>
            </a:r>
          </a:p>
          <a:p>
            <a:pPr>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Reclaiming Agency:</a:t>
            </a:r>
          </a:p>
          <a:p>
            <a:r>
              <a:rPr lang="en-US" sz="2400" dirty="0">
                <a:latin typeface="Cambria" panose="02040503050406030204" pitchFamily="18" charset="0"/>
                <a:ea typeface="Cambria" panose="02040503050406030204" pitchFamily="18" charset="0"/>
              </a:rPr>
              <a:t>Efforts to reinterpret </a:t>
            </a:r>
            <a:r>
              <a:rPr lang="en-US" sz="2400" dirty="0" err="1">
                <a:latin typeface="Cambria" panose="02040503050406030204" pitchFamily="18" charset="0"/>
                <a:ea typeface="Cambria" panose="02040503050406030204" pitchFamily="18" charset="0"/>
              </a:rPr>
              <a:t>Sita's</a:t>
            </a:r>
            <a:r>
              <a:rPr lang="en-US" sz="2400" dirty="0">
                <a:latin typeface="Cambria" panose="02040503050406030204" pitchFamily="18" charset="0"/>
                <a:ea typeface="Cambria" panose="02040503050406030204" pitchFamily="18" charset="0"/>
              </a:rPr>
              <a:t> character emphasize her agency and resilience, portraying her as a strong individual rather than a passive victim.</a:t>
            </a:r>
          </a:p>
        </p:txBody>
      </p:sp>
    </p:spTree>
    <p:extLst>
      <p:ext uri="{BB962C8B-B14F-4D97-AF65-F5344CB8AC3E}">
        <p14:creationId xmlns:p14="http://schemas.microsoft.com/office/powerpoint/2010/main" val="21016401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lstStyle/>
          <a:p>
            <a:r>
              <a:rPr lang="en-IN" dirty="0">
                <a:solidFill>
                  <a:srgbClr val="00B050"/>
                </a:solidFill>
              </a:rPr>
              <a:t>Contemporary Reinterpretations</a:t>
            </a:r>
          </a:p>
        </p:txBody>
      </p:sp>
      <p:sp>
        <p:nvSpPr>
          <p:cNvPr id="3" name="Content Placeholder 2"/>
          <p:cNvSpPr>
            <a:spLocks noGrp="1"/>
          </p:cNvSpPr>
          <p:nvPr>
            <p:ph idx="1"/>
          </p:nvPr>
        </p:nvSpPr>
        <p:spPr>
          <a:xfrm>
            <a:off x="429492" y="1343891"/>
            <a:ext cx="10924308" cy="4833072"/>
          </a:xfrm>
        </p:spPr>
        <p:txBody>
          <a:bodyPr>
            <a:normAutofit/>
          </a:bodyPr>
          <a:lstStyle/>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Manusmriti and Gender Equality:</a:t>
            </a:r>
          </a:p>
          <a:p>
            <a:pPr algn="just"/>
            <a:r>
              <a:rPr lang="en-US" sz="2400" dirty="0">
                <a:latin typeface="Cambria" panose="02040503050406030204" pitchFamily="18" charset="0"/>
                <a:ea typeface="Cambria" panose="02040503050406030204" pitchFamily="18" charset="0"/>
              </a:rPr>
              <a:t>Modern scholars have attempted to extract principles from Manusmriti that align with contemporary notions of gender equality.</a:t>
            </a:r>
          </a:p>
          <a:p>
            <a:pPr algn="just"/>
            <a:r>
              <a:rPr lang="en-US" sz="2400" dirty="0">
                <a:latin typeface="Cambria" panose="02040503050406030204" pitchFamily="18" charset="0"/>
                <a:ea typeface="Cambria" panose="02040503050406030204" pitchFamily="18" charset="0"/>
              </a:rPr>
              <a:t>They focus on passages that emphasize respect, consent, and fair treatment of women.</a:t>
            </a:r>
          </a:p>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Educational Initiatives:</a:t>
            </a:r>
          </a:p>
          <a:p>
            <a:pPr algn="just"/>
            <a:r>
              <a:rPr lang="en-US" sz="2400" dirty="0">
                <a:latin typeface="Cambria" panose="02040503050406030204" pitchFamily="18" charset="0"/>
                <a:ea typeface="Cambria" panose="02040503050406030204" pitchFamily="18" charset="0"/>
              </a:rPr>
              <a:t>Educational programs and workshops engage with these texts to promote discussions on gender equality and empowerment.</a:t>
            </a:r>
          </a:p>
          <a:p>
            <a:pPr algn="just"/>
            <a:r>
              <a:rPr lang="en-US" sz="2400" dirty="0">
                <a:latin typeface="Cambria" panose="02040503050406030204" pitchFamily="18" charset="0"/>
                <a:ea typeface="Cambria" panose="02040503050406030204" pitchFamily="18" charset="0"/>
              </a:rPr>
              <a:t>They encourage critical thinking and help individuals develop nuanced perspectives.</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729162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Conti..</a:t>
            </a:r>
            <a:endParaRPr lang="en-IN" dirty="0">
              <a:solidFill>
                <a:srgbClr val="00B050"/>
              </a:solidFill>
            </a:endParaRPr>
          </a:p>
        </p:txBody>
      </p:sp>
      <p:sp>
        <p:nvSpPr>
          <p:cNvPr id="3" name="Content Placeholder 2"/>
          <p:cNvSpPr>
            <a:spLocks noGrp="1"/>
          </p:cNvSpPr>
          <p:nvPr>
            <p:ph idx="1"/>
          </p:nvPr>
        </p:nvSpPr>
        <p:spPr>
          <a:xfrm>
            <a:off x="838200" y="1527142"/>
            <a:ext cx="10515600" cy="4649821"/>
          </a:xfrm>
        </p:spPr>
        <p:txBody>
          <a:bodyPr>
            <a:normAutofit/>
          </a:bodyPr>
          <a:lstStyle/>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Media and Popular Culture:</a:t>
            </a:r>
          </a:p>
          <a:p>
            <a:pPr marL="0" indent="0" algn="just">
              <a:buNone/>
            </a:pPr>
            <a:r>
              <a:rPr lang="en-US" sz="2400" dirty="0">
                <a:latin typeface="Cambria" panose="02040503050406030204" pitchFamily="18" charset="0"/>
                <a:ea typeface="Cambria" panose="02040503050406030204" pitchFamily="18" charset="0"/>
              </a:rPr>
              <a:t>Contemporary literature, films, and TV shows often reinterpret these characters in ways that resonate with modern audiences and values.</a:t>
            </a:r>
          </a:p>
          <a:p>
            <a:pPr algn="just">
              <a:buFont typeface="Wingdings" panose="05000000000000000000" pitchFamily="2" charset="2"/>
              <a:buChar char="Ø"/>
            </a:pPr>
            <a:r>
              <a:rPr lang="en-US" sz="2400" u="sng" dirty="0">
                <a:latin typeface="Cambria" panose="02040503050406030204" pitchFamily="18" charset="0"/>
                <a:ea typeface="Cambria" panose="02040503050406030204" pitchFamily="18" charset="0"/>
              </a:rPr>
              <a:t>Conclusion:</a:t>
            </a:r>
          </a:p>
          <a:p>
            <a:pPr algn="just"/>
            <a:r>
              <a:rPr lang="en-US" sz="2400" dirty="0">
                <a:latin typeface="Cambria" panose="02040503050406030204" pitchFamily="18" charset="0"/>
                <a:ea typeface="Cambria" panose="02040503050406030204" pitchFamily="18" charset="0"/>
              </a:rPr>
              <a:t>Modern reinterpretations of these ancient texts provide avenues for fostering discussions on gender equality, challenging stereotypes, and promoting women's empowerment.</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8269309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CA2AD-C53B-860F-4B7C-8CCEB8EB760D}"/>
              </a:ext>
            </a:extLst>
          </p:cNvPr>
          <p:cNvSpPr>
            <a:spLocks noGrp="1"/>
          </p:cNvSpPr>
          <p:nvPr>
            <p:ph type="title"/>
          </p:nvPr>
        </p:nvSpPr>
        <p:spPr/>
        <p:txBody>
          <a:bodyPr/>
          <a:lstStyle/>
          <a:p>
            <a:r>
              <a:rPr lang="en-US" dirty="0" err="1">
                <a:solidFill>
                  <a:srgbClr val="92D050"/>
                </a:solidFill>
              </a:rPr>
              <a:t>Kautilya’s</a:t>
            </a:r>
            <a:r>
              <a:rPr lang="en-US" dirty="0">
                <a:solidFill>
                  <a:srgbClr val="92D050"/>
                </a:solidFill>
              </a:rPr>
              <a:t> </a:t>
            </a:r>
            <a:r>
              <a:rPr lang="en-US" dirty="0" err="1">
                <a:solidFill>
                  <a:srgbClr val="92D050"/>
                </a:solidFill>
              </a:rPr>
              <a:t>Arthasastra</a:t>
            </a:r>
            <a:endParaRPr lang="en-IN" dirty="0"/>
          </a:p>
        </p:txBody>
      </p:sp>
      <p:pic>
        <p:nvPicPr>
          <p:cNvPr id="5" name="Content Placeholder 4">
            <a:extLst>
              <a:ext uri="{FF2B5EF4-FFF2-40B4-BE49-F238E27FC236}">
                <a16:creationId xmlns:a16="http://schemas.microsoft.com/office/drawing/2014/main" id="{CE7A4E12-5FF7-6B36-F3DE-57F120A98F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3649" y="1791093"/>
            <a:ext cx="4713403" cy="4477732"/>
          </a:xfrm>
        </p:spPr>
      </p:pic>
    </p:spTree>
    <p:extLst>
      <p:ext uri="{BB962C8B-B14F-4D97-AF65-F5344CB8AC3E}">
        <p14:creationId xmlns:p14="http://schemas.microsoft.com/office/powerpoint/2010/main" val="36253912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E0CB8-5ACF-4388-96FF-7CBB39500F50}"/>
              </a:ext>
            </a:extLst>
          </p:cNvPr>
          <p:cNvSpPr>
            <a:spLocks noGrp="1"/>
          </p:cNvSpPr>
          <p:nvPr>
            <p:ph type="title"/>
          </p:nvPr>
        </p:nvSpPr>
        <p:spPr/>
        <p:txBody>
          <a:bodyPr/>
          <a:lstStyle/>
          <a:p>
            <a:r>
              <a:rPr lang="en-US" dirty="0" err="1">
                <a:solidFill>
                  <a:srgbClr val="92D050"/>
                </a:solidFill>
              </a:rPr>
              <a:t>Kautilya’s</a:t>
            </a:r>
            <a:r>
              <a:rPr lang="en-US" dirty="0">
                <a:solidFill>
                  <a:srgbClr val="92D050"/>
                </a:solidFill>
              </a:rPr>
              <a:t> </a:t>
            </a:r>
            <a:r>
              <a:rPr lang="en-US" dirty="0" err="1">
                <a:solidFill>
                  <a:srgbClr val="92D050"/>
                </a:solidFill>
              </a:rPr>
              <a:t>Arthasastra</a:t>
            </a:r>
            <a:r>
              <a:rPr lang="en-US" dirty="0">
                <a:solidFill>
                  <a:srgbClr val="92D050"/>
                </a:solidFill>
              </a:rPr>
              <a:t> and </a:t>
            </a:r>
            <a:r>
              <a:rPr lang="en-US" dirty="0" err="1">
                <a:solidFill>
                  <a:srgbClr val="92D050"/>
                </a:solidFill>
              </a:rPr>
              <a:t>Mrichchhakatikam</a:t>
            </a:r>
            <a:r>
              <a:rPr lang="en-US" dirty="0">
                <a:solidFill>
                  <a:srgbClr val="92D050"/>
                </a:solidFill>
              </a:rPr>
              <a:t> of </a:t>
            </a:r>
            <a:r>
              <a:rPr lang="en-US" dirty="0" err="1">
                <a:solidFill>
                  <a:srgbClr val="92D050"/>
                </a:solidFill>
              </a:rPr>
              <a:t>Sudraka</a:t>
            </a:r>
            <a:endParaRPr lang="en-IN" dirty="0">
              <a:solidFill>
                <a:srgbClr val="92D050"/>
              </a:solidFill>
            </a:endParaRPr>
          </a:p>
        </p:txBody>
      </p:sp>
      <p:sp>
        <p:nvSpPr>
          <p:cNvPr id="3" name="Content Placeholder 2">
            <a:extLst>
              <a:ext uri="{FF2B5EF4-FFF2-40B4-BE49-F238E27FC236}">
                <a16:creationId xmlns:a16="http://schemas.microsoft.com/office/drawing/2014/main" id="{286D2A1A-91FE-C1AE-E4E3-745202AFBD61}"/>
              </a:ext>
            </a:extLst>
          </p:cNvPr>
          <p:cNvSpPr>
            <a:spLocks noGrp="1"/>
          </p:cNvSpPr>
          <p:nvPr>
            <p:ph idx="1"/>
          </p:nvPr>
        </p:nvSpPr>
        <p:spPr/>
        <p:txBody>
          <a:bodyPr/>
          <a:lstStyle/>
          <a:p>
            <a:r>
              <a:rPr lang="en-IN" dirty="0"/>
              <a:t>Provides some insights into </a:t>
            </a:r>
            <a:r>
              <a:rPr lang="en-IN" u="sng" dirty="0"/>
              <a:t>governance and administration</a:t>
            </a:r>
          </a:p>
          <a:p>
            <a:r>
              <a:rPr lang="en-US" dirty="0" err="1"/>
              <a:t>Kautilya</a:t>
            </a:r>
            <a:r>
              <a:rPr lang="en-US" dirty="0"/>
              <a:t> considered women to be </a:t>
            </a:r>
            <a:r>
              <a:rPr lang="en-US" u="sng" dirty="0"/>
              <a:t>faithful, brave and clever </a:t>
            </a:r>
            <a:r>
              <a:rPr lang="en-US" dirty="0"/>
              <a:t>besides pleasing. </a:t>
            </a:r>
          </a:p>
          <a:p>
            <a:r>
              <a:rPr lang="en-US" dirty="0"/>
              <a:t>He detailed very important roles for them in </a:t>
            </a:r>
            <a:r>
              <a:rPr lang="en-US" u="sng" dirty="0"/>
              <a:t>guarding the king, spying </a:t>
            </a:r>
            <a:r>
              <a:rPr lang="en-US" dirty="0"/>
              <a:t>on those who posed a risk to the kingdom, in assassinating enemies, and working as </a:t>
            </a:r>
            <a:r>
              <a:rPr lang="en-US" u="sng" dirty="0"/>
              <a:t>secret agents </a:t>
            </a:r>
            <a:r>
              <a:rPr lang="en-US" dirty="0"/>
              <a:t>who could stir up strife that weakened opposing states.</a:t>
            </a:r>
            <a:endParaRPr lang="en-IN" dirty="0"/>
          </a:p>
        </p:txBody>
      </p:sp>
    </p:spTree>
    <p:extLst>
      <p:ext uri="{BB962C8B-B14F-4D97-AF65-F5344CB8AC3E}">
        <p14:creationId xmlns:p14="http://schemas.microsoft.com/office/powerpoint/2010/main" val="12711550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67727-0A9D-12C8-9485-16C76FD72733}"/>
              </a:ext>
            </a:extLst>
          </p:cNvPr>
          <p:cNvSpPr>
            <a:spLocks noGrp="1"/>
          </p:cNvSpPr>
          <p:nvPr>
            <p:ph type="title"/>
          </p:nvPr>
        </p:nvSpPr>
        <p:spPr/>
        <p:txBody>
          <a:bodyPr/>
          <a:lstStyle/>
          <a:p>
            <a:r>
              <a:rPr lang="en-US" dirty="0">
                <a:solidFill>
                  <a:srgbClr val="92D050"/>
                </a:solidFill>
              </a:rPr>
              <a:t>Here are some key points:</a:t>
            </a:r>
            <a:endParaRPr lang="en-IN" dirty="0">
              <a:solidFill>
                <a:srgbClr val="92D050"/>
              </a:solidFill>
            </a:endParaRPr>
          </a:p>
        </p:txBody>
      </p:sp>
      <p:sp>
        <p:nvSpPr>
          <p:cNvPr id="3" name="Content Placeholder 2">
            <a:extLst>
              <a:ext uri="{FF2B5EF4-FFF2-40B4-BE49-F238E27FC236}">
                <a16:creationId xmlns:a16="http://schemas.microsoft.com/office/drawing/2014/main" id="{80AE8D39-94BF-2A1F-B03B-00F7BA3CF21E}"/>
              </a:ext>
            </a:extLst>
          </p:cNvPr>
          <p:cNvSpPr>
            <a:spLocks noGrp="1"/>
          </p:cNvSpPr>
          <p:nvPr>
            <p:ph idx="1"/>
          </p:nvPr>
        </p:nvSpPr>
        <p:spPr/>
        <p:txBody>
          <a:bodyPr>
            <a:normAutofit fontScale="92500"/>
          </a:bodyPr>
          <a:lstStyle/>
          <a:p>
            <a:pPr algn="just"/>
            <a:r>
              <a:rPr lang="en-US" u="sng" dirty="0"/>
              <a:t>Women in Administration</a:t>
            </a:r>
            <a:r>
              <a:rPr lang="en-US" dirty="0"/>
              <a:t>: The </a:t>
            </a:r>
            <a:r>
              <a:rPr lang="en-US" dirty="0" err="1"/>
              <a:t>Arthasastra</a:t>
            </a:r>
            <a:r>
              <a:rPr lang="en-US" dirty="0"/>
              <a:t> acknowledges that women could be appointed to administrative positions. It mentions the possibility of women serving as spies (female spies were called "</a:t>
            </a:r>
            <a:r>
              <a:rPr lang="en-US" dirty="0" err="1"/>
              <a:t>veshya-kanyas</a:t>
            </a:r>
            <a:r>
              <a:rPr lang="en-US" dirty="0"/>
              <a:t>") who could gather intelligence for the state.</a:t>
            </a:r>
          </a:p>
          <a:p>
            <a:pPr marL="0" indent="0" algn="just">
              <a:buNone/>
            </a:pPr>
            <a:endParaRPr lang="en-US" dirty="0"/>
          </a:p>
          <a:p>
            <a:pPr algn="just"/>
            <a:r>
              <a:rPr lang="en-US" u="sng" dirty="0"/>
              <a:t>Dynastic Politics</a:t>
            </a:r>
            <a:r>
              <a:rPr lang="en-US" dirty="0"/>
              <a:t>: In the context of dynastic politics, the </a:t>
            </a:r>
            <a:r>
              <a:rPr lang="en-US" dirty="0" err="1"/>
              <a:t>Arthasastra</a:t>
            </a:r>
            <a:r>
              <a:rPr lang="en-US" dirty="0"/>
              <a:t> discusses the importance of matrimonial alliances as a means of forming alliances between ruling families. Marriages were seen as strategic tools for maintaining political stability and expanding influence. While this does not directly reflect the empowerment of women, it demonstrates their involvement in matters of political significance.</a:t>
            </a:r>
            <a:endParaRPr lang="en-IN" dirty="0"/>
          </a:p>
        </p:txBody>
      </p:sp>
    </p:spTree>
    <p:extLst>
      <p:ext uri="{BB962C8B-B14F-4D97-AF65-F5344CB8AC3E}">
        <p14:creationId xmlns:p14="http://schemas.microsoft.com/office/powerpoint/2010/main" val="5171466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AD16E-4457-FC97-E8AD-38BE2A4310C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2D501A-7717-2DF0-8000-E9BDA2822C92}"/>
              </a:ext>
            </a:extLst>
          </p:cNvPr>
          <p:cNvSpPr>
            <a:spLocks noGrp="1"/>
          </p:cNvSpPr>
          <p:nvPr>
            <p:ph idx="1"/>
          </p:nvPr>
        </p:nvSpPr>
        <p:spPr/>
        <p:txBody>
          <a:bodyPr/>
          <a:lstStyle/>
          <a:p>
            <a:pPr algn="just"/>
            <a:r>
              <a:rPr lang="en-US" u="sng" dirty="0"/>
              <a:t>Protection of Women: </a:t>
            </a:r>
            <a:r>
              <a:rPr lang="en-US" dirty="0"/>
              <a:t>The </a:t>
            </a:r>
            <a:r>
              <a:rPr lang="en-US" dirty="0" err="1"/>
              <a:t>Arthasastra</a:t>
            </a:r>
            <a:r>
              <a:rPr lang="en-US" dirty="0"/>
              <a:t> advocates for the protection of women and their rights. It mentions penalties for crimes committed against women, indicating that society recognized the importance of safeguarding women's well-being.</a:t>
            </a:r>
          </a:p>
          <a:p>
            <a:pPr algn="just"/>
            <a:r>
              <a:rPr lang="en-US" u="sng" dirty="0"/>
              <a:t>Household Management: </a:t>
            </a:r>
            <a:r>
              <a:rPr lang="en-US" dirty="0"/>
              <a:t>Although not explicitly mentioned in the </a:t>
            </a:r>
            <a:r>
              <a:rPr lang="en-US" dirty="0" err="1"/>
              <a:t>Arthasastra</a:t>
            </a:r>
            <a:r>
              <a:rPr lang="en-US" dirty="0"/>
              <a:t>, traditional Indian society assigned women the role of managing households and taking care of family affairs. Women played a crucial role in maintaining the domestic sphere, which was considered essential for the overall well-being of the state.</a:t>
            </a:r>
            <a:endParaRPr lang="en-IN" dirty="0"/>
          </a:p>
        </p:txBody>
      </p:sp>
    </p:spTree>
    <p:extLst>
      <p:ext uri="{BB962C8B-B14F-4D97-AF65-F5344CB8AC3E}">
        <p14:creationId xmlns:p14="http://schemas.microsoft.com/office/powerpoint/2010/main" val="2767037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General overview of the status of women</a:t>
            </a:r>
            <a:endParaRPr lang="en-IN" dirty="0">
              <a:solidFill>
                <a:srgbClr val="00B050"/>
              </a:solidFill>
            </a:endParaRPr>
          </a:p>
        </p:txBody>
      </p:sp>
      <p:sp>
        <p:nvSpPr>
          <p:cNvPr id="3" name="Content Placeholder 2"/>
          <p:cNvSpPr>
            <a:spLocks noGrp="1"/>
          </p:cNvSpPr>
          <p:nvPr>
            <p:ph idx="1"/>
          </p:nvPr>
        </p:nvSpPr>
        <p:spPr>
          <a:xfrm>
            <a:off x="838200" y="1476833"/>
            <a:ext cx="10515600" cy="5016042"/>
          </a:xfrm>
        </p:spPr>
        <p:txBody>
          <a:bodyPr>
            <a:normAutofit fontScale="92500"/>
          </a:bodyPr>
          <a:lstStyle/>
          <a:p>
            <a:pPr algn="just"/>
            <a:r>
              <a:rPr lang="en-US" u="sng" dirty="0">
                <a:latin typeface="Cambria" panose="02040503050406030204" pitchFamily="18" charset="0"/>
                <a:ea typeface="Cambria" panose="02040503050406030204" pitchFamily="18" charset="0"/>
              </a:rPr>
              <a:t>Ancient Egypt</a:t>
            </a:r>
            <a:r>
              <a:rPr lang="en-US" dirty="0">
                <a:latin typeface="Cambria" panose="02040503050406030204" pitchFamily="18" charset="0"/>
                <a:ea typeface="Cambria" panose="02040503050406030204" pitchFamily="18" charset="0"/>
              </a:rPr>
              <a:t>: Ancient Egyptian women had relatively more rights compared to some other ancient societies. Women could own property, engage in trade, and participate in religious rituals. Some women, like Cleopatra, even ruled as pharaohs.</a:t>
            </a:r>
          </a:p>
          <a:p>
            <a:pPr algn="just"/>
            <a:r>
              <a:rPr lang="en-US" u="sng" dirty="0">
                <a:latin typeface="Cambria" panose="02040503050406030204" pitchFamily="18" charset="0"/>
                <a:ea typeface="Cambria" panose="02040503050406030204" pitchFamily="18" charset="0"/>
              </a:rPr>
              <a:t>Ancient Greece</a:t>
            </a:r>
            <a:r>
              <a:rPr lang="en-US" dirty="0">
                <a:latin typeface="Cambria" panose="02040503050406030204" pitchFamily="18" charset="0"/>
                <a:ea typeface="Cambria" panose="02040503050406030204" pitchFamily="18" charset="0"/>
              </a:rPr>
              <a:t>: In ancient Greece, women had restricted roles and were largely confined to domestic duties. Their participation in public life and politics was minimal. Exceptional cases like Spartan women were known for having more freedom and physical education.</a:t>
            </a:r>
          </a:p>
          <a:p>
            <a:pPr algn="just"/>
            <a:r>
              <a:rPr lang="en-US" u="sng" dirty="0">
                <a:latin typeface="Cambria" panose="02040503050406030204" pitchFamily="18" charset="0"/>
                <a:ea typeface="Cambria" panose="02040503050406030204" pitchFamily="18" charset="0"/>
              </a:rPr>
              <a:t>Ancient Rome</a:t>
            </a:r>
            <a:r>
              <a:rPr lang="en-US" dirty="0">
                <a:latin typeface="Cambria" panose="02040503050406030204" pitchFamily="18" charset="0"/>
                <a:ea typeface="Cambria" panose="02040503050406030204" pitchFamily="18" charset="0"/>
              </a:rPr>
              <a:t>: Roman women had more legal rights than women in some other ancient societies, including the ability to own property and engage in business. Some women gained prominence in literature and culture. However, their legal status was still subordinate to men.</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564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665A3-B0E4-4967-90C8-F2A9108A11D9}"/>
              </a:ext>
            </a:extLst>
          </p:cNvPr>
          <p:cNvSpPr>
            <a:spLocks noGrp="1"/>
          </p:cNvSpPr>
          <p:nvPr>
            <p:ph type="title"/>
          </p:nvPr>
        </p:nvSpPr>
        <p:spPr/>
        <p:txBody>
          <a:bodyPr/>
          <a:lstStyle/>
          <a:p>
            <a:r>
              <a:rPr lang="en-US" dirty="0" err="1">
                <a:solidFill>
                  <a:srgbClr val="92D050"/>
                </a:solidFill>
              </a:rPr>
              <a:t>Mrichchhakatikam</a:t>
            </a:r>
            <a:r>
              <a:rPr lang="en-US" dirty="0">
                <a:solidFill>
                  <a:srgbClr val="92D050"/>
                </a:solidFill>
              </a:rPr>
              <a:t> of </a:t>
            </a:r>
            <a:r>
              <a:rPr lang="en-US" dirty="0" err="1">
                <a:solidFill>
                  <a:srgbClr val="92D050"/>
                </a:solidFill>
              </a:rPr>
              <a:t>Sudraka</a:t>
            </a:r>
            <a:endParaRPr lang="en-IN" dirty="0"/>
          </a:p>
        </p:txBody>
      </p:sp>
      <p:pic>
        <p:nvPicPr>
          <p:cNvPr id="5" name="Content Placeholder 4">
            <a:extLst>
              <a:ext uri="{FF2B5EF4-FFF2-40B4-BE49-F238E27FC236}">
                <a16:creationId xmlns:a16="http://schemas.microsoft.com/office/drawing/2014/main" id="{3DC24339-F8F8-3721-0536-F75526CECB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9065" y="1442301"/>
            <a:ext cx="4166646" cy="4883085"/>
          </a:xfrm>
        </p:spPr>
      </p:pic>
    </p:spTree>
    <p:extLst>
      <p:ext uri="{BB962C8B-B14F-4D97-AF65-F5344CB8AC3E}">
        <p14:creationId xmlns:p14="http://schemas.microsoft.com/office/powerpoint/2010/main" val="21027563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84973-9D70-C5B6-2FEB-5965BADBF008}"/>
              </a:ext>
            </a:extLst>
          </p:cNvPr>
          <p:cNvSpPr>
            <a:spLocks noGrp="1"/>
          </p:cNvSpPr>
          <p:nvPr>
            <p:ph type="title"/>
          </p:nvPr>
        </p:nvSpPr>
        <p:spPr/>
        <p:txBody>
          <a:bodyPr/>
          <a:lstStyle/>
          <a:p>
            <a:r>
              <a:rPr lang="en-IN" dirty="0" err="1">
                <a:solidFill>
                  <a:srgbClr val="92D050"/>
                </a:solidFill>
              </a:rPr>
              <a:t>Mrichchhakatikam</a:t>
            </a:r>
            <a:r>
              <a:rPr lang="en-IN" dirty="0">
                <a:solidFill>
                  <a:srgbClr val="92D050"/>
                </a:solidFill>
              </a:rPr>
              <a:t> of </a:t>
            </a:r>
            <a:r>
              <a:rPr lang="en-IN" dirty="0" err="1">
                <a:solidFill>
                  <a:srgbClr val="92D050"/>
                </a:solidFill>
              </a:rPr>
              <a:t>Sudraka</a:t>
            </a:r>
            <a:endParaRPr lang="en-IN" dirty="0">
              <a:solidFill>
                <a:srgbClr val="92D050"/>
              </a:solidFill>
            </a:endParaRPr>
          </a:p>
        </p:txBody>
      </p:sp>
      <p:sp>
        <p:nvSpPr>
          <p:cNvPr id="3" name="Content Placeholder 2">
            <a:extLst>
              <a:ext uri="{FF2B5EF4-FFF2-40B4-BE49-F238E27FC236}">
                <a16:creationId xmlns:a16="http://schemas.microsoft.com/office/drawing/2014/main" id="{999B262D-B88D-F6BB-EE2F-5B3AA2B00D0C}"/>
              </a:ext>
            </a:extLst>
          </p:cNvPr>
          <p:cNvSpPr>
            <a:spLocks noGrp="1"/>
          </p:cNvSpPr>
          <p:nvPr>
            <p:ph idx="1"/>
          </p:nvPr>
        </p:nvSpPr>
        <p:spPr/>
        <p:txBody>
          <a:bodyPr/>
          <a:lstStyle/>
          <a:p>
            <a:pPr algn="just"/>
            <a:r>
              <a:rPr lang="en-US" dirty="0" err="1"/>
              <a:t>Mrichchhakatikam</a:t>
            </a:r>
            <a:r>
              <a:rPr lang="en-US" dirty="0"/>
              <a:t>, also known as </a:t>
            </a:r>
            <a:r>
              <a:rPr lang="en-US" u="sng" dirty="0"/>
              <a:t>"The Little Clay Cart" </a:t>
            </a:r>
            <a:r>
              <a:rPr lang="en-US" dirty="0"/>
              <a:t>is an ancient Indian </a:t>
            </a:r>
            <a:r>
              <a:rPr lang="en-US" u="sng" dirty="0"/>
              <a:t>Sanskrit play </a:t>
            </a:r>
            <a:r>
              <a:rPr lang="en-US" dirty="0"/>
              <a:t>written by </a:t>
            </a:r>
            <a:r>
              <a:rPr lang="en-US" dirty="0" err="1"/>
              <a:t>Sudraka</a:t>
            </a:r>
            <a:r>
              <a:rPr lang="en-US" dirty="0"/>
              <a:t>, a playwright who lived during the early centuries of the Common Era.</a:t>
            </a:r>
          </a:p>
          <a:p>
            <a:pPr algn="just"/>
            <a:r>
              <a:rPr lang="en-US" dirty="0" err="1"/>
              <a:t>Mrichchhakatikam</a:t>
            </a:r>
            <a:r>
              <a:rPr lang="en-US" dirty="0"/>
              <a:t>, while </a:t>
            </a:r>
            <a:r>
              <a:rPr lang="en-US" u="sng" dirty="0"/>
              <a:t>not explicitly focusing </a:t>
            </a:r>
            <a:r>
              <a:rPr lang="en-US" dirty="0"/>
              <a:t>on women's empowerment as its primary theme, does offer some interesting insights into </a:t>
            </a:r>
            <a:r>
              <a:rPr lang="en-US" u="sng" dirty="0"/>
              <a:t>the agency and strength of women </a:t>
            </a:r>
            <a:r>
              <a:rPr lang="en-US" dirty="0"/>
              <a:t>in ancient Indian society. The play portrays women who defy societal norms and exhibit their own power and intelligence.</a:t>
            </a:r>
            <a:endParaRPr lang="en-IN" dirty="0"/>
          </a:p>
        </p:txBody>
      </p:sp>
    </p:spTree>
    <p:extLst>
      <p:ext uri="{BB962C8B-B14F-4D97-AF65-F5344CB8AC3E}">
        <p14:creationId xmlns:p14="http://schemas.microsoft.com/office/powerpoint/2010/main" val="11341568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3F59-6154-F059-FA12-3F93EE65D87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BDBC6D-9A43-EC7F-6E95-F0B9DF42F65C}"/>
              </a:ext>
            </a:extLst>
          </p:cNvPr>
          <p:cNvSpPr>
            <a:spLocks noGrp="1"/>
          </p:cNvSpPr>
          <p:nvPr>
            <p:ph idx="1"/>
          </p:nvPr>
        </p:nvSpPr>
        <p:spPr/>
        <p:txBody>
          <a:bodyPr/>
          <a:lstStyle/>
          <a:p>
            <a:r>
              <a:rPr lang="en-US" dirty="0"/>
              <a:t>Here are some aspects of women's empowerment that can be observed in </a:t>
            </a:r>
            <a:r>
              <a:rPr lang="en-US" dirty="0" err="1"/>
              <a:t>Mrichchhakatikam</a:t>
            </a:r>
            <a:endParaRPr lang="en-US" dirty="0"/>
          </a:p>
          <a:p>
            <a:pPr algn="just"/>
            <a:r>
              <a:rPr lang="en-US" u="sng" dirty="0" err="1"/>
              <a:t>Vasantasena</a:t>
            </a:r>
            <a:r>
              <a:rPr lang="en-US" u="sng" dirty="0"/>
              <a:t> </a:t>
            </a:r>
            <a:r>
              <a:rPr lang="en-US" dirty="0"/>
              <a:t>- </a:t>
            </a:r>
            <a:r>
              <a:rPr lang="en-US" dirty="0" err="1"/>
              <a:t>Vasantasena</a:t>
            </a:r>
            <a:r>
              <a:rPr lang="en-US" dirty="0"/>
              <a:t>, the courtesan, is a central character in the play and exemplifies a woman who exercises her independence and autonomy. Despite her profession, she is depicted as intelligent, resourceful, and compassionate. She makes her own choices and decisions, and her relationship with Charudatta, the protagonist, evolves based on mutual respect and understanding.</a:t>
            </a:r>
            <a:endParaRPr lang="en-IN" dirty="0"/>
          </a:p>
        </p:txBody>
      </p:sp>
    </p:spTree>
    <p:extLst>
      <p:ext uri="{BB962C8B-B14F-4D97-AF65-F5344CB8AC3E}">
        <p14:creationId xmlns:p14="http://schemas.microsoft.com/office/powerpoint/2010/main" val="15555818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89B5C-372B-6995-3F9D-87D72795D6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FC992D-5EDD-0603-713B-3112FD424EBB}"/>
              </a:ext>
            </a:extLst>
          </p:cNvPr>
          <p:cNvSpPr>
            <a:spLocks noGrp="1"/>
          </p:cNvSpPr>
          <p:nvPr>
            <p:ph idx="1"/>
          </p:nvPr>
        </p:nvSpPr>
        <p:spPr/>
        <p:txBody>
          <a:bodyPr>
            <a:normAutofit fontScale="92500" lnSpcReduction="20000"/>
          </a:bodyPr>
          <a:lstStyle/>
          <a:p>
            <a:pPr algn="just"/>
            <a:r>
              <a:rPr lang="en-US" u="sng" dirty="0"/>
              <a:t>Strength in Adversity: </a:t>
            </a:r>
            <a:r>
              <a:rPr lang="en-US" dirty="0"/>
              <a:t>The character of </a:t>
            </a:r>
            <a:r>
              <a:rPr lang="en-US" dirty="0" err="1"/>
              <a:t>Vasantasena</a:t>
            </a:r>
            <a:r>
              <a:rPr lang="en-US" dirty="0"/>
              <a:t> faces various challenges and adversities throughout the play. Despite this, she demonstrates resilience and strength of character, handling difficult situations with courage and grace.</a:t>
            </a:r>
          </a:p>
          <a:p>
            <a:pPr algn="just"/>
            <a:r>
              <a:rPr lang="en-US" u="sng" dirty="0"/>
              <a:t>Courtesan as a Role Model: </a:t>
            </a:r>
            <a:r>
              <a:rPr lang="en-US" dirty="0" err="1"/>
              <a:t>Sudraka</a:t>
            </a:r>
            <a:r>
              <a:rPr lang="en-US" dirty="0"/>
              <a:t> presents </a:t>
            </a:r>
            <a:r>
              <a:rPr lang="en-US" dirty="0" err="1"/>
              <a:t>Vasantasena</a:t>
            </a:r>
            <a:r>
              <a:rPr lang="en-US" dirty="0"/>
              <a:t> as a strong and independent woman who becomes a role model for others. Her intelligence and wit make her a figure of admiration, not just for the male characters but also for the audience.</a:t>
            </a:r>
          </a:p>
          <a:p>
            <a:pPr algn="just"/>
            <a:r>
              <a:rPr lang="en-US" u="sng" dirty="0"/>
              <a:t>Representation of Women's Voices: </a:t>
            </a:r>
            <a:r>
              <a:rPr lang="en-US" dirty="0"/>
              <a:t>The play showcases female characters expressing their thoughts, emotions, and desires, which was not a common feature in many ancient literary works. This representation gives a voice to women and their perspectives, even though it confines of the patriarchal society of that time</a:t>
            </a:r>
            <a:endParaRPr lang="en-IN" dirty="0"/>
          </a:p>
        </p:txBody>
      </p:sp>
    </p:spTree>
    <p:extLst>
      <p:ext uri="{BB962C8B-B14F-4D97-AF65-F5344CB8AC3E}">
        <p14:creationId xmlns:p14="http://schemas.microsoft.com/office/powerpoint/2010/main" val="25079150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65126"/>
            <a:ext cx="11049000" cy="618548"/>
          </a:xfrm>
        </p:spPr>
        <p:txBody>
          <a:bodyPr>
            <a:normAutofit fontScale="90000"/>
          </a:bodyPr>
          <a:lstStyle/>
          <a:p>
            <a:r>
              <a:rPr lang="en-IN" dirty="0">
                <a:solidFill>
                  <a:srgbClr val="00B050"/>
                </a:solidFill>
              </a:rPr>
              <a:t>Summarize the key points</a:t>
            </a:r>
          </a:p>
        </p:txBody>
      </p:sp>
      <p:sp>
        <p:nvSpPr>
          <p:cNvPr id="3" name="Content Placeholder 2"/>
          <p:cNvSpPr>
            <a:spLocks noGrp="1"/>
          </p:cNvSpPr>
          <p:nvPr>
            <p:ph idx="1"/>
          </p:nvPr>
        </p:nvSpPr>
        <p:spPr>
          <a:xfrm>
            <a:off x="304800" y="1219200"/>
            <a:ext cx="11049000" cy="4957763"/>
          </a:xfrm>
        </p:spPr>
        <p:txBody>
          <a:bodyPr>
            <a:normAutofit/>
          </a:bodyPr>
          <a:lstStyle/>
          <a:p>
            <a:pPr marL="0" indent="0" algn="just">
              <a:lnSpc>
                <a:spcPct val="150000"/>
              </a:lnSpc>
              <a:buNone/>
            </a:pPr>
            <a:r>
              <a:rPr lang="en-US" sz="2400" dirty="0">
                <a:latin typeface="Cambria" panose="02040503050406030204" pitchFamily="18" charset="0"/>
                <a:ea typeface="Cambria" panose="02040503050406030204" pitchFamily="18" charset="0"/>
              </a:rPr>
              <a:t>The Ramayana portrays the idealized virtues of women within traditional roles, the Mahabharata offers a more complex and diverse representation of women's strengths and challenges, while the Manusmriti reflects a society with strict hierarchical norms that often limit women's agency and independence. It's important to note that interpretations of these texts can vary, and they need to be understood within their historical and cultural contexts.</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782516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9338E-E6DA-29E2-735A-C6E990B4E5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FF6DFDA-72F9-EBF3-847C-EFE3F3FA7078}"/>
              </a:ext>
            </a:extLst>
          </p:cNvPr>
          <p:cNvSpPr>
            <a:spLocks noGrp="1"/>
          </p:cNvSpPr>
          <p:nvPr>
            <p:ph idx="1"/>
          </p:nvPr>
        </p:nvSpPr>
        <p:spPr/>
        <p:txBody>
          <a:bodyPr/>
          <a:lstStyle/>
          <a:p>
            <a:pPr algn="just"/>
            <a:r>
              <a:rPr lang="en-US" dirty="0" err="1"/>
              <a:t>Kautilya's</a:t>
            </a:r>
            <a:r>
              <a:rPr lang="en-US" dirty="0"/>
              <a:t> </a:t>
            </a:r>
            <a:r>
              <a:rPr lang="en-US" dirty="0" err="1"/>
              <a:t>Arthasastra</a:t>
            </a:r>
            <a:r>
              <a:rPr lang="en-US" dirty="0"/>
              <a:t> and </a:t>
            </a:r>
            <a:r>
              <a:rPr lang="en-US" dirty="0" err="1"/>
              <a:t>Mrichchhakatikam</a:t>
            </a:r>
            <a:r>
              <a:rPr lang="en-US" dirty="0"/>
              <a:t> are invaluable ancient Indian texts that offer unique perspectives on statecraft, governance, society, and human relationships. </a:t>
            </a:r>
          </a:p>
          <a:p>
            <a:pPr algn="just"/>
            <a:r>
              <a:rPr lang="en-US" dirty="0"/>
              <a:t>While the </a:t>
            </a:r>
            <a:r>
              <a:rPr lang="en-US" dirty="0" err="1"/>
              <a:t>Arthasastra</a:t>
            </a:r>
            <a:r>
              <a:rPr lang="en-US" dirty="0"/>
              <a:t> focuses on principles of administration, economy, and military strategy, </a:t>
            </a:r>
            <a:r>
              <a:rPr lang="en-US" dirty="0" err="1"/>
              <a:t>Mrichchhakatikam</a:t>
            </a:r>
            <a:r>
              <a:rPr lang="en-US" dirty="0"/>
              <a:t> explores social themes, character dynamics, and the agency of women in ancient Indian society. </a:t>
            </a:r>
          </a:p>
          <a:p>
            <a:pPr algn="just"/>
            <a:r>
              <a:rPr lang="en-US" dirty="0"/>
              <a:t>These texts not only provide historical insights but also continue to be relevant for their portrayal of human behavior and societal complexities.</a:t>
            </a:r>
            <a:endParaRPr lang="en-IN" dirty="0"/>
          </a:p>
        </p:txBody>
      </p:sp>
    </p:spTree>
    <p:extLst>
      <p:ext uri="{BB962C8B-B14F-4D97-AF65-F5344CB8AC3E}">
        <p14:creationId xmlns:p14="http://schemas.microsoft.com/office/powerpoint/2010/main" val="30159051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6EF870-D8EA-ED33-712B-E8F63C25D458}"/>
              </a:ext>
            </a:extLst>
          </p:cNvPr>
          <p:cNvSpPr>
            <a:spLocks noGrp="1"/>
          </p:cNvSpPr>
          <p:nvPr>
            <p:ph idx="1"/>
          </p:nvPr>
        </p:nvSpPr>
        <p:spPr>
          <a:xfrm>
            <a:off x="499621" y="490194"/>
            <a:ext cx="10854179" cy="6052008"/>
          </a:xfrm>
        </p:spPr>
        <p:txBody>
          <a:bodyPr>
            <a:normAutofit/>
          </a:bodyPr>
          <a:lstStyle/>
          <a:p>
            <a:r>
              <a:rPr lang="en-US" sz="1800" b="0" i="0" u="none" strike="noStrike" baseline="0" dirty="0">
                <a:solidFill>
                  <a:srgbClr val="000000"/>
                </a:solidFill>
                <a:latin typeface="Times New Roman" panose="02020603050405020304" pitchFamily="18" charset="0"/>
              </a:rPr>
              <a:t>1. Which Indian woman was the first female Prime Minister of India? </a:t>
            </a:r>
          </a:p>
          <a:p>
            <a:pPr marL="0" indent="0">
              <a:buNone/>
            </a:pPr>
            <a:r>
              <a:rPr lang="en-IN" sz="1800" b="0" i="0" u="none" strike="noStrike" baseline="0" dirty="0">
                <a:solidFill>
                  <a:srgbClr val="000000"/>
                </a:solidFill>
                <a:latin typeface="Times New Roman" panose="02020603050405020304" pitchFamily="18" charset="0"/>
              </a:rPr>
              <a:t>a) Indira Gandhi </a:t>
            </a:r>
          </a:p>
          <a:p>
            <a:pPr marL="0" indent="0">
              <a:buNone/>
            </a:pPr>
            <a:r>
              <a:rPr lang="en-IN" sz="1800" b="0" i="0" u="none" strike="noStrike" baseline="0" dirty="0">
                <a:solidFill>
                  <a:srgbClr val="000000"/>
                </a:solidFill>
                <a:latin typeface="Times New Roman" panose="02020603050405020304" pitchFamily="18" charset="0"/>
              </a:rPr>
              <a:t>b) Mother Teresa </a:t>
            </a:r>
          </a:p>
          <a:p>
            <a:pPr marL="0" indent="0">
              <a:buNone/>
            </a:pPr>
            <a:r>
              <a:rPr lang="en-IN" sz="1800" b="0" i="0" u="none" strike="noStrike" baseline="0" dirty="0">
                <a:solidFill>
                  <a:srgbClr val="000000"/>
                </a:solidFill>
                <a:latin typeface="Times New Roman" panose="02020603050405020304" pitchFamily="18" charset="0"/>
              </a:rPr>
              <a:t>c) Rani </a:t>
            </a:r>
            <a:r>
              <a:rPr lang="en-IN" sz="1800" b="0" i="0" u="none" strike="noStrike" baseline="0" dirty="0" err="1">
                <a:solidFill>
                  <a:srgbClr val="000000"/>
                </a:solidFill>
                <a:latin typeface="Times New Roman" panose="02020603050405020304" pitchFamily="18" charset="0"/>
              </a:rPr>
              <a:t>Lakshmibai</a:t>
            </a:r>
            <a:r>
              <a:rPr lang="en-IN" sz="1800" b="0" i="0" u="none" strike="noStrike" baseline="0" dirty="0">
                <a:solidFill>
                  <a:srgbClr val="000000"/>
                </a:solidFill>
                <a:latin typeface="Times New Roman" panose="02020603050405020304" pitchFamily="18" charset="0"/>
              </a:rPr>
              <a:t> </a:t>
            </a:r>
          </a:p>
          <a:p>
            <a:pPr marL="0" indent="0">
              <a:buNone/>
            </a:pPr>
            <a:r>
              <a:rPr lang="en-IN" sz="1800" b="0" i="0" u="none" strike="noStrike" baseline="0" dirty="0">
                <a:solidFill>
                  <a:srgbClr val="000000"/>
                </a:solidFill>
                <a:latin typeface="Times New Roman" panose="02020603050405020304" pitchFamily="18" charset="0"/>
              </a:rPr>
              <a:t>d) Sarojini Naidu </a:t>
            </a:r>
          </a:p>
          <a:p>
            <a:r>
              <a:rPr lang="en-IN" sz="1800" b="0" i="0" u="none" strike="noStrike" baseline="0" dirty="0">
                <a:solidFill>
                  <a:srgbClr val="000000"/>
                </a:solidFill>
                <a:latin typeface="Times New Roman" panose="02020603050405020304" pitchFamily="18" charset="0"/>
              </a:rPr>
              <a:t>2. </a:t>
            </a:r>
            <a:r>
              <a:rPr lang="en-IN" sz="1800" b="0" i="0" u="none" strike="noStrike" baseline="0" dirty="0" err="1">
                <a:solidFill>
                  <a:srgbClr val="000000"/>
                </a:solidFill>
                <a:latin typeface="Times New Roman" panose="02020603050405020304" pitchFamily="18" charset="0"/>
              </a:rPr>
              <a:t>Mrichchhakatikam</a:t>
            </a:r>
            <a:r>
              <a:rPr lang="en-IN" sz="1800" b="0" i="0" u="none" strike="noStrike" baseline="0" dirty="0">
                <a:solidFill>
                  <a:srgbClr val="000000"/>
                </a:solidFill>
                <a:latin typeface="Times New Roman" panose="02020603050405020304" pitchFamily="18" charset="0"/>
              </a:rPr>
              <a:t> of </a:t>
            </a:r>
            <a:r>
              <a:rPr lang="en-IN" sz="1800" b="0" i="0" u="none" strike="noStrike" baseline="0" dirty="0" err="1">
                <a:solidFill>
                  <a:srgbClr val="000000"/>
                </a:solidFill>
                <a:latin typeface="Times New Roman" panose="02020603050405020304" pitchFamily="18" charset="0"/>
              </a:rPr>
              <a:t>Sudraka</a:t>
            </a:r>
            <a:r>
              <a:rPr lang="en-IN" sz="1800" b="0" i="0" u="none" strike="noStrike" baseline="0" dirty="0">
                <a:solidFill>
                  <a:srgbClr val="000000"/>
                </a:solidFill>
                <a:latin typeface="Times New Roman" panose="02020603050405020304" pitchFamily="18" charset="0"/>
              </a:rPr>
              <a:t>: </a:t>
            </a:r>
          </a:p>
          <a:p>
            <a:pPr marL="0" indent="0">
              <a:buNone/>
            </a:pPr>
            <a:r>
              <a:rPr lang="en-US" sz="1800" b="0" i="0" u="none" strike="noStrike" baseline="0" dirty="0">
                <a:solidFill>
                  <a:srgbClr val="000000"/>
                </a:solidFill>
                <a:latin typeface="Times New Roman" panose="02020603050405020304" pitchFamily="18" charset="0"/>
              </a:rPr>
              <a:t>a) It is an ancient Indian treatise on statecraft and governance. </a:t>
            </a:r>
          </a:p>
          <a:p>
            <a:pPr marL="0" indent="0">
              <a:buNone/>
            </a:pPr>
            <a:r>
              <a:rPr lang="en-US" sz="1800" b="0" i="0" u="none" strike="noStrike" baseline="0" dirty="0">
                <a:solidFill>
                  <a:srgbClr val="000000"/>
                </a:solidFill>
                <a:latin typeface="Times New Roman" panose="02020603050405020304" pitchFamily="18" charset="0"/>
              </a:rPr>
              <a:t>b) The play is set in the ancient city of Ujjayini. </a:t>
            </a:r>
          </a:p>
          <a:p>
            <a:pPr marL="0" indent="0">
              <a:buNone/>
            </a:pPr>
            <a:r>
              <a:rPr lang="en-US" sz="1800" b="0" i="0" u="none" strike="noStrike" baseline="0" dirty="0">
                <a:solidFill>
                  <a:srgbClr val="000000"/>
                </a:solidFill>
                <a:latin typeface="Times New Roman" panose="02020603050405020304" pitchFamily="18" charset="0"/>
              </a:rPr>
              <a:t>c) The author of the play is Chanakya. </a:t>
            </a:r>
          </a:p>
          <a:p>
            <a:pPr marL="0" indent="0">
              <a:buNone/>
            </a:pPr>
            <a:r>
              <a:rPr lang="en-US" sz="1800" b="0" i="0" u="none" strike="noStrike" baseline="0" dirty="0">
                <a:solidFill>
                  <a:srgbClr val="000000"/>
                </a:solidFill>
                <a:latin typeface="Times New Roman" panose="02020603050405020304" pitchFamily="18" charset="0"/>
              </a:rPr>
              <a:t>d) It mainly revolves around the economic policies of a kingdom. </a:t>
            </a:r>
          </a:p>
          <a:p>
            <a:r>
              <a:rPr lang="en-US" sz="1800" b="0" i="0" u="none" strike="noStrike" baseline="0" dirty="0">
                <a:solidFill>
                  <a:srgbClr val="000000"/>
                </a:solidFill>
                <a:latin typeface="Times New Roman" panose="02020603050405020304" pitchFamily="18" charset="0"/>
              </a:rPr>
              <a:t>3. Which female character in the Mahabharata plays a pivotal role in the Kurukshetra War as the common wife of all five Pandavas? </a:t>
            </a:r>
          </a:p>
          <a:p>
            <a:pPr marL="0" indent="0">
              <a:buNone/>
            </a:pPr>
            <a:r>
              <a:rPr lang="en-IN" sz="1800" b="0" i="0" u="none" strike="noStrike" baseline="0" dirty="0">
                <a:solidFill>
                  <a:srgbClr val="000000"/>
                </a:solidFill>
                <a:latin typeface="Times New Roman" panose="02020603050405020304" pitchFamily="18" charset="0"/>
              </a:rPr>
              <a:t>a) Kunti </a:t>
            </a:r>
          </a:p>
          <a:p>
            <a:pPr marL="0" indent="0">
              <a:buNone/>
            </a:pPr>
            <a:r>
              <a:rPr lang="en-IN" sz="1800" b="0" i="0" u="none" strike="noStrike" baseline="0" dirty="0">
                <a:solidFill>
                  <a:srgbClr val="000000"/>
                </a:solidFill>
                <a:latin typeface="Times New Roman" panose="02020603050405020304" pitchFamily="18" charset="0"/>
              </a:rPr>
              <a:t>b) Gandhari </a:t>
            </a:r>
          </a:p>
          <a:p>
            <a:pPr marL="0" indent="0">
              <a:buNone/>
            </a:pPr>
            <a:r>
              <a:rPr lang="en-IN" sz="1800" b="0" i="0" u="none" strike="noStrike" baseline="0" dirty="0">
                <a:solidFill>
                  <a:srgbClr val="000000"/>
                </a:solidFill>
                <a:latin typeface="Times New Roman" panose="02020603050405020304" pitchFamily="18" charset="0"/>
              </a:rPr>
              <a:t>c) Draupadi </a:t>
            </a:r>
          </a:p>
          <a:p>
            <a:pPr marL="0" indent="0">
              <a:buNone/>
            </a:pPr>
            <a:r>
              <a:rPr lang="en-IN" sz="1800" b="0" i="0" u="none" strike="noStrike" baseline="0" dirty="0">
                <a:solidFill>
                  <a:srgbClr val="000000"/>
                </a:solidFill>
                <a:latin typeface="Times New Roman" panose="02020603050405020304" pitchFamily="18" charset="0"/>
              </a:rPr>
              <a:t>d) Satyavati </a:t>
            </a:r>
            <a:endParaRPr lang="en-IN" dirty="0"/>
          </a:p>
        </p:txBody>
      </p:sp>
    </p:spTree>
    <p:extLst>
      <p:ext uri="{BB962C8B-B14F-4D97-AF65-F5344CB8AC3E}">
        <p14:creationId xmlns:p14="http://schemas.microsoft.com/office/powerpoint/2010/main" val="353802269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687782" y="942109"/>
            <a:ext cx="7869382" cy="4973782"/>
          </a:xfrm>
          <a:prstGeom prst="rect">
            <a:avLst/>
          </a:prstGeom>
        </p:spPr>
      </p:pic>
    </p:spTree>
    <p:extLst>
      <p:ext uri="{BB962C8B-B14F-4D97-AF65-F5344CB8AC3E}">
        <p14:creationId xmlns:p14="http://schemas.microsoft.com/office/powerpoint/2010/main" val="146793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50"/>
                </a:solidFill>
              </a:rPr>
              <a:t>Conti..</a:t>
            </a:r>
            <a:endParaRPr lang="en-IN" dirty="0">
              <a:solidFill>
                <a:srgbClr val="00B050"/>
              </a:solidFill>
            </a:endParaRPr>
          </a:p>
        </p:txBody>
      </p:sp>
      <p:sp>
        <p:nvSpPr>
          <p:cNvPr id="3" name="Content Placeholder 2"/>
          <p:cNvSpPr>
            <a:spLocks noGrp="1"/>
          </p:cNvSpPr>
          <p:nvPr>
            <p:ph idx="1"/>
          </p:nvPr>
        </p:nvSpPr>
        <p:spPr>
          <a:xfrm>
            <a:off x="374073" y="1440873"/>
            <a:ext cx="11540836" cy="5250872"/>
          </a:xfrm>
        </p:spPr>
        <p:txBody>
          <a:bodyPr>
            <a:noAutofit/>
          </a:bodyPr>
          <a:lstStyle/>
          <a:p>
            <a:pPr algn="just"/>
            <a:r>
              <a:rPr lang="en-US" sz="2400" u="sng" dirty="0">
                <a:latin typeface="Cambria" panose="02040503050406030204" pitchFamily="18" charset="0"/>
                <a:ea typeface="Cambria" panose="02040503050406030204" pitchFamily="18" charset="0"/>
              </a:rPr>
              <a:t>Indus Valley Civilization</a:t>
            </a:r>
            <a:r>
              <a:rPr lang="en-US" sz="2400" dirty="0">
                <a:latin typeface="Cambria" panose="02040503050406030204" pitchFamily="18" charset="0"/>
                <a:ea typeface="Cambria" panose="02040503050406030204" pitchFamily="18" charset="0"/>
              </a:rPr>
              <a:t>: While much remains unknown about the Indus Valley Civilization, archaeological evidence suggests that women may have had roles in trade and production. Artifacts like figurines suggest the possibility of a goddess-centered religion.</a:t>
            </a:r>
          </a:p>
          <a:p>
            <a:pPr algn="just"/>
            <a:r>
              <a:rPr lang="en-US" sz="2400" u="sng" dirty="0">
                <a:latin typeface="Cambria" panose="02040503050406030204" pitchFamily="18" charset="0"/>
                <a:ea typeface="Cambria" panose="02040503050406030204" pitchFamily="18" charset="0"/>
              </a:rPr>
              <a:t>China:</a:t>
            </a:r>
            <a:r>
              <a:rPr lang="en-US" sz="2400" dirty="0">
                <a:latin typeface="Cambria" panose="02040503050406030204" pitchFamily="18" charset="0"/>
                <a:ea typeface="Cambria" panose="02040503050406030204" pitchFamily="18" charset="0"/>
              </a:rPr>
              <a:t> In ancient China, Confucian ideology emphasized the importance of maintaining strict gender roles, where women were expected to be subservient to men and fulfill domestic duties. However, some women in noble families could exert influence behind the scenes.</a:t>
            </a:r>
          </a:p>
          <a:p>
            <a:pPr algn="just"/>
            <a:r>
              <a:rPr lang="en-US" sz="2400" u="sng" dirty="0">
                <a:latin typeface="Cambria" panose="02040503050406030204" pitchFamily="18" charset="0"/>
                <a:ea typeface="Cambria" panose="02040503050406030204" pitchFamily="18" charset="0"/>
              </a:rPr>
              <a:t>India</a:t>
            </a:r>
            <a:r>
              <a:rPr lang="en-US" sz="2400" dirty="0">
                <a:latin typeface="Cambria" panose="02040503050406030204" pitchFamily="18" charset="0"/>
                <a:ea typeface="Cambria" panose="02040503050406030204" pitchFamily="18" charset="0"/>
              </a:rPr>
              <a:t>: Ancient Indian society, as depicted in texts like the </a:t>
            </a:r>
            <a:r>
              <a:rPr lang="en-US" sz="2400" dirty="0" err="1">
                <a:latin typeface="Cambria" panose="02040503050406030204" pitchFamily="18" charset="0"/>
                <a:ea typeface="Cambria" panose="02040503050406030204" pitchFamily="18" charset="0"/>
              </a:rPr>
              <a:t>Manusmriti</a:t>
            </a:r>
            <a:r>
              <a:rPr lang="en-US" sz="2400" dirty="0">
                <a:latin typeface="Cambria" panose="02040503050406030204" pitchFamily="18" charset="0"/>
                <a:ea typeface="Cambria" panose="02040503050406030204" pitchFamily="18" charset="0"/>
              </a:rPr>
              <a:t>, placed women in a subordinate role to men. However, there were variations within different regions and periods. Women from noble families could have access to education and play roles in religious rituals.</a:t>
            </a:r>
            <a:endParaRPr lang="en-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23286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ED30E-B5A0-B02E-71FD-780A01E0E87C}"/>
              </a:ext>
            </a:extLst>
          </p:cNvPr>
          <p:cNvSpPr>
            <a:spLocks noGrp="1"/>
          </p:cNvSpPr>
          <p:nvPr>
            <p:ph type="title"/>
          </p:nvPr>
        </p:nvSpPr>
        <p:spPr/>
        <p:txBody>
          <a:bodyPr/>
          <a:lstStyle/>
          <a:p>
            <a:r>
              <a:rPr lang="en-IN" dirty="0"/>
              <a:t>Some key aspects:</a:t>
            </a:r>
          </a:p>
        </p:txBody>
      </p:sp>
      <p:sp>
        <p:nvSpPr>
          <p:cNvPr id="3" name="Content Placeholder 2">
            <a:extLst>
              <a:ext uri="{FF2B5EF4-FFF2-40B4-BE49-F238E27FC236}">
                <a16:creationId xmlns:a16="http://schemas.microsoft.com/office/drawing/2014/main" id="{56F9BEDD-B4F6-3F03-870F-CDD1C444BE79}"/>
              </a:ext>
            </a:extLst>
          </p:cNvPr>
          <p:cNvSpPr>
            <a:spLocks noGrp="1"/>
          </p:cNvSpPr>
          <p:nvPr>
            <p:ph idx="1"/>
          </p:nvPr>
        </p:nvSpPr>
        <p:spPr>
          <a:xfrm>
            <a:off x="696798" y="1404594"/>
            <a:ext cx="10515600" cy="5203596"/>
          </a:xfrm>
        </p:spPr>
        <p:txBody>
          <a:bodyPr>
            <a:normAutofit fontScale="92500"/>
          </a:bodyPr>
          <a:lstStyle/>
          <a:p>
            <a:pPr algn="just"/>
            <a:r>
              <a:rPr lang="en-US" sz="2400" b="1" i="0" u="none" strike="noStrike" baseline="0" dirty="0">
                <a:solidFill>
                  <a:srgbClr val="000000"/>
                </a:solidFill>
                <a:latin typeface="Times New Roman" panose="02020603050405020304" pitchFamily="18" charset="0"/>
              </a:rPr>
              <a:t>Reverence and Respect: </a:t>
            </a:r>
            <a:r>
              <a:rPr lang="en-US" sz="2400" b="0" i="0" u="none" strike="noStrike" baseline="0" dirty="0">
                <a:solidFill>
                  <a:srgbClr val="000000"/>
                </a:solidFill>
                <a:latin typeface="Times New Roman" panose="02020603050405020304" pitchFamily="18" charset="0"/>
              </a:rPr>
              <a:t>The Vedas portray women as worthy of reverence and respect. Goddesses like Sarasvati (goddess of knowledge), Lakshmi (goddess of wealth), and Durga (goddess of strength) are highly revered in Hindu mythology. </a:t>
            </a:r>
          </a:p>
          <a:p>
            <a:pPr algn="just"/>
            <a:r>
              <a:rPr lang="en-US" sz="2400" b="1" i="0" u="none" strike="noStrike" baseline="0" dirty="0">
                <a:solidFill>
                  <a:srgbClr val="000000"/>
                </a:solidFill>
                <a:latin typeface="Times New Roman" panose="02020603050405020304" pitchFamily="18" charset="0"/>
              </a:rPr>
              <a:t>Rituals and Vedic Knowledge: </a:t>
            </a:r>
            <a:r>
              <a:rPr lang="en-US" sz="2400" b="0" i="0" u="none" strike="noStrike" baseline="0" dirty="0">
                <a:solidFill>
                  <a:srgbClr val="000000"/>
                </a:solidFill>
                <a:latin typeface="Times New Roman" panose="02020603050405020304" pitchFamily="18" charset="0"/>
              </a:rPr>
              <a:t>Women in ancient times had access to Vedic knowledge and participated in various rituals. Some hymns in the Rigveda were composed by female seers (</a:t>
            </a:r>
            <a:r>
              <a:rPr lang="en-US" sz="2400" b="0" i="0" u="none" strike="noStrike" baseline="0" dirty="0" err="1">
                <a:solidFill>
                  <a:srgbClr val="000000"/>
                </a:solidFill>
                <a:latin typeface="Times New Roman" panose="02020603050405020304" pitchFamily="18" charset="0"/>
              </a:rPr>
              <a:t>rishikas</a:t>
            </a:r>
            <a:r>
              <a:rPr lang="en-US" sz="2400" b="0" i="0" u="none" strike="noStrike" baseline="0" dirty="0">
                <a:solidFill>
                  <a:srgbClr val="000000"/>
                </a:solidFill>
                <a:latin typeface="Times New Roman" panose="02020603050405020304" pitchFamily="18" charset="0"/>
              </a:rPr>
              <a:t>), highlighting the role of women in spiritual and intellectual pursuits. </a:t>
            </a:r>
          </a:p>
          <a:p>
            <a:pPr algn="just"/>
            <a:r>
              <a:rPr lang="en-US" sz="2400" b="1" i="0" u="none" strike="noStrike" baseline="0" dirty="0">
                <a:solidFill>
                  <a:srgbClr val="000000"/>
                </a:solidFill>
                <a:latin typeface="Times New Roman" panose="02020603050405020304" pitchFamily="18" charset="0"/>
              </a:rPr>
              <a:t>Marriage and Family: </a:t>
            </a:r>
            <a:r>
              <a:rPr lang="en-US" sz="2400" b="0" i="0" u="none" strike="noStrike" baseline="0" dirty="0">
                <a:solidFill>
                  <a:srgbClr val="000000"/>
                </a:solidFill>
                <a:latin typeface="Times New Roman" panose="02020603050405020304" pitchFamily="18" charset="0"/>
              </a:rPr>
              <a:t>Marriage was considered a sacred institution in Vedic society, and women played a vital role as wives and mothers. They were seen as the custodians of family values and played a crucial role in maintaining household harmony. </a:t>
            </a:r>
          </a:p>
          <a:p>
            <a:pPr algn="just"/>
            <a:r>
              <a:rPr lang="en-US" sz="2400" b="1" i="0" u="none" strike="noStrike" baseline="0" dirty="0">
                <a:solidFill>
                  <a:srgbClr val="000000"/>
                </a:solidFill>
                <a:latin typeface="Times New Roman" panose="02020603050405020304" pitchFamily="18" charset="0"/>
              </a:rPr>
              <a:t>Social Roles: </a:t>
            </a:r>
            <a:r>
              <a:rPr lang="en-US" sz="2400" b="0" i="0" u="none" strike="noStrike" baseline="0" dirty="0">
                <a:solidFill>
                  <a:srgbClr val="000000"/>
                </a:solidFill>
                <a:latin typeface="Times New Roman" panose="02020603050405020304" pitchFamily="18" charset="0"/>
              </a:rPr>
              <a:t>Women had diverse roles in society, including as educators, artists, and administrators. There were instances of women being appointed as queens and rulers. </a:t>
            </a:r>
          </a:p>
          <a:p>
            <a:pPr algn="just"/>
            <a:r>
              <a:rPr lang="en-US" sz="2400" b="1" i="0" u="none" strike="noStrike" baseline="0" dirty="0">
                <a:solidFill>
                  <a:srgbClr val="000000"/>
                </a:solidFill>
                <a:latin typeface="Times New Roman" panose="02020603050405020304" pitchFamily="18" charset="0"/>
              </a:rPr>
              <a:t>Education and Learning: </a:t>
            </a:r>
            <a:r>
              <a:rPr lang="en-US" sz="2400" b="0" i="0" u="none" strike="noStrike" baseline="0" dirty="0">
                <a:solidFill>
                  <a:srgbClr val="000000"/>
                </a:solidFill>
                <a:latin typeface="Times New Roman" panose="02020603050405020304" pitchFamily="18" charset="0"/>
              </a:rPr>
              <a:t>Women were encouraged to pursue education and were well-versed in various branches of knowledge, including medicine, astronomy, and philosophy.</a:t>
            </a:r>
            <a:endParaRPr lang="en-IN" sz="3600" dirty="0"/>
          </a:p>
        </p:txBody>
      </p:sp>
    </p:spTree>
    <p:extLst>
      <p:ext uri="{BB962C8B-B14F-4D97-AF65-F5344CB8AC3E}">
        <p14:creationId xmlns:p14="http://schemas.microsoft.com/office/powerpoint/2010/main" val="1257825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1199</TotalTime>
  <Words>6931</Words>
  <Application>Microsoft Office PowerPoint</Application>
  <PresentationFormat>Widescreen</PresentationFormat>
  <Paragraphs>417</Paragraphs>
  <Slides>77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Arial</vt:lpstr>
      <vt:lpstr>Calibri</vt:lpstr>
      <vt:lpstr>Calibri Light</vt:lpstr>
      <vt:lpstr>Cambria</vt:lpstr>
      <vt:lpstr>Times New Roman</vt:lpstr>
      <vt:lpstr>Wingdings</vt:lpstr>
      <vt:lpstr>Office Theme</vt:lpstr>
      <vt:lpstr> "Indian Knowledge System: A Journey Through Time" Module 5: Women in Indian society  </vt:lpstr>
      <vt:lpstr>Content</vt:lpstr>
      <vt:lpstr> Introduction  </vt:lpstr>
      <vt:lpstr>Introduction</vt:lpstr>
      <vt:lpstr>Conti…</vt:lpstr>
      <vt:lpstr>Status of Women in Societies</vt:lpstr>
      <vt:lpstr>General overview of the status of women</vt:lpstr>
      <vt:lpstr>Conti..</vt:lpstr>
      <vt:lpstr>Some key aspects:</vt:lpstr>
      <vt:lpstr>Contemporary Perspectives on Women's Roles in Hindu Society -viewpoints</vt:lpstr>
      <vt:lpstr>View Point</vt:lpstr>
      <vt:lpstr>View Point</vt:lpstr>
      <vt:lpstr>PowerPoint Presentation</vt:lpstr>
      <vt:lpstr>Brihadaranyaka Upanishad - Introduction</vt:lpstr>
      <vt:lpstr>PowerPoint Presentation</vt:lpstr>
      <vt:lpstr>Overview of the Upanishads and their significance </vt:lpstr>
      <vt:lpstr>PowerPoint Presentation</vt:lpstr>
      <vt:lpstr>Structure and Chapters</vt:lpstr>
      <vt:lpstr>Structure and Chapters</vt:lpstr>
      <vt:lpstr>PowerPoint Presentation</vt:lpstr>
      <vt:lpstr>PowerPoint Presentation</vt:lpstr>
      <vt:lpstr>Significance and role of Upanishads</vt:lpstr>
      <vt:lpstr>PowerPoint Presentation</vt:lpstr>
      <vt:lpstr>PowerPoint Presentation</vt:lpstr>
      <vt:lpstr>PowerPoint Presentation</vt:lpstr>
      <vt:lpstr>PowerPoint Presentation</vt:lpstr>
      <vt:lpstr>Flow of Content</vt:lpstr>
      <vt:lpstr>Introduction</vt:lpstr>
      <vt:lpstr>Conti…</vt:lpstr>
      <vt:lpstr>Historical Context</vt:lpstr>
      <vt:lpstr>Structure of Saptasati Devi Mahatmyam</vt:lpstr>
      <vt:lpstr>Structure of Saptasati Devi Mahatmyam</vt:lpstr>
      <vt:lpstr>PowerPoint Presentation</vt:lpstr>
      <vt:lpstr>Devi Worship</vt:lpstr>
      <vt:lpstr>Devi Worship</vt:lpstr>
      <vt:lpstr>Significance of Devi worship</vt:lpstr>
      <vt:lpstr>Devotion and Spiritual Practice</vt:lpstr>
      <vt:lpstr>Integration into the Indian knowledge system:</vt:lpstr>
      <vt:lpstr>PowerPoint Presentation</vt:lpstr>
      <vt:lpstr>PowerPoint Presentation</vt:lpstr>
      <vt:lpstr>Conclusion</vt:lpstr>
      <vt:lpstr>PowerPoint Presentation</vt:lpstr>
      <vt:lpstr>Flow of Content</vt:lpstr>
      <vt:lpstr>Introduction</vt:lpstr>
      <vt:lpstr>Ancient Perspectives on Women</vt:lpstr>
      <vt:lpstr>Conti..</vt:lpstr>
      <vt:lpstr>Ramayana - Sita's Character</vt:lpstr>
      <vt:lpstr>Ramayana - Sita's Character</vt:lpstr>
      <vt:lpstr>Conti…</vt:lpstr>
      <vt:lpstr>PowerPoint Presentation</vt:lpstr>
      <vt:lpstr>Mahabharata - Draupadi's Role</vt:lpstr>
      <vt:lpstr>Mahabharata - Draupadi's Role</vt:lpstr>
      <vt:lpstr>Draupadi: A Complex Character</vt:lpstr>
      <vt:lpstr>Mahabharata - Ambiguous Themes</vt:lpstr>
      <vt:lpstr>Manusmriti</vt:lpstr>
      <vt:lpstr>Manusmriti - Legal and Social Code</vt:lpstr>
      <vt:lpstr>Conti…</vt:lpstr>
      <vt:lpstr>Challenging Aspects of Manusmriti</vt:lpstr>
      <vt:lpstr>Conti…</vt:lpstr>
      <vt:lpstr> Impact on Indian Society</vt:lpstr>
      <vt:lpstr>Shaping Societal Norms and Attitudes</vt:lpstr>
      <vt:lpstr>Long-Term Impact of Ramayana, Mahabharata, and Manusmriti</vt:lpstr>
      <vt:lpstr>Modern Reinterpretations for Gender Equality and Women's Empowerment</vt:lpstr>
      <vt:lpstr>Contemporary Reinterpretations</vt:lpstr>
      <vt:lpstr>Conti..</vt:lpstr>
      <vt:lpstr>Kautilya’s Arthasastra</vt:lpstr>
      <vt:lpstr>Kautilya’s Arthasastra and Mrichchhakatikam of Sudraka</vt:lpstr>
      <vt:lpstr>Here are some key points:</vt:lpstr>
      <vt:lpstr>PowerPoint Presentation</vt:lpstr>
      <vt:lpstr>Mrichchhakatikam of Sudraka</vt:lpstr>
      <vt:lpstr>Mrichchhakatikam of Sudraka</vt:lpstr>
      <vt:lpstr>PowerPoint Presentation</vt:lpstr>
      <vt:lpstr>PowerPoint Presentation</vt:lpstr>
      <vt:lpstr>Summarize the key points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Mr. Vinod Salunkhe ,  Asst. Professor </dc:title>
  <dc:creator>Admin</dc:creator>
  <cp:lastModifiedBy>Priyanka Deshmukh</cp:lastModifiedBy>
  <cp:revision>147</cp:revision>
  <dcterms:created xsi:type="dcterms:W3CDTF">2023-07-28T03:05:11Z</dcterms:created>
  <dcterms:modified xsi:type="dcterms:W3CDTF">2024-04-01T10:11:42Z</dcterms:modified>
</cp:coreProperties>
</file>