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82" r:id="rId6"/>
    <p:sldId id="259" r:id="rId7"/>
    <p:sldId id="260" r:id="rId8"/>
    <p:sldId id="261" r:id="rId9"/>
    <p:sldId id="284" r:id="rId10"/>
    <p:sldId id="285" r:id="rId11"/>
    <p:sldId id="262" r:id="rId12"/>
    <p:sldId id="287" r:id="rId13"/>
    <p:sldId id="263" r:id="rId14"/>
    <p:sldId id="286" r:id="rId15"/>
    <p:sldId id="288" r:id="rId16"/>
    <p:sldId id="289" r:id="rId17"/>
    <p:sldId id="290" r:id="rId18"/>
    <p:sldId id="264" r:id="rId19"/>
    <p:sldId id="291" r:id="rId20"/>
    <p:sldId id="292" r:id="rId21"/>
    <p:sldId id="265" r:id="rId22"/>
    <p:sldId id="293" r:id="rId23"/>
    <p:sldId id="294" r:id="rId24"/>
    <p:sldId id="266" r:id="rId25"/>
    <p:sldId id="295" r:id="rId26"/>
    <p:sldId id="267" r:id="rId27"/>
    <p:sldId id="268" r:id="rId28"/>
    <p:sldId id="296" r:id="rId29"/>
    <p:sldId id="269" r:id="rId30"/>
    <p:sldId id="270" r:id="rId31"/>
    <p:sldId id="271" r:id="rId32"/>
    <p:sldId id="272" r:id="rId33"/>
    <p:sldId id="273" r:id="rId34"/>
    <p:sldId id="274" r:id="rId35"/>
    <p:sldId id="275" r:id="rId36"/>
    <p:sldId id="276" r:id="rId37"/>
    <p:sldId id="277" r:id="rId38"/>
    <p:sldId id="278" r:id="rId39"/>
    <p:sldId id="279" r:id="rId40"/>
    <p:sldId id="354" r:id="rId41"/>
    <p:sldId id="355" r:id="rId42"/>
    <p:sldId id="356" r:id="rId43"/>
    <p:sldId id="280" r:id="rId44"/>
    <p:sldId id="28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19FBF-A174-4B2C-AB61-26DF0255D3A1}"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IN"/>
        </a:p>
      </dgm:t>
    </dgm:pt>
    <dgm:pt modelId="{EDD7D4EB-C50E-4BFE-AF88-4612ED537374}">
      <dgm:prSet phldrT="[Text]"/>
      <dgm:spPr/>
      <dgm:t>
        <a:bodyPr/>
        <a:lstStyle/>
        <a:p>
          <a:r>
            <a:rPr lang="en-IN" b="0" i="0" dirty="0"/>
            <a:t>British Colonial Rule</a:t>
          </a:r>
          <a:endParaRPr lang="en-IN" dirty="0"/>
        </a:p>
      </dgm:t>
    </dgm:pt>
    <dgm:pt modelId="{125C4061-8B75-48C2-9499-A53E4521286E}" type="parTrans" cxnId="{8F8572AC-FC62-4B0B-B868-B7668AC459C6}">
      <dgm:prSet/>
      <dgm:spPr/>
      <dgm:t>
        <a:bodyPr/>
        <a:lstStyle/>
        <a:p>
          <a:endParaRPr lang="en-IN"/>
        </a:p>
      </dgm:t>
    </dgm:pt>
    <dgm:pt modelId="{2788D84D-F2BE-45B5-8264-089C80B98534}" type="sibTrans" cxnId="{8F8572AC-FC62-4B0B-B868-B7668AC459C6}">
      <dgm:prSet/>
      <dgm:spPr/>
      <dgm:t>
        <a:bodyPr/>
        <a:lstStyle/>
        <a:p>
          <a:endParaRPr lang="en-IN"/>
        </a:p>
      </dgm:t>
    </dgm:pt>
    <dgm:pt modelId="{049DAD0F-62AD-4103-BA6D-5D2396EE6E64}">
      <dgm:prSet phldrT="[Text]"/>
      <dgm:spPr/>
      <dgm:t>
        <a:bodyPr/>
        <a:lstStyle/>
        <a:p>
          <a:r>
            <a:rPr lang="en-IN" b="0" i="0" dirty="0"/>
            <a:t>Indian Independence Movement</a:t>
          </a:r>
          <a:endParaRPr lang="en-IN" dirty="0"/>
        </a:p>
      </dgm:t>
    </dgm:pt>
    <dgm:pt modelId="{E593453D-1640-4031-8EF6-5DBE30F23A54}" type="parTrans" cxnId="{2C3F5A5E-6983-4393-B562-3B392267228D}">
      <dgm:prSet/>
      <dgm:spPr/>
      <dgm:t>
        <a:bodyPr/>
        <a:lstStyle/>
        <a:p>
          <a:endParaRPr lang="en-IN"/>
        </a:p>
      </dgm:t>
    </dgm:pt>
    <dgm:pt modelId="{65072B57-E0FF-4669-BD01-BFD77A5285D7}" type="sibTrans" cxnId="{2C3F5A5E-6983-4393-B562-3B392267228D}">
      <dgm:prSet/>
      <dgm:spPr/>
      <dgm:t>
        <a:bodyPr/>
        <a:lstStyle/>
        <a:p>
          <a:endParaRPr lang="en-IN"/>
        </a:p>
      </dgm:t>
    </dgm:pt>
    <dgm:pt modelId="{34FC21CD-BDFC-4781-8468-92BFD6DB6B05}">
      <dgm:prSet phldrT="[Text]"/>
      <dgm:spPr/>
      <dgm:t>
        <a:bodyPr/>
        <a:lstStyle/>
        <a:p>
          <a:r>
            <a:rPr lang="en-IN" b="0" i="0" dirty="0"/>
            <a:t>Partition of India</a:t>
          </a:r>
          <a:endParaRPr lang="en-IN" dirty="0"/>
        </a:p>
      </dgm:t>
    </dgm:pt>
    <dgm:pt modelId="{42C850D0-AD66-4A81-983E-A071010DE447}" type="parTrans" cxnId="{C7800C1B-E63A-4319-8CB6-EA9C9A6F0DF3}">
      <dgm:prSet/>
      <dgm:spPr/>
      <dgm:t>
        <a:bodyPr/>
        <a:lstStyle/>
        <a:p>
          <a:endParaRPr lang="en-IN"/>
        </a:p>
      </dgm:t>
    </dgm:pt>
    <dgm:pt modelId="{313BE4F0-D842-4143-90B0-2CE60F0FA7C0}" type="sibTrans" cxnId="{C7800C1B-E63A-4319-8CB6-EA9C9A6F0DF3}">
      <dgm:prSet/>
      <dgm:spPr/>
      <dgm:t>
        <a:bodyPr/>
        <a:lstStyle/>
        <a:p>
          <a:endParaRPr lang="en-IN"/>
        </a:p>
      </dgm:t>
    </dgm:pt>
    <dgm:pt modelId="{BB221FA7-5F95-4F74-AA47-6C309321824D}">
      <dgm:prSet phldrT="[Text]"/>
      <dgm:spPr/>
      <dgm:t>
        <a:bodyPr/>
        <a:lstStyle/>
        <a:p>
          <a:r>
            <a:rPr lang="en-IN" b="0" i="0" dirty="0"/>
            <a:t>Social Changes</a:t>
          </a:r>
          <a:endParaRPr lang="en-IN" dirty="0"/>
        </a:p>
      </dgm:t>
    </dgm:pt>
    <dgm:pt modelId="{D8D49971-838C-4515-B05C-C6C4009FAC58}" type="parTrans" cxnId="{21E6AC6A-2F71-49C2-B161-0717FE7C4612}">
      <dgm:prSet/>
      <dgm:spPr/>
      <dgm:t>
        <a:bodyPr/>
        <a:lstStyle/>
        <a:p>
          <a:endParaRPr lang="en-IN"/>
        </a:p>
      </dgm:t>
    </dgm:pt>
    <dgm:pt modelId="{FFD249C5-E870-44E7-B76B-91480DF14B81}" type="sibTrans" cxnId="{21E6AC6A-2F71-49C2-B161-0717FE7C4612}">
      <dgm:prSet/>
      <dgm:spPr/>
      <dgm:t>
        <a:bodyPr/>
        <a:lstStyle/>
        <a:p>
          <a:endParaRPr lang="en-IN"/>
        </a:p>
      </dgm:t>
    </dgm:pt>
    <dgm:pt modelId="{9FBE3F89-EF50-48A6-BF28-E51EB511C046}">
      <dgm:prSet phldrT="[Text]"/>
      <dgm:spPr/>
      <dgm:t>
        <a:bodyPr/>
        <a:lstStyle/>
        <a:p>
          <a:r>
            <a:rPr lang="en-IN" b="0" i="0" dirty="0"/>
            <a:t>Economic Reforms</a:t>
          </a:r>
          <a:endParaRPr lang="en-IN" dirty="0"/>
        </a:p>
      </dgm:t>
    </dgm:pt>
    <dgm:pt modelId="{7B92D7E4-4424-4E1D-B6D0-BB24E5417334}" type="parTrans" cxnId="{EB488BBB-3A26-477F-B12D-2182E42A3EB7}">
      <dgm:prSet/>
      <dgm:spPr/>
      <dgm:t>
        <a:bodyPr/>
        <a:lstStyle/>
        <a:p>
          <a:endParaRPr lang="en-IN"/>
        </a:p>
      </dgm:t>
    </dgm:pt>
    <dgm:pt modelId="{6917A8C2-1287-4DE4-A6DD-527BC5C29493}" type="sibTrans" cxnId="{EB488BBB-3A26-477F-B12D-2182E42A3EB7}">
      <dgm:prSet/>
      <dgm:spPr/>
      <dgm:t>
        <a:bodyPr/>
        <a:lstStyle/>
        <a:p>
          <a:endParaRPr lang="en-IN"/>
        </a:p>
      </dgm:t>
    </dgm:pt>
    <dgm:pt modelId="{65A00478-7262-49CC-9915-7B28766FA51B}">
      <dgm:prSet phldrT="[Text]"/>
      <dgm:spPr/>
      <dgm:t>
        <a:bodyPr/>
        <a:lstStyle/>
        <a:p>
          <a:r>
            <a:rPr lang="en-IN" b="0" i="0" dirty="0"/>
            <a:t>Adoption of the Constitution</a:t>
          </a:r>
          <a:endParaRPr lang="en-IN" dirty="0"/>
        </a:p>
      </dgm:t>
    </dgm:pt>
    <dgm:pt modelId="{FC040E9D-40ED-4DC4-9730-8B1BF9BACD9D}" type="parTrans" cxnId="{05CEDCDA-7A89-4BEC-BF2B-E1B4A053F3D4}">
      <dgm:prSet/>
      <dgm:spPr/>
      <dgm:t>
        <a:bodyPr/>
        <a:lstStyle/>
        <a:p>
          <a:endParaRPr lang="en-IN"/>
        </a:p>
      </dgm:t>
    </dgm:pt>
    <dgm:pt modelId="{E6155788-6355-4120-9693-D8318F4D6855}" type="sibTrans" cxnId="{05CEDCDA-7A89-4BEC-BF2B-E1B4A053F3D4}">
      <dgm:prSet/>
      <dgm:spPr/>
      <dgm:t>
        <a:bodyPr/>
        <a:lstStyle/>
        <a:p>
          <a:endParaRPr lang="en-IN"/>
        </a:p>
      </dgm:t>
    </dgm:pt>
    <dgm:pt modelId="{8001E6C1-21C7-4C7E-ABB4-036966B32915}">
      <dgm:prSet phldrT="[Text]"/>
      <dgm:spPr/>
      <dgm:t>
        <a:bodyPr/>
        <a:lstStyle/>
        <a:p>
          <a:r>
            <a:rPr lang="en-IN" b="0" i="0" dirty="0"/>
            <a:t>Political Landscape</a:t>
          </a:r>
          <a:endParaRPr lang="en-IN" dirty="0"/>
        </a:p>
      </dgm:t>
    </dgm:pt>
    <dgm:pt modelId="{4225F6BF-4558-4854-A9EE-AF6F5FC92EFD}" type="parTrans" cxnId="{002B2938-820E-49DA-9C72-A879B64970A5}">
      <dgm:prSet/>
      <dgm:spPr/>
      <dgm:t>
        <a:bodyPr/>
        <a:lstStyle/>
        <a:p>
          <a:endParaRPr lang="en-IN"/>
        </a:p>
      </dgm:t>
    </dgm:pt>
    <dgm:pt modelId="{6040EB60-F3F9-47FE-946D-C421BC596024}" type="sibTrans" cxnId="{002B2938-820E-49DA-9C72-A879B64970A5}">
      <dgm:prSet/>
      <dgm:spPr/>
      <dgm:t>
        <a:bodyPr/>
        <a:lstStyle/>
        <a:p>
          <a:endParaRPr lang="en-IN"/>
        </a:p>
      </dgm:t>
    </dgm:pt>
    <dgm:pt modelId="{8F9F79F7-ACC8-4C4A-B3CD-C2D9C54E9419}">
      <dgm:prSet phldrT="[Text]"/>
      <dgm:spPr/>
      <dgm:t>
        <a:bodyPr/>
        <a:lstStyle/>
        <a:p>
          <a:r>
            <a:rPr lang="en-IN" b="0" i="0" dirty="0"/>
            <a:t>Technological Advancements</a:t>
          </a:r>
          <a:endParaRPr lang="en-IN" dirty="0"/>
        </a:p>
      </dgm:t>
    </dgm:pt>
    <dgm:pt modelId="{1DDCC718-ACD4-4F48-9E54-A12802536C9A}" type="parTrans" cxnId="{1C5360AB-F830-445A-A6E1-5C1F6E44FF00}">
      <dgm:prSet/>
      <dgm:spPr/>
      <dgm:t>
        <a:bodyPr/>
        <a:lstStyle/>
        <a:p>
          <a:endParaRPr lang="en-IN"/>
        </a:p>
      </dgm:t>
    </dgm:pt>
    <dgm:pt modelId="{E1CBB3DF-C15B-4731-891A-9CD867A22C26}" type="sibTrans" cxnId="{1C5360AB-F830-445A-A6E1-5C1F6E44FF00}">
      <dgm:prSet/>
      <dgm:spPr/>
      <dgm:t>
        <a:bodyPr/>
        <a:lstStyle/>
        <a:p>
          <a:endParaRPr lang="en-IN"/>
        </a:p>
      </dgm:t>
    </dgm:pt>
    <dgm:pt modelId="{BDD15A7E-1466-4300-9A9F-4C578B2741DD}">
      <dgm:prSet phldrT="[Text]"/>
      <dgm:spPr/>
      <dgm:t>
        <a:bodyPr/>
        <a:lstStyle/>
        <a:p>
          <a:r>
            <a:rPr lang="en-IN" b="0" i="0" dirty="0"/>
            <a:t>Challenges and Opportunities</a:t>
          </a:r>
          <a:endParaRPr lang="en-IN" dirty="0"/>
        </a:p>
      </dgm:t>
    </dgm:pt>
    <dgm:pt modelId="{6F78243E-E9DF-4B33-A03B-C3004BA27410}" type="parTrans" cxnId="{375A531B-B775-414B-B734-8B9394FE8ED5}">
      <dgm:prSet/>
      <dgm:spPr/>
      <dgm:t>
        <a:bodyPr/>
        <a:lstStyle/>
        <a:p>
          <a:endParaRPr lang="en-IN"/>
        </a:p>
      </dgm:t>
    </dgm:pt>
    <dgm:pt modelId="{017C6B3F-FEE8-4577-96D1-CE465D54648C}" type="sibTrans" cxnId="{375A531B-B775-414B-B734-8B9394FE8ED5}">
      <dgm:prSet/>
      <dgm:spPr/>
      <dgm:t>
        <a:bodyPr/>
        <a:lstStyle/>
        <a:p>
          <a:endParaRPr lang="en-IN"/>
        </a:p>
      </dgm:t>
    </dgm:pt>
    <dgm:pt modelId="{55113740-92E5-4CB2-88FE-D4EA8A3496FC}">
      <dgm:prSet/>
      <dgm:spPr/>
      <dgm:t>
        <a:bodyPr/>
        <a:lstStyle/>
        <a:p>
          <a:r>
            <a:rPr lang="en-IN" b="0" i="0" dirty="0"/>
            <a:t>Cultural Diversity</a:t>
          </a:r>
          <a:endParaRPr lang="en-IN" dirty="0"/>
        </a:p>
      </dgm:t>
    </dgm:pt>
    <dgm:pt modelId="{E4BEAB5A-B055-4094-963A-BAC731941D27}" type="parTrans" cxnId="{C6B5E864-CD99-4D85-BC2E-A26D09AB35AF}">
      <dgm:prSet/>
      <dgm:spPr/>
      <dgm:t>
        <a:bodyPr/>
        <a:lstStyle/>
        <a:p>
          <a:endParaRPr lang="en-IN"/>
        </a:p>
      </dgm:t>
    </dgm:pt>
    <dgm:pt modelId="{3E686E67-F3CA-40A1-BA98-557BECCA1D16}" type="sibTrans" cxnId="{C6B5E864-CD99-4D85-BC2E-A26D09AB35AF}">
      <dgm:prSet/>
      <dgm:spPr/>
      <dgm:t>
        <a:bodyPr/>
        <a:lstStyle/>
        <a:p>
          <a:endParaRPr lang="en-IN"/>
        </a:p>
      </dgm:t>
    </dgm:pt>
    <dgm:pt modelId="{75CDBED3-21A6-4BC9-AE21-DCB1E32F9D67}" type="pres">
      <dgm:prSet presAssocID="{9B719FBF-A174-4B2C-AB61-26DF0255D3A1}" presName="Name0" presStyleCnt="0">
        <dgm:presLayoutVars>
          <dgm:dir/>
          <dgm:resizeHandles/>
        </dgm:presLayoutVars>
      </dgm:prSet>
      <dgm:spPr/>
    </dgm:pt>
    <dgm:pt modelId="{F19DFA05-133F-4518-A8D4-D59EA45D4A85}" type="pres">
      <dgm:prSet presAssocID="{EDD7D4EB-C50E-4BFE-AF88-4612ED537374}" presName="compNode" presStyleCnt="0"/>
      <dgm:spPr/>
    </dgm:pt>
    <dgm:pt modelId="{C2E0211D-0BB9-4B94-B73C-81325319FF85}" type="pres">
      <dgm:prSet presAssocID="{EDD7D4EB-C50E-4BFE-AF88-4612ED537374}" presName="dummyConnPt" presStyleCnt="0"/>
      <dgm:spPr/>
    </dgm:pt>
    <dgm:pt modelId="{F6248688-9E4B-41E6-90C6-5553B3FF075A}" type="pres">
      <dgm:prSet presAssocID="{EDD7D4EB-C50E-4BFE-AF88-4612ED537374}" presName="node" presStyleLbl="node1" presStyleIdx="0" presStyleCnt="10">
        <dgm:presLayoutVars>
          <dgm:bulletEnabled val="1"/>
        </dgm:presLayoutVars>
      </dgm:prSet>
      <dgm:spPr/>
    </dgm:pt>
    <dgm:pt modelId="{E6BBEA2C-143E-4B8D-AEB8-E9DF3B0E89EF}" type="pres">
      <dgm:prSet presAssocID="{2788D84D-F2BE-45B5-8264-089C80B98534}" presName="sibTrans" presStyleLbl="bgSibTrans2D1" presStyleIdx="0" presStyleCnt="9"/>
      <dgm:spPr/>
    </dgm:pt>
    <dgm:pt modelId="{FBB76398-72FE-4F74-B92F-170A44510C7A}" type="pres">
      <dgm:prSet presAssocID="{049DAD0F-62AD-4103-BA6D-5D2396EE6E64}" presName="compNode" presStyleCnt="0"/>
      <dgm:spPr/>
    </dgm:pt>
    <dgm:pt modelId="{D81B74A9-53AB-4266-9178-E43B5DCA4B0C}" type="pres">
      <dgm:prSet presAssocID="{049DAD0F-62AD-4103-BA6D-5D2396EE6E64}" presName="dummyConnPt" presStyleCnt="0"/>
      <dgm:spPr/>
    </dgm:pt>
    <dgm:pt modelId="{46E9F9ED-370F-486A-81A1-15E2D7B83DD4}" type="pres">
      <dgm:prSet presAssocID="{049DAD0F-62AD-4103-BA6D-5D2396EE6E64}" presName="node" presStyleLbl="node1" presStyleIdx="1" presStyleCnt="10">
        <dgm:presLayoutVars>
          <dgm:bulletEnabled val="1"/>
        </dgm:presLayoutVars>
      </dgm:prSet>
      <dgm:spPr/>
    </dgm:pt>
    <dgm:pt modelId="{9D81EEB5-5614-40AA-904B-BA1F1452DAA9}" type="pres">
      <dgm:prSet presAssocID="{65072B57-E0FF-4669-BD01-BFD77A5285D7}" presName="sibTrans" presStyleLbl="bgSibTrans2D1" presStyleIdx="1" presStyleCnt="9"/>
      <dgm:spPr/>
    </dgm:pt>
    <dgm:pt modelId="{488187A8-C51C-4C46-915D-345F8C95FD11}" type="pres">
      <dgm:prSet presAssocID="{34FC21CD-BDFC-4781-8468-92BFD6DB6B05}" presName="compNode" presStyleCnt="0"/>
      <dgm:spPr/>
    </dgm:pt>
    <dgm:pt modelId="{D417D2EA-BFB6-4362-B31F-017FFD35E66B}" type="pres">
      <dgm:prSet presAssocID="{34FC21CD-BDFC-4781-8468-92BFD6DB6B05}" presName="dummyConnPt" presStyleCnt="0"/>
      <dgm:spPr/>
    </dgm:pt>
    <dgm:pt modelId="{62DE66B9-12BC-45E9-B3C5-7EBCABEA5CDE}" type="pres">
      <dgm:prSet presAssocID="{34FC21CD-BDFC-4781-8468-92BFD6DB6B05}" presName="node" presStyleLbl="node1" presStyleIdx="2" presStyleCnt="10">
        <dgm:presLayoutVars>
          <dgm:bulletEnabled val="1"/>
        </dgm:presLayoutVars>
      </dgm:prSet>
      <dgm:spPr/>
    </dgm:pt>
    <dgm:pt modelId="{95033844-BE2D-4761-8076-67101472BDFE}" type="pres">
      <dgm:prSet presAssocID="{313BE4F0-D842-4143-90B0-2CE60F0FA7C0}" presName="sibTrans" presStyleLbl="bgSibTrans2D1" presStyleIdx="2" presStyleCnt="9"/>
      <dgm:spPr/>
    </dgm:pt>
    <dgm:pt modelId="{E9C996BA-2605-460A-965E-EC5A019A28F7}" type="pres">
      <dgm:prSet presAssocID="{BB221FA7-5F95-4F74-AA47-6C309321824D}" presName="compNode" presStyleCnt="0"/>
      <dgm:spPr/>
    </dgm:pt>
    <dgm:pt modelId="{85CFF799-B5BB-47F5-9E8D-DCA473949E7E}" type="pres">
      <dgm:prSet presAssocID="{BB221FA7-5F95-4F74-AA47-6C309321824D}" presName="dummyConnPt" presStyleCnt="0"/>
      <dgm:spPr/>
    </dgm:pt>
    <dgm:pt modelId="{AFEA3F22-4CC3-44F1-A3AD-021040D2F323}" type="pres">
      <dgm:prSet presAssocID="{BB221FA7-5F95-4F74-AA47-6C309321824D}" presName="node" presStyleLbl="node1" presStyleIdx="3" presStyleCnt="10">
        <dgm:presLayoutVars>
          <dgm:bulletEnabled val="1"/>
        </dgm:presLayoutVars>
      </dgm:prSet>
      <dgm:spPr/>
    </dgm:pt>
    <dgm:pt modelId="{683FBC82-F1D1-4DE5-8C4F-1AC111CAB212}" type="pres">
      <dgm:prSet presAssocID="{FFD249C5-E870-44E7-B76B-91480DF14B81}" presName="sibTrans" presStyleLbl="bgSibTrans2D1" presStyleIdx="3" presStyleCnt="9"/>
      <dgm:spPr/>
    </dgm:pt>
    <dgm:pt modelId="{BD743C0A-A6F4-4F7D-8404-BC417309A9FB}" type="pres">
      <dgm:prSet presAssocID="{9FBE3F89-EF50-48A6-BF28-E51EB511C046}" presName="compNode" presStyleCnt="0"/>
      <dgm:spPr/>
    </dgm:pt>
    <dgm:pt modelId="{E3D0BFC2-7AC1-4B83-9F53-238F567255C4}" type="pres">
      <dgm:prSet presAssocID="{9FBE3F89-EF50-48A6-BF28-E51EB511C046}" presName="dummyConnPt" presStyleCnt="0"/>
      <dgm:spPr/>
    </dgm:pt>
    <dgm:pt modelId="{C1F60CF7-EE97-4302-8274-BBE408DE808A}" type="pres">
      <dgm:prSet presAssocID="{9FBE3F89-EF50-48A6-BF28-E51EB511C046}" presName="node" presStyleLbl="node1" presStyleIdx="4" presStyleCnt="10">
        <dgm:presLayoutVars>
          <dgm:bulletEnabled val="1"/>
        </dgm:presLayoutVars>
      </dgm:prSet>
      <dgm:spPr/>
    </dgm:pt>
    <dgm:pt modelId="{4BB814D8-70A8-4BD1-BD20-5574DA0233BD}" type="pres">
      <dgm:prSet presAssocID="{6917A8C2-1287-4DE4-A6DD-527BC5C29493}" presName="sibTrans" presStyleLbl="bgSibTrans2D1" presStyleIdx="4" presStyleCnt="9"/>
      <dgm:spPr/>
    </dgm:pt>
    <dgm:pt modelId="{FFA099E5-53AD-432F-9B86-7F2DD2C440AA}" type="pres">
      <dgm:prSet presAssocID="{65A00478-7262-49CC-9915-7B28766FA51B}" presName="compNode" presStyleCnt="0"/>
      <dgm:spPr/>
    </dgm:pt>
    <dgm:pt modelId="{0C5963BC-2F86-48CC-9782-8C5D254D6E24}" type="pres">
      <dgm:prSet presAssocID="{65A00478-7262-49CC-9915-7B28766FA51B}" presName="dummyConnPt" presStyleCnt="0"/>
      <dgm:spPr/>
    </dgm:pt>
    <dgm:pt modelId="{D5F338B2-2D8A-4C42-BAEC-831FE5A5009C}" type="pres">
      <dgm:prSet presAssocID="{65A00478-7262-49CC-9915-7B28766FA51B}" presName="node" presStyleLbl="node1" presStyleIdx="5" presStyleCnt="10">
        <dgm:presLayoutVars>
          <dgm:bulletEnabled val="1"/>
        </dgm:presLayoutVars>
      </dgm:prSet>
      <dgm:spPr/>
    </dgm:pt>
    <dgm:pt modelId="{421C856D-BC91-4392-A254-D9E06FD0CBAA}" type="pres">
      <dgm:prSet presAssocID="{E6155788-6355-4120-9693-D8318F4D6855}" presName="sibTrans" presStyleLbl="bgSibTrans2D1" presStyleIdx="5" presStyleCnt="9"/>
      <dgm:spPr/>
    </dgm:pt>
    <dgm:pt modelId="{85E213C4-1794-4761-A041-17C0BE030BCE}" type="pres">
      <dgm:prSet presAssocID="{8001E6C1-21C7-4C7E-ABB4-036966B32915}" presName="compNode" presStyleCnt="0"/>
      <dgm:spPr/>
    </dgm:pt>
    <dgm:pt modelId="{66B3A209-CA20-4A27-837F-EEE7082F2335}" type="pres">
      <dgm:prSet presAssocID="{8001E6C1-21C7-4C7E-ABB4-036966B32915}" presName="dummyConnPt" presStyleCnt="0"/>
      <dgm:spPr/>
    </dgm:pt>
    <dgm:pt modelId="{DC6ADB46-7240-471E-B052-1DE32932D256}" type="pres">
      <dgm:prSet presAssocID="{8001E6C1-21C7-4C7E-ABB4-036966B32915}" presName="node" presStyleLbl="node1" presStyleIdx="6" presStyleCnt="10">
        <dgm:presLayoutVars>
          <dgm:bulletEnabled val="1"/>
        </dgm:presLayoutVars>
      </dgm:prSet>
      <dgm:spPr/>
    </dgm:pt>
    <dgm:pt modelId="{64B16370-65FC-4A7A-9C47-C07594B1F147}" type="pres">
      <dgm:prSet presAssocID="{6040EB60-F3F9-47FE-946D-C421BC596024}" presName="sibTrans" presStyleLbl="bgSibTrans2D1" presStyleIdx="6" presStyleCnt="9"/>
      <dgm:spPr/>
    </dgm:pt>
    <dgm:pt modelId="{AF93AA8E-99F9-453D-B8FD-DB55C37C2D27}" type="pres">
      <dgm:prSet presAssocID="{8F9F79F7-ACC8-4C4A-B3CD-C2D9C54E9419}" presName="compNode" presStyleCnt="0"/>
      <dgm:spPr/>
    </dgm:pt>
    <dgm:pt modelId="{8D8ABDC5-1769-48F0-B746-FAEAD692782C}" type="pres">
      <dgm:prSet presAssocID="{8F9F79F7-ACC8-4C4A-B3CD-C2D9C54E9419}" presName="dummyConnPt" presStyleCnt="0"/>
      <dgm:spPr/>
    </dgm:pt>
    <dgm:pt modelId="{1D2FE0B3-7868-46E5-B762-99A9AE923668}" type="pres">
      <dgm:prSet presAssocID="{8F9F79F7-ACC8-4C4A-B3CD-C2D9C54E9419}" presName="node" presStyleLbl="node1" presStyleIdx="7" presStyleCnt="10">
        <dgm:presLayoutVars>
          <dgm:bulletEnabled val="1"/>
        </dgm:presLayoutVars>
      </dgm:prSet>
      <dgm:spPr/>
    </dgm:pt>
    <dgm:pt modelId="{C083191A-2BEE-44DD-885B-36B061B27932}" type="pres">
      <dgm:prSet presAssocID="{E1CBB3DF-C15B-4731-891A-9CD867A22C26}" presName="sibTrans" presStyleLbl="bgSibTrans2D1" presStyleIdx="7" presStyleCnt="9"/>
      <dgm:spPr/>
    </dgm:pt>
    <dgm:pt modelId="{75F475C6-B5AB-4AD3-81FD-9E359FF46775}" type="pres">
      <dgm:prSet presAssocID="{BDD15A7E-1466-4300-9A9F-4C578B2741DD}" presName="compNode" presStyleCnt="0"/>
      <dgm:spPr/>
    </dgm:pt>
    <dgm:pt modelId="{F4B4188B-4F98-4CD2-8A26-69EAFB847337}" type="pres">
      <dgm:prSet presAssocID="{BDD15A7E-1466-4300-9A9F-4C578B2741DD}" presName="dummyConnPt" presStyleCnt="0"/>
      <dgm:spPr/>
    </dgm:pt>
    <dgm:pt modelId="{507F6381-9FCA-4365-97A4-ED3339CDE2D6}" type="pres">
      <dgm:prSet presAssocID="{BDD15A7E-1466-4300-9A9F-4C578B2741DD}" presName="node" presStyleLbl="node1" presStyleIdx="8" presStyleCnt="10">
        <dgm:presLayoutVars>
          <dgm:bulletEnabled val="1"/>
        </dgm:presLayoutVars>
      </dgm:prSet>
      <dgm:spPr/>
    </dgm:pt>
    <dgm:pt modelId="{FD1D2556-2489-422E-AA12-57B27F371AEB}" type="pres">
      <dgm:prSet presAssocID="{017C6B3F-FEE8-4577-96D1-CE465D54648C}" presName="sibTrans" presStyleLbl="bgSibTrans2D1" presStyleIdx="8" presStyleCnt="9"/>
      <dgm:spPr/>
    </dgm:pt>
    <dgm:pt modelId="{4B8B1415-294E-4462-975D-707220326A78}" type="pres">
      <dgm:prSet presAssocID="{55113740-92E5-4CB2-88FE-D4EA8A3496FC}" presName="compNode" presStyleCnt="0"/>
      <dgm:spPr/>
    </dgm:pt>
    <dgm:pt modelId="{83A2FF1E-97A9-480D-B224-E899C4BC5FDE}" type="pres">
      <dgm:prSet presAssocID="{55113740-92E5-4CB2-88FE-D4EA8A3496FC}" presName="dummyConnPt" presStyleCnt="0"/>
      <dgm:spPr/>
    </dgm:pt>
    <dgm:pt modelId="{07E21519-C2C7-4BFA-805E-C80B1025FDE7}" type="pres">
      <dgm:prSet presAssocID="{55113740-92E5-4CB2-88FE-D4EA8A3496FC}" presName="node" presStyleLbl="node1" presStyleIdx="9" presStyleCnt="10">
        <dgm:presLayoutVars>
          <dgm:bulletEnabled val="1"/>
        </dgm:presLayoutVars>
      </dgm:prSet>
      <dgm:spPr/>
    </dgm:pt>
  </dgm:ptLst>
  <dgm:cxnLst>
    <dgm:cxn modelId="{FF4F180F-EA90-45D6-87AF-8D3C6062C166}" type="presOf" srcId="{BB221FA7-5F95-4F74-AA47-6C309321824D}" destId="{AFEA3F22-4CC3-44F1-A3AD-021040D2F323}" srcOrd="0" destOrd="0" presId="urn:microsoft.com/office/officeart/2005/8/layout/bProcess4"/>
    <dgm:cxn modelId="{C7800C1B-E63A-4319-8CB6-EA9C9A6F0DF3}" srcId="{9B719FBF-A174-4B2C-AB61-26DF0255D3A1}" destId="{34FC21CD-BDFC-4781-8468-92BFD6DB6B05}" srcOrd="2" destOrd="0" parTransId="{42C850D0-AD66-4A81-983E-A071010DE447}" sibTransId="{313BE4F0-D842-4143-90B0-2CE60F0FA7C0}"/>
    <dgm:cxn modelId="{375A531B-B775-414B-B734-8B9394FE8ED5}" srcId="{9B719FBF-A174-4B2C-AB61-26DF0255D3A1}" destId="{BDD15A7E-1466-4300-9A9F-4C578B2741DD}" srcOrd="8" destOrd="0" parTransId="{6F78243E-E9DF-4B33-A03B-C3004BA27410}" sibTransId="{017C6B3F-FEE8-4577-96D1-CE465D54648C}"/>
    <dgm:cxn modelId="{8EC9DF2A-69E1-4444-9360-43501DC64B1D}" type="presOf" srcId="{E1CBB3DF-C15B-4731-891A-9CD867A22C26}" destId="{C083191A-2BEE-44DD-885B-36B061B27932}" srcOrd="0" destOrd="0" presId="urn:microsoft.com/office/officeart/2005/8/layout/bProcess4"/>
    <dgm:cxn modelId="{002B2938-820E-49DA-9C72-A879B64970A5}" srcId="{9B719FBF-A174-4B2C-AB61-26DF0255D3A1}" destId="{8001E6C1-21C7-4C7E-ABB4-036966B32915}" srcOrd="6" destOrd="0" parTransId="{4225F6BF-4558-4854-A9EE-AF6F5FC92EFD}" sibTransId="{6040EB60-F3F9-47FE-946D-C421BC596024}"/>
    <dgm:cxn modelId="{2C3F5A5E-6983-4393-B562-3B392267228D}" srcId="{9B719FBF-A174-4B2C-AB61-26DF0255D3A1}" destId="{049DAD0F-62AD-4103-BA6D-5D2396EE6E64}" srcOrd="1" destOrd="0" parTransId="{E593453D-1640-4031-8EF6-5DBE30F23A54}" sibTransId="{65072B57-E0FF-4669-BD01-BFD77A5285D7}"/>
    <dgm:cxn modelId="{17EF8E63-3563-431B-BE96-7FEABB3F2634}" type="presOf" srcId="{9B719FBF-A174-4B2C-AB61-26DF0255D3A1}" destId="{75CDBED3-21A6-4BC9-AE21-DCB1E32F9D67}" srcOrd="0" destOrd="0" presId="urn:microsoft.com/office/officeart/2005/8/layout/bProcess4"/>
    <dgm:cxn modelId="{C6B5E864-CD99-4D85-BC2E-A26D09AB35AF}" srcId="{9B719FBF-A174-4B2C-AB61-26DF0255D3A1}" destId="{55113740-92E5-4CB2-88FE-D4EA8A3496FC}" srcOrd="9" destOrd="0" parTransId="{E4BEAB5A-B055-4094-963A-BAC731941D27}" sibTransId="{3E686E67-F3CA-40A1-BA98-557BECCA1D16}"/>
    <dgm:cxn modelId="{D94AB749-3AA4-46FB-9AEF-2D1FA08D36A1}" type="presOf" srcId="{FFD249C5-E870-44E7-B76B-91480DF14B81}" destId="{683FBC82-F1D1-4DE5-8C4F-1AC111CAB212}" srcOrd="0" destOrd="0" presId="urn:microsoft.com/office/officeart/2005/8/layout/bProcess4"/>
    <dgm:cxn modelId="{21E6AC6A-2F71-49C2-B161-0717FE7C4612}" srcId="{9B719FBF-A174-4B2C-AB61-26DF0255D3A1}" destId="{BB221FA7-5F95-4F74-AA47-6C309321824D}" srcOrd="3" destOrd="0" parTransId="{D8D49971-838C-4515-B05C-C6C4009FAC58}" sibTransId="{FFD249C5-E870-44E7-B76B-91480DF14B81}"/>
    <dgm:cxn modelId="{94D3AD4B-2698-4014-9FFE-5290549712B8}" type="presOf" srcId="{65072B57-E0FF-4669-BD01-BFD77A5285D7}" destId="{9D81EEB5-5614-40AA-904B-BA1F1452DAA9}" srcOrd="0" destOrd="0" presId="urn:microsoft.com/office/officeart/2005/8/layout/bProcess4"/>
    <dgm:cxn modelId="{19997871-F8F7-4E49-AA61-0A76B9C34091}" type="presOf" srcId="{EDD7D4EB-C50E-4BFE-AF88-4612ED537374}" destId="{F6248688-9E4B-41E6-90C6-5553B3FF075A}" srcOrd="0" destOrd="0" presId="urn:microsoft.com/office/officeart/2005/8/layout/bProcess4"/>
    <dgm:cxn modelId="{4BA49253-C60B-4EE9-8E67-652CA3E14F68}" type="presOf" srcId="{8001E6C1-21C7-4C7E-ABB4-036966B32915}" destId="{DC6ADB46-7240-471E-B052-1DE32932D256}" srcOrd="0" destOrd="0" presId="urn:microsoft.com/office/officeart/2005/8/layout/bProcess4"/>
    <dgm:cxn modelId="{5B5C5E78-A64A-4F23-A779-4F1D1D49E7CB}" type="presOf" srcId="{8F9F79F7-ACC8-4C4A-B3CD-C2D9C54E9419}" destId="{1D2FE0B3-7868-46E5-B762-99A9AE923668}" srcOrd="0" destOrd="0" presId="urn:microsoft.com/office/officeart/2005/8/layout/bProcess4"/>
    <dgm:cxn modelId="{46A9957E-E251-48C7-A79A-255D5CC1D2D1}" type="presOf" srcId="{BDD15A7E-1466-4300-9A9F-4C578B2741DD}" destId="{507F6381-9FCA-4365-97A4-ED3339CDE2D6}" srcOrd="0" destOrd="0" presId="urn:microsoft.com/office/officeart/2005/8/layout/bProcess4"/>
    <dgm:cxn modelId="{0D799482-C00B-4FBC-8892-D68121299037}" type="presOf" srcId="{017C6B3F-FEE8-4577-96D1-CE465D54648C}" destId="{FD1D2556-2489-422E-AA12-57B27F371AEB}" srcOrd="0" destOrd="0" presId="urn:microsoft.com/office/officeart/2005/8/layout/bProcess4"/>
    <dgm:cxn modelId="{36D2FC8A-BA58-4029-B399-EA4614FE9415}" type="presOf" srcId="{55113740-92E5-4CB2-88FE-D4EA8A3496FC}" destId="{07E21519-C2C7-4BFA-805E-C80B1025FDE7}" srcOrd="0" destOrd="0" presId="urn:microsoft.com/office/officeart/2005/8/layout/bProcess4"/>
    <dgm:cxn modelId="{821CFF96-6DF1-4138-9C14-E58064FC82D9}" type="presOf" srcId="{6917A8C2-1287-4DE4-A6DD-527BC5C29493}" destId="{4BB814D8-70A8-4BD1-BD20-5574DA0233BD}" srcOrd="0" destOrd="0" presId="urn:microsoft.com/office/officeart/2005/8/layout/bProcess4"/>
    <dgm:cxn modelId="{B4583D9F-5B68-4F59-A5BC-17E2804FB30C}" type="presOf" srcId="{65A00478-7262-49CC-9915-7B28766FA51B}" destId="{D5F338B2-2D8A-4C42-BAEC-831FE5A5009C}" srcOrd="0" destOrd="0" presId="urn:microsoft.com/office/officeart/2005/8/layout/bProcess4"/>
    <dgm:cxn modelId="{4015BCA8-2E82-4D7F-8328-1EC43EEE8E28}" type="presOf" srcId="{6040EB60-F3F9-47FE-946D-C421BC596024}" destId="{64B16370-65FC-4A7A-9C47-C07594B1F147}" srcOrd="0" destOrd="0" presId="urn:microsoft.com/office/officeart/2005/8/layout/bProcess4"/>
    <dgm:cxn modelId="{1C5360AB-F830-445A-A6E1-5C1F6E44FF00}" srcId="{9B719FBF-A174-4B2C-AB61-26DF0255D3A1}" destId="{8F9F79F7-ACC8-4C4A-B3CD-C2D9C54E9419}" srcOrd="7" destOrd="0" parTransId="{1DDCC718-ACD4-4F48-9E54-A12802536C9A}" sibTransId="{E1CBB3DF-C15B-4731-891A-9CD867A22C26}"/>
    <dgm:cxn modelId="{8F8572AC-FC62-4B0B-B868-B7668AC459C6}" srcId="{9B719FBF-A174-4B2C-AB61-26DF0255D3A1}" destId="{EDD7D4EB-C50E-4BFE-AF88-4612ED537374}" srcOrd="0" destOrd="0" parTransId="{125C4061-8B75-48C2-9499-A53E4521286E}" sibTransId="{2788D84D-F2BE-45B5-8264-089C80B98534}"/>
    <dgm:cxn modelId="{EB488BBB-3A26-477F-B12D-2182E42A3EB7}" srcId="{9B719FBF-A174-4B2C-AB61-26DF0255D3A1}" destId="{9FBE3F89-EF50-48A6-BF28-E51EB511C046}" srcOrd="4" destOrd="0" parTransId="{7B92D7E4-4424-4E1D-B6D0-BB24E5417334}" sibTransId="{6917A8C2-1287-4DE4-A6DD-527BC5C29493}"/>
    <dgm:cxn modelId="{CA1682C3-912D-42EF-B2C7-D385E04E98FA}" type="presOf" srcId="{34FC21CD-BDFC-4781-8468-92BFD6DB6B05}" destId="{62DE66B9-12BC-45E9-B3C5-7EBCABEA5CDE}" srcOrd="0" destOrd="0" presId="urn:microsoft.com/office/officeart/2005/8/layout/bProcess4"/>
    <dgm:cxn modelId="{8FC45EC4-FA8E-4487-890F-45D7BA038CB2}" type="presOf" srcId="{313BE4F0-D842-4143-90B0-2CE60F0FA7C0}" destId="{95033844-BE2D-4761-8076-67101472BDFE}" srcOrd="0" destOrd="0" presId="urn:microsoft.com/office/officeart/2005/8/layout/bProcess4"/>
    <dgm:cxn modelId="{003048C5-3F72-4443-9900-3AD545C03059}" type="presOf" srcId="{9FBE3F89-EF50-48A6-BF28-E51EB511C046}" destId="{C1F60CF7-EE97-4302-8274-BBE408DE808A}" srcOrd="0" destOrd="0" presId="urn:microsoft.com/office/officeart/2005/8/layout/bProcess4"/>
    <dgm:cxn modelId="{660DD0CA-18FF-478C-9027-DC76851F3964}" type="presOf" srcId="{E6155788-6355-4120-9693-D8318F4D6855}" destId="{421C856D-BC91-4392-A254-D9E06FD0CBAA}" srcOrd="0" destOrd="0" presId="urn:microsoft.com/office/officeart/2005/8/layout/bProcess4"/>
    <dgm:cxn modelId="{400697D1-CE1E-49E3-A8BA-8AFCA3C76A83}" type="presOf" srcId="{2788D84D-F2BE-45B5-8264-089C80B98534}" destId="{E6BBEA2C-143E-4B8D-AEB8-E9DF3B0E89EF}" srcOrd="0" destOrd="0" presId="urn:microsoft.com/office/officeart/2005/8/layout/bProcess4"/>
    <dgm:cxn modelId="{65FB47DA-6767-47B5-A93A-63148FE97952}" type="presOf" srcId="{049DAD0F-62AD-4103-BA6D-5D2396EE6E64}" destId="{46E9F9ED-370F-486A-81A1-15E2D7B83DD4}" srcOrd="0" destOrd="0" presId="urn:microsoft.com/office/officeart/2005/8/layout/bProcess4"/>
    <dgm:cxn modelId="{05CEDCDA-7A89-4BEC-BF2B-E1B4A053F3D4}" srcId="{9B719FBF-A174-4B2C-AB61-26DF0255D3A1}" destId="{65A00478-7262-49CC-9915-7B28766FA51B}" srcOrd="5" destOrd="0" parTransId="{FC040E9D-40ED-4DC4-9730-8B1BF9BACD9D}" sibTransId="{E6155788-6355-4120-9693-D8318F4D6855}"/>
    <dgm:cxn modelId="{735A9F74-E0BE-4C66-AE11-517739B56144}" type="presParOf" srcId="{75CDBED3-21A6-4BC9-AE21-DCB1E32F9D67}" destId="{F19DFA05-133F-4518-A8D4-D59EA45D4A85}" srcOrd="0" destOrd="0" presId="urn:microsoft.com/office/officeart/2005/8/layout/bProcess4"/>
    <dgm:cxn modelId="{5A8EFCEB-648C-4C4E-8107-3F813945AFE8}" type="presParOf" srcId="{F19DFA05-133F-4518-A8D4-D59EA45D4A85}" destId="{C2E0211D-0BB9-4B94-B73C-81325319FF85}" srcOrd="0" destOrd="0" presId="urn:microsoft.com/office/officeart/2005/8/layout/bProcess4"/>
    <dgm:cxn modelId="{C8E58AAC-BC1C-4F82-ABB5-FB254002F7F4}" type="presParOf" srcId="{F19DFA05-133F-4518-A8D4-D59EA45D4A85}" destId="{F6248688-9E4B-41E6-90C6-5553B3FF075A}" srcOrd="1" destOrd="0" presId="urn:microsoft.com/office/officeart/2005/8/layout/bProcess4"/>
    <dgm:cxn modelId="{5560CECA-D628-41E3-835F-C4CE354C0D72}" type="presParOf" srcId="{75CDBED3-21A6-4BC9-AE21-DCB1E32F9D67}" destId="{E6BBEA2C-143E-4B8D-AEB8-E9DF3B0E89EF}" srcOrd="1" destOrd="0" presId="urn:microsoft.com/office/officeart/2005/8/layout/bProcess4"/>
    <dgm:cxn modelId="{3125F47E-BBA6-4683-9095-82D74FCB6D75}" type="presParOf" srcId="{75CDBED3-21A6-4BC9-AE21-DCB1E32F9D67}" destId="{FBB76398-72FE-4F74-B92F-170A44510C7A}" srcOrd="2" destOrd="0" presId="urn:microsoft.com/office/officeart/2005/8/layout/bProcess4"/>
    <dgm:cxn modelId="{E3D6F688-ADA4-49BD-8696-99CD3EF34560}" type="presParOf" srcId="{FBB76398-72FE-4F74-B92F-170A44510C7A}" destId="{D81B74A9-53AB-4266-9178-E43B5DCA4B0C}" srcOrd="0" destOrd="0" presId="urn:microsoft.com/office/officeart/2005/8/layout/bProcess4"/>
    <dgm:cxn modelId="{F2789DF9-EC3C-4A8A-B751-BD1242F5A582}" type="presParOf" srcId="{FBB76398-72FE-4F74-B92F-170A44510C7A}" destId="{46E9F9ED-370F-486A-81A1-15E2D7B83DD4}" srcOrd="1" destOrd="0" presId="urn:microsoft.com/office/officeart/2005/8/layout/bProcess4"/>
    <dgm:cxn modelId="{64899F2E-1A57-4D18-87B0-F6B35853443E}" type="presParOf" srcId="{75CDBED3-21A6-4BC9-AE21-DCB1E32F9D67}" destId="{9D81EEB5-5614-40AA-904B-BA1F1452DAA9}" srcOrd="3" destOrd="0" presId="urn:microsoft.com/office/officeart/2005/8/layout/bProcess4"/>
    <dgm:cxn modelId="{38D5C505-32EE-4F0F-AD1B-60176FB88EC6}" type="presParOf" srcId="{75CDBED3-21A6-4BC9-AE21-DCB1E32F9D67}" destId="{488187A8-C51C-4C46-915D-345F8C95FD11}" srcOrd="4" destOrd="0" presId="urn:microsoft.com/office/officeart/2005/8/layout/bProcess4"/>
    <dgm:cxn modelId="{302DE6E4-B969-4B2F-BDF0-DDCBAE107397}" type="presParOf" srcId="{488187A8-C51C-4C46-915D-345F8C95FD11}" destId="{D417D2EA-BFB6-4362-B31F-017FFD35E66B}" srcOrd="0" destOrd="0" presId="urn:microsoft.com/office/officeart/2005/8/layout/bProcess4"/>
    <dgm:cxn modelId="{A7477362-756F-4189-AA79-5A99FEB460D0}" type="presParOf" srcId="{488187A8-C51C-4C46-915D-345F8C95FD11}" destId="{62DE66B9-12BC-45E9-B3C5-7EBCABEA5CDE}" srcOrd="1" destOrd="0" presId="urn:microsoft.com/office/officeart/2005/8/layout/bProcess4"/>
    <dgm:cxn modelId="{2C064D66-E96B-48EC-9711-F3ADA7CEC0FE}" type="presParOf" srcId="{75CDBED3-21A6-4BC9-AE21-DCB1E32F9D67}" destId="{95033844-BE2D-4761-8076-67101472BDFE}" srcOrd="5" destOrd="0" presId="urn:microsoft.com/office/officeart/2005/8/layout/bProcess4"/>
    <dgm:cxn modelId="{C8540B93-6AAB-4D10-A2B5-0934B84752EE}" type="presParOf" srcId="{75CDBED3-21A6-4BC9-AE21-DCB1E32F9D67}" destId="{E9C996BA-2605-460A-965E-EC5A019A28F7}" srcOrd="6" destOrd="0" presId="urn:microsoft.com/office/officeart/2005/8/layout/bProcess4"/>
    <dgm:cxn modelId="{952C9CCC-B3E9-4D10-9CDF-764F74EAE75F}" type="presParOf" srcId="{E9C996BA-2605-460A-965E-EC5A019A28F7}" destId="{85CFF799-B5BB-47F5-9E8D-DCA473949E7E}" srcOrd="0" destOrd="0" presId="urn:microsoft.com/office/officeart/2005/8/layout/bProcess4"/>
    <dgm:cxn modelId="{E388DA72-33A8-4302-88A9-673CE5F840E4}" type="presParOf" srcId="{E9C996BA-2605-460A-965E-EC5A019A28F7}" destId="{AFEA3F22-4CC3-44F1-A3AD-021040D2F323}" srcOrd="1" destOrd="0" presId="urn:microsoft.com/office/officeart/2005/8/layout/bProcess4"/>
    <dgm:cxn modelId="{AEAACCC4-734D-496E-A88C-C4CDFA2F8B31}" type="presParOf" srcId="{75CDBED3-21A6-4BC9-AE21-DCB1E32F9D67}" destId="{683FBC82-F1D1-4DE5-8C4F-1AC111CAB212}" srcOrd="7" destOrd="0" presId="urn:microsoft.com/office/officeart/2005/8/layout/bProcess4"/>
    <dgm:cxn modelId="{9DE05680-D727-49BC-8909-E531CCEC8D4E}" type="presParOf" srcId="{75CDBED3-21A6-4BC9-AE21-DCB1E32F9D67}" destId="{BD743C0A-A6F4-4F7D-8404-BC417309A9FB}" srcOrd="8" destOrd="0" presId="urn:microsoft.com/office/officeart/2005/8/layout/bProcess4"/>
    <dgm:cxn modelId="{F90F3124-AC18-4525-81AD-D64AA9F4EE87}" type="presParOf" srcId="{BD743C0A-A6F4-4F7D-8404-BC417309A9FB}" destId="{E3D0BFC2-7AC1-4B83-9F53-238F567255C4}" srcOrd="0" destOrd="0" presId="urn:microsoft.com/office/officeart/2005/8/layout/bProcess4"/>
    <dgm:cxn modelId="{5863C38F-381F-4191-9711-B458F38DF94B}" type="presParOf" srcId="{BD743C0A-A6F4-4F7D-8404-BC417309A9FB}" destId="{C1F60CF7-EE97-4302-8274-BBE408DE808A}" srcOrd="1" destOrd="0" presId="urn:microsoft.com/office/officeart/2005/8/layout/bProcess4"/>
    <dgm:cxn modelId="{07DFD6D8-4978-4978-A1D0-A925EAE798C4}" type="presParOf" srcId="{75CDBED3-21A6-4BC9-AE21-DCB1E32F9D67}" destId="{4BB814D8-70A8-4BD1-BD20-5574DA0233BD}" srcOrd="9" destOrd="0" presId="urn:microsoft.com/office/officeart/2005/8/layout/bProcess4"/>
    <dgm:cxn modelId="{0F72E26C-F022-4651-8B68-8B5D9E1A0A91}" type="presParOf" srcId="{75CDBED3-21A6-4BC9-AE21-DCB1E32F9D67}" destId="{FFA099E5-53AD-432F-9B86-7F2DD2C440AA}" srcOrd="10" destOrd="0" presId="urn:microsoft.com/office/officeart/2005/8/layout/bProcess4"/>
    <dgm:cxn modelId="{A526D7AA-FF5B-4A65-8267-5CC695996174}" type="presParOf" srcId="{FFA099E5-53AD-432F-9B86-7F2DD2C440AA}" destId="{0C5963BC-2F86-48CC-9782-8C5D254D6E24}" srcOrd="0" destOrd="0" presId="urn:microsoft.com/office/officeart/2005/8/layout/bProcess4"/>
    <dgm:cxn modelId="{7456F19F-77B1-4034-BD9C-831BDB548986}" type="presParOf" srcId="{FFA099E5-53AD-432F-9B86-7F2DD2C440AA}" destId="{D5F338B2-2D8A-4C42-BAEC-831FE5A5009C}" srcOrd="1" destOrd="0" presId="urn:microsoft.com/office/officeart/2005/8/layout/bProcess4"/>
    <dgm:cxn modelId="{7AAC0C4F-049A-454B-8ACB-C62D1C1E7E55}" type="presParOf" srcId="{75CDBED3-21A6-4BC9-AE21-DCB1E32F9D67}" destId="{421C856D-BC91-4392-A254-D9E06FD0CBAA}" srcOrd="11" destOrd="0" presId="urn:microsoft.com/office/officeart/2005/8/layout/bProcess4"/>
    <dgm:cxn modelId="{0CD7B6D3-B7B1-4848-BE8F-760CC7B00DC1}" type="presParOf" srcId="{75CDBED3-21A6-4BC9-AE21-DCB1E32F9D67}" destId="{85E213C4-1794-4761-A041-17C0BE030BCE}" srcOrd="12" destOrd="0" presId="urn:microsoft.com/office/officeart/2005/8/layout/bProcess4"/>
    <dgm:cxn modelId="{19879C4F-CFF1-4B7E-BC50-D96EAE012EDE}" type="presParOf" srcId="{85E213C4-1794-4761-A041-17C0BE030BCE}" destId="{66B3A209-CA20-4A27-837F-EEE7082F2335}" srcOrd="0" destOrd="0" presId="urn:microsoft.com/office/officeart/2005/8/layout/bProcess4"/>
    <dgm:cxn modelId="{7059924B-F619-43B3-9E10-F60615BD1B76}" type="presParOf" srcId="{85E213C4-1794-4761-A041-17C0BE030BCE}" destId="{DC6ADB46-7240-471E-B052-1DE32932D256}" srcOrd="1" destOrd="0" presId="urn:microsoft.com/office/officeart/2005/8/layout/bProcess4"/>
    <dgm:cxn modelId="{EE28F4E6-C3F0-4558-A8BC-55D82BB7D36D}" type="presParOf" srcId="{75CDBED3-21A6-4BC9-AE21-DCB1E32F9D67}" destId="{64B16370-65FC-4A7A-9C47-C07594B1F147}" srcOrd="13" destOrd="0" presId="urn:microsoft.com/office/officeart/2005/8/layout/bProcess4"/>
    <dgm:cxn modelId="{C6B30FEB-A2A9-44F2-B1E1-D7ABFB3F9365}" type="presParOf" srcId="{75CDBED3-21A6-4BC9-AE21-DCB1E32F9D67}" destId="{AF93AA8E-99F9-453D-B8FD-DB55C37C2D27}" srcOrd="14" destOrd="0" presId="urn:microsoft.com/office/officeart/2005/8/layout/bProcess4"/>
    <dgm:cxn modelId="{5F5036D7-D654-4F85-8131-F8F20D2BC0AD}" type="presParOf" srcId="{AF93AA8E-99F9-453D-B8FD-DB55C37C2D27}" destId="{8D8ABDC5-1769-48F0-B746-FAEAD692782C}" srcOrd="0" destOrd="0" presId="urn:microsoft.com/office/officeart/2005/8/layout/bProcess4"/>
    <dgm:cxn modelId="{51ABA543-EC64-4DC8-ABB3-BA9E0CAEDA06}" type="presParOf" srcId="{AF93AA8E-99F9-453D-B8FD-DB55C37C2D27}" destId="{1D2FE0B3-7868-46E5-B762-99A9AE923668}" srcOrd="1" destOrd="0" presId="urn:microsoft.com/office/officeart/2005/8/layout/bProcess4"/>
    <dgm:cxn modelId="{9E5A1EE4-3878-4D61-93B1-5B354B892E22}" type="presParOf" srcId="{75CDBED3-21A6-4BC9-AE21-DCB1E32F9D67}" destId="{C083191A-2BEE-44DD-885B-36B061B27932}" srcOrd="15" destOrd="0" presId="urn:microsoft.com/office/officeart/2005/8/layout/bProcess4"/>
    <dgm:cxn modelId="{B0A95FFE-9E7E-4CA1-BE12-D84A1DD9D4B0}" type="presParOf" srcId="{75CDBED3-21A6-4BC9-AE21-DCB1E32F9D67}" destId="{75F475C6-B5AB-4AD3-81FD-9E359FF46775}" srcOrd="16" destOrd="0" presId="urn:microsoft.com/office/officeart/2005/8/layout/bProcess4"/>
    <dgm:cxn modelId="{554FB6D4-DCAD-4875-A0D8-9E4DD9B2F907}" type="presParOf" srcId="{75F475C6-B5AB-4AD3-81FD-9E359FF46775}" destId="{F4B4188B-4F98-4CD2-8A26-69EAFB847337}" srcOrd="0" destOrd="0" presId="urn:microsoft.com/office/officeart/2005/8/layout/bProcess4"/>
    <dgm:cxn modelId="{BE63F6D8-258B-4B7F-8077-1A44A9C95CC5}" type="presParOf" srcId="{75F475C6-B5AB-4AD3-81FD-9E359FF46775}" destId="{507F6381-9FCA-4365-97A4-ED3339CDE2D6}" srcOrd="1" destOrd="0" presId="urn:microsoft.com/office/officeart/2005/8/layout/bProcess4"/>
    <dgm:cxn modelId="{7E3F3F80-5DB6-4C9C-A5F1-2E53CA82D7A2}" type="presParOf" srcId="{75CDBED3-21A6-4BC9-AE21-DCB1E32F9D67}" destId="{FD1D2556-2489-422E-AA12-57B27F371AEB}" srcOrd="17" destOrd="0" presId="urn:microsoft.com/office/officeart/2005/8/layout/bProcess4"/>
    <dgm:cxn modelId="{8606FD78-BE04-4FDD-9658-5507EE3DCD8A}" type="presParOf" srcId="{75CDBED3-21A6-4BC9-AE21-DCB1E32F9D67}" destId="{4B8B1415-294E-4462-975D-707220326A78}" srcOrd="18" destOrd="0" presId="urn:microsoft.com/office/officeart/2005/8/layout/bProcess4"/>
    <dgm:cxn modelId="{8C3B0ADE-99C0-46DF-A7DD-51D33F9E17B1}" type="presParOf" srcId="{4B8B1415-294E-4462-975D-707220326A78}" destId="{83A2FF1E-97A9-480D-B224-E899C4BC5FDE}" srcOrd="0" destOrd="0" presId="urn:microsoft.com/office/officeart/2005/8/layout/bProcess4"/>
    <dgm:cxn modelId="{D640109E-E777-4C59-8D51-90CBFE1D8CFE}" type="presParOf" srcId="{4B8B1415-294E-4462-975D-707220326A78}" destId="{07E21519-C2C7-4BFA-805E-C80B1025FDE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BEA2C-143E-4B8D-AEB8-E9DF3B0E89EF}">
      <dsp:nvSpPr>
        <dsp:cNvPr id="0" name=""/>
        <dsp:cNvSpPr/>
      </dsp:nvSpPr>
      <dsp:spPr>
        <a:xfrm rot="5400000">
          <a:off x="2205461" y="729560"/>
          <a:ext cx="1138504" cy="137247"/>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248688-9E4B-41E6-90C6-5553B3FF075A}">
      <dsp:nvSpPr>
        <dsp:cNvPr id="0" name=""/>
        <dsp:cNvSpPr/>
      </dsp:nvSpPr>
      <dsp:spPr>
        <a:xfrm>
          <a:off x="2467109" y="2590"/>
          <a:ext cx="1524967" cy="9149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British Colonial Rule</a:t>
          </a:r>
          <a:endParaRPr lang="en-IN" sz="1700" kern="1200" dirty="0"/>
        </a:p>
      </dsp:txBody>
      <dsp:txXfrm>
        <a:off x="2493908" y="29389"/>
        <a:ext cx="1471369" cy="861382"/>
      </dsp:txXfrm>
    </dsp:sp>
    <dsp:sp modelId="{9D81EEB5-5614-40AA-904B-BA1F1452DAA9}">
      <dsp:nvSpPr>
        <dsp:cNvPr id="0" name=""/>
        <dsp:cNvSpPr/>
      </dsp:nvSpPr>
      <dsp:spPr>
        <a:xfrm rot="5400000">
          <a:off x="2205461" y="1873285"/>
          <a:ext cx="1138504" cy="137247"/>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E9F9ED-370F-486A-81A1-15E2D7B83DD4}">
      <dsp:nvSpPr>
        <dsp:cNvPr id="0" name=""/>
        <dsp:cNvSpPr/>
      </dsp:nvSpPr>
      <dsp:spPr>
        <a:xfrm>
          <a:off x="2467109" y="1146316"/>
          <a:ext cx="1524967" cy="9149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Indian Independence Movement</a:t>
          </a:r>
          <a:endParaRPr lang="en-IN" sz="1700" kern="1200" dirty="0"/>
        </a:p>
      </dsp:txBody>
      <dsp:txXfrm>
        <a:off x="2493908" y="1173115"/>
        <a:ext cx="1471369" cy="861382"/>
      </dsp:txXfrm>
    </dsp:sp>
    <dsp:sp modelId="{95033844-BE2D-4761-8076-67101472BDFE}">
      <dsp:nvSpPr>
        <dsp:cNvPr id="0" name=""/>
        <dsp:cNvSpPr/>
      </dsp:nvSpPr>
      <dsp:spPr>
        <a:xfrm rot="5400000">
          <a:off x="2205461" y="3017011"/>
          <a:ext cx="1138504" cy="137247"/>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DE66B9-12BC-45E9-B3C5-7EBCABEA5CDE}">
      <dsp:nvSpPr>
        <dsp:cNvPr id="0" name=""/>
        <dsp:cNvSpPr/>
      </dsp:nvSpPr>
      <dsp:spPr>
        <a:xfrm>
          <a:off x="2467109" y="2290041"/>
          <a:ext cx="1524967" cy="91498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Partition of India</a:t>
          </a:r>
          <a:endParaRPr lang="en-IN" sz="1700" kern="1200" dirty="0"/>
        </a:p>
      </dsp:txBody>
      <dsp:txXfrm>
        <a:off x="2493908" y="2316840"/>
        <a:ext cx="1471369" cy="861382"/>
      </dsp:txXfrm>
    </dsp:sp>
    <dsp:sp modelId="{683FBC82-F1D1-4DE5-8C4F-1AC111CAB212}">
      <dsp:nvSpPr>
        <dsp:cNvPr id="0" name=""/>
        <dsp:cNvSpPr/>
      </dsp:nvSpPr>
      <dsp:spPr>
        <a:xfrm>
          <a:off x="2777323" y="3588874"/>
          <a:ext cx="2022985" cy="137247"/>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EA3F22-4CC3-44F1-A3AD-021040D2F323}">
      <dsp:nvSpPr>
        <dsp:cNvPr id="0" name=""/>
        <dsp:cNvSpPr/>
      </dsp:nvSpPr>
      <dsp:spPr>
        <a:xfrm>
          <a:off x="2467109" y="3433767"/>
          <a:ext cx="1524967" cy="91498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Social Changes</a:t>
          </a:r>
          <a:endParaRPr lang="en-IN" sz="1700" kern="1200" dirty="0"/>
        </a:p>
      </dsp:txBody>
      <dsp:txXfrm>
        <a:off x="2493908" y="3460566"/>
        <a:ext cx="1471369" cy="861382"/>
      </dsp:txXfrm>
    </dsp:sp>
    <dsp:sp modelId="{4BB814D8-70A8-4BD1-BD20-5574DA0233BD}">
      <dsp:nvSpPr>
        <dsp:cNvPr id="0" name=""/>
        <dsp:cNvSpPr/>
      </dsp:nvSpPr>
      <dsp:spPr>
        <a:xfrm rot="16200000">
          <a:off x="4233667" y="3017011"/>
          <a:ext cx="1138504" cy="137247"/>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F60CF7-EE97-4302-8274-BBE408DE808A}">
      <dsp:nvSpPr>
        <dsp:cNvPr id="0" name=""/>
        <dsp:cNvSpPr/>
      </dsp:nvSpPr>
      <dsp:spPr>
        <a:xfrm>
          <a:off x="4495316" y="3433767"/>
          <a:ext cx="1524967" cy="91498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Economic Reforms</a:t>
          </a:r>
          <a:endParaRPr lang="en-IN" sz="1700" kern="1200" dirty="0"/>
        </a:p>
      </dsp:txBody>
      <dsp:txXfrm>
        <a:off x="4522115" y="3460566"/>
        <a:ext cx="1471369" cy="861382"/>
      </dsp:txXfrm>
    </dsp:sp>
    <dsp:sp modelId="{421C856D-BC91-4392-A254-D9E06FD0CBAA}">
      <dsp:nvSpPr>
        <dsp:cNvPr id="0" name=""/>
        <dsp:cNvSpPr/>
      </dsp:nvSpPr>
      <dsp:spPr>
        <a:xfrm rot="16200000">
          <a:off x="4233667" y="1873285"/>
          <a:ext cx="1138504" cy="137247"/>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F338B2-2D8A-4C42-BAEC-831FE5A5009C}">
      <dsp:nvSpPr>
        <dsp:cNvPr id="0" name=""/>
        <dsp:cNvSpPr/>
      </dsp:nvSpPr>
      <dsp:spPr>
        <a:xfrm>
          <a:off x="4495316" y="2290041"/>
          <a:ext cx="1524967" cy="9149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Adoption of the Constitution</a:t>
          </a:r>
          <a:endParaRPr lang="en-IN" sz="1700" kern="1200" dirty="0"/>
        </a:p>
      </dsp:txBody>
      <dsp:txXfrm>
        <a:off x="4522115" y="2316840"/>
        <a:ext cx="1471369" cy="861382"/>
      </dsp:txXfrm>
    </dsp:sp>
    <dsp:sp modelId="{64B16370-65FC-4A7A-9C47-C07594B1F147}">
      <dsp:nvSpPr>
        <dsp:cNvPr id="0" name=""/>
        <dsp:cNvSpPr/>
      </dsp:nvSpPr>
      <dsp:spPr>
        <a:xfrm rot="16200000">
          <a:off x="4233667" y="729560"/>
          <a:ext cx="1138504" cy="137247"/>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6ADB46-7240-471E-B052-1DE32932D256}">
      <dsp:nvSpPr>
        <dsp:cNvPr id="0" name=""/>
        <dsp:cNvSpPr/>
      </dsp:nvSpPr>
      <dsp:spPr>
        <a:xfrm>
          <a:off x="4495316" y="1146316"/>
          <a:ext cx="1524967" cy="9149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Political Landscape</a:t>
          </a:r>
          <a:endParaRPr lang="en-IN" sz="1700" kern="1200" dirty="0"/>
        </a:p>
      </dsp:txBody>
      <dsp:txXfrm>
        <a:off x="4522115" y="1173115"/>
        <a:ext cx="1471369" cy="861382"/>
      </dsp:txXfrm>
    </dsp:sp>
    <dsp:sp modelId="{C083191A-2BEE-44DD-885B-36B061B27932}">
      <dsp:nvSpPr>
        <dsp:cNvPr id="0" name=""/>
        <dsp:cNvSpPr/>
      </dsp:nvSpPr>
      <dsp:spPr>
        <a:xfrm>
          <a:off x="4805530" y="157697"/>
          <a:ext cx="2022985" cy="137247"/>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2FE0B3-7868-46E5-B762-99A9AE923668}">
      <dsp:nvSpPr>
        <dsp:cNvPr id="0" name=""/>
        <dsp:cNvSpPr/>
      </dsp:nvSpPr>
      <dsp:spPr>
        <a:xfrm>
          <a:off x="4495316" y="2590"/>
          <a:ext cx="1524967" cy="91498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Technological Advancements</a:t>
          </a:r>
          <a:endParaRPr lang="en-IN" sz="1700" kern="1200" dirty="0"/>
        </a:p>
      </dsp:txBody>
      <dsp:txXfrm>
        <a:off x="4522115" y="29389"/>
        <a:ext cx="1471369" cy="861382"/>
      </dsp:txXfrm>
    </dsp:sp>
    <dsp:sp modelId="{FD1D2556-2489-422E-AA12-57B27F371AEB}">
      <dsp:nvSpPr>
        <dsp:cNvPr id="0" name=""/>
        <dsp:cNvSpPr/>
      </dsp:nvSpPr>
      <dsp:spPr>
        <a:xfrm rot="5400000">
          <a:off x="6261874" y="729560"/>
          <a:ext cx="1138504" cy="137247"/>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7F6381-9FCA-4365-97A4-ED3339CDE2D6}">
      <dsp:nvSpPr>
        <dsp:cNvPr id="0" name=""/>
        <dsp:cNvSpPr/>
      </dsp:nvSpPr>
      <dsp:spPr>
        <a:xfrm>
          <a:off x="6523522" y="2590"/>
          <a:ext cx="1524967" cy="91498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Challenges and Opportunities</a:t>
          </a:r>
          <a:endParaRPr lang="en-IN" sz="1700" kern="1200" dirty="0"/>
        </a:p>
      </dsp:txBody>
      <dsp:txXfrm>
        <a:off x="6550321" y="29389"/>
        <a:ext cx="1471369" cy="861382"/>
      </dsp:txXfrm>
    </dsp:sp>
    <dsp:sp modelId="{07E21519-C2C7-4BFA-805E-C80B1025FDE7}">
      <dsp:nvSpPr>
        <dsp:cNvPr id="0" name=""/>
        <dsp:cNvSpPr/>
      </dsp:nvSpPr>
      <dsp:spPr>
        <a:xfrm>
          <a:off x="6523522" y="1146316"/>
          <a:ext cx="1524967" cy="91498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Cultural Diversity</a:t>
          </a:r>
          <a:endParaRPr lang="en-IN" sz="1700" kern="1200" dirty="0"/>
        </a:p>
      </dsp:txBody>
      <dsp:txXfrm>
        <a:off x="6550321" y="1173115"/>
        <a:ext cx="1471369" cy="8613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7881-CBD2-896F-1EA9-7D44051DC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064FE-D4C8-F1B5-B2B9-01837F5F1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CDA97F-434C-E0EC-904F-463A9F1974CE}"/>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5" name="Footer Placeholder 4">
            <a:extLst>
              <a:ext uri="{FF2B5EF4-FFF2-40B4-BE49-F238E27FC236}">
                <a16:creationId xmlns:a16="http://schemas.microsoft.com/office/drawing/2014/main" id="{8C17FCB7-B660-AD7B-950E-4056F7243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25A1B-152E-7D43-991E-1AC5813CE927}"/>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87439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DB9C-7F36-AABD-6D11-33BB5E752D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FDF40-F85E-9186-93A6-3BD111AB46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E269C-6AC5-CFEF-A897-431094153BD9}"/>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5" name="Footer Placeholder 4">
            <a:extLst>
              <a:ext uri="{FF2B5EF4-FFF2-40B4-BE49-F238E27FC236}">
                <a16:creationId xmlns:a16="http://schemas.microsoft.com/office/drawing/2014/main" id="{DC4F3E99-C5E6-EF9E-DCD0-642D6EE38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E5CC1-340D-460D-0730-DAD64CAD3394}"/>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265065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2A220-4C85-E7FF-17D9-350A9D47F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4B8BDF-0C96-6D12-0895-70660625F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CD557-53D0-FD4D-C260-B27CF2812F4D}"/>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5" name="Footer Placeholder 4">
            <a:extLst>
              <a:ext uri="{FF2B5EF4-FFF2-40B4-BE49-F238E27FC236}">
                <a16:creationId xmlns:a16="http://schemas.microsoft.com/office/drawing/2014/main" id="{A9D812BD-BC1A-2E66-ED5E-6330A765F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C37E4-74BD-7AB6-64C0-4DD5C8EBEBF0}"/>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121797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D4DA-F68F-1A9D-2FE7-5398C0E760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ED68F1-1DD7-A0AE-8FE7-8C0EDD5C57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FEB62-9F10-C817-1052-9A4F062AF20C}"/>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5" name="Footer Placeholder 4">
            <a:extLst>
              <a:ext uri="{FF2B5EF4-FFF2-40B4-BE49-F238E27FC236}">
                <a16:creationId xmlns:a16="http://schemas.microsoft.com/office/drawing/2014/main" id="{52AD0738-D950-A65F-5067-2ACBB4EFF9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818B4-5A77-61DA-CC15-CB73EB195C17}"/>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286521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242B-C863-E7A6-950A-6F6B1F03AB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7D1BBB-8520-FD41-F684-B01560515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A2E62-623F-7DFD-D334-4562F60B4DF4}"/>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5" name="Footer Placeholder 4">
            <a:extLst>
              <a:ext uri="{FF2B5EF4-FFF2-40B4-BE49-F238E27FC236}">
                <a16:creationId xmlns:a16="http://schemas.microsoft.com/office/drawing/2014/main" id="{4306F4CE-06E1-92C0-967B-4627C3C60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A4196-6B15-4B4D-3F70-D05D0B502CAF}"/>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156229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07E2-0F5D-8F2C-8801-C65DD69AD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B50B47-9692-48C7-6EBB-826B70E63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8CFF79-8A68-D5E1-44AC-16D6A8F22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76DE98-DA15-6771-055C-E22D0FCE591C}"/>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6" name="Footer Placeholder 5">
            <a:extLst>
              <a:ext uri="{FF2B5EF4-FFF2-40B4-BE49-F238E27FC236}">
                <a16:creationId xmlns:a16="http://schemas.microsoft.com/office/drawing/2014/main" id="{1AA3200F-33AE-2C4E-EDDF-C818A8313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A7F80-22AF-11DA-F215-FB5553FAED3E}"/>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201362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1CE5-67BD-3F2E-7B47-E8E231E721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6F1B04-834E-1977-F019-D87779E88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C849-B2A4-3FAF-F952-7EC64FFE8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B216E2-287F-3A14-747C-02C7C0D0D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E8A738-3E13-2B4E-BA6C-9ECBF7040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B65249-006F-FDE8-62A2-D8BB5D27D5A3}"/>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8" name="Footer Placeholder 7">
            <a:extLst>
              <a:ext uri="{FF2B5EF4-FFF2-40B4-BE49-F238E27FC236}">
                <a16:creationId xmlns:a16="http://schemas.microsoft.com/office/drawing/2014/main" id="{CF9A7975-A70D-3C50-1EB6-DC81159D37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907B10-7E49-C3B4-8F8D-408AFA3CEC45}"/>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252141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DBB7-4C2E-9EED-04C7-FCF43B07D0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A64FEB-0760-3B35-4D26-16A54F89B302}"/>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4" name="Footer Placeholder 3">
            <a:extLst>
              <a:ext uri="{FF2B5EF4-FFF2-40B4-BE49-F238E27FC236}">
                <a16:creationId xmlns:a16="http://schemas.microsoft.com/office/drawing/2014/main" id="{D7B26A06-4E5C-C340-5DA8-6127E00935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EBB248-3583-29F9-7006-86C3D89F7E45}"/>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8092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34B59-04AC-8EF1-3A8B-3D9DB0961699}"/>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3" name="Footer Placeholder 2">
            <a:extLst>
              <a:ext uri="{FF2B5EF4-FFF2-40B4-BE49-F238E27FC236}">
                <a16:creationId xmlns:a16="http://schemas.microsoft.com/office/drawing/2014/main" id="{82CDA0D1-8D3A-4B23-BC70-388CA60EF8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EBAE51-B6A6-F796-9972-D24C78F4F507}"/>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232311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077-AFDB-F136-4673-824A7D2FA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4FBAD9-D890-16C4-F811-ED8F40BE7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411F23-A356-8D59-8E7F-58C608B76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26163-E9E0-78D7-E3AD-24BC05352638}"/>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6" name="Footer Placeholder 5">
            <a:extLst>
              <a:ext uri="{FF2B5EF4-FFF2-40B4-BE49-F238E27FC236}">
                <a16:creationId xmlns:a16="http://schemas.microsoft.com/office/drawing/2014/main" id="{A7653E10-DE36-4446-06C8-4BC514499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EAEC95-2DE4-6509-7989-9630FAD7E6DD}"/>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69690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5657-6B29-F147-EB02-6424451BB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0ED6A1-0C5F-91E1-75DF-86C128599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C61002-18EA-444E-CB04-0C511577E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6F5C9-6B46-4AEF-F471-6FE61257B236}"/>
              </a:ext>
            </a:extLst>
          </p:cNvPr>
          <p:cNvSpPr>
            <a:spLocks noGrp="1"/>
          </p:cNvSpPr>
          <p:nvPr>
            <p:ph type="dt" sz="half" idx="10"/>
          </p:nvPr>
        </p:nvSpPr>
        <p:spPr/>
        <p:txBody>
          <a:bodyPr/>
          <a:lstStyle/>
          <a:p>
            <a:fld id="{F3E5DF4A-7B2C-4137-ADBD-9B0F3A9D719C}" type="datetimeFigureOut">
              <a:rPr lang="en-IN" smtClean="0"/>
              <a:t>06-11-2023</a:t>
            </a:fld>
            <a:endParaRPr lang="en-IN"/>
          </a:p>
        </p:txBody>
      </p:sp>
      <p:sp>
        <p:nvSpPr>
          <p:cNvPr id="6" name="Footer Placeholder 5">
            <a:extLst>
              <a:ext uri="{FF2B5EF4-FFF2-40B4-BE49-F238E27FC236}">
                <a16:creationId xmlns:a16="http://schemas.microsoft.com/office/drawing/2014/main" id="{05237164-CC7C-4EF5-4350-B97ACE94F2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04519-A124-70AA-E1A4-5D63E43FBA80}"/>
              </a:ext>
            </a:extLst>
          </p:cNvPr>
          <p:cNvSpPr>
            <a:spLocks noGrp="1"/>
          </p:cNvSpPr>
          <p:nvPr>
            <p:ph type="sldNum" sz="quarter" idx="12"/>
          </p:nvPr>
        </p:nvSpPr>
        <p:spPr/>
        <p:txBody>
          <a:bodyPr/>
          <a:lstStyle/>
          <a:p>
            <a:fld id="{46DE7373-E908-49E2-A8AB-F9C18B2B422D}" type="slidenum">
              <a:rPr lang="en-IN" smtClean="0"/>
              <a:t>‹#›</a:t>
            </a:fld>
            <a:endParaRPr lang="en-IN"/>
          </a:p>
        </p:txBody>
      </p:sp>
    </p:spTree>
    <p:extLst>
      <p:ext uri="{BB962C8B-B14F-4D97-AF65-F5344CB8AC3E}">
        <p14:creationId xmlns:p14="http://schemas.microsoft.com/office/powerpoint/2010/main" val="382786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1F712B-2EF1-991B-CD84-BADC0835D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218A87-76E9-5521-1C27-3CB86FB56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118F9-37FB-8A0D-F892-620AAE367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5DF4A-7B2C-4137-ADBD-9B0F3A9D719C}" type="datetimeFigureOut">
              <a:rPr lang="en-IN" smtClean="0"/>
              <a:t>06-11-2023</a:t>
            </a:fld>
            <a:endParaRPr lang="en-IN"/>
          </a:p>
        </p:txBody>
      </p:sp>
      <p:sp>
        <p:nvSpPr>
          <p:cNvPr id="5" name="Footer Placeholder 4">
            <a:extLst>
              <a:ext uri="{FF2B5EF4-FFF2-40B4-BE49-F238E27FC236}">
                <a16:creationId xmlns:a16="http://schemas.microsoft.com/office/drawing/2014/main" id="{7F5CBE1D-DC56-67C5-7316-172544011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1EEAA7-F13C-D54E-7193-D990B5786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E7373-E908-49E2-A8AB-F9C18B2B422D}" type="slidenum">
              <a:rPr lang="en-IN" smtClean="0"/>
              <a:t>‹#›</a:t>
            </a:fld>
            <a:endParaRPr lang="en-IN"/>
          </a:p>
        </p:txBody>
      </p:sp>
    </p:spTree>
    <p:extLst>
      <p:ext uri="{BB962C8B-B14F-4D97-AF65-F5344CB8AC3E}">
        <p14:creationId xmlns:p14="http://schemas.microsoft.com/office/powerpoint/2010/main" val="191232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4A75-4D6E-7992-24DD-B9726FA93447}"/>
              </a:ext>
            </a:extLst>
          </p:cNvPr>
          <p:cNvSpPr>
            <a:spLocks noGrp="1"/>
          </p:cNvSpPr>
          <p:nvPr>
            <p:ph type="ctrTitle"/>
          </p:nvPr>
        </p:nvSpPr>
        <p:spPr>
          <a:xfrm>
            <a:off x="1524000" y="406400"/>
            <a:ext cx="9144000" cy="2387600"/>
          </a:xfrm>
        </p:spPr>
        <p:txBody>
          <a:bodyPr/>
          <a:lstStyle/>
          <a:p>
            <a:r>
              <a:rPr lang="en-IN" dirty="0">
                <a:latin typeface="Lucida Calligraphy" panose="03010101010101010101" pitchFamily="66" charset="0"/>
              </a:rPr>
              <a:t>Module: 6 Modern India</a:t>
            </a:r>
          </a:p>
        </p:txBody>
      </p:sp>
      <p:sp>
        <p:nvSpPr>
          <p:cNvPr id="3" name="Subtitle 2">
            <a:extLst>
              <a:ext uri="{FF2B5EF4-FFF2-40B4-BE49-F238E27FC236}">
                <a16:creationId xmlns:a16="http://schemas.microsoft.com/office/drawing/2014/main" id="{3012814A-C127-C7BB-46AF-E66D75FCB3BC}"/>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240D4EE6-2734-AE5F-05A8-DCB694A75550}"/>
              </a:ext>
            </a:extLst>
          </p:cNvPr>
          <p:cNvPicPr>
            <a:picLocks noChangeAspect="1"/>
          </p:cNvPicPr>
          <p:nvPr/>
        </p:nvPicPr>
        <p:blipFill rotWithShape="1">
          <a:blip r:embed="rId2">
            <a:extLst>
              <a:ext uri="{28A0092B-C50C-407E-A947-70E740481C1C}">
                <a14:useLocalDpi xmlns:a14="http://schemas.microsoft.com/office/drawing/2010/main" val="0"/>
              </a:ext>
            </a:extLst>
          </a:blip>
          <a:srcRect t="16411"/>
          <a:stretch/>
        </p:blipFill>
        <p:spPr>
          <a:xfrm>
            <a:off x="1630837" y="2573518"/>
            <a:ext cx="8870623" cy="4089776"/>
          </a:xfrm>
          <a:prstGeom prst="rect">
            <a:avLst/>
          </a:prstGeom>
        </p:spPr>
      </p:pic>
    </p:spTree>
    <p:extLst>
      <p:ext uri="{BB962C8B-B14F-4D97-AF65-F5344CB8AC3E}">
        <p14:creationId xmlns:p14="http://schemas.microsoft.com/office/powerpoint/2010/main" val="162780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8441-46A7-3CEE-EEA6-6A1DCE56ADFD}"/>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12486FB9-5005-C7F1-9475-01AFA03C57D9}"/>
              </a:ext>
            </a:extLst>
          </p:cNvPr>
          <p:cNvSpPr>
            <a:spLocks noGrp="1"/>
          </p:cNvSpPr>
          <p:nvPr>
            <p:ph idx="1"/>
          </p:nvPr>
        </p:nvSpPr>
        <p:spPr/>
        <p:txBody>
          <a:bodyPr/>
          <a:lstStyle/>
          <a:p>
            <a:r>
              <a:rPr lang="en-US" sz="2800" b="1" i="0" u="none" strike="noStrike" baseline="0" dirty="0">
                <a:solidFill>
                  <a:srgbClr val="000000"/>
                </a:solidFill>
                <a:latin typeface="Cambria" panose="02040503050406030204" pitchFamily="18" charset="0"/>
              </a:rPr>
              <a:t>Women's Suffrage Movement: </a:t>
            </a:r>
            <a:r>
              <a:rPr lang="en-US" sz="2800" b="0" i="0" u="none" strike="noStrike" baseline="0" dirty="0">
                <a:solidFill>
                  <a:srgbClr val="000000"/>
                </a:solidFill>
                <a:latin typeface="Cambria" panose="02040503050406030204" pitchFamily="18" charset="0"/>
              </a:rPr>
              <a:t>Fought for women's right to vote and gender equality. </a:t>
            </a:r>
          </a:p>
          <a:p>
            <a:r>
              <a:rPr lang="en-US" sz="2800" b="1" i="0" u="none" strike="noStrike" baseline="0" dirty="0">
                <a:solidFill>
                  <a:srgbClr val="000000"/>
                </a:solidFill>
                <a:latin typeface="Cambria" panose="02040503050406030204" pitchFamily="18" charset="0"/>
              </a:rPr>
              <a:t>Labor Movements: </a:t>
            </a:r>
            <a:r>
              <a:rPr lang="en-US" sz="2800" b="0" i="0" u="none" strike="noStrike" baseline="0" dirty="0">
                <a:solidFill>
                  <a:srgbClr val="000000"/>
                </a:solidFill>
                <a:latin typeface="Cambria" panose="02040503050406030204" pitchFamily="18" charset="0"/>
              </a:rPr>
              <a:t>Various labor movements have advocated for workers rights, fair wages, and improved working conditions across the world. </a:t>
            </a:r>
          </a:p>
          <a:p>
            <a:r>
              <a:rPr lang="en-US" sz="2800" b="0" i="0" u="none" strike="noStrike" baseline="0" dirty="0">
                <a:solidFill>
                  <a:srgbClr val="000000"/>
                </a:solidFill>
                <a:latin typeface="Cambria" panose="02040503050406030204" pitchFamily="18" charset="0"/>
              </a:rPr>
              <a:t>These movements are often transformative and have a lasting impact on the societies in which they occur, paving the way for greater freedom, equality, and social justice </a:t>
            </a:r>
            <a:endParaRPr lang="en-IN" dirty="0"/>
          </a:p>
          <a:p>
            <a:endParaRPr lang="en-IN" dirty="0"/>
          </a:p>
        </p:txBody>
      </p:sp>
    </p:spTree>
    <p:extLst>
      <p:ext uri="{BB962C8B-B14F-4D97-AF65-F5344CB8AC3E}">
        <p14:creationId xmlns:p14="http://schemas.microsoft.com/office/powerpoint/2010/main" val="332956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78AE6-5D63-A9A5-DD2A-8692835F97A3}"/>
              </a:ext>
            </a:extLst>
          </p:cNvPr>
          <p:cNvSpPr>
            <a:spLocks noGrp="1"/>
          </p:cNvSpPr>
          <p:nvPr>
            <p:ph idx="1"/>
          </p:nvPr>
        </p:nvSpPr>
        <p:spPr>
          <a:xfrm>
            <a:off x="838200" y="490194"/>
            <a:ext cx="10515600" cy="5686769"/>
          </a:xfrm>
        </p:spPr>
        <p:txBody>
          <a:bodyPr>
            <a:normAutofit lnSpcReduction="10000"/>
          </a:bodyPr>
          <a:lstStyle/>
          <a:p>
            <a:r>
              <a:rPr lang="en-US" sz="1800" b="0" i="0" u="none" strike="noStrike" baseline="0" dirty="0">
                <a:solidFill>
                  <a:srgbClr val="000000"/>
                </a:solidFill>
                <a:latin typeface="Cambria" panose="02040503050406030204" pitchFamily="18" charset="0"/>
              </a:rPr>
              <a:t>1. What does the national movement for freedom and social emancipation seek to achieve? </a:t>
            </a:r>
          </a:p>
          <a:p>
            <a:pPr marL="0" indent="0">
              <a:buNone/>
            </a:pPr>
            <a:r>
              <a:rPr lang="en-IN" sz="1800" b="0" i="0" u="none" strike="noStrike" baseline="0" dirty="0">
                <a:solidFill>
                  <a:srgbClr val="000000"/>
                </a:solidFill>
                <a:latin typeface="Cambria" panose="02040503050406030204" pitchFamily="18" charset="0"/>
              </a:rPr>
              <a:t>a) Economic exploitation </a:t>
            </a:r>
          </a:p>
          <a:p>
            <a:pPr marL="0" indent="0">
              <a:buNone/>
            </a:pPr>
            <a:r>
              <a:rPr lang="en-IN" sz="1800" b="0" i="0" u="none" strike="noStrike" baseline="0" dirty="0">
                <a:solidFill>
                  <a:srgbClr val="000000"/>
                </a:solidFill>
                <a:latin typeface="Cambria" panose="02040503050406030204" pitchFamily="18" charset="0"/>
              </a:rPr>
              <a:t>b) Social inequality </a:t>
            </a:r>
          </a:p>
          <a:p>
            <a:pPr marL="0" indent="0">
              <a:buNone/>
            </a:pPr>
            <a:r>
              <a:rPr lang="en-IN" sz="1800" b="0" i="0" u="none" strike="noStrike" baseline="0" dirty="0">
                <a:solidFill>
                  <a:srgbClr val="000000"/>
                </a:solidFill>
                <a:latin typeface="Cambria" panose="02040503050406030204" pitchFamily="18" charset="0"/>
              </a:rPr>
              <a:t>c) Systemic discrimination </a:t>
            </a:r>
          </a:p>
          <a:p>
            <a:pPr marL="0" indent="0">
              <a:buNone/>
            </a:pPr>
            <a:r>
              <a:rPr lang="en-US" sz="1800" b="0" i="0" u="none" strike="noStrike" baseline="0" dirty="0">
                <a:solidFill>
                  <a:srgbClr val="000000"/>
                </a:solidFill>
                <a:latin typeface="Cambria" panose="02040503050406030204" pitchFamily="18" charset="0"/>
              </a:rPr>
              <a:t>d) Freedom from oppression and social justice e) All of the above </a:t>
            </a:r>
          </a:p>
          <a:p>
            <a:r>
              <a:rPr lang="en-US" sz="1800" b="0" i="0" u="none" strike="noStrike" baseline="0" dirty="0">
                <a:solidFill>
                  <a:srgbClr val="000000"/>
                </a:solidFill>
                <a:latin typeface="Cambria" panose="02040503050406030204" pitchFamily="18" charset="0"/>
              </a:rPr>
              <a:t>2. Which strategy is often adopted by these movements to effect change? </a:t>
            </a:r>
          </a:p>
          <a:p>
            <a:pPr marL="0" indent="0">
              <a:buNone/>
            </a:pPr>
            <a:r>
              <a:rPr lang="en-IN" sz="1800" b="0" i="0" u="none" strike="noStrike" baseline="0" dirty="0">
                <a:solidFill>
                  <a:srgbClr val="000000"/>
                </a:solidFill>
                <a:latin typeface="Cambria" panose="02040503050406030204" pitchFamily="18" charset="0"/>
              </a:rPr>
              <a:t>a) Violent resistance </a:t>
            </a:r>
          </a:p>
          <a:p>
            <a:pPr marL="0" indent="0">
              <a:buNone/>
            </a:pPr>
            <a:r>
              <a:rPr lang="en-IN" sz="1800" b="0" i="0" u="none" strike="noStrike" baseline="0" dirty="0">
                <a:solidFill>
                  <a:srgbClr val="000000"/>
                </a:solidFill>
                <a:latin typeface="Cambria" panose="02040503050406030204" pitchFamily="18" charset="0"/>
              </a:rPr>
              <a:t>b) Civil disobedience </a:t>
            </a:r>
          </a:p>
          <a:p>
            <a:pPr marL="0" indent="0">
              <a:buNone/>
            </a:pPr>
            <a:r>
              <a:rPr lang="en-IN" sz="1800" b="0" i="0" u="none" strike="noStrike" baseline="0" dirty="0">
                <a:solidFill>
                  <a:srgbClr val="000000"/>
                </a:solidFill>
                <a:latin typeface="Cambria" panose="02040503050406030204" pitchFamily="18" charset="0"/>
              </a:rPr>
              <a:t>c) Military intervention </a:t>
            </a:r>
          </a:p>
          <a:p>
            <a:pPr marL="0" indent="0">
              <a:buNone/>
            </a:pPr>
            <a:r>
              <a:rPr lang="en-IN" sz="1800" b="0" i="0" u="none" strike="noStrike" baseline="0" dirty="0">
                <a:solidFill>
                  <a:srgbClr val="000000"/>
                </a:solidFill>
                <a:latin typeface="Cambria" panose="02040503050406030204" pitchFamily="18" charset="0"/>
              </a:rPr>
              <a:t>d) Economic sanctions </a:t>
            </a:r>
          </a:p>
          <a:p>
            <a:r>
              <a:rPr lang="en-US" sz="1800" b="0" i="0" u="none" strike="noStrike" baseline="0" dirty="0">
                <a:solidFill>
                  <a:srgbClr val="000000"/>
                </a:solidFill>
                <a:latin typeface="Cambria" panose="02040503050406030204" pitchFamily="18" charset="0"/>
              </a:rPr>
              <a:t>3. Which of the following movements sought racial equality and an end to segregation and discrimination against African Americans? </a:t>
            </a:r>
          </a:p>
          <a:p>
            <a:pPr marL="0" indent="0">
              <a:buNone/>
            </a:pPr>
            <a:r>
              <a:rPr lang="en-IN" sz="1800" b="0" i="0" u="none" strike="noStrike" baseline="0" dirty="0">
                <a:solidFill>
                  <a:srgbClr val="000000"/>
                </a:solidFill>
                <a:latin typeface="Cambria" panose="02040503050406030204" pitchFamily="18" charset="0"/>
              </a:rPr>
              <a:t>a) Indian Independence Movement </a:t>
            </a:r>
          </a:p>
          <a:p>
            <a:pPr marL="0" indent="0">
              <a:buNone/>
            </a:pPr>
            <a:r>
              <a:rPr lang="en-US" sz="1800" b="0" i="0" u="none" strike="noStrike" baseline="0" dirty="0">
                <a:solidFill>
                  <a:srgbClr val="000000"/>
                </a:solidFill>
                <a:latin typeface="Cambria" panose="02040503050406030204" pitchFamily="18" charset="0"/>
              </a:rPr>
              <a:t>b) Civil Rights Movement in the United States </a:t>
            </a:r>
          </a:p>
          <a:p>
            <a:pPr marL="0" indent="0">
              <a:buNone/>
            </a:pPr>
            <a:r>
              <a:rPr lang="en-US" sz="1800" b="0" i="0" u="none" strike="noStrike" baseline="0" dirty="0">
                <a:solidFill>
                  <a:srgbClr val="000000"/>
                </a:solidFill>
                <a:latin typeface="Cambria" panose="02040503050406030204" pitchFamily="18" charset="0"/>
              </a:rPr>
              <a:t>c) Anti-Apartheid Movement in South Africa </a:t>
            </a:r>
          </a:p>
          <a:p>
            <a:pPr marL="0" indent="0">
              <a:buNone/>
            </a:pPr>
            <a:r>
              <a:rPr lang="en-IN" sz="1800" b="0" i="0" u="none" strike="noStrike" baseline="0" dirty="0">
                <a:solidFill>
                  <a:srgbClr val="000000"/>
                </a:solidFill>
                <a:latin typeface="Cambria" panose="02040503050406030204" pitchFamily="18" charset="0"/>
              </a:rPr>
              <a:t>d) Women's Suffrage Movement </a:t>
            </a:r>
            <a:endParaRPr lang="en-IN" dirty="0"/>
          </a:p>
        </p:txBody>
      </p:sp>
    </p:spTree>
    <p:extLst>
      <p:ext uri="{BB962C8B-B14F-4D97-AF65-F5344CB8AC3E}">
        <p14:creationId xmlns:p14="http://schemas.microsoft.com/office/powerpoint/2010/main" val="232911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CD0C-25B3-FCDB-C64D-31FA82F1AFAC}"/>
              </a:ext>
            </a:extLst>
          </p:cNvPr>
          <p:cNvSpPr>
            <a:spLocks noGrp="1"/>
          </p:cNvSpPr>
          <p:nvPr>
            <p:ph type="title"/>
          </p:nvPr>
        </p:nvSpPr>
        <p:spPr/>
        <p:txBody>
          <a:bodyPr/>
          <a:lstStyle/>
          <a:p>
            <a:r>
              <a:rPr lang="en-IN" dirty="0"/>
              <a:t>Swami Vivekananda, Sri Aurobindo, Rabindranath Tagore</a:t>
            </a:r>
          </a:p>
        </p:txBody>
      </p:sp>
      <p:sp>
        <p:nvSpPr>
          <p:cNvPr id="3" name="Content Placeholder 2">
            <a:extLst>
              <a:ext uri="{FF2B5EF4-FFF2-40B4-BE49-F238E27FC236}">
                <a16:creationId xmlns:a16="http://schemas.microsoft.com/office/drawing/2014/main" id="{46BCAC5A-321C-203E-F2F5-B79936F6DE5F}"/>
              </a:ext>
            </a:extLst>
          </p:cNvPr>
          <p:cNvSpPr>
            <a:spLocks noGrp="1"/>
          </p:cNvSpPr>
          <p:nvPr>
            <p:ph idx="1"/>
          </p:nvPr>
        </p:nvSpPr>
        <p:spPr/>
        <p:txBody>
          <a:bodyPr/>
          <a:lstStyle/>
          <a:p>
            <a:pPr marL="0" indent="0" algn="ctr">
              <a:buNone/>
            </a:pPr>
            <a:r>
              <a:rPr lang="en-US" sz="2800" b="0" i="0" u="none" strike="noStrike" baseline="0" dirty="0">
                <a:solidFill>
                  <a:srgbClr val="000000"/>
                </a:solidFill>
                <a:latin typeface="Cambria" panose="02040503050406030204" pitchFamily="18" charset="0"/>
              </a:rPr>
              <a:t>Swami Vivekananda</a:t>
            </a:r>
            <a:endParaRPr lang="en-IN" dirty="0"/>
          </a:p>
        </p:txBody>
      </p:sp>
      <p:pic>
        <p:nvPicPr>
          <p:cNvPr id="5" name="Picture 4">
            <a:extLst>
              <a:ext uri="{FF2B5EF4-FFF2-40B4-BE49-F238E27FC236}">
                <a16:creationId xmlns:a16="http://schemas.microsoft.com/office/drawing/2014/main" id="{7103C422-E948-ACEF-401C-32E1B994B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148" y="2234153"/>
            <a:ext cx="4524865" cy="4351338"/>
          </a:xfrm>
          <a:prstGeom prst="rect">
            <a:avLst/>
          </a:prstGeom>
        </p:spPr>
      </p:pic>
    </p:spTree>
    <p:extLst>
      <p:ext uri="{BB962C8B-B14F-4D97-AF65-F5344CB8AC3E}">
        <p14:creationId xmlns:p14="http://schemas.microsoft.com/office/powerpoint/2010/main" val="295204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489A-AE61-116E-AF96-E6E5268A6956}"/>
              </a:ext>
            </a:extLst>
          </p:cNvPr>
          <p:cNvSpPr>
            <a:spLocks noGrp="1"/>
          </p:cNvSpPr>
          <p:nvPr>
            <p:ph type="title"/>
          </p:nvPr>
        </p:nvSpPr>
        <p:spPr/>
        <p:txBody>
          <a:bodyPr/>
          <a:lstStyle/>
          <a:p>
            <a:r>
              <a:rPr lang="en-IN" dirty="0"/>
              <a:t>Swami Vivekananda, Sri Aurobindo, Rabindranath Tagore</a:t>
            </a:r>
          </a:p>
        </p:txBody>
      </p:sp>
      <p:sp>
        <p:nvSpPr>
          <p:cNvPr id="3" name="Content Placeholder 2">
            <a:extLst>
              <a:ext uri="{FF2B5EF4-FFF2-40B4-BE49-F238E27FC236}">
                <a16:creationId xmlns:a16="http://schemas.microsoft.com/office/drawing/2014/main" id="{071765AC-2F30-D31C-00B6-12F22BFB801D}"/>
              </a:ext>
            </a:extLst>
          </p:cNvPr>
          <p:cNvSpPr>
            <a:spLocks noGrp="1"/>
          </p:cNvSpPr>
          <p:nvPr>
            <p:ph idx="1"/>
          </p:nvPr>
        </p:nvSpPr>
        <p:spPr/>
        <p:txBody>
          <a:bodyPr>
            <a:normAutofit lnSpcReduction="10000"/>
          </a:bodyPr>
          <a:lstStyle/>
          <a:p>
            <a:pPr algn="just"/>
            <a:r>
              <a:rPr lang="en-US" sz="2400" b="0" i="0" u="none" strike="noStrike" baseline="0" dirty="0">
                <a:solidFill>
                  <a:srgbClr val="000000"/>
                </a:solidFill>
                <a:latin typeface="Cambria" panose="02040503050406030204" pitchFamily="18" charset="0"/>
              </a:rPr>
              <a:t>The contributions of various reformers: </a:t>
            </a:r>
          </a:p>
          <a:p>
            <a:pPr algn="just"/>
            <a:r>
              <a:rPr lang="en-US" sz="2400" b="0" i="0" u="none" strike="noStrike" baseline="0" dirty="0">
                <a:solidFill>
                  <a:srgbClr val="000000"/>
                </a:solidFill>
                <a:latin typeface="Cambria" panose="02040503050406030204" pitchFamily="18" charset="0"/>
              </a:rPr>
              <a:t>Swami Vivekananda was a renowned Indian monk and a key figure in the introduction of Indian philosophies of Vedanta and Yoga to the Western world </a:t>
            </a:r>
          </a:p>
          <a:p>
            <a:pPr algn="just"/>
            <a:r>
              <a:rPr lang="en-US" sz="2400" b="0" i="0" u="none" strike="noStrike" baseline="0" dirty="0">
                <a:solidFill>
                  <a:srgbClr val="000000"/>
                </a:solidFill>
                <a:latin typeface="Cambria" panose="02040503050406030204" pitchFamily="18" charset="0"/>
              </a:rPr>
              <a:t>Some of his major contributions include: </a:t>
            </a:r>
            <a:endParaRPr lang="en-IN" sz="2400" b="0" i="0" u="none" strike="noStrike" baseline="0" dirty="0">
              <a:solidFill>
                <a:srgbClr val="000000"/>
              </a:solidFill>
            </a:endParaRPr>
          </a:p>
          <a:p>
            <a:pPr algn="just"/>
            <a:r>
              <a:rPr lang="en-IN" sz="2400" b="0" i="0" u="none" strike="noStrike" baseline="0" dirty="0">
                <a:solidFill>
                  <a:srgbClr val="000000"/>
                </a:solidFill>
              </a:rPr>
              <a:t>Revival of Hinduism </a:t>
            </a:r>
          </a:p>
          <a:p>
            <a:pPr algn="just"/>
            <a:r>
              <a:rPr lang="en-IN" sz="2400" b="0" i="0" u="none" strike="noStrike" baseline="0" dirty="0">
                <a:solidFill>
                  <a:srgbClr val="000000"/>
                </a:solidFill>
              </a:rPr>
              <a:t>Advocacy of Universal Spirituality </a:t>
            </a:r>
          </a:p>
          <a:p>
            <a:pPr algn="just"/>
            <a:r>
              <a:rPr lang="en-US" sz="2400" b="0" i="0" u="none" strike="noStrike" baseline="0" dirty="0">
                <a:solidFill>
                  <a:srgbClr val="000000"/>
                </a:solidFill>
              </a:rPr>
              <a:t>Introduction of Yoga and Meditation </a:t>
            </a:r>
            <a:endParaRPr lang="en-IN" sz="2400" b="0" i="0" u="none" strike="noStrike" baseline="0" dirty="0">
              <a:solidFill>
                <a:srgbClr val="000000"/>
              </a:solidFill>
            </a:endParaRPr>
          </a:p>
          <a:p>
            <a:pPr algn="just"/>
            <a:r>
              <a:rPr lang="en-IN" sz="2400" b="0" i="0" u="none" strike="noStrike" baseline="0" dirty="0">
                <a:solidFill>
                  <a:srgbClr val="000000"/>
                </a:solidFill>
              </a:rPr>
              <a:t>Promotion of Education </a:t>
            </a:r>
            <a:endParaRPr lang="en-IN" sz="1800" b="0" i="0" u="none" strike="noStrike" baseline="0" dirty="0">
              <a:solidFill>
                <a:srgbClr val="000000"/>
              </a:solidFill>
            </a:endParaRPr>
          </a:p>
          <a:p>
            <a:r>
              <a:rPr lang="en-IN" sz="2400" dirty="0">
                <a:solidFill>
                  <a:srgbClr val="000000"/>
                </a:solidFill>
              </a:rPr>
              <a:t>Youth Empowerment </a:t>
            </a:r>
          </a:p>
          <a:p>
            <a:r>
              <a:rPr lang="en-US" sz="2400" dirty="0">
                <a:solidFill>
                  <a:srgbClr val="000000"/>
                </a:solidFill>
              </a:rPr>
              <a:t>Representation of India at the World's Parliament of Religions </a:t>
            </a:r>
          </a:p>
          <a:p>
            <a:endParaRPr lang="en-IN" sz="1800" b="0" i="0" u="none" strike="noStrike" baseline="0" dirty="0">
              <a:solidFill>
                <a:srgbClr val="000000"/>
              </a:solidFill>
            </a:endParaRPr>
          </a:p>
          <a:p>
            <a:pPr algn="just"/>
            <a:endParaRPr lang="en-IN" sz="2400" b="0" i="0" u="none" strike="noStrike" baseline="0" dirty="0">
              <a:solidFill>
                <a:srgbClr val="000000"/>
              </a:solidFill>
            </a:endParaRPr>
          </a:p>
          <a:p>
            <a:endParaRPr lang="en-IN" dirty="0"/>
          </a:p>
        </p:txBody>
      </p:sp>
    </p:spTree>
    <p:extLst>
      <p:ext uri="{BB962C8B-B14F-4D97-AF65-F5344CB8AC3E}">
        <p14:creationId xmlns:p14="http://schemas.microsoft.com/office/powerpoint/2010/main" val="134982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08DC-D51A-14F1-D501-5906414F43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C4B8F3-96BE-7C58-26D7-58E817CC3BC1}"/>
              </a:ext>
            </a:extLst>
          </p:cNvPr>
          <p:cNvSpPr>
            <a:spLocks noGrp="1"/>
          </p:cNvSpPr>
          <p:nvPr>
            <p:ph idx="1"/>
          </p:nvPr>
        </p:nvSpPr>
        <p:spPr/>
        <p:txBody>
          <a:bodyPr>
            <a:normAutofit fontScale="92500"/>
          </a:bodyPr>
          <a:lstStyle/>
          <a:p>
            <a:pPr algn="l"/>
            <a:endParaRPr lang="en-IN" sz="1800" b="0" i="0" u="none" strike="noStrike" baseline="0" dirty="0">
              <a:solidFill>
                <a:srgbClr val="000000"/>
              </a:solidFill>
              <a:latin typeface="Cambria" panose="02040503050406030204" pitchFamily="18" charset="0"/>
            </a:endParaRPr>
          </a:p>
          <a:p>
            <a:pPr marL="0" indent="0" algn="just">
              <a:buNone/>
            </a:pPr>
            <a:r>
              <a:rPr lang="en-US" sz="2400" b="1" i="0" u="none" strike="noStrike" baseline="0" dirty="0">
                <a:solidFill>
                  <a:srgbClr val="000000"/>
                </a:solidFill>
                <a:latin typeface="Cambria" panose="02040503050406030204" pitchFamily="18" charset="0"/>
              </a:rPr>
              <a:t>1. Revival of Hinduism</a:t>
            </a:r>
            <a:r>
              <a:rPr lang="en-US" sz="2400" b="0" i="0" u="none" strike="noStrike" baseline="0" dirty="0">
                <a:solidFill>
                  <a:srgbClr val="000000"/>
                </a:solidFill>
                <a:latin typeface="Cambria" panose="02040503050406030204" pitchFamily="18" charset="0"/>
              </a:rPr>
              <a:t>: Swami Vivekananda played a crucial role in revitalizing </a:t>
            </a:r>
            <a:r>
              <a:rPr lang="en-US" sz="2400" b="0" i="0" u="sng" strike="noStrike" baseline="0" dirty="0">
                <a:solidFill>
                  <a:srgbClr val="000000"/>
                </a:solidFill>
                <a:latin typeface="Cambria" panose="02040503050406030204" pitchFamily="18" charset="0"/>
              </a:rPr>
              <a:t>Hinduism</a:t>
            </a:r>
            <a:r>
              <a:rPr lang="en-US" sz="2400" b="0" i="0" u="none" strike="noStrike" baseline="0" dirty="0">
                <a:solidFill>
                  <a:srgbClr val="000000"/>
                </a:solidFill>
                <a:latin typeface="Cambria" panose="02040503050406030204" pitchFamily="18" charset="0"/>
              </a:rPr>
              <a:t> during a period when it faced challenges from British colonial rule and Western influence. He presented the philosophical and spiritual aspects of Hinduism in a way that resonated with the modern youth and intellectuals. </a:t>
            </a:r>
          </a:p>
          <a:p>
            <a:pPr marL="0" indent="0" algn="just">
              <a:buNone/>
            </a:pPr>
            <a:r>
              <a:rPr lang="en-US" sz="2400" b="0" i="0" u="none" strike="noStrike" baseline="0" dirty="0">
                <a:solidFill>
                  <a:srgbClr val="000000"/>
                </a:solidFill>
                <a:latin typeface="Cambria" panose="02040503050406030204" pitchFamily="18" charset="0"/>
              </a:rPr>
              <a:t>2. </a:t>
            </a:r>
            <a:r>
              <a:rPr lang="en-US" sz="2400" b="1" i="0" u="none" strike="noStrike" baseline="0" dirty="0">
                <a:solidFill>
                  <a:srgbClr val="000000"/>
                </a:solidFill>
                <a:latin typeface="Cambria" panose="02040503050406030204" pitchFamily="18" charset="0"/>
              </a:rPr>
              <a:t>Advocacy of Universal Spirituality: </a:t>
            </a:r>
            <a:r>
              <a:rPr lang="en-US" sz="2400" b="0" i="0" u="none" strike="noStrike" baseline="0" dirty="0">
                <a:solidFill>
                  <a:srgbClr val="000000"/>
                </a:solidFill>
                <a:latin typeface="Cambria" panose="02040503050406030204" pitchFamily="18" charset="0"/>
              </a:rPr>
              <a:t>Vivekananda's message of universal spirituality transcended religious boundaries. He emphasized the idea of the underlying </a:t>
            </a:r>
            <a:r>
              <a:rPr lang="en-US" sz="2400" b="0" i="0" u="sng" strike="noStrike" baseline="0" dirty="0">
                <a:solidFill>
                  <a:srgbClr val="000000"/>
                </a:solidFill>
                <a:latin typeface="Cambria" panose="02040503050406030204" pitchFamily="18" charset="0"/>
              </a:rPr>
              <a:t>unity of all religions </a:t>
            </a:r>
            <a:r>
              <a:rPr lang="en-US" sz="2400" b="0" i="0" u="none" strike="noStrike" baseline="0" dirty="0">
                <a:solidFill>
                  <a:srgbClr val="000000"/>
                </a:solidFill>
                <a:latin typeface="Cambria" panose="02040503050406030204" pitchFamily="18" charset="0"/>
              </a:rPr>
              <a:t>and highlighted the importance of tolerance and respect for different faiths. </a:t>
            </a:r>
          </a:p>
          <a:p>
            <a:pPr marL="0" indent="0" algn="just">
              <a:buNone/>
            </a:pPr>
            <a:r>
              <a:rPr lang="en-US" sz="2400" b="0" i="0" u="none" strike="noStrike" baseline="0" dirty="0">
                <a:solidFill>
                  <a:srgbClr val="000000"/>
                </a:solidFill>
                <a:latin typeface="Cambria" panose="02040503050406030204" pitchFamily="18" charset="0"/>
              </a:rPr>
              <a:t>3. </a:t>
            </a:r>
            <a:r>
              <a:rPr lang="en-US" sz="2400" b="1" i="0" u="none" strike="noStrike" baseline="0" dirty="0">
                <a:solidFill>
                  <a:srgbClr val="000000"/>
                </a:solidFill>
                <a:latin typeface="Cambria" panose="02040503050406030204" pitchFamily="18" charset="0"/>
              </a:rPr>
              <a:t>Introduction of Yoga and Meditation</a:t>
            </a:r>
            <a:r>
              <a:rPr lang="en-US" sz="2400" b="0" i="0" u="none" strike="noStrike" baseline="0" dirty="0">
                <a:solidFill>
                  <a:srgbClr val="000000"/>
                </a:solidFill>
                <a:latin typeface="Cambria" panose="02040503050406030204" pitchFamily="18" charset="0"/>
              </a:rPr>
              <a:t>: Swami Vivekananda </a:t>
            </a:r>
            <a:r>
              <a:rPr lang="en-US" sz="2400" b="0" i="0" u="sng" strike="noStrike" baseline="0" dirty="0">
                <a:solidFill>
                  <a:srgbClr val="000000"/>
                </a:solidFill>
                <a:latin typeface="Cambria" panose="02040503050406030204" pitchFamily="18" charset="0"/>
              </a:rPr>
              <a:t>popularized</a:t>
            </a:r>
            <a:r>
              <a:rPr lang="en-US" sz="2400" b="0" i="0" u="none" strike="noStrike" baseline="0" dirty="0">
                <a:solidFill>
                  <a:srgbClr val="000000"/>
                </a:solidFill>
                <a:latin typeface="Cambria" panose="02040503050406030204" pitchFamily="18" charset="0"/>
              </a:rPr>
              <a:t> the practice of yoga and meditation both in India and abroad. His teachings on Raja Yoga and the significance of meditation for personal growth and self-realization have had a profound impact on modern spiritual practices </a:t>
            </a:r>
          </a:p>
        </p:txBody>
      </p:sp>
    </p:spTree>
    <p:extLst>
      <p:ext uri="{BB962C8B-B14F-4D97-AF65-F5344CB8AC3E}">
        <p14:creationId xmlns:p14="http://schemas.microsoft.com/office/powerpoint/2010/main" val="57586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A245-3683-BDC1-EE51-515C8182D5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57D422-65CC-D0B5-82F8-D2C2DFA3CB48}"/>
              </a:ext>
            </a:extLst>
          </p:cNvPr>
          <p:cNvSpPr>
            <a:spLocks noGrp="1"/>
          </p:cNvSpPr>
          <p:nvPr>
            <p:ph idx="1"/>
          </p:nvPr>
        </p:nvSpPr>
        <p:spPr/>
        <p:txBody>
          <a:bodyPr>
            <a:normAutofit fontScale="92500"/>
          </a:bodyPr>
          <a:lstStyle/>
          <a:p>
            <a:pPr algn="just"/>
            <a:endParaRPr lang="en-IN" sz="1800" b="0" i="0" u="none" strike="noStrike" baseline="0" dirty="0">
              <a:solidFill>
                <a:srgbClr val="000000"/>
              </a:solidFill>
              <a:latin typeface="Cambria" panose="02040503050406030204" pitchFamily="18" charset="0"/>
            </a:endParaRPr>
          </a:p>
          <a:p>
            <a:pPr algn="just"/>
            <a:r>
              <a:rPr lang="en-US" sz="2400" b="1" i="0" u="none" strike="noStrike" baseline="0" dirty="0">
                <a:solidFill>
                  <a:srgbClr val="000000"/>
                </a:solidFill>
                <a:latin typeface="Cambria" panose="02040503050406030204" pitchFamily="18" charset="0"/>
              </a:rPr>
              <a:t>Promotion of Education: </a:t>
            </a:r>
            <a:r>
              <a:rPr lang="en-US" sz="2400" b="0" i="0" u="none" strike="noStrike" baseline="0" dirty="0">
                <a:solidFill>
                  <a:srgbClr val="000000"/>
                </a:solidFill>
                <a:latin typeface="Cambria" panose="02040503050406030204" pitchFamily="18" charset="0"/>
              </a:rPr>
              <a:t>Vivekananda recognized the importance of education in shaping the future of India. He founded the </a:t>
            </a:r>
            <a:r>
              <a:rPr lang="en-US" sz="2400" b="0" i="0" u="sng" strike="noStrike" baseline="0" dirty="0">
                <a:solidFill>
                  <a:srgbClr val="000000"/>
                </a:solidFill>
                <a:latin typeface="Cambria" panose="02040503050406030204" pitchFamily="18" charset="0"/>
              </a:rPr>
              <a:t>Ramakrishna Mission</a:t>
            </a:r>
            <a:r>
              <a:rPr lang="en-US" sz="2400" b="0" i="0" u="none" strike="noStrike" baseline="0" dirty="0">
                <a:solidFill>
                  <a:srgbClr val="000000"/>
                </a:solidFill>
                <a:latin typeface="Cambria" panose="02040503050406030204" pitchFamily="18" charset="0"/>
              </a:rPr>
              <a:t>, which established educational institutions, schools, and colleges to provide education to the masses, including the underprivileged. </a:t>
            </a:r>
            <a:endParaRPr lang="en-IN" sz="2400" b="0" i="0" u="none" strike="noStrike" baseline="0" dirty="0">
              <a:solidFill>
                <a:srgbClr val="000000"/>
              </a:solidFill>
              <a:latin typeface="Cambria" panose="02040503050406030204" pitchFamily="18" charset="0"/>
            </a:endParaRPr>
          </a:p>
          <a:p>
            <a:pPr algn="just"/>
            <a:r>
              <a:rPr lang="en-US" sz="2400" b="1" i="0" u="none" strike="noStrike" baseline="0" dirty="0">
                <a:solidFill>
                  <a:srgbClr val="000000"/>
                </a:solidFill>
                <a:latin typeface="Cambria" panose="02040503050406030204" pitchFamily="18" charset="0"/>
              </a:rPr>
              <a:t>Emphasis on Social Service</a:t>
            </a:r>
            <a:r>
              <a:rPr lang="en-US" sz="2400" b="0" i="0" u="none" strike="noStrike" baseline="0" dirty="0">
                <a:solidFill>
                  <a:srgbClr val="000000"/>
                </a:solidFill>
                <a:latin typeface="Cambria" panose="02040503050406030204" pitchFamily="18" charset="0"/>
              </a:rPr>
              <a:t>: Swami Vivekananda believed in the concept of "</a:t>
            </a:r>
            <a:r>
              <a:rPr lang="en-US" sz="2400" b="0" i="0" u="sng" strike="noStrike" baseline="0" dirty="0" err="1">
                <a:solidFill>
                  <a:srgbClr val="000000"/>
                </a:solidFill>
                <a:latin typeface="Cambria" panose="02040503050406030204" pitchFamily="18" charset="0"/>
              </a:rPr>
              <a:t>Daridra</a:t>
            </a:r>
            <a:r>
              <a:rPr lang="en-US" sz="2400" b="0" i="0" u="sng" strike="noStrike" baseline="0" dirty="0">
                <a:solidFill>
                  <a:srgbClr val="000000"/>
                </a:solidFill>
                <a:latin typeface="Cambria" panose="02040503050406030204" pitchFamily="18" charset="0"/>
              </a:rPr>
              <a:t> Narayana Seva</a:t>
            </a:r>
            <a:r>
              <a:rPr lang="en-US" sz="2400" b="0" i="0" u="none" strike="noStrike" baseline="0" dirty="0">
                <a:solidFill>
                  <a:srgbClr val="000000"/>
                </a:solidFill>
                <a:latin typeface="Cambria" panose="02040503050406030204" pitchFamily="18" charset="0"/>
              </a:rPr>
              <a:t>" (serving the poor as a form of serving God). He encouraged his followers to engage in selfless service and humanitarian activities to uplift the less fortunate. </a:t>
            </a:r>
          </a:p>
          <a:p>
            <a:pPr algn="just"/>
            <a:r>
              <a:rPr lang="en-US" sz="2400" b="1" i="0" u="none" strike="noStrike" baseline="0" dirty="0">
                <a:solidFill>
                  <a:srgbClr val="000000"/>
                </a:solidFill>
                <a:latin typeface="Cambria" panose="02040503050406030204" pitchFamily="18" charset="0"/>
              </a:rPr>
              <a:t>Youth Empowerment: </a:t>
            </a:r>
            <a:r>
              <a:rPr lang="en-US" sz="2400" b="0" i="0" u="none" strike="noStrike" baseline="0" dirty="0">
                <a:solidFill>
                  <a:srgbClr val="000000"/>
                </a:solidFill>
                <a:latin typeface="Cambria" panose="02040503050406030204" pitchFamily="18" charset="0"/>
              </a:rPr>
              <a:t>Vivekananda's message resonated strongly with the youth of India. He believed in harnessing the energy and potential of the youth for the nation's progress and transformation. He </a:t>
            </a:r>
            <a:r>
              <a:rPr lang="en-US" sz="2400" b="0" i="0" u="sng" strike="noStrike" baseline="0" dirty="0">
                <a:solidFill>
                  <a:srgbClr val="000000"/>
                </a:solidFill>
                <a:latin typeface="Cambria" panose="02040503050406030204" pitchFamily="18" charset="0"/>
              </a:rPr>
              <a:t>inspired young </a:t>
            </a:r>
            <a:r>
              <a:rPr lang="en-US" sz="2400" b="0" i="0" u="none" strike="noStrike" baseline="0" dirty="0">
                <a:solidFill>
                  <a:srgbClr val="000000"/>
                </a:solidFill>
                <a:latin typeface="Cambria" panose="02040503050406030204" pitchFamily="18" charset="0"/>
              </a:rPr>
              <a:t>people to take pride in their culture and heritage while being open to new ideas and learning. </a:t>
            </a:r>
          </a:p>
          <a:p>
            <a:endParaRPr lang="en-US" sz="1800" b="0" i="0" u="none" strike="noStrike" baseline="0" dirty="0">
              <a:solidFill>
                <a:srgbClr val="000000"/>
              </a:solidFill>
              <a:latin typeface="Cambria" panose="02040503050406030204" pitchFamily="18" charset="0"/>
            </a:endParaRPr>
          </a:p>
          <a:p>
            <a:endParaRPr lang="en-IN" dirty="0"/>
          </a:p>
        </p:txBody>
      </p:sp>
    </p:spTree>
    <p:extLst>
      <p:ext uri="{BB962C8B-B14F-4D97-AF65-F5344CB8AC3E}">
        <p14:creationId xmlns:p14="http://schemas.microsoft.com/office/powerpoint/2010/main" val="238242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6B8-74C3-43E4-20D7-EC4617E03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D2D186-D7C1-915C-8BE5-F4DB52C70808}"/>
              </a:ext>
            </a:extLst>
          </p:cNvPr>
          <p:cNvSpPr>
            <a:spLocks noGrp="1"/>
          </p:cNvSpPr>
          <p:nvPr>
            <p:ph idx="1"/>
          </p:nvPr>
        </p:nvSpPr>
        <p:spPr/>
        <p:txBody>
          <a:bodyPr>
            <a:normAutofit lnSpcReduction="10000"/>
          </a:bodyPr>
          <a:lstStyle/>
          <a:p>
            <a:pPr algn="l"/>
            <a:endParaRPr lang="en-IN" sz="1800" b="0" i="0" u="none" strike="noStrike" baseline="0" dirty="0">
              <a:solidFill>
                <a:srgbClr val="000000"/>
              </a:solidFill>
              <a:latin typeface="Cambria" panose="02040503050406030204" pitchFamily="18" charset="0"/>
            </a:endParaRPr>
          </a:p>
          <a:p>
            <a:pPr algn="just"/>
            <a:r>
              <a:rPr lang="en-US" sz="2400" b="1" i="0" u="none" strike="noStrike" baseline="0" dirty="0">
                <a:solidFill>
                  <a:srgbClr val="000000"/>
                </a:solidFill>
                <a:latin typeface="Cambria" panose="02040503050406030204" pitchFamily="18" charset="0"/>
              </a:rPr>
              <a:t>Representation of India at the World's Parliament of Religions: </a:t>
            </a:r>
            <a:r>
              <a:rPr lang="en-US" sz="2400" b="0" i="0" u="none" strike="noStrike" baseline="0" dirty="0">
                <a:solidFill>
                  <a:srgbClr val="000000"/>
                </a:solidFill>
                <a:latin typeface="Cambria" panose="02040503050406030204" pitchFamily="18" charset="0"/>
              </a:rPr>
              <a:t>One of Vivekananda's most significant contributions was his speech at the </a:t>
            </a:r>
            <a:r>
              <a:rPr lang="en-US" sz="2400" b="0" i="0" u="sng" strike="noStrike" baseline="0" dirty="0">
                <a:solidFill>
                  <a:srgbClr val="000000"/>
                </a:solidFill>
                <a:latin typeface="Cambria" panose="02040503050406030204" pitchFamily="18" charset="0"/>
              </a:rPr>
              <a:t>World's Parliament of Religions held in Chicago in 1893</a:t>
            </a:r>
            <a:r>
              <a:rPr lang="en-US" sz="2400" b="0" i="0" u="none" strike="noStrike" baseline="0" dirty="0">
                <a:solidFill>
                  <a:srgbClr val="000000"/>
                </a:solidFill>
                <a:latin typeface="Cambria" panose="02040503050406030204" pitchFamily="18" charset="0"/>
              </a:rPr>
              <a:t>. His address on "Sisters and Brothers of America" garnered widespread acclaim and introduced India's spiritual traditions to the West. </a:t>
            </a:r>
          </a:p>
          <a:p>
            <a:pPr algn="just"/>
            <a:r>
              <a:rPr lang="en-US" sz="2400" b="1" i="0" u="none" strike="noStrike" baseline="0" dirty="0">
                <a:solidFill>
                  <a:srgbClr val="000000"/>
                </a:solidFill>
                <a:latin typeface="Cambria" panose="02040503050406030204" pitchFamily="18" charset="0"/>
              </a:rPr>
              <a:t>Emphasis on Character Building: </a:t>
            </a:r>
            <a:r>
              <a:rPr lang="en-US" sz="2400" b="0" i="0" u="none" strike="noStrike" baseline="0" dirty="0">
                <a:solidFill>
                  <a:srgbClr val="000000"/>
                </a:solidFill>
                <a:latin typeface="Cambria" panose="02040503050406030204" pitchFamily="18" charset="0"/>
              </a:rPr>
              <a:t>Swami Vivekananda stressed the importance of </a:t>
            </a:r>
            <a:r>
              <a:rPr lang="en-US" sz="2400" b="0" i="0" u="sng" strike="noStrike" baseline="0" dirty="0">
                <a:solidFill>
                  <a:srgbClr val="000000"/>
                </a:solidFill>
                <a:latin typeface="Cambria" panose="02040503050406030204" pitchFamily="18" charset="0"/>
              </a:rPr>
              <a:t>character development and moral values</a:t>
            </a:r>
            <a:r>
              <a:rPr lang="en-US" sz="2400" b="0" i="0" u="none" strike="noStrike" baseline="0" dirty="0">
                <a:solidFill>
                  <a:srgbClr val="000000"/>
                </a:solidFill>
                <a:latin typeface="Cambria" panose="02040503050406030204" pitchFamily="18" charset="0"/>
              </a:rPr>
              <a:t>. He believed that a strong character was the foundation of an individual's success and the nation's progress. </a:t>
            </a:r>
          </a:p>
          <a:p>
            <a:pPr algn="just"/>
            <a:r>
              <a:rPr lang="en-US" sz="2400" b="1" i="0" u="none" strike="noStrike" baseline="0" dirty="0">
                <a:solidFill>
                  <a:srgbClr val="000000"/>
                </a:solidFill>
                <a:latin typeface="Cambria" panose="02040503050406030204" pitchFamily="18" charset="0"/>
              </a:rPr>
              <a:t>Inspiration for Nationalism</a:t>
            </a:r>
            <a:r>
              <a:rPr lang="en-US" sz="2400" b="0" i="0" u="none" strike="noStrike" baseline="0" dirty="0">
                <a:solidFill>
                  <a:srgbClr val="000000"/>
                </a:solidFill>
                <a:latin typeface="Cambria" panose="02040503050406030204" pitchFamily="18" charset="0"/>
              </a:rPr>
              <a:t>: Vivekananda's ideas and teachings played a role in shaping India's nationalist movement. His call for a strong and united India instilled a sense of </a:t>
            </a:r>
            <a:r>
              <a:rPr lang="en-US" sz="2400" b="0" i="0" u="sng" strike="noStrike" baseline="0" dirty="0">
                <a:solidFill>
                  <a:srgbClr val="000000"/>
                </a:solidFill>
                <a:latin typeface="Cambria" panose="02040503050406030204" pitchFamily="18" charset="0"/>
              </a:rPr>
              <a:t>pride and patriotism </a:t>
            </a:r>
            <a:r>
              <a:rPr lang="en-US" sz="2400" b="0" i="0" u="none" strike="noStrike" baseline="0" dirty="0">
                <a:solidFill>
                  <a:srgbClr val="000000"/>
                </a:solidFill>
                <a:latin typeface="Cambria" panose="02040503050406030204" pitchFamily="18" charset="0"/>
              </a:rPr>
              <a:t>among Indians. </a:t>
            </a:r>
          </a:p>
          <a:p>
            <a:endParaRPr lang="en-IN" dirty="0"/>
          </a:p>
        </p:txBody>
      </p:sp>
    </p:spTree>
    <p:extLst>
      <p:ext uri="{BB962C8B-B14F-4D97-AF65-F5344CB8AC3E}">
        <p14:creationId xmlns:p14="http://schemas.microsoft.com/office/powerpoint/2010/main" val="222376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EDDA-67C0-9A1B-3F2E-67131A7446E2}"/>
              </a:ext>
            </a:extLst>
          </p:cNvPr>
          <p:cNvSpPr>
            <a:spLocks noGrp="1"/>
          </p:cNvSpPr>
          <p:nvPr>
            <p:ph type="title"/>
          </p:nvPr>
        </p:nvSpPr>
        <p:spPr/>
        <p:txBody>
          <a:bodyPr/>
          <a:lstStyle/>
          <a:p>
            <a:r>
              <a:rPr lang="en-IN" dirty="0"/>
              <a:t>Sri Aurobindo</a:t>
            </a:r>
          </a:p>
        </p:txBody>
      </p:sp>
      <p:pic>
        <p:nvPicPr>
          <p:cNvPr id="5" name="Content Placeholder 4">
            <a:extLst>
              <a:ext uri="{FF2B5EF4-FFF2-40B4-BE49-F238E27FC236}">
                <a16:creationId xmlns:a16="http://schemas.microsoft.com/office/drawing/2014/main" id="{3FDDDC51-1430-D16E-22DA-D037F733D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932" y="1690689"/>
            <a:ext cx="6419654" cy="4483868"/>
          </a:xfrm>
        </p:spPr>
      </p:pic>
    </p:spTree>
    <p:extLst>
      <p:ext uri="{BB962C8B-B14F-4D97-AF65-F5344CB8AC3E}">
        <p14:creationId xmlns:p14="http://schemas.microsoft.com/office/powerpoint/2010/main" val="360065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8A1F-609E-4549-4F79-DFE663302E4D}"/>
              </a:ext>
            </a:extLst>
          </p:cNvPr>
          <p:cNvSpPr>
            <a:spLocks noGrp="1"/>
          </p:cNvSpPr>
          <p:nvPr>
            <p:ph type="title"/>
          </p:nvPr>
        </p:nvSpPr>
        <p:spPr/>
        <p:txBody>
          <a:bodyPr/>
          <a:lstStyle/>
          <a:p>
            <a:r>
              <a:rPr lang="en-IN" dirty="0"/>
              <a:t>Sri Aurobindo</a:t>
            </a:r>
          </a:p>
        </p:txBody>
      </p:sp>
      <p:sp>
        <p:nvSpPr>
          <p:cNvPr id="3" name="Content Placeholder 2">
            <a:extLst>
              <a:ext uri="{FF2B5EF4-FFF2-40B4-BE49-F238E27FC236}">
                <a16:creationId xmlns:a16="http://schemas.microsoft.com/office/drawing/2014/main" id="{7DEC115F-26B1-9F10-92DB-B8D6994EAD3E}"/>
              </a:ext>
            </a:extLst>
          </p:cNvPr>
          <p:cNvSpPr>
            <a:spLocks noGrp="1"/>
          </p:cNvSpPr>
          <p:nvPr>
            <p:ph idx="1"/>
          </p:nvPr>
        </p:nvSpPr>
        <p:spPr/>
        <p:txBody>
          <a:bodyPr/>
          <a:lstStyle/>
          <a:p>
            <a:pPr algn="just"/>
            <a:r>
              <a:rPr lang="en-US" sz="2400" b="0" i="0" u="none" strike="noStrike" baseline="0" dirty="0">
                <a:solidFill>
                  <a:srgbClr val="000000"/>
                </a:solidFill>
                <a:latin typeface="Cambria" panose="02040503050406030204" pitchFamily="18" charset="0"/>
              </a:rPr>
              <a:t>Sri Aurobindo was a prominent </a:t>
            </a:r>
            <a:r>
              <a:rPr lang="en-US" sz="2400" b="0" i="0" u="sng" strike="noStrike" baseline="0" dirty="0">
                <a:solidFill>
                  <a:srgbClr val="000000"/>
                </a:solidFill>
                <a:latin typeface="Cambria" panose="02040503050406030204" pitchFamily="18" charset="0"/>
              </a:rPr>
              <a:t>philosopher, poet, yogi, and nationalist leader </a:t>
            </a:r>
            <a:r>
              <a:rPr lang="en-US" sz="2400" b="0" i="0" u="none" strike="noStrike" baseline="0" dirty="0">
                <a:solidFill>
                  <a:srgbClr val="000000"/>
                </a:solidFill>
                <a:latin typeface="Cambria" panose="02040503050406030204" pitchFamily="18" charset="0"/>
              </a:rPr>
              <a:t>who made significant contributions to modern India. His ideas and teachings have had a profound impact on various spheres, including </a:t>
            </a:r>
            <a:r>
              <a:rPr lang="en-US" sz="2400" b="0" i="0" u="sng" strike="noStrike" baseline="0" dirty="0">
                <a:solidFill>
                  <a:srgbClr val="000000"/>
                </a:solidFill>
                <a:latin typeface="Cambria" panose="02040503050406030204" pitchFamily="18" charset="0"/>
              </a:rPr>
              <a:t>spirituality, education, literature, and the nationalist movement</a:t>
            </a:r>
            <a:r>
              <a:rPr lang="en-US" sz="2400" b="0" i="0" u="none" strike="noStrike" baseline="0" dirty="0">
                <a:solidFill>
                  <a:srgbClr val="000000"/>
                </a:solidFill>
                <a:latin typeface="Cambria" panose="02040503050406030204" pitchFamily="18" charset="0"/>
              </a:rPr>
              <a:t>. Some of Sri Aurobindo's major contributions are as follows: </a:t>
            </a:r>
          </a:p>
          <a:p>
            <a:pPr algn="just"/>
            <a:r>
              <a:rPr lang="en-IN" sz="2400" i="0" u="none" strike="noStrike" baseline="0" dirty="0">
                <a:solidFill>
                  <a:srgbClr val="000000"/>
                </a:solidFill>
                <a:latin typeface="Cambria" panose="02040503050406030204" pitchFamily="18" charset="0"/>
              </a:rPr>
              <a:t>Integral Yoga and Spirituality </a:t>
            </a:r>
            <a:endParaRPr lang="en-US" sz="240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Pondicherry Ashram </a:t>
            </a:r>
            <a:endParaRPr lang="en-US" sz="2400" i="0" u="none" strike="noStrike" baseline="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The Mother </a:t>
            </a:r>
            <a:endParaRPr lang="en-US" sz="2400" dirty="0">
              <a:solidFill>
                <a:srgbClr val="000000"/>
              </a:solidFill>
              <a:latin typeface="Cambria" panose="02040503050406030204" pitchFamily="18" charset="0"/>
            </a:endParaRPr>
          </a:p>
          <a:p>
            <a:pPr algn="just"/>
            <a:r>
              <a:rPr lang="en-US" sz="2400" i="0" u="none" strike="noStrike" baseline="0" dirty="0">
                <a:solidFill>
                  <a:srgbClr val="000000"/>
                </a:solidFill>
                <a:latin typeface="Cambria" panose="02040503050406030204" pitchFamily="18" charset="0"/>
              </a:rPr>
              <a:t>Synthesis of Eastern and Western Thought </a:t>
            </a:r>
          </a:p>
          <a:p>
            <a:pPr algn="just"/>
            <a:r>
              <a:rPr lang="en-IN" sz="2400" i="0" u="none" strike="noStrike" baseline="0" dirty="0">
                <a:solidFill>
                  <a:srgbClr val="000000"/>
                </a:solidFill>
                <a:latin typeface="Cambria" panose="02040503050406030204" pitchFamily="18" charset="0"/>
              </a:rPr>
              <a:t>Evolutionary Vision </a:t>
            </a:r>
            <a:endParaRPr lang="en-IN" dirty="0"/>
          </a:p>
        </p:txBody>
      </p:sp>
    </p:spTree>
    <p:extLst>
      <p:ext uri="{BB962C8B-B14F-4D97-AF65-F5344CB8AC3E}">
        <p14:creationId xmlns:p14="http://schemas.microsoft.com/office/powerpoint/2010/main" val="269251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C087C-C1FF-CC70-3A4B-8F7E427AEA0D}"/>
              </a:ext>
            </a:extLst>
          </p:cNvPr>
          <p:cNvSpPr>
            <a:spLocks noGrp="1"/>
          </p:cNvSpPr>
          <p:nvPr>
            <p:ph idx="1"/>
          </p:nvPr>
        </p:nvSpPr>
        <p:spPr>
          <a:xfrm>
            <a:off x="838200" y="688158"/>
            <a:ext cx="10515600" cy="5488806"/>
          </a:xfrm>
        </p:spPr>
        <p:txBody>
          <a:bodyPr>
            <a:normAutofit fontScale="92500" lnSpcReduction="10000"/>
          </a:bodyPr>
          <a:lstStyle/>
          <a:p>
            <a:pPr algn="just"/>
            <a:r>
              <a:rPr lang="en-US" sz="2400" b="1" i="0" u="none" strike="noStrike" baseline="0" dirty="0">
                <a:solidFill>
                  <a:srgbClr val="000000"/>
                </a:solidFill>
                <a:latin typeface="Cambria" panose="02040503050406030204" pitchFamily="18" charset="0"/>
              </a:rPr>
              <a:t>Integral Yoga and Spirituality: </a:t>
            </a:r>
            <a:r>
              <a:rPr lang="en-US" sz="2400" b="0" i="0" u="none" strike="noStrike" baseline="0" dirty="0">
                <a:solidFill>
                  <a:srgbClr val="000000"/>
                </a:solidFill>
                <a:latin typeface="Cambria" panose="02040503050406030204" pitchFamily="18" charset="0"/>
              </a:rPr>
              <a:t>Sri Aurobindo developed the concept of </a:t>
            </a:r>
            <a:r>
              <a:rPr lang="en-US" sz="2400" b="0" i="0" u="sng" strike="noStrike" baseline="0" dirty="0">
                <a:solidFill>
                  <a:srgbClr val="000000"/>
                </a:solidFill>
                <a:latin typeface="Cambria" panose="02040503050406030204" pitchFamily="18" charset="0"/>
              </a:rPr>
              <a:t>Integral Yoga</a:t>
            </a:r>
            <a:r>
              <a:rPr lang="en-US" sz="2400" b="0" i="0" u="none" strike="noStrike" baseline="0" dirty="0">
                <a:solidFill>
                  <a:srgbClr val="000000"/>
                </a:solidFill>
                <a:latin typeface="Cambria" panose="02040503050406030204" pitchFamily="18" charset="0"/>
              </a:rPr>
              <a:t>, a path of spiritual evolution that seeks to harmonize and integrate all aspects of human existence, including the physical, mental, and spiritual dimensions. His spiritual teachings have inspired countless individuals in their quest for self-realization and inner transformation. </a:t>
            </a:r>
          </a:p>
          <a:p>
            <a:pPr algn="just"/>
            <a:r>
              <a:rPr lang="en-US" sz="2400" b="1" i="0" u="none" strike="noStrike" baseline="0" dirty="0">
                <a:solidFill>
                  <a:srgbClr val="000000"/>
                </a:solidFill>
                <a:latin typeface="Cambria" panose="02040503050406030204" pitchFamily="18" charset="0"/>
              </a:rPr>
              <a:t>The Mother (</a:t>
            </a:r>
            <a:r>
              <a:rPr lang="en-US" sz="2400" b="1" i="0" u="none" strike="noStrike" baseline="0" dirty="0" err="1">
                <a:solidFill>
                  <a:srgbClr val="000000"/>
                </a:solidFill>
                <a:latin typeface="Cambria" panose="02040503050406030204" pitchFamily="18" charset="0"/>
              </a:rPr>
              <a:t>Mirra</a:t>
            </a:r>
            <a:r>
              <a:rPr lang="en-US" sz="2400" b="1" i="0" u="none" strike="noStrike" baseline="0" dirty="0">
                <a:solidFill>
                  <a:srgbClr val="000000"/>
                </a:solidFill>
                <a:latin typeface="Cambria" panose="02040503050406030204" pitchFamily="18" charset="0"/>
              </a:rPr>
              <a:t> </a:t>
            </a:r>
            <a:r>
              <a:rPr lang="en-US" sz="2400" b="1" i="0" u="none" strike="noStrike" baseline="0" dirty="0" err="1">
                <a:solidFill>
                  <a:srgbClr val="000000"/>
                </a:solidFill>
                <a:latin typeface="Cambria" panose="02040503050406030204" pitchFamily="18" charset="0"/>
              </a:rPr>
              <a:t>Alfassa</a:t>
            </a:r>
            <a:r>
              <a:rPr lang="en-US" sz="2400" b="1" i="0" u="none" strike="noStrike" baseline="0" dirty="0">
                <a:solidFill>
                  <a:srgbClr val="000000"/>
                </a:solidFill>
                <a:latin typeface="Cambria" panose="02040503050406030204" pitchFamily="18" charset="0"/>
              </a:rPr>
              <a:t>): </a:t>
            </a:r>
            <a:r>
              <a:rPr lang="en-US" sz="2400" b="0" i="0" u="none" strike="noStrike" baseline="0" dirty="0">
                <a:solidFill>
                  <a:srgbClr val="000000"/>
                </a:solidFill>
                <a:latin typeface="Cambria" panose="02040503050406030204" pitchFamily="18" charset="0"/>
              </a:rPr>
              <a:t>Sri Aurobindo's spiritual collaborator, known as "The Mother," played a significant role in the growth and development of the Sri Aurobindo </a:t>
            </a:r>
            <a:r>
              <a:rPr lang="en-US" sz="2400" b="0" i="0" u="sng" strike="noStrike" baseline="0" dirty="0">
                <a:solidFill>
                  <a:srgbClr val="000000"/>
                </a:solidFill>
                <a:latin typeface="Cambria" panose="02040503050406030204" pitchFamily="18" charset="0"/>
              </a:rPr>
              <a:t>Ashram</a:t>
            </a:r>
            <a:r>
              <a:rPr lang="en-US" sz="2400" b="0" i="0" u="none" strike="noStrike" baseline="0" dirty="0">
                <a:solidFill>
                  <a:srgbClr val="000000"/>
                </a:solidFill>
                <a:latin typeface="Cambria" panose="02040503050406030204" pitchFamily="18" charset="0"/>
              </a:rPr>
              <a:t>. Her influence and guidance have been instrumental in spreading the teachings of Integral Yoga. </a:t>
            </a:r>
            <a:endParaRPr lang="en-US" sz="2400" dirty="0">
              <a:solidFill>
                <a:srgbClr val="000000"/>
              </a:solidFill>
              <a:latin typeface="Cambria" panose="02040503050406030204" pitchFamily="18" charset="0"/>
            </a:endParaRPr>
          </a:p>
          <a:p>
            <a:pPr algn="just"/>
            <a:r>
              <a:rPr lang="en-US" sz="2400" b="1" i="0" u="none" strike="noStrike" baseline="0" dirty="0">
                <a:solidFill>
                  <a:srgbClr val="000000"/>
                </a:solidFill>
                <a:latin typeface="Cambria" panose="02040503050406030204" pitchFamily="18" charset="0"/>
              </a:rPr>
              <a:t>Contributions to Literature: </a:t>
            </a:r>
            <a:r>
              <a:rPr lang="en-US" sz="2400" b="0" i="0" u="none" strike="noStrike" baseline="0" dirty="0">
                <a:solidFill>
                  <a:srgbClr val="000000"/>
                </a:solidFill>
                <a:latin typeface="Cambria" panose="02040503050406030204" pitchFamily="18" charset="0"/>
              </a:rPr>
              <a:t>Besides his spiritual writings, Sri Aurobindo was a </a:t>
            </a:r>
            <a:r>
              <a:rPr lang="en-US" sz="2400" b="0" i="0" u="sng" strike="noStrike" baseline="0" dirty="0">
                <a:solidFill>
                  <a:srgbClr val="000000"/>
                </a:solidFill>
                <a:latin typeface="Cambria" panose="02040503050406030204" pitchFamily="18" charset="0"/>
              </a:rPr>
              <a:t>prolific poet, playwright, and literary critic</a:t>
            </a:r>
            <a:r>
              <a:rPr lang="en-US" sz="2400" b="0" i="0" u="none" strike="noStrike" baseline="0" dirty="0">
                <a:solidFill>
                  <a:srgbClr val="000000"/>
                </a:solidFill>
                <a:latin typeface="Cambria" panose="02040503050406030204" pitchFamily="18" charset="0"/>
              </a:rPr>
              <a:t>. His literary works, which include epic poems like "Savitri," are considered significant contributions to Indian literature. </a:t>
            </a:r>
          </a:p>
          <a:p>
            <a:pPr algn="just"/>
            <a:r>
              <a:rPr lang="en-US" sz="2400" b="1" i="0" u="none" strike="noStrike" baseline="0" dirty="0">
                <a:solidFill>
                  <a:srgbClr val="000000"/>
                </a:solidFill>
                <a:latin typeface="Cambria" panose="02040503050406030204" pitchFamily="18" charset="0"/>
              </a:rPr>
              <a:t>Nationalist Movement: </a:t>
            </a:r>
            <a:r>
              <a:rPr lang="en-US" sz="2400" b="0" i="0" u="none" strike="noStrike" baseline="0" dirty="0">
                <a:solidFill>
                  <a:srgbClr val="000000"/>
                </a:solidFill>
                <a:latin typeface="Cambria" panose="02040503050406030204" pitchFamily="18" charset="0"/>
              </a:rPr>
              <a:t>In his early years, Sri Aurobindo was actively involved in India's freedom struggle against British colonial rule. He was a leader of the revolutionary movement in Bengal and editor of the nationalist newspaper "</a:t>
            </a:r>
            <a:r>
              <a:rPr lang="en-US" sz="2400" b="0" i="0" u="sng" strike="noStrike" baseline="0" dirty="0">
                <a:solidFill>
                  <a:srgbClr val="000000"/>
                </a:solidFill>
                <a:latin typeface="Cambria" panose="02040503050406030204" pitchFamily="18" charset="0"/>
              </a:rPr>
              <a:t>Bande </a:t>
            </a:r>
            <a:r>
              <a:rPr lang="en-US" sz="2400" b="0" i="0" u="sng" strike="noStrike" baseline="0" dirty="0" err="1">
                <a:solidFill>
                  <a:srgbClr val="000000"/>
                </a:solidFill>
                <a:latin typeface="Cambria" panose="02040503050406030204" pitchFamily="18" charset="0"/>
              </a:rPr>
              <a:t>Mataram</a:t>
            </a:r>
            <a:r>
              <a:rPr lang="en-US" sz="2400" b="0" i="0" u="none" strike="noStrike" baseline="0" dirty="0">
                <a:solidFill>
                  <a:srgbClr val="000000"/>
                </a:solidFill>
                <a:latin typeface="Cambria" panose="02040503050406030204" pitchFamily="18" charset="0"/>
              </a:rPr>
              <a:t>." However, after his spiritual transformation, he withdrew from active politics and focused on his spiritual mission</a:t>
            </a:r>
            <a:r>
              <a:rPr lang="en-US" sz="1800" b="0" i="0" u="none" strike="noStrike" baseline="0" dirty="0">
                <a:solidFill>
                  <a:srgbClr val="000000"/>
                </a:solidFill>
                <a:latin typeface="Cambria" panose="02040503050406030204" pitchFamily="18" charset="0"/>
              </a:rPr>
              <a:t>. </a:t>
            </a:r>
            <a:endParaRPr lang="en-IN" dirty="0"/>
          </a:p>
        </p:txBody>
      </p:sp>
    </p:spTree>
    <p:extLst>
      <p:ext uri="{BB962C8B-B14F-4D97-AF65-F5344CB8AC3E}">
        <p14:creationId xmlns:p14="http://schemas.microsoft.com/office/powerpoint/2010/main" val="244620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94B1-4A30-9EB6-D641-63F78ACBE62D}"/>
              </a:ext>
            </a:extLst>
          </p:cNvPr>
          <p:cNvSpPr>
            <a:spLocks noGrp="1"/>
          </p:cNvSpPr>
          <p:nvPr>
            <p:ph type="title"/>
          </p:nvPr>
        </p:nvSpPr>
        <p:spPr/>
        <p:txBody>
          <a:bodyPr/>
          <a:lstStyle/>
          <a:p>
            <a:r>
              <a:rPr lang="en-US" dirty="0"/>
              <a:t>Content: </a:t>
            </a:r>
            <a:endParaRPr lang="en-IN" dirty="0"/>
          </a:p>
        </p:txBody>
      </p:sp>
      <p:pic>
        <p:nvPicPr>
          <p:cNvPr id="5" name="Content Placeholder 4">
            <a:extLst>
              <a:ext uri="{FF2B5EF4-FFF2-40B4-BE49-F238E27FC236}">
                <a16:creationId xmlns:a16="http://schemas.microsoft.com/office/drawing/2014/main" id="{79994CB9-3708-D111-82DA-9C01E6073F57}"/>
              </a:ext>
            </a:extLst>
          </p:cNvPr>
          <p:cNvPicPr>
            <a:picLocks noGrp="1" noChangeAspect="1"/>
          </p:cNvPicPr>
          <p:nvPr>
            <p:ph idx="1"/>
          </p:nvPr>
        </p:nvPicPr>
        <p:blipFill>
          <a:blip r:embed="rId2"/>
          <a:stretch>
            <a:fillRect/>
          </a:stretch>
        </p:blipFill>
        <p:spPr>
          <a:xfrm>
            <a:off x="838200" y="1809946"/>
            <a:ext cx="10515600" cy="4760535"/>
          </a:xfrm>
        </p:spPr>
      </p:pic>
    </p:spTree>
    <p:extLst>
      <p:ext uri="{BB962C8B-B14F-4D97-AF65-F5344CB8AC3E}">
        <p14:creationId xmlns:p14="http://schemas.microsoft.com/office/powerpoint/2010/main" val="1926184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5A3B-4487-A6AA-05C0-E434A90B38E2}"/>
              </a:ext>
            </a:extLst>
          </p:cNvPr>
          <p:cNvSpPr>
            <a:spLocks noGrp="1"/>
          </p:cNvSpPr>
          <p:nvPr>
            <p:ph type="title"/>
          </p:nvPr>
        </p:nvSpPr>
        <p:spPr/>
        <p:txBody>
          <a:bodyPr/>
          <a:lstStyle/>
          <a:p>
            <a:r>
              <a:rPr lang="en-IN" dirty="0"/>
              <a:t>Rabindranath Tagore</a:t>
            </a:r>
          </a:p>
        </p:txBody>
      </p:sp>
      <p:pic>
        <p:nvPicPr>
          <p:cNvPr id="5" name="Content Placeholder 4">
            <a:extLst>
              <a:ext uri="{FF2B5EF4-FFF2-40B4-BE49-F238E27FC236}">
                <a16:creationId xmlns:a16="http://schemas.microsoft.com/office/drawing/2014/main" id="{918672E8-E10C-4789-BFBC-1B3B15873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640" y="1838226"/>
            <a:ext cx="6249970" cy="4487159"/>
          </a:xfrm>
        </p:spPr>
      </p:pic>
    </p:spTree>
    <p:extLst>
      <p:ext uri="{BB962C8B-B14F-4D97-AF65-F5344CB8AC3E}">
        <p14:creationId xmlns:p14="http://schemas.microsoft.com/office/powerpoint/2010/main" val="35430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0393-3129-17F9-D865-6B1A025FE112}"/>
              </a:ext>
            </a:extLst>
          </p:cNvPr>
          <p:cNvSpPr>
            <a:spLocks noGrp="1"/>
          </p:cNvSpPr>
          <p:nvPr>
            <p:ph type="title"/>
          </p:nvPr>
        </p:nvSpPr>
        <p:spPr/>
        <p:txBody>
          <a:bodyPr/>
          <a:lstStyle/>
          <a:p>
            <a:r>
              <a:rPr lang="en-IN" dirty="0"/>
              <a:t>Rabindranath Tagore</a:t>
            </a:r>
          </a:p>
        </p:txBody>
      </p:sp>
      <p:sp>
        <p:nvSpPr>
          <p:cNvPr id="3" name="Content Placeholder 2">
            <a:extLst>
              <a:ext uri="{FF2B5EF4-FFF2-40B4-BE49-F238E27FC236}">
                <a16:creationId xmlns:a16="http://schemas.microsoft.com/office/drawing/2014/main" id="{4E6BBC97-E18A-92B9-FF5D-D200515CC1BC}"/>
              </a:ext>
            </a:extLst>
          </p:cNvPr>
          <p:cNvSpPr>
            <a:spLocks noGrp="1"/>
          </p:cNvSpPr>
          <p:nvPr>
            <p:ph idx="1"/>
          </p:nvPr>
        </p:nvSpPr>
        <p:spPr/>
        <p:txBody>
          <a:bodyPr>
            <a:normAutofit/>
          </a:bodyPr>
          <a:lstStyle/>
          <a:p>
            <a:pPr algn="just"/>
            <a:r>
              <a:rPr lang="en-US" sz="2400" b="0" i="0" u="none" strike="noStrike" baseline="0" dirty="0">
                <a:solidFill>
                  <a:srgbClr val="000000"/>
                </a:solidFill>
                <a:latin typeface="Cambria" panose="02040503050406030204" pitchFamily="18" charset="0"/>
              </a:rPr>
              <a:t>Rabindranath Tagore, often referred to as </a:t>
            </a:r>
            <a:r>
              <a:rPr lang="en-US" sz="2400" b="0" i="0" u="sng" strike="noStrike" baseline="0" dirty="0" err="1">
                <a:solidFill>
                  <a:srgbClr val="000000"/>
                </a:solidFill>
                <a:latin typeface="Cambria" panose="02040503050406030204" pitchFamily="18" charset="0"/>
              </a:rPr>
              <a:t>Gurudev</a:t>
            </a:r>
            <a:r>
              <a:rPr lang="en-US" sz="2400" b="0" i="0" u="none" strike="noStrike" baseline="0" dirty="0">
                <a:solidFill>
                  <a:srgbClr val="000000"/>
                </a:solidFill>
                <a:latin typeface="Cambria" panose="02040503050406030204" pitchFamily="18" charset="0"/>
              </a:rPr>
              <a:t>, was a polymath, poet, philosopher, musician, and artist who made immense contributions to modern India. His influence extended beyond literature and arts, impacting various facets of Indian society. Some of Rabindranath Tagore's major contributions are as follows: </a:t>
            </a:r>
          </a:p>
          <a:p>
            <a:pPr algn="just"/>
            <a:r>
              <a:rPr lang="en-IN" sz="2400" i="0" u="none" strike="noStrike" baseline="0" dirty="0">
                <a:solidFill>
                  <a:srgbClr val="000000"/>
                </a:solidFill>
                <a:latin typeface="Cambria" panose="02040503050406030204" pitchFamily="18" charset="0"/>
              </a:rPr>
              <a:t>Literature and Poetry </a:t>
            </a:r>
            <a:endParaRPr lang="en-US" sz="240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National Anthem of India </a:t>
            </a:r>
            <a:endParaRPr lang="en-US" sz="2400" i="0" u="none" strike="noStrike" baseline="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Nationalism and Patriotism </a:t>
            </a:r>
            <a:endParaRPr lang="en-US" sz="240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Visva-Bharati University </a:t>
            </a:r>
            <a:endParaRPr lang="en-US" sz="2400" i="0" u="none" strike="noStrike" baseline="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Social and Educational Reforms </a:t>
            </a:r>
            <a:endParaRPr lang="en-IN" sz="3600" dirty="0"/>
          </a:p>
        </p:txBody>
      </p:sp>
    </p:spTree>
    <p:extLst>
      <p:ext uri="{BB962C8B-B14F-4D97-AF65-F5344CB8AC3E}">
        <p14:creationId xmlns:p14="http://schemas.microsoft.com/office/powerpoint/2010/main" val="143966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B82D-CCD2-249D-39B4-57598AD5A9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3D7C61-2233-8D6E-EE50-FE5C75894B11}"/>
              </a:ext>
            </a:extLst>
          </p:cNvPr>
          <p:cNvSpPr>
            <a:spLocks noGrp="1"/>
          </p:cNvSpPr>
          <p:nvPr>
            <p:ph idx="1"/>
          </p:nvPr>
        </p:nvSpPr>
        <p:spPr/>
        <p:txBody>
          <a:bodyPr>
            <a:normAutofit/>
          </a:bodyPr>
          <a:lstStyle/>
          <a:p>
            <a:pPr algn="just"/>
            <a:r>
              <a:rPr lang="en-US" sz="2400" b="1" i="0" u="none" strike="noStrike" baseline="0" dirty="0">
                <a:solidFill>
                  <a:srgbClr val="000000"/>
                </a:solidFill>
                <a:latin typeface="Cambria" panose="02040503050406030204" pitchFamily="18" charset="0"/>
              </a:rPr>
              <a:t>National Anthem of India</a:t>
            </a:r>
            <a:r>
              <a:rPr lang="en-US" sz="2400" b="0" i="0" u="none" strike="noStrike" baseline="0" dirty="0">
                <a:solidFill>
                  <a:srgbClr val="000000"/>
                </a:solidFill>
                <a:latin typeface="Cambria" panose="02040503050406030204" pitchFamily="18" charset="0"/>
              </a:rPr>
              <a:t>: Tagore's composition "</a:t>
            </a:r>
            <a:r>
              <a:rPr lang="en-US" sz="2400" b="0" i="0" u="sng" strike="noStrike" baseline="0" dirty="0">
                <a:solidFill>
                  <a:srgbClr val="000000"/>
                </a:solidFill>
                <a:latin typeface="Cambria" panose="02040503050406030204" pitchFamily="18" charset="0"/>
              </a:rPr>
              <a:t>Jana </a:t>
            </a:r>
            <a:r>
              <a:rPr lang="en-US" sz="2400" b="0" i="0" u="sng" strike="noStrike" baseline="0" dirty="0" err="1">
                <a:solidFill>
                  <a:srgbClr val="000000"/>
                </a:solidFill>
                <a:latin typeface="Cambria" panose="02040503050406030204" pitchFamily="18" charset="0"/>
              </a:rPr>
              <a:t>Gana</a:t>
            </a:r>
            <a:r>
              <a:rPr lang="en-US" sz="2400" b="0" i="0" u="sng" strike="noStrike" baseline="0" dirty="0">
                <a:solidFill>
                  <a:srgbClr val="000000"/>
                </a:solidFill>
                <a:latin typeface="Cambria" panose="02040503050406030204" pitchFamily="18" charset="0"/>
              </a:rPr>
              <a:t> Mana</a:t>
            </a:r>
            <a:r>
              <a:rPr lang="en-US" sz="2400" b="0" i="0" u="none" strike="noStrike" baseline="0" dirty="0">
                <a:solidFill>
                  <a:srgbClr val="000000"/>
                </a:solidFill>
                <a:latin typeface="Cambria" panose="02040503050406030204" pitchFamily="18" charset="0"/>
              </a:rPr>
              <a:t>" was adopted as the national anthem of India in 1950. The song, originally written in Bengali, embodies the idea of national unity and inclusivity. </a:t>
            </a:r>
          </a:p>
          <a:p>
            <a:pPr algn="just"/>
            <a:r>
              <a:rPr lang="en-US" sz="2400" b="1" i="0" u="none" strike="noStrike" baseline="0" dirty="0">
                <a:solidFill>
                  <a:srgbClr val="000000"/>
                </a:solidFill>
                <a:latin typeface="Cambria" panose="02040503050406030204" pitchFamily="18" charset="0"/>
              </a:rPr>
              <a:t>Nationalism and Patriotism: </a:t>
            </a:r>
            <a:r>
              <a:rPr lang="en-US" sz="2400" b="0" i="0" u="none" strike="noStrike" baseline="0" dirty="0">
                <a:solidFill>
                  <a:srgbClr val="000000"/>
                </a:solidFill>
                <a:latin typeface="Cambria" panose="02040503050406030204" pitchFamily="18" charset="0"/>
              </a:rPr>
              <a:t>Through his literary works and speeches, Tagore played a significant role in </a:t>
            </a:r>
            <a:r>
              <a:rPr lang="en-US" sz="2400" b="0" i="0" u="sng" strike="noStrike" baseline="0" dirty="0">
                <a:solidFill>
                  <a:srgbClr val="000000"/>
                </a:solidFill>
                <a:latin typeface="Cambria" panose="02040503050406030204" pitchFamily="18" charset="0"/>
              </a:rPr>
              <a:t>shaping the intellectual </a:t>
            </a:r>
            <a:r>
              <a:rPr lang="en-US" sz="2400" b="0" i="0" u="none" strike="noStrike" baseline="0" dirty="0">
                <a:solidFill>
                  <a:srgbClr val="000000"/>
                </a:solidFill>
                <a:latin typeface="Cambria" panose="02040503050406030204" pitchFamily="18" charset="0"/>
              </a:rPr>
              <a:t>discourse on nationalism in India. While he initially supported the Swadeshi movement, he later became critical of narrow nationalism and emphasized the importance of a universal humanistic outlook. </a:t>
            </a:r>
          </a:p>
          <a:p>
            <a:pPr algn="just"/>
            <a:r>
              <a:rPr lang="en-US" sz="2400" b="1" i="0" u="none" strike="noStrike" baseline="0" dirty="0">
                <a:solidFill>
                  <a:srgbClr val="000000"/>
                </a:solidFill>
                <a:latin typeface="Cambria" panose="02040503050406030204" pitchFamily="18" charset="0"/>
              </a:rPr>
              <a:t>Visva-Bharati University: </a:t>
            </a:r>
            <a:r>
              <a:rPr lang="en-US" sz="2400" b="0" i="0" u="none" strike="noStrike" baseline="0" dirty="0">
                <a:solidFill>
                  <a:srgbClr val="000000"/>
                </a:solidFill>
                <a:latin typeface="Cambria" panose="02040503050406030204" pitchFamily="18" charset="0"/>
              </a:rPr>
              <a:t>In 1921, Tagore founded Visva-Bharati University in Santiniketan, West Bengal. It was an experiment in alternative education that combined the best of </a:t>
            </a:r>
            <a:r>
              <a:rPr lang="en-US" sz="2400" b="0" i="0" u="sng" strike="noStrike" baseline="0" dirty="0">
                <a:solidFill>
                  <a:srgbClr val="000000"/>
                </a:solidFill>
                <a:latin typeface="Cambria" panose="02040503050406030204" pitchFamily="18" charset="0"/>
              </a:rPr>
              <a:t>Indian and Western educational principles</a:t>
            </a:r>
            <a:r>
              <a:rPr lang="en-US" sz="2400" b="0" i="0" u="none" strike="noStrike" baseline="0" dirty="0">
                <a:solidFill>
                  <a:srgbClr val="000000"/>
                </a:solidFill>
                <a:latin typeface="Cambria" panose="02040503050406030204" pitchFamily="18" charset="0"/>
              </a:rPr>
              <a:t>, fostering an atmosphere of creativity, inclusivity, and freedom of thought </a:t>
            </a:r>
            <a:endParaRPr lang="en-IN" sz="3600" dirty="0"/>
          </a:p>
        </p:txBody>
      </p:sp>
    </p:spTree>
    <p:extLst>
      <p:ext uri="{BB962C8B-B14F-4D97-AF65-F5344CB8AC3E}">
        <p14:creationId xmlns:p14="http://schemas.microsoft.com/office/powerpoint/2010/main" val="1010534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987A-A767-0AC1-CF96-E0CB7EBEB3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A88A74-8D26-1E3F-502D-4191ED6D5908}"/>
              </a:ext>
            </a:extLst>
          </p:cNvPr>
          <p:cNvSpPr>
            <a:spLocks noGrp="1"/>
          </p:cNvSpPr>
          <p:nvPr>
            <p:ph idx="1"/>
          </p:nvPr>
        </p:nvSpPr>
        <p:spPr/>
        <p:txBody>
          <a:bodyPr/>
          <a:lstStyle/>
          <a:p>
            <a:pPr algn="just"/>
            <a:r>
              <a:rPr lang="en-IN" sz="2400" b="1" i="0" u="none" strike="noStrike" baseline="0" dirty="0">
                <a:solidFill>
                  <a:srgbClr val="000000"/>
                </a:solidFill>
                <a:latin typeface="Cambria" panose="02040503050406030204" pitchFamily="18" charset="0"/>
              </a:rPr>
              <a:t>International Cultural Exchange: </a:t>
            </a:r>
            <a:r>
              <a:rPr lang="en-IN" sz="2400" b="0" i="0" u="none" strike="noStrike" baseline="0" dirty="0">
                <a:solidFill>
                  <a:srgbClr val="000000"/>
                </a:solidFill>
                <a:latin typeface="Cambria" panose="02040503050406030204" pitchFamily="18" charset="0"/>
              </a:rPr>
              <a:t>Tagore's travels abroad and interactions with prominent figures like Albert Einstein, Ezra Pound, and Thomas Mann helped </a:t>
            </a:r>
            <a:r>
              <a:rPr lang="en-IN" sz="2400" b="0" i="0" u="sng" strike="noStrike" baseline="0" dirty="0">
                <a:solidFill>
                  <a:srgbClr val="000000"/>
                </a:solidFill>
                <a:latin typeface="Cambria" panose="02040503050406030204" pitchFamily="18" charset="0"/>
              </a:rPr>
              <a:t>foster cultural exchange </a:t>
            </a:r>
            <a:r>
              <a:rPr lang="en-US" sz="2400" b="0" i="0" u="sng" strike="noStrike" baseline="0" dirty="0">
                <a:solidFill>
                  <a:srgbClr val="000000"/>
                </a:solidFill>
                <a:latin typeface="Cambria" panose="02040503050406030204" pitchFamily="18" charset="0"/>
              </a:rPr>
              <a:t>between India and the rest of the world</a:t>
            </a:r>
            <a:r>
              <a:rPr lang="en-US" sz="2400" b="0" i="0" u="none" strike="noStrike" baseline="0" dirty="0">
                <a:solidFill>
                  <a:srgbClr val="000000"/>
                </a:solidFill>
                <a:latin typeface="Cambria" panose="02040503050406030204" pitchFamily="18" charset="0"/>
              </a:rPr>
              <a:t>. He used his international recognition to promote understanding and appreciation of Indian culture. </a:t>
            </a:r>
          </a:p>
          <a:p>
            <a:pPr algn="just"/>
            <a:r>
              <a:rPr lang="en-US" sz="2400" b="1" i="0" u="none" strike="noStrike" baseline="0" dirty="0">
                <a:solidFill>
                  <a:srgbClr val="000000"/>
                </a:solidFill>
                <a:latin typeface="Cambria" panose="02040503050406030204" pitchFamily="18" charset="0"/>
              </a:rPr>
              <a:t>Environmental Awareness: </a:t>
            </a:r>
            <a:r>
              <a:rPr lang="en-US" sz="2400" b="0" i="0" u="none" strike="noStrike" baseline="0" dirty="0">
                <a:solidFill>
                  <a:srgbClr val="000000"/>
                </a:solidFill>
                <a:latin typeface="Cambria" panose="02040503050406030204" pitchFamily="18" charset="0"/>
              </a:rPr>
              <a:t>Tagore's writings also reflected a deep concern for the environment. His nature-centric poems and essays emphasized the need for </a:t>
            </a:r>
            <a:r>
              <a:rPr lang="en-US" sz="2400" b="0" i="0" u="sng" strike="noStrike" baseline="0" dirty="0">
                <a:solidFill>
                  <a:srgbClr val="000000"/>
                </a:solidFill>
                <a:latin typeface="Cambria" panose="02040503050406030204" pitchFamily="18" charset="0"/>
              </a:rPr>
              <a:t>harmony between human beings and nature</a:t>
            </a:r>
            <a:r>
              <a:rPr lang="en-US" sz="1800" b="0" i="0" u="none" strike="noStrike" baseline="0" dirty="0">
                <a:solidFill>
                  <a:srgbClr val="000000"/>
                </a:solidFill>
                <a:latin typeface="Cambria" panose="02040503050406030204" pitchFamily="18" charset="0"/>
              </a:rPr>
              <a:t>. </a:t>
            </a:r>
            <a:endParaRPr lang="en-IN" dirty="0"/>
          </a:p>
        </p:txBody>
      </p:sp>
    </p:spTree>
    <p:extLst>
      <p:ext uri="{BB962C8B-B14F-4D97-AF65-F5344CB8AC3E}">
        <p14:creationId xmlns:p14="http://schemas.microsoft.com/office/powerpoint/2010/main" val="2274207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26A6E-D3AD-E4E8-7FE1-8EDC0442A019}"/>
              </a:ext>
            </a:extLst>
          </p:cNvPr>
          <p:cNvSpPr>
            <a:spLocks noGrp="1"/>
          </p:cNvSpPr>
          <p:nvPr>
            <p:ph idx="1"/>
          </p:nvPr>
        </p:nvSpPr>
        <p:spPr>
          <a:xfrm>
            <a:off x="838200" y="678730"/>
            <a:ext cx="10515600" cy="5498233"/>
          </a:xfrm>
        </p:spPr>
        <p:txBody>
          <a:bodyPr>
            <a:normAutofit fontScale="92500" lnSpcReduction="20000"/>
          </a:bodyPr>
          <a:lstStyle/>
          <a:p>
            <a:r>
              <a:rPr lang="en-US" sz="1800" b="0" i="0" u="none" strike="noStrike" baseline="0" dirty="0">
                <a:solidFill>
                  <a:srgbClr val="000000"/>
                </a:solidFill>
                <a:latin typeface="Cambria" panose="02040503050406030204" pitchFamily="18" charset="0"/>
              </a:rPr>
              <a:t>What was Rabindranath Tagore's major literary achievement that earned him the Nobel Prize in Literature in 1913? </a:t>
            </a:r>
          </a:p>
          <a:p>
            <a:pPr marL="0" indent="0">
              <a:buNone/>
            </a:pPr>
            <a:r>
              <a:rPr lang="en-US" sz="1800" b="0" i="0" u="none" strike="noStrike" baseline="0" dirty="0">
                <a:solidFill>
                  <a:srgbClr val="000000"/>
                </a:solidFill>
                <a:latin typeface="Cambria" panose="02040503050406030204" pitchFamily="18" charset="0"/>
              </a:rPr>
              <a:t>a) Composing thousands of poems and essays </a:t>
            </a:r>
          </a:p>
          <a:p>
            <a:pPr marL="0" indent="0">
              <a:buNone/>
            </a:pPr>
            <a:r>
              <a:rPr lang="en-IN" sz="1800" b="0" i="0" u="none" strike="noStrike" baseline="0" dirty="0">
                <a:solidFill>
                  <a:srgbClr val="000000"/>
                </a:solidFill>
                <a:latin typeface="Cambria" panose="02040503050406030204" pitchFamily="18" charset="0"/>
              </a:rPr>
              <a:t>b) Founding Visva-Bharati University </a:t>
            </a:r>
          </a:p>
          <a:p>
            <a:pPr marL="0" indent="0">
              <a:buNone/>
            </a:pPr>
            <a:r>
              <a:rPr lang="en-US" sz="1800" b="0" i="0" u="none" strike="noStrike" baseline="0" dirty="0">
                <a:solidFill>
                  <a:srgbClr val="000000"/>
                </a:solidFill>
                <a:latin typeface="Cambria" panose="02040503050406030204" pitchFamily="18" charset="0"/>
              </a:rPr>
              <a:t>c) Writing the national anthem of India </a:t>
            </a:r>
          </a:p>
          <a:p>
            <a:pPr marL="0" indent="0">
              <a:buNone/>
            </a:pPr>
            <a:r>
              <a:rPr lang="en-IN" sz="1800" b="0" i="0" u="none" strike="noStrike" baseline="0" dirty="0">
                <a:solidFill>
                  <a:srgbClr val="000000"/>
                </a:solidFill>
                <a:latin typeface="Cambria" panose="02040503050406030204" pitchFamily="18" charset="0"/>
              </a:rPr>
              <a:t>d) Composing the song "Jana </a:t>
            </a:r>
            <a:r>
              <a:rPr lang="en-IN" sz="1800" b="0" i="0" u="none" strike="noStrike" baseline="0" dirty="0" err="1">
                <a:solidFill>
                  <a:srgbClr val="000000"/>
                </a:solidFill>
                <a:latin typeface="Cambria" panose="02040503050406030204" pitchFamily="18" charset="0"/>
              </a:rPr>
              <a:t>Gana</a:t>
            </a:r>
            <a:r>
              <a:rPr lang="en-IN" sz="1800" b="0" i="0" u="none" strike="noStrike" baseline="0" dirty="0">
                <a:solidFill>
                  <a:srgbClr val="000000"/>
                </a:solidFill>
                <a:latin typeface="Cambria" panose="02040503050406030204" pitchFamily="18" charset="0"/>
              </a:rPr>
              <a:t> Mana" </a:t>
            </a:r>
          </a:p>
          <a:p>
            <a:r>
              <a:rPr lang="en-US" sz="1800" b="0" i="0" u="none" strike="noStrike" baseline="0" dirty="0">
                <a:solidFill>
                  <a:srgbClr val="000000"/>
                </a:solidFill>
                <a:latin typeface="Cambria" panose="02040503050406030204" pitchFamily="18" charset="0"/>
              </a:rPr>
              <a:t>Who was Sri Aurobindo's spiritual collaborator and played a significant role in the growth of the Sri Aurobindo Ashram? </a:t>
            </a:r>
          </a:p>
          <a:p>
            <a:pPr marL="0" indent="0">
              <a:buNone/>
            </a:pPr>
            <a:r>
              <a:rPr lang="en-IN" sz="1800" b="0" i="0" u="none" strike="noStrike" baseline="0" dirty="0">
                <a:solidFill>
                  <a:srgbClr val="000000"/>
                </a:solidFill>
                <a:latin typeface="Cambria" panose="02040503050406030204" pitchFamily="18" charset="0"/>
              </a:rPr>
              <a:t>a) Rani </a:t>
            </a:r>
            <a:r>
              <a:rPr lang="en-IN" sz="1800" b="0" i="0" u="none" strike="noStrike" baseline="0" dirty="0" err="1">
                <a:solidFill>
                  <a:srgbClr val="000000"/>
                </a:solidFill>
                <a:latin typeface="Cambria" panose="02040503050406030204" pitchFamily="18" charset="0"/>
              </a:rPr>
              <a:t>Lakshmibai</a:t>
            </a:r>
            <a:r>
              <a:rPr lang="en-IN" sz="1800" b="0" i="0" u="none" strike="noStrike" baseline="0" dirty="0">
                <a:solidFill>
                  <a:srgbClr val="000000"/>
                </a:solidFill>
                <a:latin typeface="Cambria" panose="02040503050406030204" pitchFamily="18" charset="0"/>
              </a:rPr>
              <a:t> </a:t>
            </a:r>
          </a:p>
          <a:p>
            <a:pPr marL="0" indent="0">
              <a:buNone/>
            </a:pPr>
            <a:r>
              <a:rPr lang="en-IN" sz="1800" b="0" i="0" u="none" strike="noStrike" baseline="0" dirty="0">
                <a:solidFill>
                  <a:srgbClr val="000000"/>
                </a:solidFill>
                <a:latin typeface="Cambria" panose="02040503050406030204" pitchFamily="18" charset="0"/>
              </a:rPr>
              <a:t>b) Sarojini Naidu </a:t>
            </a:r>
          </a:p>
          <a:p>
            <a:pPr marL="0" indent="0">
              <a:buNone/>
            </a:pPr>
            <a:r>
              <a:rPr lang="en-US" sz="1800" b="0" i="0" u="none" strike="noStrike" baseline="0" dirty="0">
                <a:solidFill>
                  <a:srgbClr val="000000"/>
                </a:solidFill>
                <a:latin typeface="Cambria" panose="02040503050406030204" pitchFamily="18" charset="0"/>
              </a:rPr>
              <a:t>c) The Mother (</a:t>
            </a:r>
            <a:r>
              <a:rPr lang="en-US" sz="1800" b="0" i="0" u="none" strike="noStrike" baseline="0" dirty="0" err="1">
                <a:solidFill>
                  <a:srgbClr val="000000"/>
                </a:solidFill>
                <a:latin typeface="Cambria" panose="02040503050406030204" pitchFamily="18" charset="0"/>
              </a:rPr>
              <a:t>Mirra</a:t>
            </a:r>
            <a:r>
              <a:rPr lang="en-US" sz="1800" b="0" i="0" u="none" strike="noStrike" baseline="0" dirty="0">
                <a:solidFill>
                  <a:srgbClr val="000000"/>
                </a:solidFill>
                <a:latin typeface="Cambria" panose="02040503050406030204" pitchFamily="18" charset="0"/>
              </a:rPr>
              <a:t> </a:t>
            </a:r>
            <a:r>
              <a:rPr lang="en-US" sz="1800" b="0" i="0" u="none" strike="noStrike" baseline="0" dirty="0" err="1">
                <a:solidFill>
                  <a:srgbClr val="000000"/>
                </a:solidFill>
                <a:latin typeface="Cambria" panose="02040503050406030204" pitchFamily="18" charset="0"/>
              </a:rPr>
              <a:t>Alfassa</a:t>
            </a:r>
            <a:r>
              <a:rPr lang="en-US" sz="1800" b="0" i="0" u="none" strike="noStrike" baseline="0" dirty="0">
                <a:solidFill>
                  <a:srgbClr val="000000"/>
                </a:solidFill>
                <a:latin typeface="Cambria" panose="02040503050406030204" pitchFamily="18" charset="0"/>
              </a:rPr>
              <a:t>) </a:t>
            </a:r>
          </a:p>
          <a:p>
            <a:pPr marL="0" indent="0">
              <a:buNone/>
            </a:pPr>
            <a:r>
              <a:rPr lang="en-IN" sz="1800" b="0" i="0" u="none" strike="noStrike" baseline="0" dirty="0">
                <a:solidFill>
                  <a:srgbClr val="000000"/>
                </a:solidFill>
                <a:latin typeface="Cambria" panose="02040503050406030204" pitchFamily="18" charset="0"/>
              </a:rPr>
              <a:t>d) Annie Besant </a:t>
            </a:r>
            <a:endParaRPr lang="en-IN"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Vivekananda founded the Ramakrishna Mission to establish ____________ to provide education to the masses, including the underprivileged. </a:t>
            </a:r>
          </a:p>
          <a:p>
            <a:pPr marL="0" indent="0">
              <a:buNone/>
            </a:pPr>
            <a:r>
              <a:rPr lang="en-IN" sz="1800" b="0" i="0" u="none" strike="noStrike" baseline="0" dirty="0">
                <a:solidFill>
                  <a:srgbClr val="000000"/>
                </a:solidFill>
                <a:latin typeface="Cambria" panose="02040503050406030204" pitchFamily="18" charset="0"/>
              </a:rPr>
              <a:t>a) Hospitals </a:t>
            </a:r>
          </a:p>
          <a:p>
            <a:pPr marL="0" indent="0">
              <a:buNone/>
            </a:pPr>
            <a:r>
              <a:rPr lang="en-IN" sz="1800" b="0" i="0" u="none" strike="noStrike" baseline="0" dirty="0">
                <a:solidFill>
                  <a:srgbClr val="000000"/>
                </a:solidFill>
                <a:latin typeface="Cambria" panose="02040503050406030204" pitchFamily="18" charset="0"/>
              </a:rPr>
              <a:t>b) Temples </a:t>
            </a:r>
          </a:p>
          <a:p>
            <a:pPr marL="0" indent="0">
              <a:buNone/>
            </a:pPr>
            <a:r>
              <a:rPr lang="en-IN" sz="1800" b="0" i="0" u="none" strike="noStrike" baseline="0" dirty="0">
                <a:solidFill>
                  <a:srgbClr val="000000"/>
                </a:solidFill>
                <a:latin typeface="Cambria" panose="02040503050406030204" pitchFamily="18" charset="0"/>
              </a:rPr>
              <a:t>c) Educational institutions </a:t>
            </a:r>
          </a:p>
          <a:p>
            <a:pPr marL="0" indent="0">
              <a:buNone/>
            </a:pPr>
            <a:r>
              <a:rPr lang="en-IN" sz="1800" b="0" i="0" u="none" strike="noStrike" baseline="0" dirty="0">
                <a:solidFill>
                  <a:srgbClr val="000000"/>
                </a:solidFill>
                <a:latin typeface="Cambria" panose="02040503050406030204" pitchFamily="18" charset="0"/>
              </a:rPr>
              <a:t>d) Orphanages </a:t>
            </a:r>
            <a:endParaRPr lang="en-IN" dirty="0"/>
          </a:p>
        </p:txBody>
      </p:sp>
    </p:spTree>
    <p:extLst>
      <p:ext uri="{BB962C8B-B14F-4D97-AF65-F5344CB8AC3E}">
        <p14:creationId xmlns:p14="http://schemas.microsoft.com/office/powerpoint/2010/main" val="2062547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092C-3F5C-2CEC-EFB8-CAC26F6F5C99}"/>
              </a:ext>
            </a:extLst>
          </p:cNvPr>
          <p:cNvSpPr>
            <a:spLocks noGrp="1"/>
          </p:cNvSpPr>
          <p:nvPr>
            <p:ph type="title"/>
          </p:nvPr>
        </p:nvSpPr>
        <p:spPr/>
        <p:txBody>
          <a:bodyPr/>
          <a:lstStyle/>
          <a:p>
            <a:r>
              <a:rPr lang="en-US" dirty="0"/>
              <a:t>Mahatma Gandhi</a:t>
            </a:r>
            <a:endParaRPr lang="en-IN" dirty="0"/>
          </a:p>
        </p:txBody>
      </p:sp>
      <p:pic>
        <p:nvPicPr>
          <p:cNvPr id="5" name="Content Placeholder 4">
            <a:extLst>
              <a:ext uri="{FF2B5EF4-FFF2-40B4-BE49-F238E27FC236}">
                <a16:creationId xmlns:a16="http://schemas.microsoft.com/office/drawing/2014/main" id="{25277D21-FC38-2717-856F-F6FC82A22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004" y="1923068"/>
            <a:ext cx="5066956" cy="3959257"/>
          </a:xfrm>
        </p:spPr>
      </p:pic>
    </p:spTree>
    <p:extLst>
      <p:ext uri="{BB962C8B-B14F-4D97-AF65-F5344CB8AC3E}">
        <p14:creationId xmlns:p14="http://schemas.microsoft.com/office/powerpoint/2010/main" val="2047404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35E3-FF86-48F5-79C4-F04E703134E4}"/>
              </a:ext>
            </a:extLst>
          </p:cNvPr>
          <p:cNvSpPr>
            <a:spLocks noGrp="1"/>
          </p:cNvSpPr>
          <p:nvPr>
            <p:ph type="title"/>
          </p:nvPr>
        </p:nvSpPr>
        <p:spPr/>
        <p:txBody>
          <a:bodyPr>
            <a:normAutofit fontScale="90000"/>
          </a:bodyPr>
          <a:lstStyle/>
          <a:p>
            <a:r>
              <a:rPr lang="en-US" dirty="0"/>
              <a:t>Understanding Mahatma Gandhi; A new nation is born as a republic – the pangs of birth and growth</a:t>
            </a:r>
            <a:endParaRPr lang="en-IN" dirty="0"/>
          </a:p>
        </p:txBody>
      </p:sp>
      <p:sp>
        <p:nvSpPr>
          <p:cNvPr id="3" name="Content Placeholder 2">
            <a:extLst>
              <a:ext uri="{FF2B5EF4-FFF2-40B4-BE49-F238E27FC236}">
                <a16:creationId xmlns:a16="http://schemas.microsoft.com/office/drawing/2014/main" id="{2C52964E-270B-C34D-A90C-5F14C1ADB485}"/>
              </a:ext>
            </a:extLst>
          </p:cNvPr>
          <p:cNvSpPr>
            <a:spLocks noGrp="1"/>
          </p:cNvSpPr>
          <p:nvPr>
            <p:ph idx="1"/>
          </p:nvPr>
        </p:nvSpPr>
        <p:spPr/>
        <p:txBody>
          <a:bodyPr>
            <a:normAutofit fontScale="92500" lnSpcReduction="10000"/>
          </a:bodyPr>
          <a:lstStyle/>
          <a:p>
            <a:pPr algn="just"/>
            <a:r>
              <a:rPr lang="en-US" b="1" i="0" u="none" strike="noStrike" baseline="0" dirty="0">
                <a:solidFill>
                  <a:srgbClr val="000000"/>
                </a:solidFill>
                <a:latin typeface="Cambria" panose="02040503050406030204" pitchFamily="18" charset="0"/>
              </a:rPr>
              <a:t>Mahatma Gandhi's Role in India's Struggle for Independence: </a:t>
            </a:r>
            <a:r>
              <a:rPr lang="en-US" b="0" i="0" u="none" strike="noStrike" baseline="0" dirty="0">
                <a:solidFill>
                  <a:srgbClr val="000000"/>
                </a:solidFill>
                <a:latin typeface="Cambria" panose="02040503050406030204" pitchFamily="18" charset="0"/>
              </a:rPr>
              <a:t>Mahatma Gandhi, also known as the Father of the Nation </a:t>
            </a:r>
            <a:r>
              <a:rPr lang="en-US" b="0" i="0" u="sng" strike="noStrike" baseline="0" dirty="0">
                <a:solidFill>
                  <a:srgbClr val="000000"/>
                </a:solidFill>
                <a:latin typeface="Cambria" panose="02040503050406030204" pitchFamily="18" charset="0"/>
              </a:rPr>
              <a:t>(Bapu), </a:t>
            </a:r>
            <a:r>
              <a:rPr lang="en-US" b="0" i="0" u="none" strike="noStrike" baseline="0" dirty="0">
                <a:solidFill>
                  <a:srgbClr val="000000"/>
                </a:solidFill>
                <a:latin typeface="Cambria" panose="02040503050406030204" pitchFamily="18" charset="0"/>
              </a:rPr>
              <a:t>was the foremost leader of India's nonviolent struggle for independence from British colonial rule. He adopted the principles of truth </a:t>
            </a:r>
            <a:r>
              <a:rPr lang="en-US" b="0" i="0" u="sng" strike="noStrike" baseline="0" dirty="0">
                <a:solidFill>
                  <a:srgbClr val="000000"/>
                </a:solidFill>
                <a:latin typeface="Cambria" panose="02040503050406030204" pitchFamily="18" charset="0"/>
              </a:rPr>
              <a:t>(Satya), </a:t>
            </a:r>
            <a:r>
              <a:rPr lang="en-US" b="0" i="0" u="none" strike="noStrike" baseline="0" dirty="0">
                <a:solidFill>
                  <a:srgbClr val="000000"/>
                </a:solidFill>
                <a:latin typeface="Cambria" panose="02040503050406030204" pitchFamily="18" charset="0"/>
              </a:rPr>
              <a:t>nonviolence </a:t>
            </a:r>
            <a:r>
              <a:rPr lang="en-US" b="0" i="0" u="sng" strike="noStrike" baseline="0" dirty="0">
                <a:solidFill>
                  <a:srgbClr val="000000"/>
                </a:solidFill>
                <a:latin typeface="Cambria" panose="02040503050406030204" pitchFamily="18" charset="0"/>
              </a:rPr>
              <a:t>(Ahimsa), </a:t>
            </a:r>
            <a:r>
              <a:rPr lang="en-US" b="0" i="0" u="none" strike="noStrike" baseline="0" dirty="0">
                <a:solidFill>
                  <a:srgbClr val="000000"/>
                </a:solidFill>
                <a:latin typeface="Cambria" panose="02040503050406030204" pitchFamily="18" charset="0"/>
              </a:rPr>
              <a:t>and civil disobedience to challenge British authority and inspire millions of Indians to join the freedom movement. </a:t>
            </a:r>
          </a:p>
          <a:p>
            <a:pPr algn="just"/>
            <a:r>
              <a:rPr lang="en-US" b="0" i="0" u="none" strike="noStrike" baseline="0" dirty="0">
                <a:solidFill>
                  <a:srgbClr val="000000"/>
                </a:solidFill>
                <a:latin typeface="Cambria" panose="02040503050406030204" pitchFamily="18" charset="0"/>
              </a:rPr>
              <a:t>Gandhi's approach to nonviolent resistance, also known as </a:t>
            </a:r>
            <a:r>
              <a:rPr lang="en-US" b="0" i="0" u="sng" strike="noStrike" baseline="0" dirty="0">
                <a:solidFill>
                  <a:srgbClr val="000000"/>
                </a:solidFill>
                <a:latin typeface="Cambria" panose="02040503050406030204" pitchFamily="18" charset="0"/>
              </a:rPr>
              <a:t>Satyagraha</a:t>
            </a:r>
            <a:r>
              <a:rPr lang="en-US" b="0" i="0" u="none" strike="noStrike" baseline="0" dirty="0">
                <a:solidFill>
                  <a:srgbClr val="000000"/>
                </a:solidFill>
                <a:latin typeface="Cambria" panose="02040503050406030204" pitchFamily="18" charset="0"/>
              </a:rPr>
              <a:t>, played a crucial role in uniting people from diverse backgrounds in the fight for independence. Through various campaigns such as </a:t>
            </a:r>
            <a:r>
              <a:rPr lang="en-US" b="0" i="0" u="sng" strike="noStrike" baseline="0" dirty="0">
                <a:solidFill>
                  <a:srgbClr val="000000"/>
                </a:solidFill>
                <a:latin typeface="Cambria" panose="02040503050406030204" pitchFamily="18" charset="0"/>
              </a:rPr>
              <a:t>the Non-Cooperation Movement, the Salt March, and the Quit India Movement</a:t>
            </a:r>
            <a:r>
              <a:rPr lang="en-US" b="0" i="0" u="none" strike="noStrike" baseline="0" dirty="0">
                <a:solidFill>
                  <a:srgbClr val="000000"/>
                </a:solidFill>
                <a:latin typeface="Cambria" panose="02040503050406030204" pitchFamily="18" charset="0"/>
              </a:rPr>
              <a:t>, he mobilized the masses and brought attention to the injustices of colonial rule. </a:t>
            </a:r>
            <a:endParaRPr lang="en-IN" sz="4000" dirty="0"/>
          </a:p>
        </p:txBody>
      </p:sp>
    </p:spTree>
    <p:extLst>
      <p:ext uri="{BB962C8B-B14F-4D97-AF65-F5344CB8AC3E}">
        <p14:creationId xmlns:p14="http://schemas.microsoft.com/office/powerpoint/2010/main" val="1364769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BBBA-CD5E-17D8-2ECA-CEB44E3A7C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304277-7179-7A5D-4589-A35E11A260E8}"/>
              </a:ext>
            </a:extLst>
          </p:cNvPr>
          <p:cNvSpPr>
            <a:spLocks noGrp="1"/>
          </p:cNvSpPr>
          <p:nvPr>
            <p:ph idx="1"/>
          </p:nvPr>
        </p:nvSpPr>
        <p:spPr/>
        <p:txBody>
          <a:bodyPr>
            <a:normAutofit/>
          </a:bodyPr>
          <a:lstStyle/>
          <a:p>
            <a:r>
              <a:rPr lang="en-IN" b="0" i="0" u="none" strike="noStrike" baseline="0" dirty="0">
                <a:solidFill>
                  <a:srgbClr val="000000"/>
                </a:solidFill>
              </a:rPr>
              <a:t>Challenges faced includes;</a:t>
            </a:r>
          </a:p>
          <a:p>
            <a:r>
              <a:rPr lang="en-IN" i="0" u="none" strike="noStrike" baseline="0" dirty="0">
                <a:solidFill>
                  <a:srgbClr val="000000"/>
                </a:solidFill>
                <a:latin typeface="Cambria" panose="02040503050406030204" pitchFamily="18" charset="0"/>
              </a:rPr>
              <a:t>Partition and Communal Violence </a:t>
            </a:r>
          </a:p>
          <a:p>
            <a:r>
              <a:rPr lang="en-IN" i="0" u="none" strike="noStrike" baseline="0" dirty="0">
                <a:solidFill>
                  <a:srgbClr val="000000"/>
                </a:solidFill>
                <a:latin typeface="Cambria" panose="02040503050406030204" pitchFamily="18" charset="0"/>
              </a:rPr>
              <a:t>Economic Struggles </a:t>
            </a:r>
            <a:endParaRPr lang="en-IN" dirty="0">
              <a:solidFill>
                <a:srgbClr val="000000"/>
              </a:solidFill>
              <a:latin typeface="Cambria" panose="02040503050406030204" pitchFamily="18" charset="0"/>
            </a:endParaRPr>
          </a:p>
          <a:p>
            <a:r>
              <a:rPr lang="en-IN" i="0" u="none" strike="noStrike" baseline="0" dirty="0">
                <a:solidFill>
                  <a:srgbClr val="000000"/>
                </a:solidFill>
                <a:latin typeface="Cambria" panose="02040503050406030204" pitchFamily="18" charset="0"/>
              </a:rPr>
              <a:t>Social Inequities </a:t>
            </a:r>
          </a:p>
          <a:p>
            <a:r>
              <a:rPr lang="en-IN" i="0" u="none" strike="noStrike" baseline="0" dirty="0">
                <a:solidFill>
                  <a:srgbClr val="000000"/>
                </a:solidFill>
                <a:latin typeface="Cambria" panose="02040503050406030204" pitchFamily="18" charset="0"/>
              </a:rPr>
              <a:t>Consolidation of Diversity </a:t>
            </a:r>
            <a:endParaRPr lang="en-IN" dirty="0">
              <a:solidFill>
                <a:srgbClr val="000000"/>
              </a:solidFill>
              <a:latin typeface="Cambria" panose="02040503050406030204" pitchFamily="18" charset="0"/>
            </a:endParaRPr>
          </a:p>
          <a:p>
            <a:r>
              <a:rPr lang="en-IN" i="0" u="none" strike="noStrike" baseline="0" dirty="0">
                <a:solidFill>
                  <a:srgbClr val="000000"/>
                </a:solidFill>
                <a:latin typeface="Cambria" panose="02040503050406030204" pitchFamily="18" charset="0"/>
              </a:rPr>
              <a:t>Political Challenges </a:t>
            </a:r>
            <a:endParaRPr lang="en-IN" sz="4000" dirty="0"/>
          </a:p>
        </p:txBody>
      </p:sp>
    </p:spTree>
    <p:extLst>
      <p:ext uri="{BB962C8B-B14F-4D97-AF65-F5344CB8AC3E}">
        <p14:creationId xmlns:p14="http://schemas.microsoft.com/office/powerpoint/2010/main" val="2672114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23433-FA36-54C8-5234-0B6231742337}"/>
              </a:ext>
            </a:extLst>
          </p:cNvPr>
          <p:cNvSpPr>
            <a:spLocks noGrp="1"/>
          </p:cNvSpPr>
          <p:nvPr>
            <p:ph idx="1"/>
          </p:nvPr>
        </p:nvSpPr>
        <p:spPr>
          <a:xfrm>
            <a:off x="838200" y="923827"/>
            <a:ext cx="10515600" cy="5253136"/>
          </a:xfrm>
        </p:spPr>
        <p:txBody>
          <a:bodyPr>
            <a:normAutofit/>
          </a:bodyPr>
          <a:lstStyle/>
          <a:p>
            <a:pPr algn="just"/>
            <a:r>
              <a:rPr lang="en-US" sz="2400" b="1" i="0" u="none" strike="noStrike" baseline="0" dirty="0">
                <a:solidFill>
                  <a:srgbClr val="000000"/>
                </a:solidFill>
                <a:latin typeface="Cambria" panose="02040503050406030204" pitchFamily="18" charset="0"/>
              </a:rPr>
              <a:t>Partition and Communal Violence: </a:t>
            </a:r>
            <a:r>
              <a:rPr lang="en-US" sz="2400" b="0" i="0" u="none" strike="noStrike" baseline="0" dirty="0">
                <a:solidFill>
                  <a:srgbClr val="000000"/>
                </a:solidFill>
                <a:latin typeface="Cambria" panose="02040503050406030204" pitchFamily="18" charset="0"/>
              </a:rPr>
              <a:t>The partition of India into India and Pakistan led to one of the </a:t>
            </a:r>
            <a:r>
              <a:rPr lang="en-US" sz="2400" b="0" i="0" u="sng" strike="noStrike" baseline="0" dirty="0">
                <a:solidFill>
                  <a:srgbClr val="000000"/>
                </a:solidFill>
                <a:latin typeface="Cambria" panose="02040503050406030204" pitchFamily="18" charset="0"/>
              </a:rPr>
              <a:t>largest human migrations </a:t>
            </a:r>
            <a:r>
              <a:rPr lang="en-US" sz="2400" b="0" i="0" u="none" strike="noStrike" baseline="0" dirty="0">
                <a:solidFill>
                  <a:srgbClr val="000000"/>
                </a:solidFill>
                <a:latin typeface="Cambria" panose="02040503050406030204" pitchFamily="18" charset="0"/>
              </a:rPr>
              <a:t>in history, resulting in communal violence and the loss of countless lives and properties. </a:t>
            </a:r>
          </a:p>
          <a:p>
            <a:pPr algn="just"/>
            <a:r>
              <a:rPr lang="en-US" sz="2400" b="1" i="0" u="none" strike="noStrike" baseline="0" dirty="0">
                <a:solidFill>
                  <a:srgbClr val="000000"/>
                </a:solidFill>
                <a:latin typeface="Cambria" panose="02040503050406030204" pitchFamily="18" charset="0"/>
              </a:rPr>
              <a:t>Economic Struggles: </a:t>
            </a:r>
            <a:r>
              <a:rPr lang="en-US" sz="2400" b="0" i="0" u="none" strike="noStrike" baseline="0" dirty="0">
                <a:solidFill>
                  <a:srgbClr val="000000"/>
                </a:solidFill>
                <a:latin typeface="Cambria" panose="02040503050406030204" pitchFamily="18" charset="0"/>
              </a:rPr>
              <a:t>India inherited </a:t>
            </a:r>
            <a:r>
              <a:rPr lang="en-US" sz="2400" b="0" i="0" u="sng" strike="noStrike" baseline="0" dirty="0">
                <a:solidFill>
                  <a:srgbClr val="000000"/>
                </a:solidFill>
                <a:latin typeface="Cambria" panose="02040503050406030204" pitchFamily="18" charset="0"/>
              </a:rPr>
              <a:t>a weak and underdeveloped economy </a:t>
            </a:r>
            <a:r>
              <a:rPr lang="en-US" sz="2400" b="0" i="0" u="none" strike="noStrike" baseline="0" dirty="0">
                <a:solidFill>
                  <a:srgbClr val="000000"/>
                </a:solidFill>
                <a:latin typeface="Cambria" panose="02040503050406030204" pitchFamily="18" charset="0"/>
              </a:rPr>
              <a:t>from colonial rule. Building a self-reliant and prosperous nation required significant efforts and economic reforms.</a:t>
            </a:r>
          </a:p>
          <a:p>
            <a:pPr algn="just"/>
            <a:r>
              <a:rPr lang="en-US" sz="2400" b="1" i="0" u="none" strike="noStrike" baseline="0" dirty="0">
                <a:solidFill>
                  <a:srgbClr val="000000"/>
                </a:solidFill>
                <a:latin typeface="Cambria" panose="02040503050406030204" pitchFamily="18" charset="0"/>
              </a:rPr>
              <a:t>Social Inequities: </a:t>
            </a:r>
            <a:r>
              <a:rPr lang="en-US" sz="2400" b="0" i="0" u="none" strike="noStrike" baseline="0" dirty="0">
                <a:solidFill>
                  <a:srgbClr val="000000"/>
                </a:solidFill>
                <a:latin typeface="Cambria" panose="02040503050406030204" pitchFamily="18" charset="0"/>
              </a:rPr>
              <a:t>The country continued to grapple with social issues such </a:t>
            </a:r>
            <a:r>
              <a:rPr lang="en-US" sz="2400" b="0" i="0" u="sng" strike="noStrike" baseline="0" dirty="0">
                <a:solidFill>
                  <a:srgbClr val="000000"/>
                </a:solidFill>
                <a:latin typeface="Cambria" panose="02040503050406030204" pitchFamily="18" charset="0"/>
              </a:rPr>
              <a:t>as poverty, illiteracy, caste discrimination, and gender inequality</a:t>
            </a:r>
            <a:r>
              <a:rPr lang="en-US" sz="2400" b="0" i="0" u="none" strike="noStrike" baseline="0" dirty="0">
                <a:solidFill>
                  <a:srgbClr val="000000"/>
                </a:solidFill>
                <a:latin typeface="Cambria" panose="02040503050406030204" pitchFamily="18" charset="0"/>
              </a:rPr>
              <a:t>. </a:t>
            </a:r>
          </a:p>
          <a:p>
            <a:pPr algn="just"/>
            <a:r>
              <a:rPr lang="en-US" sz="2400" b="1" i="0" u="none" strike="noStrike" baseline="0" dirty="0">
                <a:solidFill>
                  <a:srgbClr val="000000"/>
                </a:solidFill>
                <a:latin typeface="Cambria" panose="02040503050406030204" pitchFamily="18" charset="0"/>
              </a:rPr>
              <a:t>Consolidation of Diversity: </a:t>
            </a:r>
            <a:r>
              <a:rPr lang="en-US" sz="2400" b="0" i="0" u="none" strike="noStrike" baseline="0" dirty="0">
                <a:solidFill>
                  <a:srgbClr val="000000"/>
                </a:solidFill>
                <a:latin typeface="Cambria" panose="02040503050406030204" pitchFamily="18" charset="0"/>
              </a:rPr>
              <a:t>India is known for its diverse cultural, linguistic, and religious identities. Building a unified nation while respecting and celebrating this diversity was a delicate and ongoing task. </a:t>
            </a:r>
          </a:p>
          <a:p>
            <a:pPr algn="just"/>
            <a:r>
              <a:rPr lang="en-US" sz="2400" b="1" i="0" u="none" strike="noStrike" baseline="0" dirty="0">
                <a:solidFill>
                  <a:srgbClr val="000000"/>
                </a:solidFill>
                <a:latin typeface="Cambria" panose="02040503050406030204" pitchFamily="18" charset="0"/>
              </a:rPr>
              <a:t>Political Challenges: </a:t>
            </a:r>
            <a:r>
              <a:rPr lang="en-US" sz="2400" b="0" i="0" u="none" strike="noStrike" baseline="0" dirty="0">
                <a:solidFill>
                  <a:srgbClr val="000000"/>
                </a:solidFill>
                <a:latin typeface="Cambria" panose="02040503050406030204" pitchFamily="18" charset="0"/>
              </a:rPr>
              <a:t>The newly independent nation faced the challenge of establishing a democratic governance system, drafting a constitution, and maintaining political stability.</a:t>
            </a:r>
            <a:endParaRPr lang="en-IN" sz="3600" dirty="0"/>
          </a:p>
        </p:txBody>
      </p:sp>
    </p:spTree>
    <p:extLst>
      <p:ext uri="{BB962C8B-B14F-4D97-AF65-F5344CB8AC3E}">
        <p14:creationId xmlns:p14="http://schemas.microsoft.com/office/powerpoint/2010/main" val="1161414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5D6A2-BEE6-6177-BE7E-D9E3EC5B7C93}"/>
              </a:ext>
            </a:extLst>
          </p:cNvPr>
          <p:cNvSpPr>
            <a:spLocks noGrp="1"/>
          </p:cNvSpPr>
          <p:nvPr>
            <p:ph idx="1"/>
          </p:nvPr>
        </p:nvSpPr>
        <p:spPr>
          <a:xfrm>
            <a:off x="838200" y="499621"/>
            <a:ext cx="10515600" cy="5677342"/>
          </a:xfrm>
        </p:spPr>
        <p:txBody>
          <a:bodyPr>
            <a:normAutofit/>
          </a:bodyPr>
          <a:lstStyle/>
          <a:p>
            <a:r>
              <a:rPr lang="en-US" sz="1800" b="0" i="0" u="none" strike="noStrike" baseline="0" dirty="0">
                <a:solidFill>
                  <a:srgbClr val="000000"/>
                </a:solidFill>
                <a:latin typeface="Cambria" panose="02040503050406030204" pitchFamily="18" charset="0"/>
              </a:rPr>
              <a:t>What principles did Mahatma Gandhi adopt in India's struggle for independence? </a:t>
            </a:r>
          </a:p>
          <a:p>
            <a:pPr marL="0" indent="0">
              <a:buNone/>
            </a:pPr>
            <a:r>
              <a:rPr lang="en-IN" sz="1800" b="0" i="0" u="none" strike="noStrike" baseline="0" dirty="0">
                <a:solidFill>
                  <a:srgbClr val="000000"/>
                </a:solidFill>
                <a:latin typeface="Cambria" panose="02040503050406030204" pitchFamily="18" charset="0"/>
              </a:rPr>
              <a:t>a) Democracy and secularism </a:t>
            </a:r>
          </a:p>
          <a:p>
            <a:pPr marL="0" indent="0">
              <a:buNone/>
            </a:pPr>
            <a:r>
              <a:rPr lang="en-US" sz="1800" b="0" i="0" u="none" strike="noStrike" baseline="0" dirty="0">
                <a:solidFill>
                  <a:srgbClr val="000000"/>
                </a:solidFill>
                <a:latin typeface="Cambria" panose="02040503050406030204" pitchFamily="18" charset="0"/>
              </a:rPr>
              <a:t>b) Satya (truth), Ahimsa (nonviolence), and civil disobedience </a:t>
            </a:r>
          </a:p>
          <a:p>
            <a:pPr marL="0" indent="0">
              <a:buNone/>
            </a:pPr>
            <a:r>
              <a:rPr lang="en-IN" sz="1800" b="0" i="0" u="none" strike="noStrike" baseline="0" dirty="0">
                <a:solidFill>
                  <a:srgbClr val="000000"/>
                </a:solidFill>
                <a:latin typeface="Cambria" panose="02040503050406030204" pitchFamily="18" charset="0"/>
              </a:rPr>
              <a:t>c) Communism and socialism </a:t>
            </a:r>
          </a:p>
          <a:p>
            <a:pPr marL="0" indent="0">
              <a:buNone/>
            </a:pPr>
            <a:r>
              <a:rPr lang="en-IN" sz="1800" b="0" i="0" u="none" strike="noStrike" baseline="0" dirty="0">
                <a:solidFill>
                  <a:srgbClr val="000000"/>
                </a:solidFill>
                <a:latin typeface="Cambria" panose="02040503050406030204" pitchFamily="18" charset="0"/>
              </a:rPr>
              <a:t>d) Capitalism and industrialization </a:t>
            </a:r>
          </a:p>
          <a:p>
            <a:r>
              <a:rPr lang="en-US" sz="1800" b="0" i="0" u="none" strike="noStrike" baseline="0" dirty="0">
                <a:solidFill>
                  <a:srgbClr val="000000"/>
                </a:solidFill>
                <a:latin typeface="Cambria" panose="02040503050406030204" pitchFamily="18" charset="0"/>
              </a:rPr>
              <a:t>2. What was the significance of Mahatma Gandhi's approach to nonviolent resistance? </a:t>
            </a:r>
          </a:p>
          <a:p>
            <a:pPr marL="0" indent="0">
              <a:buNone/>
            </a:pPr>
            <a:r>
              <a:rPr lang="en-US" sz="1800" b="0" i="0" u="none" strike="noStrike" baseline="0" dirty="0">
                <a:solidFill>
                  <a:srgbClr val="000000"/>
                </a:solidFill>
                <a:latin typeface="Cambria" panose="02040503050406030204" pitchFamily="18" charset="0"/>
              </a:rPr>
              <a:t>a) It emphasized the use of military force to fight against colonial rule. </a:t>
            </a:r>
          </a:p>
          <a:p>
            <a:pPr marL="0" indent="0">
              <a:buNone/>
            </a:pPr>
            <a:r>
              <a:rPr lang="en-US" sz="1800" b="0" i="0" u="none" strike="noStrike" baseline="0" dirty="0">
                <a:solidFill>
                  <a:srgbClr val="000000"/>
                </a:solidFill>
                <a:latin typeface="Cambria" panose="02040503050406030204" pitchFamily="18" charset="0"/>
              </a:rPr>
              <a:t>b) It united people from diverse backgrounds in the freedom movement. </a:t>
            </a:r>
          </a:p>
          <a:p>
            <a:pPr marL="0" indent="0">
              <a:buNone/>
            </a:pPr>
            <a:r>
              <a:rPr lang="en-US" sz="1800" b="0" i="0" u="none" strike="noStrike" baseline="0" dirty="0">
                <a:solidFill>
                  <a:srgbClr val="000000"/>
                </a:solidFill>
                <a:latin typeface="Cambria" panose="02040503050406030204" pitchFamily="18" charset="0"/>
              </a:rPr>
              <a:t>c) It promoted the idea of British colonial rule as beneficial for India. </a:t>
            </a:r>
          </a:p>
          <a:p>
            <a:pPr marL="0" indent="0">
              <a:buNone/>
            </a:pPr>
            <a:r>
              <a:rPr lang="en-US" sz="1800" b="0" i="0" u="none" strike="noStrike" baseline="0" dirty="0">
                <a:solidFill>
                  <a:srgbClr val="000000"/>
                </a:solidFill>
                <a:latin typeface="Cambria" panose="02040503050406030204" pitchFamily="18" charset="0"/>
              </a:rPr>
              <a:t>d) It advocated for religious conflicts to achieve independence. </a:t>
            </a:r>
          </a:p>
          <a:p>
            <a:r>
              <a:rPr lang="en-US" sz="1800" b="0" i="0" u="none" strike="noStrike" baseline="0" dirty="0">
                <a:solidFill>
                  <a:srgbClr val="000000"/>
                </a:solidFill>
                <a:latin typeface="Cambria" panose="02040503050406030204" pitchFamily="18" charset="0"/>
              </a:rPr>
              <a:t>3. When did India gain independence from British rule and become a republic? </a:t>
            </a:r>
          </a:p>
          <a:p>
            <a:pPr marL="0" indent="0">
              <a:buNone/>
            </a:pPr>
            <a:r>
              <a:rPr lang="en-IN" sz="1800" b="0" i="0" u="none" strike="noStrike" baseline="0" dirty="0">
                <a:solidFill>
                  <a:srgbClr val="000000"/>
                </a:solidFill>
                <a:latin typeface="Cambria" panose="02040503050406030204" pitchFamily="18" charset="0"/>
              </a:rPr>
              <a:t>a) August 15, 1945 </a:t>
            </a:r>
          </a:p>
          <a:p>
            <a:pPr marL="0" indent="0">
              <a:buNone/>
            </a:pPr>
            <a:r>
              <a:rPr lang="en-IN" sz="1800" b="0" i="0" u="none" strike="noStrike" baseline="0" dirty="0">
                <a:solidFill>
                  <a:srgbClr val="000000"/>
                </a:solidFill>
                <a:latin typeface="Cambria" panose="02040503050406030204" pitchFamily="18" charset="0"/>
              </a:rPr>
              <a:t>b) August 15, 1947 </a:t>
            </a:r>
          </a:p>
          <a:p>
            <a:pPr marL="0" indent="0">
              <a:buNone/>
            </a:pPr>
            <a:r>
              <a:rPr lang="en-IN" sz="1800" b="0" i="0" u="none" strike="noStrike" baseline="0" dirty="0">
                <a:solidFill>
                  <a:srgbClr val="000000"/>
                </a:solidFill>
                <a:latin typeface="Cambria" panose="02040503050406030204" pitchFamily="18" charset="0"/>
              </a:rPr>
              <a:t>c) August 15, 1950 </a:t>
            </a:r>
          </a:p>
          <a:p>
            <a:pPr marL="0" indent="0">
              <a:buNone/>
            </a:pPr>
            <a:r>
              <a:rPr lang="en-IN" sz="1800" b="0" i="0" u="none" strike="noStrike" baseline="0" dirty="0">
                <a:solidFill>
                  <a:srgbClr val="000000"/>
                </a:solidFill>
                <a:latin typeface="Cambria" panose="02040503050406030204" pitchFamily="18" charset="0"/>
              </a:rPr>
              <a:t>d) August 15, 1960 </a:t>
            </a:r>
            <a:endParaRPr lang="en-IN" dirty="0"/>
          </a:p>
        </p:txBody>
      </p:sp>
    </p:spTree>
    <p:extLst>
      <p:ext uri="{BB962C8B-B14F-4D97-AF65-F5344CB8AC3E}">
        <p14:creationId xmlns:p14="http://schemas.microsoft.com/office/powerpoint/2010/main" val="288903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53A2-B5CA-6643-A938-3CC1233A17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F3BF476-107C-1EA6-A9EB-CF3D1A944943}"/>
              </a:ext>
            </a:extLst>
          </p:cNvPr>
          <p:cNvSpPr>
            <a:spLocks noGrp="1"/>
          </p:cNvSpPr>
          <p:nvPr>
            <p:ph idx="1"/>
          </p:nvPr>
        </p:nvSpPr>
        <p:spPr/>
        <p:txBody>
          <a:bodyPr/>
          <a:lstStyle/>
          <a:p>
            <a:pPr algn="just"/>
            <a:r>
              <a:rPr lang="en-US" dirty="0"/>
              <a:t>Modern India has experienced </a:t>
            </a:r>
            <a:r>
              <a:rPr lang="en-US" u="sng" dirty="0"/>
              <a:t>remarkable economic growth </a:t>
            </a:r>
            <a:r>
              <a:rPr lang="en-US" dirty="0"/>
              <a:t>and development in recent decades, emerging as a global economic powerhouse.</a:t>
            </a:r>
          </a:p>
          <a:p>
            <a:pPr algn="just"/>
            <a:r>
              <a:rPr lang="en-US" dirty="0"/>
              <a:t>Modern India encompasses the period of India's history from the mid-18th century to the present day, characterized by transformative changes, struggles for </a:t>
            </a:r>
            <a:r>
              <a:rPr lang="en-US" u="sng" dirty="0"/>
              <a:t>independence, socio-political movements, economic developments, and cultural advancements</a:t>
            </a:r>
            <a:r>
              <a:rPr lang="en-US" dirty="0"/>
              <a:t>.</a:t>
            </a:r>
          </a:p>
          <a:p>
            <a:pPr algn="just"/>
            <a:r>
              <a:rPr lang="en-US" dirty="0"/>
              <a:t> There are several compelling motivations behind the study of modern India, which </a:t>
            </a:r>
            <a:r>
              <a:rPr lang="en-US" u="sng" dirty="0"/>
              <a:t>shed light </a:t>
            </a:r>
            <a:r>
              <a:rPr lang="en-US" dirty="0"/>
              <a:t>on its rich heritage, complexities, challenges, and contributions to the global stage.</a:t>
            </a:r>
            <a:endParaRPr lang="en-IN" dirty="0"/>
          </a:p>
        </p:txBody>
      </p:sp>
    </p:spTree>
    <p:extLst>
      <p:ext uri="{BB962C8B-B14F-4D97-AF65-F5344CB8AC3E}">
        <p14:creationId xmlns:p14="http://schemas.microsoft.com/office/powerpoint/2010/main" val="1111296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D28C-72A2-5338-754B-267D23EA578B}"/>
              </a:ext>
            </a:extLst>
          </p:cNvPr>
          <p:cNvSpPr>
            <a:spLocks noGrp="1"/>
          </p:cNvSpPr>
          <p:nvPr>
            <p:ph type="title"/>
          </p:nvPr>
        </p:nvSpPr>
        <p:spPr/>
        <p:txBody>
          <a:bodyPr/>
          <a:lstStyle/>
          <a:p>
            <a:r>
              <a:rPr lang="en-US" dirty="0"/>
              <a:t>India since Independence – the saga of socio-political movements</a:t>
            </a:r>
            <a:endParaRPr lang="en-IN" dirty="0"/>
          </a:p>
        </p:txBody>
      </p:sp>
      <p:sp>
        <p:nvSpPr>
          <p:cNvPr id="3" name="Content Placeholder 2">
            <a:extLst>
              <a:ext uri="{FF2B5EF4-FFF2-40B4-BE49-F238E27FC236}">
                <a16:creationId xmlns:a16="http://schemas.microsoft.com/office/drawing/2014/main" id="{ACA95A96-85A5-857F-97FE-BAD8ACE1FE4E}"/>
              </a:ext>
            </a:extLst>
          </p:cNvPr>
          <p:cNvSpPr>
            <a:spLocks noGrp="1"/>
          </p:cNvSpPr>
          <p:nvPr>
            <p:ph idx="1"/>
          </p:nvPr>
        </p:nvSpPr>
        <p:spPr/>
        <p:txBody>
          <a:bodyPr>
            <a:normAutofit/>
          </a:bodyPr>
          <a:lstStyle/>
          <a:p>
            <a:pPr algn="just"/>
            <a:r>
              <a:rPr lang="en-US" sz="2400" b="1" i="0" u="none" strike="noStrike" baseline="0" dirty="0">
                <a:solidFill>
                  <a:srgbClr val="000000"/>
                </a:solidFill>
                <a:latin typeface="Cambria" panose="02040503050406030204" pitchFamily="18" charset="0"/>
              </a:rPr>
              <a:t>Indian Independence Movement (1857-1947): </a:t>
            </a:r>
            <a:r>
              <a:rPr lang="en-US" sz="2400" b="0" i="0" u="none" strike="noStrike" baseline="0" dirty="0">
                <a:solidFill>
                  <a:srgbClr val="000000"/>
                </a:solidFill>
                <a:latin typeface="Cambria" panose="02040503050406030204" pitchFamily="18" charset="0"/>
              </a:rPr>
              <a:t>The struggle for India's independence from British colonial rule was a long and arduous process, marked by several </a:t>
            </a:r>
            <a:r>
              <a:rPr lang="en-US" sz="2400" b="0" i="0" u="sng" strike="noStrike" baseline="0" dirty="0">
                <a:solidFill>
                  <a:srgbClr val="000000"/>
                </a:solidFill>
                <a:latin typeface="Cambria" panose="02040503050406030204" pitchFamily="18" charset="0"/>
              </a:rPr>
              <a:t>non-violent and violent movements</a:t>
            </a:r>
            <a:r>
              <a:rPr lang="en-US" sz="2400" b="0" i="0" u="none" strike="noStrike" baseline="0" dirty="0">
                <a:solidFill>
                  <a:srgbClr val="000000"/>
                </a:solidFill>
                <a:latin typeface="Cambria" panose="02040503050406030204" pitchFamily="18" charset="0"/>
              </a:rPr>
              <a:t>. Leaders like </a:t>
            </a:r>
            <a:r>
              <a:rPr lang="en-US" sz="2400" b="0" i="0" u="sng" strike="noStrike" baseline="0" dirty="0">
                <a:solidFill>
                  <a:srgbClr val="000000"/>
                </a:solidFill>
                <a:latin typeface="Cambria" panose="02040503050406030204" pitchFamily="18" charset="0"/>
              </a:rPr>
              <a:t>Mahatma Gandhi, Jawaharlal Nehru, Subhas Chandra Bose,</a:t>
            </a:r>
            <a:r>
              <a:rPr lang="en-US" sz="2400" b="0" i="0" u="none" strike="noStrike" baseline="0" dirty="0">
                <a:solidFill>
                  <a:srgbClr val="000000"/>
                </a:solidFill>
                <a:latin typeface="Cambria" panose="02040503050406030204" pitchFamily="18" charset="0"/>
              </a:rPr>
              <a:t> and others played pivotal roles in mobilizing the masses to fight for freedom. </a:t>
            </a:r>
          </a:p>
          <a:p>
            <a:pPr algn="just"/>
            <a:r>
              <a:rPr lang="en-US" sz="2400" b="1" dirty="0">
                <a:solidFill>
                  <a:srgbClr val="000000"/>
                </a:solidFill>
                <a:latin typeface="Cambria" panose="02040503050406030204" pitchFamily="18" charset="0"/>
              </a:rPr>
              <a:t>Dalit Movement: </a:t>
            </a:r>
            <a:r>
              <a:rPr lang="en-US" sz="2400" dirty="0">
                <a:solidFill>
                  <a:srgbClr val="000000"/>
                </a:solidFill>
                <a:latin typeface="Cambria" panose="02040503050406030204" pitchFamily="18" charset="0"/>
              </a:rPr>
              <a:t>The Dalit movement, also known as the </a:t>
            </a:r>
            <a:r>
              <a:rPr lang="en-US" sz="2400" u="sng" dirty="0">
                <a:solidFill>
                  <a:srgbClr val="000000"/>
                </a:solidFill>
                <a:latin typeface="Cambria" panose="02040503050406030204" pitchFamily="18" charset="0"/>
              </a:rPr>
              <a:t>untouchable or Scheduled Caste movement</a:t>
            </a:r>
            <a:r>
              <a:rPr lang="en-US" sz="2400" dirty="0">
                <a:solidFill>
                  <a:srgbClr val="000000"/>
                </a:solidFill>
                <a:latin typeface="Cambria" panose="02040503050406030204" pitchFamily="18" charset="0"/>
              </a:rPr>
              <a:t>, sought to end the discrimination and oppression faced by the lower castes. Leaders like </a:t>
            </a:r>
            <a:r>
              <a:rPr lang="en-US" sz="2400" u="sng" dirty="0">
                <a:solidFill>
                  <a:srgbClr val="000000"/>
                </a:solidFill>
                <a:latin typeface="Cambria" panose="02040503050406030204" pitchFamily="18" charset="0"/>
              </a:rPr>
              <a:t>B.R. Ambedkar </a:t>
            </a:r>
            <a:r>
              <a:rPr lang="en-US" sz="2400" dirty="0">
                <a:solidFill>
                  <a:srgbClr val="000000"/>
                </a:solidFill>
                <a:latin typeface="Cambria" panose="02040503050406030204" pitchFamily="18" charset="0"/>
              </a:rPr>
              <a:t>led the movement and played a crucial role in drafting the Indian Constitution, which provided significant safeguards and reservations for Scheduled Castes. </a:t>
            </a:r>
            <a:endParaRPr lang="en-IN" sz="24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142057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39F7-90F3-4669-83B8-B7EE933E5D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8750D8-98D9-8951-595D-C32B3D083E19}"/>
              </a:ext>
            </a:extLst>
          </p:cNvPr>
          <p:cNvSpPr>
            <a:spLocks noGrp="1"/>
          </p:cNvSpPr>
          <p:nvPr>
            <p:ph idx="1"/>
          </p:nvPr>
        </p:nvSpPr>
        <p:spPr/>
        <p:txBody>
          <a:bodyPr>
            <a:normAutofit fontScale="92500" lnSpcReduction="10000"/>
          </a:bodyPr>
          <a:lstStyle/>
          <a:p>
            <a:pPr algn="just"/>
            <a:r>
              <a:rPr lang="en-US" sz="2400" b="1" i="0" u="none" strike="noStrike" baseline="0" dirty="0">
                <a:solidFill>
                  <a:srgbClr val="000000"/>
                </a:solidFill>
                <a:latin typeface="Cambria" panose="02040503050406030204" pitchFamily="18" charset="0"/>
              </a:rPr>
              <a:t>Women's Movement: </a:t>
            </a:r>
            <a:r>
              <a:rPr lang="en-US" sz="2400" b="0" i="0" u="none" strike="noStrike" baseline="0" dirty="0">
                <a:solidFill>
                  <a:srgbClr val="000000"/>
                </a:solidFill>
                <a:latin typeface="Cambria" panose="02040503050406030204" pitchFamily="18" charset="0"/>
              </a:rPr>
              <a:t>The women's movement in India emerged to address issues related </a:t>
            </a:r>
            <a:r>
              <a:rPr lang="en-US" sz="2400" b="0" i="0" u="sng" strike="noStrike" baseline="0" dirty="0">
                <a:solidFill>
                  <a:srgbClr val="000000"/>
                </a:solidFill>
                <a:latin typeface="Cambria" panose="02040503050406030204" pitchFamily="18" charset="0"/>
              </a:rPr>
              <a:t>to gender equality</a:t>
            </a:r>
            <a:r>
              <a:rPr lang="en-US" sz="2400" b="0" i="0" u="none" strike="noStrike" baseline="0" dirty="0">
                <a:solidFill>
                  <a:srgbClr val="000000"/>
                </a:solidFill>
                <a:latin typeface="Cambria" panose="02040503050406030204" pitchFamily="18" charset="0"/>
              </a:rPr>
              <a:t>, women's rights, and social reform. It sought to challenge the patriarchy prevalent in society and promote gender justice. The movement gained momentum during and </a:t>
            </a:r>
            <a:r>
              <a:rPr lang="en-IN" sz="2400" b="0" i="0" u="none" strike="noStrike" baseline="0" dirty="0">
                <a:solidFill>
                  <a:srgbClr val="000000"/>
                </a:solidFill>
                <a:latin typeface="Cambria" panose="02040503050406030204" pitchFamily="18" charset="0"/>
              </a:rPr>
              <a:t>after independence, with prominent figures like </a:t>
            </a:r>
            <a:r>
              <a:rPr lang="en-IN" sz="2400" b="0" i="0" u="sng" strike="noStrike" baseline="0" dirty="0">
                <a:solidFill>
                  <a:srgbClr val="000000"/>
                </a:solidFill>
                <a:latin typeface="Cambria" panose="02040503050406030204" pitchFamily="18" charset="0"/>
              </a:rPr>
              <a:t>Rani </a:t>
            </a:r>
            <a:r>
              <a:rPr lang="en-IN" sz="2400" b="0" i="0" u="sng" strike="noStrike" baseline="0" dirty="0" err="1">
                <a:solidFill>
                  <a:srgbClr val="000000"/>
                </a:solidFill>
                <a:latin typeface="Cambria" panose="02040503050406030204" pitchFamily="18" charset="0"/>
              </a:rPr>
              <a:t>Lakshmibai</a:t>
            </a:r>
            <a:r>
              <a:rPr lang="en-IN" sz="2400" b="0" i="0" u="sng" strike="noStrike" baseline="0" dirty="0">
                <a:solidFill>
                  <a:srgbClr val="000000"/>
                </a:solidFill>
                <a:latin typeface="Cambria" panose="02040503050406030204" pitchFamily="18" charset="0"/>
              </a:rPr>
              <a:t>, Sarojini Naidu, and later, Kamala Nehru and Indira Gandhi</a:t>
            </a:r>
            <a:r>
              <a:rPr lang="en-IN" sz="2400" b="0" i="0" u="none" strike="noStrike" baseline="0" dirty="0">
                <a:solidFill>
                  <a:srgbClr val="000000"/>
                </a:solidFill>
                <a:latin typeface="Cambria" panose="02040503050406030204" pitchFamily="18" charset="0"/>
              </a:rPr>
              <a:t>, advocating for women's empowerment. </a:t>
            </a:r>
          </a:p>
          <a:p>
            <a:pPr algn="just"/>
            <a:r>
              <a:rPr lang="en-US" sz="2400" b="1" i="0" u="none" strike="noStrike" baseline="0" dirty="0">
                <a:solidFill>
                  <a:srgbClr val="000000"/>
                </a:solidFill>
                <a:latin typeface="Cambria" panose="02040503050406030204" pitchFamily="18" charset="0"/>
              </a:rPr>
              <a:t>Environmental Movements: </a:t>
            </a:r>
            <a:r>
              <a:rPr lang="en-US" sz="2400" b="0" i="0" u="none" strike="noStrike" baseline="0" dirty="0">
                <a:solidFill>
                  <a:srgbClr val="000000"/>
                </a:solidFill>
                <a:latin typeface="Cambria" panose="02040503050406030204" pitchFamily="18" charset="0"/>
              </a:rPr>
              <a:t>India witnessed various environmental movements that aimed to protect </a:t>
            </a:r>
            <a:r>
              <a:rPr lang="en-US" sz="2400" b="0" i="0" u="sng" strike="noStrike" baseline="0" dirty="0">
                <a:solidFill>
                  <a:srgbClr val="000000"/>
                </a:solidFill>
                <a:latin typeface="Cambria" panose="02040503050406030204" pitchFamily="18" charset="0"/>
              </a:rPr>
              <a:t>its natural resources and wildlife</a:t>
            </a:r>
            <a:r>
              <a:rPr lang="en-US" sz="2400" b="0" i="0" u="none" strike="noStrike" baseline="0" dirty="0">
                <a:solidFill>
                  <a:srgbClr val="000000"/>
                </a:solidFill>
                <a:latin typeface="Cambria" panose="02040503050406030204" pitchFamily="18" charset="0"/>
              </a:rPr>
              <a:t>. The </a:t>
            </a:r>
            <a:r>
              <a:rPr lang="en-US" sz="2400" b="0" i="0" u="sng" strike="noStrike" baseline="0" dirty="0">
                <a:solidFill>
                  <a:srgbClr val="000000"/>
                </a:solidFill>
                <a:latin typeface="Cambria" panose="02040503050406030204" pitchFamily="18" charset="0"/>
              </a:rPr>
              <a:t>Chipko Movement, Narmada </a:t>
            </a:r>
            <a:r>
              <a:rPr lang="en-US" sz="2400" b="0" i="0" u="sng" strike="noStrike" baseline="0" dirty="0" err="1">
                <a:solidFill>
                  <a:srgbClr val="000000"/>
                </a:solidFill>
                <a:latin typeface="Cambria" panose="02040503050406030204" pitchFamily="18" charset="0"/>
              </a:rPr>
              <a:t>Bachao</a:t>
            </a:r>
            <a:r>
              <a:rPr lang="en-US" sz="2400" b="0" i="0" u="sng" strike="noStrike" baseline="0" dirty="0">
                <a:solidFill>
                  <a:srgbClr val="000000"/>
                </a:solidFill>
                <a:latin typeface="Cambria" panose="02040503050406030204" pitchFamily="18" charset="0"/>
              </a:rPr>
              <a:t> </a:t>
            </a:r>
            <a:r>
              <a:rPr lang="en-US" sz="2400" b="0" i="0" u="sng" strike="noStrike" baseline="0" dirty="0" err="1">
                <a:solidFill>
                  <a:srgbClr val="000000"/>
                </a:solidFill>
                <a:latin typeface="Cambria" panose="02040503050406030204" pitchFamily="18" charset="0"/>
              </a:rPr>
              <a:t>Andolan</a:t>
            </a:r>
            <a:r>
              <a:rPr lang="en-US" sz="2400" b="0" i="0" u="sng" strike="noStrike" baseline="0" dirty="0">
                <a:solidFill>
                  <a:srgbClr val="000000"/>
                </a:solidFill>
                <a:latin typeface="Cambria" panose="02040503050406030204" pitchFamily="18" charset="0"/>
              </a:rPr>
              <a:t>, and Silent Valley Movement </a:t>
            </a:r>
            <a:r>
              <a:rPr lang="en-US" sz="2400" b="0" i="0" u="none" strike="noStrike" baseline="0" dirty="0">
                <a:solidFill>
                  <a:srgbClr val="000000"/>
                </a:solidFill>
                <a:latin typeface="Cambria" panose="02040503050406030204" pitchFamily="18" charset="0"/>
              </a:rPr>
              <a:t>are some notable examples of efforts to conserve forests and rivers. </a:t>
            </a:r>
          </a:p>
          <a:p>
            <a:pPr algn="just"/>
            <a:r>
              <a:rPr lang="en-US" sz="2400" b="1" i="0" u="none" strike="noStrike" baseline="0" dirty="0">
                <a:solidFill>
                  <a:srgbClr val="000000"/>
                </a:solidFill>
                <a:latin typeface="Cambria" panose="02040503050406030204" pitchFamily="18" charset="0"/>
              </a:rPr>
              <a:t>Anti-Corruption Movement: </a:t>
            </a:r>
            <a:r>
              <a:rPr lang="en-US" sz="2400" b="0" i="0" u="none" strike="noStrike" baseline="0" dirty="0">
                <a:solidFill>
                  <a:srgbClr val="000000"/>
                </a:solidFill>
                <a:latin typeface="Cambria" panose="02040503050406030204" pitchFamily="18" charset="0"/>
              </a:rPr>
              <a:t>In the 21st century, India witnessed a significant anti-corruption movement led by </a:t>
            </a:r>
            <a:r>
              <a:rPr lang="en-US" sz="2400" b="0" i="0" u="sng" strike="noStrike" baseline="0" dirty="0">
                <a:solidFill>
                  <a:srgbClr val="000000"/>
                </a:solidFill>
                <a:latin typeface="Cambria" panose="02040503050406030204" pitchFamily="18" charset="0"/>
              </a:rPr>
              <a:t>social activist Anna Hazare </a:t>
            </a:r>
            <a:r>
              <a:rPr lang="en-US" sz="2400" b="0" i="0" u="none" strike="noStrike" baseline="0" dirty="0">
                <a:solidFill>
                  <a:srgbClr val="000000"/>
                </a:solidFill>
                <a:latin typeface="Cambria" panose="02040503050406030204" pitchFamily="18" charset="0"/>
              </a:rPr>
              <a:t>and later joined by Arvind Kejriwal. This movement sought the implementation of a strong anti-corruption law, leading to the formation of the Lokpal Bill. </a:t>
            </a:r>
            <a:endParaRPr lang="en-IN" sz="3600" dirty="0"/>
          </a:p>
        </p:txBody>
      </p:sp>
    </p:spTree>
    <p:extLst>
      <p:ext uri="{BB962C8B-B14F-4D97-AF65-F5344CB8AC3E}">
        <p14:creationId xmlns:p14="http://schemas.microsoft.com/office/powerpoint/2010/main" val="3333664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9910-511B-D78A-69E3-B2CE70B60757}"/>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566ABF97-BFD3-81E1-8ADE-E6AF97448DF4}"/>
              </a:ext>
            </a:extLst>
          </p:cNvPr>
          <p:cNvSpPr>
            <a:spLocks noGrp="1"/>
          </p:cNvSpPr>
          <p:nvPr>
            <p:ph idx="1"/>
          </p:nvPr>
        </p:nvSpPr>
        <p:spPr/>
        <p:txBody>
          <a:bodyPr>
            <a:normAutofit/>
          </a:bodyPr>
          <a:lstStyle/>
          <a:p>
            <a:r>
              <a:rPr lang="en-IN" i="0" u="none" strike="noStrike" baseline="0" dirty="0">
                <a:solidFill>
                  <a:srgbClr val="000000"/>
                </a:solidFill>
                <a:latin typeface="Cambria" panose="02040503050406030204" pitchFamily="18" charset="0"/>
              </a:rPr>
              <a:t>LGBT Rights Movement </a:t>
            </a:r>
          </a:p>
          <a:p>
            <a:r>
              <a:rPr lang="en-IN" i="0" u="none" strike="noStrike" baseline="0" dirty="0">
                <a:solidFill>
                  <a:srgbClr val="000000"/>
                </a:solidFill>
                <a:latin typeface="Cambria" panose="02040503050406030204" pitchFamily="18" charset="0"/>
              </a:rPr>
              <a:t>Regional Movements </a:t>
            </a:r>
            <a:endParaRPr lang="en-IN" dirty="0">
              <a:solidFill>
                <a:srgbClr val="000000"/>
              </a:solidFill>
              <a:latin typeface="Cambria" panose="02040503050406030204" pitchFamily="18" charset="0"/>
            </a:endParaRPr>
          </a:p>
          <a:p>
            <a:r>
              <a:rPr lang="en-IN" i="0" u="none" strike="noStrike" baseline="0" dirty="0">
                <a:solidFill>
                  <a:srgbClr val="000000"/>
                </a:solidFill>
                <a:latin typeface="Cambria" panose="02040503050406030204" pitchFamily="18" charset="0"/>
              </a:rPr>
              <a:t>Anti-Emergency Movement </a:t>
            </a:r>
          </a:p>
          <a:p>
            <a:r>
              <a:rPr lang="en-US" i="0" u="none" strike="noStrike" baseline="0" dirty="0">
                <a:solidFill>
                  <a:srgbClr val="000000"/>
                </a:solidFill>
                <a:latin typeface="Cambria" panose="02040503050406030204" pitchFamily="18" charset="0"/>
              </a:rPr>
              <a:t>Right to Information (RTI) Movement </a:t>
            </a:r>
            <a:endParaRPr lang="en-IN" sz="4000" dirty="0"/>
          </a:p>
        </p:txBody>
      </p:sp>
    </p:spTree>
    <p:extLst>
      <p:ext uri="{BB962C8B-B14F-4D97-AF65-F5344CB8AC3E}">
        <p14:creationId xmlns:p14="http://schemas.microsoft.com/office/powerpoint/2010/main" val="1320737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FF669-B366-04EC-619F-694B7883FEAE}"/>
              </a:ext>
            </a:extLst>
          </p:cNvPr>
          <p:cNvSpPr>
            <a:spLocks noGrp="1"/>
          </p:cNvSpPr>
          <p:nvPr>
            <p:ph idx="1"/>
          </p:nvPr>
        </p:nvSpPr>
        <p:spPr>
          <a:xfrm>
            <a:off x="838200" y="876693"/>
            <a:ext cx="10515600" cy="5300270"/>
          </a:xfrm>
        </p:spPr>
        <p:txBody>
          <a:bodyPr>
            <a:normAutofit fontScale="92500" lnSpcReduction="10000"/>
          </a:bodyPr>
          <a:lstStyle/>
          <a:p>
            <a:r>
              <a:rPr lang="en-US" sz="1800" b="0" i="0" u="none" strike="noStrike" baseline="0" dirty="0">
                <a:solidFill>
                  <a:srgbClr val="000000"/>
                </a:solidFill>
                <a:latin typeface="Cambria" panose="02040503050406030204" pitchFamily="18" charset="0"/>
              </a:rPr>
              <a:t>1. Which movement aimed at achieving social justice and equality for the lower castes in India? </a:t>
            </a:r>
          </a:p>
          <a:p>
            <a:pPr marL="0" indent="0">
              <a:buNone/>
            </a:pPr>
            <a:r>
              <a:rPr lang="en-IN" sz="1800" b="0" i="0" u="none" strike="noStrike" baseline="0" dirty="0">
                <a:solidFill>
                  <a:srgbClr val="000000"/>
                </a:solidFill>
                <a:latin typeface="Cambria" panose="02040503050406030204" pitchFamily="18" charset="0"/>
              </a:rPr>
              <a:t>a) Dalit Movement </a:t>
            </a:r>
          </a:p>
          <a:p>
            <a:pPr marL="0" indent="0">
              <a:buNone/>
            </a:pPr>
            <a:r>
              <a:rPr lang="en-IN" sz="1800" b="0" i="0" u="none" strike="noStrike" baseline="0" dirty="0">
                <a:solidFill>
                  <a:srgbClr val="000000"/>
                </a:solidFill>
                <a:latin typeface="Cambria" panose="02040503050406030204" pitchFamily="18" charset="0"/>
              </a:rPr>
              <a:t>b) Women's Movement </a:t>
            </a:r>
          </a:p>
          <a:p>
            <a:pPr marL="0" indent="0">
              <a:buNone/>
            </a:pPr>
            <a:r>
              <a:rPr lang="en-IN" sz="1800" b="0" i="0" u="none" strike="noStrike" baseline="0" dirty="0">
                <a:solidFill>
                  <a:srgbClr val="000000"/>
                </a:solidFill>
                <a:latin typeface="Cambria" panose="02040503050406030204" pitchFamily="18" charset="0"/>
              </a:rPr>
              <a:t>c) Land Reforms Movement </a:t>
            </a:r>
          </a:p>
          <a:p>
            <a:pPr marL="0" indent="0">
              <a:buNone/>
            </a:pPr>
            <a:r>
              <a:rPr lang="en-IN" sz="1800" b="0" i="0" u="none" strike="noStrike" baseline="0" dirty="0">
                <a:solidFill>
                  <a:srgbClr val="000000"/>
                </a:solidFill>
                <a:latin typeface="Cambria" panose="02040503050406030204" pitchFamily="18" charset="0"/>
              </a:rPr>
              <a:t>d) Environmental Movement </a:t>
            </a:r>
          </a:p>
          <a:p>
            <a:r>
              <a:rPr lang="en-US" sz="1800" b="0" i="0" u="none" strike="noStrike" baseline="0" dirty="0">
                <a:solidFill>
                  <a:srgbClr val="000000"/>
                </a:solidFill>
                <a:latin typeface="Cambria" panose="02040503050406030204" pitchFamily="18" charset="0"/>
              </a:rPr>
              <a:t>2. Who played a pivotal role in mobilizing the masses during the Indian Independence Movement? </a:t>
            </a:r>
          </a:p>
          <a:p>
            <a:pPr marL="0" indent="0">
              <a:buNone/>
            </a:pPr>
            <a:r>
              <a:rPr lang="en-IN" sz="1800" b="0" i="0" u="none" strike="noStrike" baseline="0" dirty="0">
                <a:solidFill>
                  <a:srgbClr val="000000"/>
                </a:solidFill>
                <a:latin typeface="Cambria" panose="02040503050406030204" pitchFamily="18" charset="0"/>
              </a:rPr>
              <a:t>a) B.R. Ambedkar </a:t>
            </a:r>
          </a:p>
          <a:p>
            <a:pPr marL="0" indent="0">
              <a:buNone/>
            </a:pPr>
            <a:r>
              <a:rPr lang="en-IN" sz="1800" b="0" i="0" u="none" strike="noStrike" baseline="0" dirty="0">
                <a:solidFill>
                  <a:srgbClr val="000000"/>
                </a:solidFill>
                <a:latin typeface="Cambria" panose="02040503050406030204" pitchFamily="18" charset="0"/>
              </a:rPr>
              <a:t>b) Jawaharlal Nehru </a:t>
            </a:r>
          </a:p>
          <a:p>
            <a:pPr marL="0" indent="0">
              <a:buNone/>
            </a:pPr>
            <a:r>
              <a:rPr lang="en-IN" sz="1800" b="0" i="0" u="none" strike="noStrike" baseline="0" dirty="0">
                <a:solidFill>
                  <a:srgbClr val="000000"/>
                </a:solidFill>
                <a:latin typeface="Cambria" panose="02040503050406030204" pitchFamily="18" charset="0"/>
              </a:rPr>
              <a:t>c) Subhas Chandra Bose </a:t>
            </a:r>
          </a:p>
          <a:p>
            <a:pPr marL="0" indent="0">
              <a:buNone/>
            </a:pPr>
            <a:r>
              <a:rPr lang="en-IN" sz="1800" b="0" i="0" u="none" strike="noStrike" baseline="0" dirty="0">
                <a:solidFill>
                  <a:srgbClr val="000000"/>
                </a:solidFill>
                <a:latin typeface="Cambria" panose="02040503050406030204" pitchFamily="18" charset="0"/>
              </a:rPr>
              <a:t>d) Mahatma Gandhi </a:t>
            </a:r>
          </a:p>
          <a:p>
            <a:r>
              <a:rPr lang="en-US" sz="1800" b="0" i="0" u="none" strike="noStrike" baseline="0" dirty="0">
                <a:solidFill>
                  <a:srgbClr val="000000"/>
                </a:solidFill>
                <a:latin typeface="Cambria" panose="02040503050406030204" pitchFamily="18" charset="0"/>
              </a:rPr>
              <a:t>3. Which movement sought to protect India's natural resources and wildlife? </a:t>
            </a:r>
          </a:p>
          <a:p>
            <a:pPr marL="0" indent="0">
              <a:buNone/>
            </a:pPr>
            <a:r>
              <a:rPr lang="en-IN" sz="1800" b="0" i="0" u="none" strike="noStrike" baseline="0" dirty="0">
                <a:solidFill>
                  <a:srgbClr val="000000"/>
                </a:solidFill>
                <a:latin typeface="Cambria" panose="02040503050406030204" pitchFamily="18" charset="0"/>
              </a:rPr>
              <a:t>a) Women's Movement </a:t>
            </a:r>
          </a:p>
          <a:p>
            <a:pPr marL="0" indent="0">
              <a:buNone/>
            </a:pPr>
            <a:r>
              <a:rPr lang="en-IN" sz="1800" b="0" i="0" u="none" strike="noStrike" baseline="0" dirty="0">
                <a:solidFill>
                  <a:srgbClr val="000000"/>
                </a:solidFill>
                <a:latin typeface="Cambria" panose="02040503050406030204" pitchFamily="18" charset="0"/>
              </a:rPr>
              <a:t>b) LGBT Rights Movement </a:t>
            </a:r>
          </a:p>
          <a:p>
            <a:pPr marL="0" indent="0">
              <a:buNone/>
            </a:pPr>
            <a:r>
              <a:rPr lang="en-IN" sz="1800" b="0" i="0" u="none" strike="noStrike" baseline="0" dirty="0">
                <a:solidFill>
                  <a:srgbClr val="000000"/>
                </a:solidFill>
                <a:latin typeface="Cambria" panose="02040503050406030204" pitchFamily="18" charset="0"/>
              </a:rPr>
              <a:t>c) Environmental Movement </a:t>
            </a:r>
          </a:p>
          <a:p>
            <a:pPr marL="0" indent="0">
              <a:buNone/>
            </a:pPr>
            <a:r>
              <a:rPr lang="en-US" sz="1800" b="0" i="0" u="none" strike="noStrike" baseline="0" dirty="0">
                <a:solidFill>
                  <a:srgbClr val="000000"/>
                </a:solidFill>
                <a:latin typeface="Cambria" panose="02040503050406030204" pitchFamily="18" charset="0"/>
              </a:rPr>
              <a:t>d) Right to Information Movement </a:t>
            </a:r>
            <a:endParaRPr lang="en-IN" dirty="0"/>
          </a:p>
        </p:txBody>
      </p:sp>
    </p:spTree>
    <p:extLst>
      <p:ext uri="{BB962C8B-B14F-4D97-AF65-F5344CB8AC3E}">
        <p14:creationId xmlns:p14="http://schemas.microsoft.com/office/powerpoint/2010/main" val="1923559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F7FB-E825-85C7-2F71-58A884868FE8}"/>
              </a:ext>
            </a:extLst>
          </p:cNvPr>
          <p:cNvSpPr>
            <a:spLocks noGrp="1"/>
          </p:cNvSpPr>
          <p:nvPr>
            <p:ph type="title"/>
          </p:nvPr>
        </p:nvSpPr>
        <p:spPr/>
        <p:txBody>
          <a:bodyPr/>
          <a:lstStyle/>
          <a:p>
            <a:r>
              <a:rPr lang="en-US" dirty="0"/>
              <a:t>Problems facing the nation today, Globalization and Indian Economy</a:t>
            </a:r>
            <a:endParaRPr lang="en-IN" dirty="0"/>
          </a:p>
        </p:txBody>
      </p:sp>
      <p:sp>
        <p:nvSpPr>
          <p:cNvPr id="3" name="Content Placeholder 2">
            <a:extLst>
              <a:ext uri="{FF2B5EF4-FFF2-40B4-BE49-F238E27FC236}">
                <a16:creationId xmlns:a16="http://schemas.microsoft.com/office/drawing/2014/main" id="{26721CD6-531F-6F2B-CFE6-EB4F0BD14B9A}"/>
              </a:ext>
            </a:extLst>
          </p:cNvPr>
          <p:cNvSpPr>
            <a:spLocks noGrp="1"/>
          </p:cNvSpPr>
          <p:nvPr>
            <p:ph idx="1"/>
          </p:nvPr>
        </p:nvSpPr>
        <p:spPr/>
        <p:txBody>
          <a:bodyPr>
            <a:normAutofit fontScale="92500"/>
          </a:bodyPr>
          <a:lstStyle/>
          <a:p>
            <a:pPr algn="just"/>
            <a:r>
              <a:rPr lang="en-US" sz="2400" b="0" i="0" u="none" strike="noStrike" baseline="0" dirty="0">
                <a:solidFill>
                  <a:srgbClr val="000000"/>
                </a:solidFill>
                <a:latin typeface="Cambria" panose="02040503050406030204" pitchFamily="18" charset="0"/>
              </a:rPr>
              <a:t>The nation, in its ever-evolving landscape, faces a myriad of complex challenges that demand immediate attention and innovative solutions. These problems are </a:t>
            </a:r>
            <a:r>
              <a:rPr lang="en-US" sz="2400" b="0" i="0" u="sng" strike="noStrike" baseline="0" dirty="0">
                <a:solidFill>
                  <a:srgbClr val="000000"/>
                </a:solidFill>
                <a:latin typeface="Cambria" panose="02040503050406030204" pitchFamily="18" charset="0"/>
              </a:rPr>
              <a:t>diverse, ranging from economic issues to social disparities, environmental concerns, political polarization, and technological advancements. </a:t>
            </a:r>
          </a:p>
          <a:p>
            <a:pPr algn="just"/>
            <a:endParaRPr lang="en-IN" sz="2400" b="0" i="0" u="none" strike="noStrike" baseline="0" dirty="0">
              <a:solidFill>
                <a:srgbClr val="000000"/>
              </a:solidFill>
            </a:endParaRPr>
          </a:p>
          <a:p>
            <a:pPr algn="just"/>
            <a:r>
              <a:rPr lang="en-IN" sz="2400" dirty="0">
                <a:solidFill>
                  <a:srgbClr val="000000"/>
                </a:solidFill>
                <a:latin typeface="Cambria" panose="02040503050406030204" pitchFamily="18" charset="0"/>
              </a:rPr>
              <a:t>Economic Inequality </a:t>
            </a:r>
          </a:p>
          <a:p>
            <a:pPr algn="just"/>
            <a:r>
              <a:rPr lang="en-IN" sz="2400" dirty="0">
                <a:solidFill>
                  <a:srgbClr val="000000"/>
                </a:solidFill>
                <a:latin typeface="Cambria" panose="02040503050406030204" pitchFamily="18" charset="0"/>
              </a:rPr>
              <a:t>Climate Change and Environmental Degradation </a:t>
            </a:r>
          </a:p>
          <a:p>
            <a:pPr algn="just"/>
            <a:r>
              <a:rPr lang="en-US" sz="2400" dirty="0">
                <a:solidFill>
                  <a:srgbClr val="000000"/>
                </a:solidFill>
                <a:latin typeface="Cambria" panose="02040503050406030204" pitchFamily="18" charset="0"/>
              </a:rPr>
              <a:t>Health Care Access and Quality </a:t>
            </a:r>
            <a:endParaRPr lang="en-IN" sz="2400" dirty="0">
              <a:solidFill>
                <a:srgbClr val="000000"/>
              </a:solidFill>
              <a:latin typeface="Cambria" panose="02040503050406030204" pitchFamily="18" charset="0"/>
            </a:endParaRPr>
          </a:p>
          <a:p>
            <a:pPr algn="just"/>
            <a:r>
              <a:rPr lang="en-IN" sz="2400" dirty="0">
                <a:solidFill>
                  <a:srgbClr val="000000"/>
                </a:solidFill>
                <a:latin typeface="Cambria" panose="02040503050406030204" pitchFamily="18" charset="0"/>
              </a:rPr>
              <a:t>Technological Disruptions and Automation </a:t>
            </a:r>
          </a:p>
          <a:p>
            <a:pPr algn="just"/>
            <a:r>
              <a:rPr lang="en-IN" sz="2400" dirty="0">
                <a:solidFill>
                  <a:srgbClr val="000000"/>
                </a:solidFill>
                <a:latin typeface="Cambria" panose="02040503050406030204" pitchFamily="18" charset="0"/>
              </a:rPr>
              <a:t>Cybersecurity and Digital Privacy </a:t>
            </a:r>
          </a:p>
          <a:p>
            <a:pPr algn="just"/>
            <a:r>
              <a:rPr lang="en-IN" sz="2400" dirty="0">
                <a:solidFill>
                  <a:srgbClr val="000000"/>
                </a:solidFill>
                <a:latin typeface="Cambria" panose="02040503050406030204" pitchFamily="18" charset="0"/>
              </a:rPr>
              <a:t>Education Disparities and Quality </a:t>
            </a:r>
          </a:p>
          <a:p>
            <a:endParaRPr lang="en-IN" dirty="0"/>
          </a:p>
        </p:txBody>
      </p:sp>
    </p:spTree>
    <p:extLst>
      <p:ext uri="{BB962C8B-B14F-4D97-AF65-F5344CB8AC3E}">
        <p14:creationId xmlns:p14="http://schemas.microsoft.com/office/powerpoint/2010/main" val="2293273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A639-7417-8F3E-1AA8-7CD32AF6A382}"/>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DBEBB6A3-FF75-E826-B4B4-9D70655C67EF}"/>
              </a:ext>
            </a:extLst>
          </p:cNvPr>
          <p:cNvSpPr>
            <a:spLocks noGrp="1"/>
          </p:cNvSpPr>
          <p:nvPr>
            <p:ph idx="1"/>
          </p:nvPr>
        </p:nvSpPr>
        <p:spPr/>
        <p:txBody>
          <a:bodyPr>
            <a:normAutofit lnSpcReduction="10000"/>
          </a:bodyPr>
          <a:lstStyle/>
          <a:p>
            <a:pPr algn="just"/>
            <a:r>
              <a:rPr lang="en-IN" sz="2400" b="1" i="0" u="none" strike="noStrike" baseline="0" dirty="0">
                <a:solidFill>
                  <a:srgbClr val="000000"/>
                </a:solidFill>
                <a:latin typeface="Cambria" panose="02040503050406030204" pitchFamily="18" charset="0"/>
              </a:rPr>
              <a:t>Globalization and Indian Economy :</a:t>
            </a:r>
          </a:p>
          <a:p>
            <a:pPr algn="just"/>
            <a:r>
              <a:rPr lang="en-US" sz="2400" b="0" i="0" u="none" strike="noStrike" baseline="0" dirty="0">
                <a:solidFill>
                  <a:srgbClr val="000000"/>
                </a:solidFill>
                <a:latin typeface="Cambria" panose="02040503050406030204" pitchFamily="18" charset="0"/>
              </a:rPr>
              <a:t>Globalization had a significant impact on the Indian economy in modern times. It refers to the increased interconnectedness and integration of economies, markets, and societies across the world. India has been a part of the globalization process since the early 1990s when the government initiated economic reforms to liberalize and open up the economy. </a:t>
            </a:r>
          </a:p>
          <a:p>
            <a:pPr algn="just"/>
            <a:r>
              <a:rPr lang="en-IN" sz="2400" u="none" strike="noStrike" baseline="0" dirty="0">
                <a:solidFill>
                  <a:srgbClr val="000000"/>
                </a:solidFill>
                <a:latin typeface="Cambria" panose="02040503050406030204" pitchFamily="18" charset="0"/>
              </a:rPr>
              <a:t>Trade and Investment </a:t>
            </a:r>
            <a:endParaRPr lang="en-US" sz="2400" dirty="0">
              <a:solidFill>
                <a:srgbClr val="000000"/>
              </a:solidFill>
              <a:latin typeface="Cambria" panose="02040503050406030204" pitchFamily="18" charset="0"/>
            </a:endParaRPr>
          </a:p>
          <a:p>
            <a:pPr algn="just"/>
            <a:r>
              <a:rPr lang="en-IN" sz="2400" u="none" strike="noStrike" baseline="0" dirty="0">
                <a:solidFill>
                  <a:srgbClr val="000000"/>
                </a:solidFill>
                <a:latin typeface="Cambria" panose="02040503050406030204" pitchFamily="18" charset="0"/>
              </a:rPr>
              <a:t>Information Technology and Services </a:t>
            </a:r>
            <a:endParaRPr lang="en-US" sz="2400" u="none" strike="noStrike" baseline="0" dirty="0">
              <a:solidFill>
                <a:srgbClr val="000000"/>
              </a:solidFill>
              <a:latin typeface="Cambria" panose="02040503050406030204" pitchFamily="18" charset="0"/>
            </a:endParaRPr>
          </a:p>
          <a:p>
            <a:pPr algn="just"/>
            <a:r>
              <a:rPr lang="en-IN" sz="2400" u="none" strike="noStrike" baseline="0" dirty="0">
                <a:solidFill>
                  <a:srgbClr val="000000"/>
                </a:solidFill>
                <a:latin typeface="Cambria" panose="02040503050406030204" pitchFamily="18" charset="0"/>
              </a:rPr>
              <a:t>Outsourcing and Offshoring </a:t>
            </a:r>
          </a:p>
          <a:p>
            <a:pPr algn="just"/>
            <a:r>
              <a:rPr lang="en-US" sz="2400" u="none" strike="noStrike" baseline="0" dirty="0">
                <a:solidFill>
                  <a:srgbClr val="000000"/>
                </a:solidFill>
                <a:latin typeface="Cambria" panose="02040503050406030204" pitchFamily="18" charset="0"/>
              </a:rPr>
              <a:t>Integration into Global Supply Chains </a:t>
            </a:r>
            <a:endParaRPr lang="en-IN" sz="2400" dirty="0">
              <a:solidFill>
                <a:srgbClr val="000000"/>
              </a:solidFill>
              <a:latin typeface="Cambria" panose="02040503050406030204" pitchFamily="18" charset="0"/>
            </a:endParaRPr>
          </a:p>
          <a:p>
            <a:pPr algn="just"/>
            <a:r>
              <a:rPr lang="en-IN" sz="2400" u="none" strike="noStrike" baseline="0" dirty="0">
                <a:solidFill>
                  <a:srgbClr val="000000"/>
                </a:solidFill>
                <a:latin typeface="Cambria" panose="02040503050406030204" pitchFamily="18" charset="0"/>
              </a:rPr>
              <a:t>Technology Transfer and Innovation </a:t>
            </a:r>
            <a:endParaRPr lang="en-IN" sz="1800" u="none" strike="noStrike" baseline="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1206309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4D475-631C-0F7A-F157-CB550ED227B2}"/>
              </a:ext>
            </a:extLst>
          </p:cNvPr>
          <p:cNvSpPr>
            <a:spLocks noGrp="1"/>
          </p:cNvSpPr>
          <p:nvPr>
            <p:ph idx="1"/>
          </p:nvPr>
        </p:nvSpPr>
        <p:spPr>
          <a:xfrm>
            <a:off x="527901" y="509047"/>
            <a:ext cx="10825899" cy="5667916"/>
          </a:xfrm>
        </p:spPr>
        <p:txBody>
          <a:bodyPr>
            <a:normAutofit fontScale="92500" lnSpcReduction="10000"/>
          </a:bodyPr>
          <a:lstStyle/>
          <a:p>
            <a:pPr algn="l"/>
            <a:endParaRPr lang="en-IN"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1) Which of the following issues is characterized by an increasing gap between the rich and poor, leading to social unrest and diminished opportunities for the less privileged? </a:t>
            </a:r>
          </a:p>
          <a:p>
            <a:pPr marL="0" indent="0">
              <a:buNone/>
            </a:pPr>
            <a:r>
              <a:rPr lang="en-IN" sz="1800" b="0" i="0" u="none" strike="noStrike" baseline="0" dirty="0">
                <a:solidFill>
                  <a:srgbClr val="000000"/>
                </a:solidFill>
                <a:latin typeface="Cambria" panose="02040503050406030204" pitchFamily="18" charset="0"/>
              </a:rPr>
              <a:t>a) Climate Change </a:t>
            </a:r>
          </a:p>
          <a:p>
            <a:pPr marL="0" indent="0">
              <a:buNone/>
            </a:pPr>
            <a:r>
              <a:rPr lang="en-IN" sz="1800" b="0" i="0" u="none" strike="noStrike" baseline="0" dirty="0">
                <a:solidFill>
                  <a:srgbClr val="000000"/>
                </a:solidFill>
                <a:latin typeface="Cambria" panose="02040503050406030204" pitchFamily="18" charset="0"/>
              </a:rPr>
              <a:t>b) Technological Disruptions </a:t>
            </a:r>
          </a:p>
          <a:p>
            <a:pPr marL="0" indent="0">
              <a:buNone/>
            </a:pPr>
            <a:r>
              <a:rPr lang="en-IN" sz="1800" b="0" i="0" u="none" strike="noStrike" baseline="0" dirty="0">
                <a:solidFill>
                  <a:srgbClr val="000000"/>
                </a:solidFill>
                <a:latin typeface="Cambria" panose="02040503050406030204" pitchFamily="18" charset="0"/>
              </a:rPr>
              <a:t>c) Economic Inequality </a:t>
            </a:r>
          </a:p>
          <a:p>
            <a:pPr marL="0" indent="0">
              <a:buNone/>
            </a:pPr>
            <a:r>
              <a:rPr lang="en-IN" sz="1800" b="0" i="0" u="none" strike="noStrike" baseline="0" dirty="0">
                <a:solidFill>
                  <a:srgbClr val="000000"/>
                </a:solidFill>
                <a:latin typeface="Cambria" panose="02040503050406030204" pitchFamily="18" charset="0"/>
              </a:rPr>
              <a:t>d) Aging Population </a:t>
            </a:r>
          </a:p>
          <a:p>
            <a:r>
              <a:rPr lang="en-US" sz="1800" b="0" i="0" u="none" strike="noStrike" baseline="0" dirty="0">
                <a:solidFill>
                  <a:srgbClr val="000000"/>
                </a:solidFill>
                <a:latin typeface="Cambria" panose="02040503050406030204" pitchFamily="18" charset="0"/>
              </a:rPr>
              <a:t>2) What is the primary cause of climate change and its impact on the planet? </a:t>
            </a:r>
            <a:endParaRPr lang="en-IN" sz="1800" b="0" i="0" u="none" strike="noStrike" baseline="0" dirty="0">
              <a:solidFill>
                <a:srgbClr val="000000"/>
              </a:solidFill>
              <a:latin typeface="Cambria" panose="02040503050406030204" pitchFamily="18" charset="0"/>
            </a:endParaRPr>
          </a:p>
          <a:p>
            <a:pPr marL="0" indent="0">
              <a:buNone/>
            </a:pPr>
            <a:r>
              <a:rPr lang="en-US" sz="1800" b="0" i="0" u="none" strike="noStrike" baseline="0" dirty="0">
                <a:solidFill>
                  <a:srgbClr val="000000"/>
                </a:solidFill>
                <a:latin typeface="Cambria" panose="02040503050406030204" pitchFamily="18" charset="0"/>
              </a:rPr>
              <a:t>a) Industrialization and deforestation, leading to a rise in global temperatures and extreme weather events. </a:t>
            </a:r>
          </a:p>
          <a:p>
            <a:pPr marL="0" indent="0">
              <a:buNone/>
            </a:pPr>
            <a:r>
              <a:rPr lang="en-US" sz="1800" b="0" i="0" u="none" strike="noStrike" baseline="0" dirty="0">
                <a:solidFill>
                  <a:srgbClr val="000000"/>
                </a:solidFill>
                <a:latin typeface="Cambria" panose="02040503050406030204" pitchFamily="18" charset="0"/>
              </a:rPr>
              <a:t>b) Political polarization and divisive rhetoric, causing social unrest and fragmentation. c) Technological advancements, such as artificial intelligence and automation, displacing jobs. </a:t>
            </a:r>
          </a:p>
          <a:p>
            <a:pPr marL="0" indent="0">
              <a:buNone/>
            </a:pPr>
            <a:r>
              <a:rPr lang="en-US" sz="1800" b="0" i="0" u="none" strike="noStrike" baseline="0" dirty="0">
                <a:solidFill>
                  <a:srgbClr val="000000"/>
                </a:solidFill>
                <a:latin typeface="Cambria" panose="02040503050406030204" pitchFamily="18" charset="0"/>
              </a:rPr>
              <a:t>d) Inadequate access to quality healthcare and rising healthcare costs. </a:t>
            </a:r>
          </a:p>
          <a:p>
            <a:r>
              <a:rPr lang="en-US" sz="1800" b="0" i="0" u="none" strike="noStrike" baseline="0" dirty="0">
                <a:solidFill>
                  <a:srgbClr val="000000"/>
                </a:solidFill>
                <a:latin typeface="Cambria" panose="02040503050406030204" pitchFamily="18" charset="0"/>
              </a:rPr>
              <a:t>3) Which approach can help reduce political polarization and promote more informed and engaged citizens? </a:t>
            </a:r>
            <a:endParaRPr lang="en-IN" sz="1800" b="0" i="0" u="none" strike="noStrike" baseline="0" dirty="0">
              <a:solidFill>
                <a:srgbClr val="000000"/>
              </a:solidFill>
              <a:latin typeface="Cambria" panose="02040503050406030204" pitchFamily="18" charset="0"/>
            </a:endParaRPr>
          </a:p>
          <a:p>
            <a:pPr marL="0" indent="0">
              <a:buNone/>
            </a:pPr>
            <a:r>
              <a:rPr lang="en-US" sz="1800" b="0" i="0" u="none" strike="noStrike" baseline="0" dirty="0">
                <a:solidFill>
                  <a:srgbClr val="000000"/>
                </a:solidFill>
                <a:latin typeface="Cambria" panose="02040503050406030204" pitchFamily="18" charset="0"/>
              </a:rPr>
              <a:t>a) Strengthening cybersecurity measures and implementing strict data protection laws. </a:t>
            </a:r>
          </a:p>
          <a:p>
            <a:pPr marL="0" indent="0">
              <a:buNone/>
            </a:pPr>
            <a:r>
              <a:rPr lang="en-US" sz="1800" b="0" i="0" u="none" strike="noStrike" baseline="0" dirty="0">
                <a:solidFill>
                  <a:srgbClr val="000000"/>
                </a:solidFill>
                <a:latin typeface="Cambria" panose="02040503050406030204" pitchFamily="18" charset="0"/>
              </a:rPr>
              <a:t>b) Investing in education that emphasizes critical thinking and unbiased information. </a:t>
            </a:r>
          </a:p>
          <a:p>
            <a:pPr marL="0" indent="0">
              <a:buNone/>
            </a:pPr>
            <a:r>
              <a:rPr lang="en-US" sz="1800" b="0" i="0" u="none" strike="noStrike" baseline="0" dirty="0">
                <a:solidFill>
                  <a:srgbClr val="000000"/>
                </a:solidFill>
                <a:latin typeface="Cambria" panose="02040503050406030204" pitchFamily="18" charset="0"/>
              </a:rPr>
              <a:t>c) Implementing universal basic income initiatives to support displaced workers. </a:t>
            </a:r>
          </a:p>
          <a:p>
            <a:pPr marL="0" indent="0">
              <a:buNone/>
            </a:pPr>
            <a:r>
              <a:rPr lang="en-US" sz="1800" b="0" i="0" u="none" strike="noStrike" baseline="0" dirty="0">
                <a:solidFill>
                  <a:srgbClr val="000000"/>
                </a:solidFill>
                <a:latin typeface="Cambria" panose="02040503050406030204" pitchFamily="18" charset="0"/>
              </a:rPr>
              <a:t>d) Transitioning towards renewable energy sources to combat climate change. </a:t>
            </a:r>
            <a:endParaRPr lang="en-IN" dirty="0"/>
          </a:p>
        </p:txBody>
      </p:sp>
    </p:spTree>
    <p:extLst>
      <p:ext uri="{BB962C8B-B14F-4D97-AF65-F5344CB8AC3E}">
        <p14:creationId xmlns:p14="http://schemas.microsoft.com/office/powerpoint/2010/main" val="926930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0D64-BA22-74D0-7B0F-8449CBAC0FA9}"/>
              </a:ext>
            </a:extLst>
          </p:cNvPr>
          <p:cNvSpPr>
            <a:spLocks noGrp="1"/>
          </p:cNvSpPr>
          <p:nvPr>
            <p:ph type="title"/>
          </p:nvPr>
        </p:nvSpPr>
        <p:spPr/>
        <p:txBody>
          <a:bodyPr/>
          <a:lstStyle/>
          <a:p>
            <a:r>
              <a:rPr lang="en-US" dirty="0" err="1"/>
              <a:t>Bharatavarsha</a:t>
            </a:r>
            <a:r>
              <a:rPr lang="en-US" dirty="0"/>
              <a:t> today and the way ahead, Regeneration of Indian National Resources</a:t>
            </a:r>
            <a:endParaRPr lang="en-IN" dirty="0"/>
          </a:p>
        </p:txBody>
      </p:sp>
      <p:sp>
        <p:nvSpPr>
          <p:cNvPr id="3" name="Content Placeholder 2">
            <a:extLst>
              <a:ext uri="{FF2B5EF4-FFF2-40B4-BE49-F238E27FC236}">
                <a16:creationId xmlns:a16="http://schemas.microsoft.com/office/drawing/2014/main" id="{D6229852-6D48-B690-E8A3-1456A532EA78}"/>
              </a:ext>
            </a:extLst>
          </p:cNvPr>
          <p:cNvSpPr>
            <a:spLocks noGrp="1"/>
          </p:cNvSpPr>
          <p:nvPr>
            <p:ph idx="1"/>
          </p:nvPr>
        </p:nvSpPr>
        <p:spPr/>
        <p:txBody>
          <a:bodyPr>
            <a:normAutofit fontScale="92500"/>
          </a:bodyPr>
          <a:lstStyle/>
          <a:p>
            <a:pPr algn="just"/>
            <a:r>
              <a:rPr lang="en-US" sz="2400" b="1" i="0" u="none" strike="noStrike" baseline="0" dirty="0">
                <a:solidFill>
                  <a:srgbClr val="000000"/>
                </a:solidFill>
                <a:latin typeface="Cambria" panose="02040503050406030204" pitchFamily="18" charset="0"/>
              </a:rPr>
              <a:t>Technology and Innovation: </a:t>
            </a:r>
            <a:r>
              <a:rPr lang="en-US" sz="2400" b="0" i="0" u="sng" strike="noStrike" baseline="0" dirty="0">
                <a:solidFill>
                  <a:srgbClr val="000000"/>
                </a:solidFill>
                <a:latin typeface="Cambria" panose="02040503050406030204" pitchFamily="18" charset="0"/>
              </a:rPr>
              <a:t>India's IT and services sector </a:t>
            </a:r>
            <a:r>
              <a:rPr lang="en-US" sz="2400" b="0" i="0" u="none" strike="noStrike" baseline="0" dirty="0">
                <a:solidFill>
                  <a:srgbClr val="000000"/>
                </a:solidFill>
                <a:latin typeface="Cambria" panose="02040503050406030204" pitchFamily="18" charset="0"/>
              </a:rPr>
              <a:t>has been a key driver of growth. The way ahead involves leveraging technology and promoting innovation in various sectors, including </a:t>
            </a:r>
            <a:r>
              <a:rPr lang="en-US" sz="2400" b="0" i="0" u="sng" strike="noStrike" baseline="0" dirty="0">
                <a:solidFill>
                  <a:srgbClr val="000000"/>
                </a:solidFill>
                <a:latin typeface="Cambria" panose="02040503050406030204" pitchFamily="18" charset="0"/>
              </a:rPr>
              <a:t>manufacturing, healthcare, agriculture, and renewable energy, to drive sustainable development and global competitiveness. </a:t>
            </a:r>
          </a:p>
          <a:p>
            <a:pPr algn="just"/>
            <a:r>
              <a:rPr lang="en-US" sz="2400" b="1" i="0" u="none" strike="noStrike" baseline="0" dirty="0">
                <a:solidFill>
                  <a:srgbClr val="000000"/>
                </a:solidFill>
                <a:latin typeface="Cambria" panose="02040503050406030204" pitchFamily="18" charset="0"/>
              </a:rPr>
              <a:t>Infrastructure Development: </a:t>
            </a:r>
            <a:r>
              <a:rPr lang="en-US" sz="2400" b="0" i="0" u="none" strike="noStrike" baseline="0" dirty="0">
                <a:solidFill>
                  <a:srgbClr val="000000"/>
                </a:solidFill>
                <a:latin typeface="Cambria" panose="02040503050406030204" pitchFamily="18" charset="0"/>
              </a:rPr>
              <a:t>India faces significant infrastructural challenges, including </a:t>
            </a:r>
            <a:r>
              <a:rPr lang="en-US" sz="2400" b="0" i="0" u="sng" strike="noStrike" baseline="0" dirty="0">
                <a:solidFill>
                  <a:srgbClr val="000000"/>
                </a:solidFill>
                <a:latin typeface="Cambria" panose="02040503050406030204" pitchFamily="18" charset="0"/>
              </a:rPr>
              <a:t>transportation, energy, and urban development</a:t>
            </a:r>
            <a:r>
              <a:rPr lang="en-US" sz="2400" b="0" i="0" u="none" strike="noStrike" baseline="0" dirty="0">
                <a:solidFill>
                  <a:srgbClr val="000000"/>
                </a:solidFill>
                <a:latin typeface="Cambria" panose="02040503050406030204" pitchFamily="18" charset="0"/>
              </a:rPr>
              <a:t>. The way ahead involves robust investment and policy initiatives to build modern and efficient infrastructure that </a:t>
            </a:r>
            <a:r>
              <a:rPr lang="en-US" sz="2400" b="0" i="0" u="sng" strike="noStrike" baseline="0" dirty="0">
                <a:solidFill>
                  <a:srgbClr val="000000"/>
                </a:solidFill>
                <a:latin typeface="Cambria" panose="02040503050406030204" pitchFamily="18" charset="0"/>
              </a:rPr>
              <a:t>can support economic growth and improve the quality of life for citizens</a:t>
            </a:r>
            <a:r>
              <a:rPr lang="en-US" sz="2400" b="0" i="0" u="none" strike="noStrike" baseline="0" dirty="0">
                <a:solidFill>
                  <a:srgbClr val="000000"/>
                </a:solidFill>
                <a:latin typeface="Cambria" panose="02040503050406030204" pitchFamily="18" charset="0"/>
              </a:rPr>
              <a:t>. </a:t>
            </a:r>
          </a:p>
          <a:p>
            <a:pPr algn="just"/>
            <a:r>
              <a:rPr lang="en-US" sz="2400" b="1" i="0" u="none" strike="noStrike" baseline="0" dirty="0">
                <a:solidFill>
                  <a:srgbClr val="000000"/>
                </a:solidFill>
                <a:latin typeface="Cambria" panose="02040503050406030204" pitchFamily="18" charset="0"/>
              </a:rPr>
              <a:t>Environmental Sustainability: </a:t>
            </a:r>
            <a:r>
              <a:rPr lang="en-US" sz="2400" b="0" i="0" u="none" strike="noStrike" baseline="0" dirty="0">
                <a:solidFill>
                  <a:srgbClr val="000000"/>
                </a:solidFill>
                <a:latin typeface="Cambria" panose="02040503050406030204" pitchFamily="18" charset="0"/>
              </a:rPr>
              <a:t>As India grows economically, the need for </a:t>
            </a:r>
            <a:r>
              <a:rPr lang="en-US" sz="2400" b="0" i="0" u="sng" strike="noStrike" baseline="0" dirty="0">
                <a:solidFill>
                  <a:srgbClr val="000000"/>
                </a:solidFill>
                <a:latin typeface="Cambria" panose="02040503050406030204" pitchFamily="18" charset="0"/>
              </a:rPr>
              <a:t>environmental conservation and sustainable practices </a:t>
            </a:r>
            <a:r>
              <a:rPr lang="en-US" sz="2400" b="0" i="0" u="none" strike="noStrike" baseline="0" dirty="0">
                <a:solidFill>
                  <a:srgbClr val="000000"/>
                </a:solidFill>
                <a:latin typeface="Cambria" panose="02040503050406030204" pitchFamily="18" charset="0"/>
              </a:rPr>
              <a:t>becomes more critical. The way ahead includes </a:t>
            </a:r>
            <a:r>
              <a:rPr lang="en-US" sz="2400" b="0" i="0" u="sng" strike="noStrike" baseline="0" dirty="0">
                <a:solidFill>
                  <a:srgbClr val="000000"/>
                </a:solidFill>
                <a:latin typeface="Cambria" panose="02040503050406030204" pitchFamily="18" charset="0"/>
              </a:rPr>
              <a:t>greater focus on renewable energy, waste management, afforestation, and measures to combat air and water pollution</a:t>
            </a:r>
            <a:r>
              <a:rPr lang="en-US" sz="2400" b="0" i="0" u="none" strike="noStrike" baseline="0" dirty="0">
                <a:solidFill>
                  <a:srgbClr val="000000"/>
                </a:solidFill>
                <a:latin typeface="Cambria" panose="02040503050406030204" pitchFamily="18" charset="0"/>
              </a:rPr>
              <a:t>. </a:t>
            </a:r>
            <a:endParaRPr lang="en-IN" sz="3600" dirty="0"/>
          </a:p>
        </p:txBody>
      </p:sp>
    </p:spTree>
    <p:extLst>
      <p:ext uri="{BB962C8B-B14F-4D97-AF65-F5344CB8AC3E}">
        <p14:creationId xmlns:p14="http://schemas.microsoft.com/office/powerpoint/2010/main" val="994393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172-8099-274B-1D00-9B01D4117E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16A8B0-1E26-46B6-E525-3510EBABBB7F}"/>
              </a:ext>
            </a:extLst>
          </p:cNvPr>
          <p:cNvSpPr>
            <a:spLocks noGrp="1"/>
          </p:cNvSpPr>
          <p:nvPr>
            <p:ph idx="1"/>
          </p:nvPr>
        </p:nvSpPr>
        <p:spPr/>
        <p:txBody>
          <a:bodyPr>
            <a:normAutofit/>
          </a:bodyPr>
          <a:lstStyle/>
          <a:p>
            <a:pPr algn="just"/>
            <a:r>
              <a:rPr lang="en-US" sz="2400" b="1" i="0" u="none" strike="noStrike" baseline="0" dirty="0">
                <a:solidFill>
                  <a:srgbClr val="000000"/>
                </a:solidFill>
                <a:latin typeface="Cambria" panose="02040503050406030204" pitchFamily="18" charset="0"/>
              </a:rPr>
              <a:t>Governance and Corruption: </a:t>
            </a:r>
            <a:r>
              <a:rPr lang="en-US" sz="2400" b="0" i="0" u="sng" strike="noStrike" baseline="0" dirty="0">
                <a:solidFill>
                  <a:srgbClr val="000000"/>
                </a:solidFill>
                <a:latin typeface="Cambria" panose="02040503050406030204" pitchFamily="18" charset="0"/>
              </a:rPr>
              <a:t>Transparent and efficient governance </a:t>
            </a:r>
            <a:r>
              <a:rPr lang="en-US" sz="2400" b="0" i="0" u="none" strike="noStrike" baseline="0" dirty="0">
                <a:solidFill>
                  <a:srgbClr val="000000"/>
                </a:solidFill>
                <a:latin typeface="Cambria" panose="02040503050406030204" pitchFamily="18" charset="0"/>
              </a:rPr>
              <a:t>is essential for India's progress. The way ahead includes continued efforts to combat corruption, strengthen institutions, and ensure the effective delivery of public services. </a:t>
            </a:r>
          </a:p>
          <a:p>
            <a:pPr algn="just"/>
            <a:r>
              <a:rPr lang="en-US" sz="2400" b="1" i="0" u="none" strike="noStrike" baseline="0" dirty="0">
                <a:solidFill>
                  <a:srgbClr val="000000"/>
                </a:solidFill>
                <a:latin typeface="Cambria" panose="02040503050406030204" pitchFamily="18" charset="0"/>
              </a:rPr>
              <a:t>Digital Transformation: </a:t>
            </a:r>
            <a:r>
              <a:rPr lang="en-US" sz="2400" b="0" i="0" u="none" strike="noStrike" baseline="0" dirty="0">
                <a:solidFill>
                  <a:srgbClr val="000000"/>
                </a:solidFill>
                <a:latin typeface="Cambria" panose="02040503050406030204" pitchFamily="18" charset="0"/>
              </a:rPr>
              <a:t>India has witnessed a significant digital revolution, especially with the widespread </a:t>
            </a:r>
            <a:r>
              <a:rPr lang="en-US" sz="2400" b="0" i="0" u="sng" strike="noStrike" baseline="0" dirty="0">
                <a:solidFill>
                  <a:srgbClr val="000000"/>
                </a:solidFill>
                <a:latin typeface="Cambria" panose="02040503050406030204" pitchFamily="18" charset="0"/>
              </a:rPr>
              <a:t>adoption of smartphones and internet services</a:t>
            </a:r>
            <a:r>
              <a:rPr lang="en-US" sz="2400" b="0" i="0" u="none" strike="noStrike" baseline="0" dirty="0">
                <a:solidFill>
                  <a:srgbClr val="000000"/>
                </a:solidFill>
                <a:latin typeface="Cambria" panose="02040503050406030204" pitchFamily="18" charset="0"/>
              </a:rPr>
              <a:t>. The way ahead involves harnessing the potential of digital technology </a:t>
            </a:r>
            <a:r>
              <a:rPr lang="en-US" sz="2400" b="0" i="0" u="sng" strike="noStrike" baseline="0" dirty="0">
                <a:solidFill>
                  <a:srgbClr val="000000"/>
                </a:solidFill>
                <a:latin typeface="Cambria" panose="02040503050406030204" pitchFamily="18" charset="0"/>
              </a:rPr>
              <a:t>for e-governance, e-commerce, and digital literacy. </a:t>
            </a:r>
            <a:endParaRPr lang="en-IN" sz="3600" u="sng" dirty="0"/>
          </a:p>
        </p:txBody>
      </p:sp>
    </p:spTree>
    <p:extLst>
      <p:ext uri="{BB962C8B-B14F-4D97-AF65-F5344CB8AC3E}">
        <p14:creationId xmlns:p14="http://schemas.microsoft.com/office/powerpoint/2010/main" val="1282354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3A0E-A316-0A6F-DDC2-6B5791EB35E9}"/>
              </a:ext>
            </a:extLst>
          </p:cNvPr>
          <p:cNvSpPr>
            <a:spLocks noGrp="1"/>
          </p:cNvSpPr>
          <p:nvPr>
            <p:ph type="title"/>
          </p:nvPr>
        </p:nvSpPr>
        <p:spPr/>
        <p:txBody>
          <a:bodyPr/>
          <a:lstStyle/>
          <a:p>
            <a:r>
              <a:rPr lang="en-US" dirty="0"/>
              <a:t>Regeneration of Indian National Resources</a:t>
            </a:r>
            <a:endParaRPr lang="en-IN" dirty="0"/>
          </a:p>
        </p:txBody>
      </p:sp>
      <p:sp>
        <p:nvSpPr>
          <p:cNvPr id="3" name="Content Placeholder 2">
            <a:extLst>
              <a:ext uri="{FF2B5EF4-FFF2-40B4-BE49-F238E27FC236}">
                <a16:creationId xmlns:a16="http://schemas.microsoft.com/office/drawing/2014/main" id="{466B2A8F-F6AA-DC23-0C22-511EE4412E92}"/>
              </a:ext>
            </a:extLst>
          </p:cNvPr>
          <p:cNvSpPr>
            <a:spLocks noGrp="1"/>
          </p:cNvSpPr>
          <p:nvPr>
            <p:ph idx="1"/>
          </p:nvPr>
        </p:nvSpPr>
        <p:spPr>
          <a:xfrm>
            <a:off x="838200" y="1480008"/>
            <a:ext cx="10515600" cy="5222450"/>
          </a:xfrm>
        </p:spPr>
        <p:txBody>
          <a:bodyPr>
            <a:normAutofit lnSpcReduction="10000"/>
          </a:bodyPr>
          <a:lstStyle/>
          <a:p>
            <a:pPr algn="just"/>
            <a:r>
              <a:rPr lang="en-US" sz="2400" b="0" i="0" u="none" strike="noStrike" baseline="0" dirty="0">
                <a:solidFill>
                  <a:srgbClr val="000000"/>
                </a:solidFill>
                <a:latin typeface="Cambria" panose="02040503050406030204" pitchFamily="18" charset="0"/>
              </a:rPr>
              <a:t>The regeneration of Indian national resources in modern India is a crucial aspect of sustainable development and responsible governance. It involves efforts to conserve, protect, and replenish natural resources to ensure their availability for future generations. Here are some key areas where regeneration of national resources is important: </a:t>
            </a:r>
          </a:p>
          <a:p>
            <a:pPr algn="just"/>
            <a:r>
              <a:rPr lang="en-IN" sz="2400" i="0" u="none" strike="noStrike" baseline="0" dirty="0">
                <a:solidFill>
                  <a:srgbClr val="000000"/>
                </a:solidFill>
                <a:latin typeface="Cambria" panose="02040503050406030204" pitchFamily="18" charset="0"/>
              </a:rPr>
              <a:t>Forestry and Wildlife Conservation </a:t>
            </a:r>
            <a:endParaRPr lang="en-US" sz="240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Water Resources Management </a:t>
            </a:r>
            <a:endParaRPr lang="en-US" sz="2400" i="0" u="none" strike="noStrike" baseline="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Renewable Energy </a:t>
            </a:r>
            <a:endParaRPr lang="en-US" sz="240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Soil Health and Agriculture </a:t>
            </a:r>
            <a:endParaRPr lang="en-US" sz="2400" i="0" u="none" strike="noStrike" baseline="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Waste Management </a:t>
            </a:r>
            <a:endParaRPr lang="en-US" sz="240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Air Quality Improvement </a:t>
            </a:r>
            <a:endParaRPr lang="en-US" sz="2400" i="0" u="none" strike="noStrike" baseline="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Sustainable Mining </a:t>
            </a:r>
            <a:endParaRPr lang="en-US" sz="2400" dirty="0">
              <a:solidFill>
                <a:srgbClr val="000000"/>
              </a:solidFill>
              <a:latin typeface="Cambria" panose="02040503050406030204" pitchFamily="18" charset="0"/>
            </a:endParaRPr>
          </a:p>
          <a:p>
            <a:pPr algn="just"/>
            <a:r>
              <a:rPr lang="en-IN" sz="2400" i="0" u="none" strike="noStrike" baseline="0" dirty="0">
                <a:solidFill>
                  <a:srgbClr val="000000"/>
                </a:solidFill>
                <a:latin typeface="Cambria" panose="02040503050406030204" pitchFamily="18" charset="0"/>
              </a:rPr>
              <a:t>Climate Change Mitigation </a:t>
            </a:r>
            <a:endParaRPr lang="en-IN" sz="3600" dirty="0"/>
          </a:p>
        </p:txBody>
      </p:sp>
    </p:spTree>
    <p:extLst>
      <p:ext uri="{BB962C8B-B14F-4D97-AF65-F5344CB8AC3E}">
        <p14:creationId xmlns:p14="http://schemas.microsoft.com/office/powerpoint/2010/main" val="107158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E097-0BEF-914B-F614-D315F9D8AF7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08FE115-088A-960E-2C8D-87B78F83EAE0}"/>
              </a:ext>
            </a:extLst>
          </p:cNvPr>
          <p:cNvSpPr>
            <a:spLocks noGrp="1"/>
          </p:cNvSpPr>
          <p:nvPr>
            <p:ph idx="1"/>
          </p:nvPr>
        </p:nvSpPr>
        <p:spPr>
          <a:xfrm>
            <a:off x="838200" y="1263191"/>
            <a:ext cx="10515600" cy="5519394"/>
          </a:xfrm>
        </p:spPr>
        <p:txBody>
          <a:bodyPr>
            <a:normAutofit fontScale="92500" lnSpcReduction="10000"/>
          </a:bodyPr>
          <a:lstStyle/>
          <a:p>
            <a:pPr algn="just">
              <a:lnSpc>
                <a:spcPct val="110000"/>
              </a:lnSpc>
            </a:pPr>
            <a:r>
              <a:rPr lang="en-US" b="0" i="0" u="none" strike="noStrike" baseline="0" dirty="0">
                <a:solidFill>
                  <a:srgbClr val="000000"/>
                </a:solidFill>
                <a:latin typeface="Cambria" panose="02040503050406030204" pitchFamily="18" charset="0"/>
              </a:rPr>
              <a:t>India's history is a tapestry of various </a:t>
            </a:r>
            <a:r>
              <a:rPr lang="en-US" b="0" i="0" u="sng" strike="noStrike" baseline="0" dirty="0">
                <a:solidFill>
                  <a:srgbClr val="000000"/>
                </a:solidFill>
                <a:latin typeface="Cambria" panose="02040503050406030204" pitchFamily="18" charset="0"/>
              </a:rPr>
              <a:t>dynasties, empires, and civilizations</a:t>
            </a:r>
            <a:r>
              <a:rPr lang="en-US" b="0" i="0" u="none" strike="noStrike" baseline="0" dirty="0">
                <a:solidFill>
                  <a:srgbClr val="000000"/>
                </a:solidFill>
                <a:latin typeface="Cambria" panose="02040503050406030204" pitchFamily="18" charset="0"/>
              </a:rPr>
              <a:t>, each leaving a unique imprint on its cultural fabric. By studying modern India, we gain insights </a:t>
            </a:r>
            <a:r>
              <a:rPr lang="en-US" b="0" i="0" u="sng" strike="noStrike" baseline="0" dirty="0">
                <a:solidFill>
                  <a:srgbClr val="000000"/>
                </a:solidFill>
                <a:latin typeface="Cambria" panose="02040503050406030204" pitchFamily="18" charset="0"/>
              </a:rPr>
              <a:t>into the traditions, art forms, languages, and customs </a:t>
            </a:r>
            <a:r>
              <a:rPr lang="en-US" b="0" i="0" u="none" strike="noStrike" baseline="0" dirty="0">
                <a:solidFill>
                  <a:srgbClr val="000000"/>
                </a:solidFill>
                <a:latin typeface="Cambria" panose="02040503050406030204" pitchFamily="18" charset="0"/>
              </a:rPr>
              <a:t>that have evolved and persisted through centuries. This knowledge helps preserve and celebrate India's diverse cultural legacy, fostering pride and identity among its people. </a:t>
            </a:r>
          </a:p>
          <a:p>
            <a:pPr algn="just">
              <a:lnSpc>
                <a:spcPct val="110000"/>
              </a:lnSpc>
            </a:pPr>
            <a:r>
              <a:rPr lang="en-US" b="0" i="0" u="none" strike="noStrike" baseline="0" dirty="0">
                <a:solidFill>
                  <a:srgbClr val="000000"/>
                </a:solidFill>
                <a:latin typeface="Cambria" panose="02040503050406030204" pitchFamily="18" charset="0"/>
              </a:rPr>
              <a:t>Modern India witnessed significant social and political transformations that shaped its current socio-economic and political landscape. The struggle for independence against British colonial rule, led by iconic leaders like </a:t>
            </a:r>
            <a:r>
              <a:rPr lang="en-US" b="0" u="sng" strike="noStrike" baseline="0" dirty="0">
                <a:solidFill>
                  <a:srgbClr val="000000"/>
                </a:solidFill>
                <a:latin typeface="Cambria" panose="02040503050406030204" pitchFamily="18" charset="0"/>
              </a:rPr>
              <a:t>Mahatma Gandhi and Jawaharlal Nehru</a:t>
            </a:r>
            <a:r>
              <a:rPr lang="en-US" b="0" i="0" u="none" strike="noStrike" baseline="0" dirty="0">
                <a:solidFill>
                  <a:srgbClr val="000000"/>
                </a:solidFill>
                <a:latin typeface="Cambria" panose="02040503050406030204" pitchFamily="18" charset="0"/>
              </a:rPr>
              <a:t>, reflects a journey of resilience and determination. The study of these movements provides invaluable lessons in civil disobedience, nonviolence, and the pursuit of social justice, inspiring individuals and nations worldwide. </a:t>
            </a:r>
            <a:endParaRPr lang="en-IN" sz="4000" dirty="0"/>
          </a:p>
        </p:txBody>
      </p:sp>
    </p:spTree>
    <p:extLst>
      <p:ext uri="{BB962C8B-B14F-4D97-AF65-F5344CB8AC3E}">
        <p14:creationId xmlns:p14="http://schemas.microsoft.com/office/powerpoint/2010/main" val="3497503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365126"/>
            <a:ext cx="11090564" cy="715530"/>
          </a:xfrm>
        </p:spPr>
        <p:txBody>
          <a:bodyPr>
            <a:normAutofit fontScale="90000"/>
          </a:bodyPr>
          <a:lstStyle/>
          <a:p>
            <a:r>
              <a:rPr lang="en-US" b="1" dirty="0">
                <a:latin typeface="Cambria" panose="02040503050406030204" pitchFamily="18" charset="0"/>
                <a:ea typeface="Cambria" panose="02040503050406030204" pitchFamily="18" charset="0"/>
              </a:rPr>
              <a:t>Regeneration of Indian National Resources</a:t>
            </a:r>
            <a:r>
              <a:rPr lang="en-US" sz="2000" b="1" dirty="0">
                <a:latin typeface="Cambria" panose="02040503050406030204" pitchFamily="18" charset="0"/>
                <a:ea typeface="Cambria" panose="02040503050406030204" pitchFamily="18" charset="0"/>
              </a:rPr>
              <a:t>.</a:t>
            </a:r>
            <a:br>
              <a:rPr lang="en-US" sz="2000" b="1" dirty="0">
                <a:latin typeface="Cambria" panose="02040503050406030204" pitchFamily="18" charset="0"/>
                <a:ea typeface="Cambria" panose="02040503050406030204" pitchFamily="18" charset="0"/>
              </a:rPr>
            </a:br>
            <a:endParaRPr lang="en-IN" dirty="0"/>
          </a:p>
        </p:txBody>
      </p:sp>
      <p:sp>
        <p:nvSpPr>
          <p:cNvPr id="3" name="Content Placeholder 2"/>
          <p:cNvSpPr>
            <a:spLocks noGrp="1"/>
          </p:cNvSpPr>
          <p:nvPr>
            <p:ph idx="1"/>
          </p:nvPr>
        </p:nvSpPr>
        <p:spPr>
          <a:xfrm>
            <a:off x="263236" y="928256"/>
            <a:ext cx="11707091" cy="5721926"/>
          </a:xfrm>
        </p:spPr>
        <p:txBody>
          <a:bodyPr>
            <a:normAutofit fontScale="92500"/>
          </a:bodyPr>
          <a:lstStyle/>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Water Resources:</a:t>
            </a:r>
            <a:endParaRPr lang="en-US"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Improve water management practices, including rainwater harvesting and efficient irrigation techniques.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Combat water pollution through stringent regulations and public awareness campaigns.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Invest in water conservation and treatment technologies.</a:t>
            </a:r>
          </a:p>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Agricultural Resources:</a:t>
            </a:r>
            <a:endParaRPr lang="en-US"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Promote sustainable farming practices, such as organic farming and crop rotation.</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Support research and development in agricultural technologies to increase productivity while reducing environmental impacts.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Implement crop diversification to reduce the reliance on water-intensive crops.</a:t>
            </a:r>
          </a:p>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Forests and Biodiversity:</a:t>
            </a:r>
            <a:endParaRPr lang="en-US"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Implement reforestation and afforestation programs to restore and expand forest cover.</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Enforce strict laws against illegal logging and poaching to protect biodiversity.</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Promote community-based conservation efforts.</a:t>
            </a:r>
          </a:p>
          <a:p>
            <a:pPr>
              <a:buFont typeface="Wingdings" panose="05000000000000000000" pitchFamily="2" charset="2"/>
              <a:buChar char="Ø"/>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9909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18655"/>
            <a:ext cx="11845635" cy="6317672"/>
          </a:xfrm>
        </p:spPr>
        <p:txBody>
          <a:bodyPr>
            <a:noAutofit/>
          </a:bodyPr>
          <a:lstStyle/>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Energy Resources:</a:t>
            </a:r>
            <a:endParaRPr lang="en-US"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Transition to renewable energy sources like solar, wind, and hydropower to reduce reliance on fossil fuels.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Enhance energy efficiency in industries, transportation, and households.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Promote energy conservation practices.</a:t>
            </a:r>
          </a:p>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Land Resources:</a:t>
            </a:r>
            <a:endParaRPr lang="en-US"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Implement land-use planning to prevent over-exploitation and urban sprawl.</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Regulate land conversion to protect agricultural land and green spaces.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Promote sustainable urban development and smart city planning.</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4467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40D2-5532-C16A-536E-1DD6E6CC27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61DB29-08B5-C0B3-9726-A9CB80E16296}"/>
              </a:ext>
            </a:extLst>
          </p:cNvPr>
          <p:cNvSpPr>
            <a:spLocks noGrp="1"/>
          </p:cNvSpPr>
          <p:nvPr>
            <p:ph idx="1"/>
          </p:nvPr>
        </p:nvSpPr>
        <p:spPr/>
        <p:txBody>
          <a:bodyPr/>
          <a:lstStyle/>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Marine Resources:</a:t>
            </a:r>
            <a:endParaRPr lang="en-US"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Implement sustainable fishing practices and protect marine ecosystems.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Enforce laws to prevent overfishing and illegal fishing activities.</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Promote marine conservation efforts and marine protected areas.</a:t>
            </a:r>
          </a:p>
          <a:p>
            <a:pPr>
              <a:buFont typeface="Wingdings" panose="05000000000000000000" pitchFamily="2" charset="2"/>
              <a:buChar char="Ø"/>
            </a:pPr>
            <a:r>
              <a:rPr lang="en-US" b="1" dirty="0">
                <a:latin typeface="Cambria" panose="02040503050406030204" pitchFamily="18" charset="0"/>
                <a:ea typeface="Cambria" panose="02040503050406030204" pitchFamily="18" charset="0"/>
              </a:rPr>
              <a:t>Minimize Pollution:</a:t>
            </a:r>
            <a:endParaRPr lang="en-US" dirty="0">
              <a:latin typeface="Cambria" panose="02040503050406030204" pitchFamily="18" charset="0"/>
              <a:ea typeface="Cambria" panose="02040503050406030204" pitchFamily="18" charset="0"/>
            </a:endParaRPr>
          </a:p>
          <a:p>
            <a:pPr lvl="1"/>
            <a:r>
              <a:rPr lang="en-US" dirty="0">
                <a:latin typeface="Cambria" panose="02040503050406030204" pitchFamily="18" charset="0"/>
                <a:ea typeface="Cambria" panose="02040503050406030204" pitchFamily="18" charset="0"/>
              </a:rPr>
              <a:t>Develop and enforce stricter environmental regulations to reduce pollution.</a:t>
            </a:r>
          </a:p>
          <a:p>
            <a:pPr lvl="1"/>
            <a:r>
              <a:rPr lang="en-US" dirty="0">
                <a:latin typeface="Cambria" panose="02040503050406030204" pitchFamily="18" charset="0"/>
                <a:ea typeface="Cambria" panose="02040503050406030204" pitchFamily="18" charset="0"/>
              </a:rPr>
              <a:t>Invest in waste management and recycling programs to reduce land and water pollution.</a:t>
            </a:r>
          </a:p>
          <a:p>
            <a:pPr lvl="1"/>
            <a:r>
              <a:rPr lang="en-US" dirty="0">
                <a:latin typeface="Cambria" panose="02040503050406030204" pitchFamily="18" charset="0"/>
                <a:ea typeface="Cambria" panose="02040503050406030204" pitchFamily="18" charset="0"/>
              </a:rPr>
              <a:t>Promote eco-friendly technologies and cleaner production </a:t>
            </a:r>
          </a:p>
          <a:p>
            <a:endParaRPr lang="en-IN" dirty="0"/>
          </a:p>
        </p:txBody>
      </p:sp>
    </p:spTree>
    <p:extLst>
      <p:ext uri="{BB962C8B-B14F-4D97-AF65-F5344CB8AC3E}">
        <p14:creationId xmlns:p14="http://schemas.microsoft.com/office/powerpoint/2010/main" val="3032275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04219-3462-5FA0-45BF-F47CE2885E0B}"/>
              </a:ext>
            </a:extLst>
          </p:cNvPr>
          <p:cNvSpPr>
            <a:spLocks noGrp="1"/>
          </p:cNvSpPr>
          <p:nvPr>
            <p:ph idx="1"/>
          </p:nvPr>
        </p:nvSpPr>
        <p:spPr>
          <a:xfrm>
            <a:off x="838200" y="1036948"/>
            <a:ext cx="10515600" cy="5495827"/>
          </a:xfrm>
        </p:spPr>
        <p:txBody>
          <a:bodyPr>
            <a:normAutofit/>
          </a:bodyPr>
          <a:lstStyle/>
          <a:p>
            <a:r>
              <a:rPr lang="en-US" b="0" i="0" u="none" strike="noStrike" baseline="0" dirty="0">
                <a:solidFill>
                  <a:srgbClr val="000000"/>
                </a:solidFill>
                <a:latin typeface="Cambria" panose="02040503050406030204" pitchFamily="18" charset="0"/>
              </a:rPr>
              <a:t>Q.1. What has been a key driver of India's economic growth? </a:t>
            </a:r>
          </a:p>
          <a:p>
            <a:pPr marL="0" indent="0">
              <a:buNone/>
            </a:pPr>
            <a:r>
              <a:rPr lang="en-IN" b="0" i="0" u="none" strike="noStrike" baseline="0" dirty="0">
                <a:solidFill>
                  <a:srgbClr val="000000"/>
                </a:solidFill>
                <a:latin typeface="Cambria" panose="02040503050406030204" pitchFamily="18" charset="0"/>
              </a:rPr>
              <a:t>a) Agriculture b) Healthcare </a:t>
            </a:r>
          </a:p>
          <a:p>
            <a:pPr marL="0" indent="0">
              <a:buNone/>
            </a:pPr>
            <a:r>
              <a:rPr lang="en-US" b="0" i="0" u="none" strike="noStrike" baseline="0" dirty="0">
                <a:solidFill>
                  <a:srgbClr val="000000"/>
                </a:solidFill>
                <a:latin typeface="Cambria" panose="02040503050406030204" pitchFamily="18" charset="0"/>
              </a:rPr>
              <a:t>c) IT and services sector d) Manufacturing </a:t>
            </a:r>
          </a:p>
          <a:p>
            <a:r>
              <a:rPr lang="en-US" b="0" i="0" u="none" strike="noStrike" baseline="0" dirty="0">
                <a:solidFill>
                  <a:srgbClr val="000000"/>
                </a:solidFill>
                <a:latin typeface="Cambria" panose="02040503050406030204" pitchFamily="18" charset="0"/>
              </a:rPr>
              <a:t>Q.2. Which area requires greater focus for India's environmental sustainability? </a:t>
            </a:r>
          </a:p>
          <a:p>
            <a:pPr marL="0" indent="0">
              <a:buNone/>
            </a:pPr>
            <a:r>
              <a:rPr lang="en-US" b="0" i="0" u="none" strike="noStrike" baseline="0" dirty="0">
                <a:solidFill>
                  <a:srgbClr val="000000"/>
                </a:solidFill>
                <a:latin typeface="Cambria" panose="02040503050406030204" pitchFamily="18" charset="0"/>
              </a:rPr>
              <a:t>a) Air and water pollution control b) Deforestation </a:t>
            </a:r>
          </a:p>
          <a:p>
            <a:pPr marL="0" indent="0">
              <a:buNone/>
            </a:pPr>
            <a:r>
              <a:rPr lang="en-IN" b="0" i="0" u="none" strike="noStrike" baseline="0" dirty="0">
                <a:solidFill>
                  <a:srgbClr val="000000"/>
                </a:solidFill>
                <a:latin typeface="Cambria" panose="02040503050406030204" pitchFamily="18" charset="0"/>
              </a:rPr>
              <a:t>c) Mining d) Industrial expansion </a:t>
            </a:r>
          </a:p>
          <a:p>
            <a:r>
              <a:rPr lang="en-US" b="0" i="0" u="none" strike="noStrike" baseline="0" dirty="0">
                <a:solidFill>
                  <a:srgbClr val="000000"/>
                </a:solidFill>
                <a:latin typeface="Cambria" panose="02040503050406030204" pitchFamily="18" charset="0"/>
              </a:rPr>
              <a:t>Q.3. What is one of the significant challenges India faces in terms of national security? </a:t>
            </a:r>
          </a:p>
          <a:p>
            <a:pPr marL="0" indent="0">
              <a:buNone/>
            </a:pPr>
            <a:r>
              <a:rPr lang="en-US" b="0" i="0" u="none" strike="noStrike" baseline="0" dirty="0">
                <a:solidFill>
                  <a:srgbClr val="000000"/>
                </a:solidFill>
                <a:latin typeface="Cambria" panose="02040503050406030204" pitchFamily="18" charset="0"/>
              </a:rPr>
              <a:t>a) Energy crisis b) Cyber threats </a:t>
            </a:r>
          </a:p>
          <a:p>
            <a:pPr marL="0" indent="0">
              <a:buNone/>
            </a:pPr>
            <a:r>
              <a:rPr lang="en-IN" b="0" i="0" u="none" strike="noStrike" baseline="0" dirty="0">
                <a:solidFill>
                  <a:srgbClr val="000000"/>
                </a:solidFill>
                <a:latin typeface="Cambria" panose="02040503050406030204" pitchFamily="18" charset="0"/>
              </a:rPr>
              <a:t>c) Economic recession d) Environmental degradation </a:t>
            </a:r>
            <a:endParaRPr lang="en-IN" sz="4000" dirty="0"/>
          </a:p>
        </p:txBody>
      </p:sp>
    </p:spTree>
    <p:extLst>
      <p:ext uri="{BB962C8B-B14F-4D97-AF65-F5344CB8AC3E}">
        <p14:creationId xmlns:p14="http://schemas.microsoft.com/office/powerpoint/2010/main" val="2321374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FB77-A982-1E8A-55D1-453A5873C31E}"/>
              </a:ext>
            </a:extLst>
          </p:cNvPr>
          <p:cNvSpPr>
            <a:spLocks noGrp="1"/>
          </p:cNvSpPr>
          <p:nvPr>
            <p:ph type="title"/>
          </p:nvPr>
        </p:nvSpPr>
        <p:spPr>
          <a:xfrm>
            <a:off x="838200" y="2335327"/>
            <a:ext cx="10515600" cy="1325563"/>
          </a:xfrm>
        </p:spPr>
        <p:txBody>
          <a:bodyPr/>
          <a:lstStyle/>
          <a:p>
            <a:pPr algn="ctr"/>
            <a:r>
              <a:rPr lang="en-US" dirty="0">
                <a:solidFill>
                  <a:schemeClr val="accent5">
                    <a:lumMod val="50000"/>
                  </a:schemeClr>
                </a:solidFill>
                <a:latin typeface="Lucida Calligraphy" panose="03010101010101010101" pitchFamily="66" charset="0"/>
              </a:rPr>
              <a:t>THANK YOU…!!!</a:t>
            </a:r>
            <a:endParaRPr lang="en-IN" dirty="0">
              <a:solidFill>
                <a:schemeClr val="accent5">
                  <a:lumMod val="50000"/>
                </a:schemeClr>
              </a:solidFill>
              <a:latin typeface="Lucida Calligraphy" panose="03010101010101010101" pitchFamily="66" charset="0"/>
            </a:endParaRPr>
          </a:p>
        </p:txBody>
      </p:sp>
    </p:spTree>
    <p:extLst>
      <p:ext uri="{BB962C8B-B14F-4D97-AF65-F5344CB8AC3E}">
        <p14:creationId xmlns:p14="http://schemas.microsoft.com/office/powerpoint/2010/main" val="227716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B2F2-3C2D-BC45-D442-A8E21EA8D619}"/>
              </a:ext>
            </a:extLst>
          </p:cNvPr>
          <p:cNvSpPr>
            <a:spLocks noGrp="1"/>
          </p:cNvSpPr>
          <p:nvPr>
            <p:ph type="title"/>
          </p:nvPr>
        </p:nvSpPr>
        <p:spPr/>
        <p:txBody>
          <a:bodyPr/>
          <a:lstStyle/>
          <a:p>
            <a:r>
              <a:rPr lang="en-US" dirty="0"/>
              <a:t>Key events and developments in modern India include:</a:t>
            </a:r>
            <a:endParaRPr lang="en-IN" dirty="0"/>
          </a:p>
        </p:txBody>
      </p:sp>
      <p:graphicFrame>
        <p:nvGraphicFramePr>
          <p:cNvPr id="6" name="Content Placeholder 5">
            <a:extLst>
              <a:ext uri="{FF2B5EF4-FFF2-40B4-BE49-F238E27FC236}">
                <a16:creationId xmlns:a16="http://schemas.microsoft.com/office/drawing/2014/main" id="{C0CE2338-7C1A-7C9C-E521-AA2EE5947FC7}"/>
              </a:ext>
            </a:extLst>
          </p:cNvPr>
          <p:cNvGraphicFramePr>
            <a:graphicFrameLocks noGrp="1"/>
          </p:cNvGraphicFramePr>
          <p:nvPr>
            <p:ph idx="1"/>
            <p:extLst>
              <p:ext uri="{D42A27DB-BD31-4B8C-83A1-F6EECF244321}">
                <p14:modId xmlns:p14="http://schemas.microsoft.com/office/powerpoint/2010/main" val="3480068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786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552D-7A93-87FB-2A3E-4892C5AD4F1A}"/>
              </a:ext>
            </a:extLst>
          </p:cNvPr>
          <p:cNvSpPr>
            <a:spLocks noGrp="1"/>
          </p:cNvSpPr>
          <p:nvPr>
            <p:ph type="title"/>
          </p:nvPr>
        </p:nvSpPr>
        <p:spPr/>
        <p:txBody>
          <a:bodyPr/>
          <a:lstStyle/>
          <a:p>
            <a:r>
              <a:rPr lang="en-US" dirty="0"/>
              <a:t>The national movement for freedom and social liberation</a:t>
            </a:r>
            <a:endParaRPr lang="en-IN" dirty="0"/>
          </a:p>
        </p:txBody>
      </p:sp>
      <p:sp>
        <p:nvSpPr>
          <p:cNvPr id="3" name="Content Placeholder 2">
            <a:extLst>
              <a:ext uri="{FF2B5EF4-FFF2-40B4-BE49-F238E27FC236}">
                <a16:creationId xmlns:a16="http://schemas.microsoft.com/office/drawing/2014/main" id="{78CC1396-6700-E55D-BEF4-6E204A9BD1E5}"/>
              </a:ext>
            </a:extLst>
          </p:cNvPr>
          <p:cNvSpPr>
            <a:spLocks noGrp="1"/>
          </p:cNvSpPr>
          <p:nvPr>
            <p:ph idx="1"/>
          </p:nvPr>
        </p:nvSpPr>
        <p:spPr>
          <a:xfrm>
            <a:off x="838200" y="1825624"/>
            <a:ext cx="10515600" cy="4546895"/>
          </a:xfrm>
        </p:spPr>
        <p:txBody>
          <a:bodyPr>
            <a:normAutofit/>
          </a:bodyPr>
          <a:lstStyle/>
          <a:p>
            <a:pPr algn="just"/>
            <a:r>
              <a:rPr lang="en-US" sz="2400" i="0" u="none" strike="noStrike" baseline="0" dirty="0">
                <a:solidFill>
                  <a:srgbClr val="000000"/>
                </a:solidFill>
                <a:latin typeface="Cambria" panose="02040503050406030204" pitchFamily="18" charset="0"/>
              </a:rPr>
              <a:t>Key aspects of such a movement may include</a:t>
            </a:r>
          </a:p>
          <a:p>
            <a:pPr algn="just"/>
            <a:r>
              <a:rPr lang="en-US" sz="2400" b="1" i="0" u="none" strike="noStrike" baseline="0" dirty="0">
                <a:solidFill>
                  <a:srgbClr val="000000"/>
                </a:solidFill>
                <a:latin typeface="Cambria" panose="02040503050406030204" pitchFamily="18" charset="0"/>
              </a:rPr>
              <a:t>Freedom and Liberation: </a:t>
            </a:r>
            <a:r>
              <a:rPr lang="en-US" sz="2400" b="0" i="0" u="none" strike="noStrike" baseline="0" dirty="0">
                <a:solidFill>
                  <a:srgbClr val="000000"/>
                </a:solidFill>
                <a:latin typeface="Cambria" panose="02040503050406030204" pitchFamily="18" charset="0"/>
              </a:rPr>
              <a:t>The movement seeks to liberate the people from various forms of oppression, whether it be colonial rule, dictatorship regimes, or discriminatory practices based on </a:t>
            </a:r>
            <a:r>
              <a:rPr lang="en-US" sz="2400" b="0" i="0" u="sng" strike="noStrike" baseline="0" dirty="0">
                <a:solidFill>
                  <a:srgbClr val="000000"/>
                </a:solidFill>
                <a:latin typeface="Cambria" panose="02040503050406030204" pitchFamily="18" charset="0"/>
              </a:rPr>
              <a:t>race, gender, religion, or other factors</a:t>
            </a:r>
            <a:r>
              <a:rPr lang="en-US" sz="2400" b="0" i="0" u="none" strike="noStrike" baseline="0" dirty="0">
                <a:solidFill>
                  <a:srgbClr val="000000"/>
                </a:solidFill>
                <a:latin typeface="Cambria" panose="02040503050406030204" pitchFamily="18" charset="0"/>
              </a:rPr>
              <a:t>. </a:t>
            </a:r>
          </a:p>
          <a:p>
            <a:pPr algn="just"/>
            <a:r>
              <a:rPr lang="en-US" sz="2400" b="1" i="0" u="none" strike="noStrike" baseline="0" dirty="0">
                <a:solidFill>
                  <a:srgbClr val="000000"/>
                </a:solidFill>
                <a:latin typeface="Cambria" panose="02040503050406030204" pitchFamily="18" charset="0"/>
              </a:rPr>
              <a:t>Social Justice and Equality: </a:t>
            </a:r>
            <a:r>
              <a:rPr lang="en-US" sz="2400" b="0" i="0" u="none" strike="noStrike" baseline="0" dirty="0">
                <a:solidFill>
                  <a:srgbClr val="000000"/>
                </a:solidFill>
                <a:latin typeface="Cambria" panose="02040503050406030204" pitchFamily="18" charset="0"/>
              </a:rPr>
              <a:t>The movement aims to address social </a:t>
            </a:r>
            <a:r>
              <a:rPr lang="en-US" sz="2400" b="0" i="0" u="sng" strike="noStrike" baseline="0" dirty="0">
                <a:solidFill>
                  <a:srgbClr val="000000"/>
                </a:solidFill>
                <a:latin typeface="Cambria" panose="02040503050406030204" pitchFamily="18" charset="0"/>
              </a:rPr>
              <a:t>inequalities and advocate for equal rights, opportunities, and treatment for all members of society. </a:t>
            </a:r>
            <a:r>
              <a:rPr lang="en-US" sz="2400" b="0" i="0" u="none" strike="noStrike" baseline="0" dirty="0">
                <a:solidFill>
                  <a:srgbClr val="000000"/>
                </a:solidFill>
                <a:latin typeface="Cambria" panose="02040503050406030204" pitchFamily="18" charset="0"/>
              </a:rPr>
              <a:t>It seeks to challenge and dismantle systemic discrimination and promote inclusivity. </a:t>
            </a:r>
          </a:p>
          <a:p>
            <a:pPr algn="just"/>
            <a:r>
              <a:rPr lang="en-US" sz="2400" b="1" i="0" u="none" strike="noStrike" baseline="0" dirty="0">
                <a:solidFill>
                  <a:srgbClr val="000000"/>
                </a:solidFill>
                <a:latin typeface="Cambria" panose="02040503050406030204" pitchFamily="18" charset="0"/>
              </a:rPr>
              <a:t>Liberation from Economic Exploitation: </a:t>
            </a:r>
            <a:r>
              <a:rPr lang="en-US" sz="2400" b="0" i="0" u="none" strike="noStrike" baseline="0" dirty="0">
                <a:solidFill>
                  <a:srgbClr val="000000"/>
                </a:solidFill>
                <a:latin typeface="Cambria" panose="02040503050406030204" pitchFamily="18" charset="0"/>
              </a:rPr>
              <a:t>The movement often highlights the need to </a:t>
            </a:r>
            <a:r>
              <a:rPr lang="en-US" sz="2400" b="0" i="0" u="sng" strike="noStrike" baseline="0" dirty="0">
                <a:solidFill>
                  <a:srgbClr val="000000"/>
                </a:solidFill>
                <a:latin typeface="Cambria" panose="02040503050406030204" pitchFamily="18" charset="0"/>
              </a:rPr>
              <a:t>improve the economic conditions </a:t>
            </a:r>
            <a:r>
              <a:rPr lang="en-US" sz="2400" b="0" i="0" u="none" strike="noStrike" baseline="0" dirty="0">
                <a:solidFill>
                  <a:srgbClr val="000000"/>
                </a:solidFill>
                <a:latin typeface="Cambria" panose="02040503050406030204" pitchFamily="18" charset="0"/>
              </a:rPr>
              <a:t>of the marginalized and oppressed groups, seeking fair wages, labor rights, and an end to economic exploitation. </a:t>
            </a:r>
          </a:p>
        </p:txBody>
      </p:sp>
    </p:spTree>
    <p:extLst>
      <p:ext uri="{BB962C8B-B14F-4D97-AF65-F5344CB8AC3E}">
        <p14:creationId xmlns:p14="http://schemas.microsoft.com/office/powerpoint/2010/main" val="53560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7049-33CC-7438-DFD7-15EC20530EB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86032FA-6F05-6B6A-1D3E-50995AFD34AB}"/>
              </a:ext>
            </a:extLst>
          </p:cNvPr>
          <p:cNvSpPr>
            <a:spLocks noGrp="1"/>
          </p:cNvSpPr>
          <p:nvPr>
            <p:ph idx="1"/>
          </p:nvPr>
        </p:nvSpPr>
        <p:spPr/>
        <p:txBody>
          <a:bodyPr>
            <a:normAutofit fontScale="92500"/>
          </a:bodyPr>
          <a:lstStyle/>
          <a:p>
            <a:pPr algn="just"/>
            <a:r>
              <a:rPr lang="en-IN" b="1" i="0" u="none" strike="noStrike" baseline="0" dirty="0">
                <a:solidFill>
                  <a:srgbClr val="000000"/>
                </a:solidFill>
                <a:latin typeface="Cambria" panose="02040503050406030204" pitchFamily="18" charset="0"/>
              </a:rPr>
              <a:t>Nonviolent Resistance and Civil Disobedience: </a:t>
            </a:r>
            <a:r>
              <a:rPr lang="en-IN" b="0" i="0" u="none" strike="noStrike" baseline="0" dirty="0">
                <a:solidFill>
                  <a:srgbClr val="000000"/>
                </a:solidFill>
                <a:latin typeface="Cambria" panose="02040503050406030204" pitchFamily="18" charset="0"/>
              </a:rPr>
              <a:t>Many national movements for freedom and social liberation adopt </a:t>
            </a:r>
            <a:r>
              <a:rPr lang="en-IN" b="0" i="0" u="sng" strike="noStrike" baseline="0" dirty="0">
                <a:solidFill>
                  <a:srgbClr val="000000"/>
                </a:solidFill>
                <a:latin typeface="Cambria" panose="02040503050406030204" pitchFamily="18" charset="0"/>
              </a:rPr>
              <a:t>nonviolent</a:t>
            </a:r>
            <a:r>
              <a:rPr lang="en-IN" b="0" i="0" u="none" strike="noStrike" baseline="0" dirty="0">
                <a:solidFill>
                  <a:srgbClr val="000000"/>
                </a:solidFill>
                <a:latin typeface="Cambria" panose="02040503050406030204" pitchFamily="18" charset="0"/>
              </a:rPr>
              <a:t> resistance and civil disobedience as strategies to effect change, inspired by leaders </a:t>
            </a:r>
            <a:r>
              <a:rPr lang="en-IN" b="0" i="0" u="sng" strike="noStrike" baseline="0" dirty="0">
                <a:solidFill>
                  <a:srgbClr val="000000"/>
                </a:solidFill>
                <a:latin typeface="Cambria" panose="02040503050406030204" pitchFamily="18" charset="0"/>
              </a:rPr>
              <a:t>like Mahatma Gandhi and Martin Luther King Jr</a:t>
            </a:r>
            <a:r>
              <a:rPr lang="en-IN" b="0" i="0" u="none" strike="noStrike" baseline="0" dirty="0">
                <a:solidFill>
                  <a:srgbClr val="000000"/>
                </a:solidFill>
                <a:latin typeface="Cambria" panose="02040503050406030204" pitchFamily="18" charset="0"/>
              </a:rPr>
              <a:t>. </a:t>
            </a:r>
          </a:p>
          <a:p>
            <a:pPr algn="just"/>
            <a:r>
              <a:rPr lang="en-US" b="1" i="0" u="none" strike="noStrike" baseline="0" dirty="0">
                <a:solidFill>
                  <a:srgbClr val="000000"/>
                </a:solidFill>
                <a:latin typeface="Cambria" panose="02040503050406030204" pitchFamily="18" charset="0"/>
              </a:rPr>
              <a:t>Unity and Solidarity: </a:t>
            </a:r>
            <a:r>
              <a:rPr lang="en-US" b="0" i="0" u="none" strike="noStrike" baseline="0" dirty="0">
                <a:solidFill>
                  <a:srgbClr val="000000"/>
                </a:solidFill>
                <a:latin typeface="Cambria" panose="02040503050406030204" pitchFamily="18" charset="0"/>
              </a:rPr>
              <a:t>These movements often emphasize the strength of unity and solidarity </a:t>
            </a:r>
            <a:r>
              <a:rPr lang="en-US" b="0" i="0" u="sng" strike="noStrike" baseline="0" dirty="0">
                <a:solidFill>
                  <a:srgbClr val="000000"/>
                </a:solidFill>
                <a:latin typeface="Cambria" panose="02040503050406030204" pitchFamily="18" charset="0"/>
              </a:rPr>
              <a:t>among diverse groups </a:t>
            </a:r>
            <a:r>
              <a:rPr lang="en-US" b="0" i="0" u="none" strike="noStrike" baseline="0" dirty="0">
                <a:solidFill>
                  <a:srgbClr val="000000"/>
                </a:solidFill>
                <a:latin typeface="Cambria" panose="02040503050406030204" pitchFamily="18" charset="0"/>
              </a:rPr>
              <a:t>and individuals who share common goals of freedom and social justice. </a:t>
            </a:r>
          </a:p>
          <a:p>
            <a:pPr algn="just"/>
            <a:r>
              <a:rPr lang="en-US" b="1" i="0" u="none" strike="noStrike" baseline="0" dirty="0">
                <a:solidFill>
                  <a:srgbClr val="000000"/>
                </a:solidFill>
                <a:latin typeface="Cambria" panose="02040503050406030204" pitchFamily="18" charset="0"/>
              </a:rPr>
              <a:t>Advocacy and Political Engagement: </a:t>
            </a:r>
            <a:r>
              <a:rPr lang="en-US" b="0" i="0" u="none" strike="noStrike" baseline="0" dirty="0">
                <a:solidFill>
                  <a:srgbClr val="000000"/>
                </a:solidFill>
                <a:latin typeface="Cambria" panose="02040503050406030204" pitchFamily="18" charset="0"/>
              </a:rPr>
              <a:t>Advocacy plays a crucial role in these movements, as they seek to influence policymakers and demand changes in laws and policies that perpetuate oppression and inequality. </a:t>
            </a:r>
            <a:endParaRPr lang="en-IN" sz="4000" dirty="0"/>
          </a:p>
        </p:txBody>
      </p:sp>
    </p:spTree>
    <p:extLst>
      <p:ext uri="{BB962C8B-B14F-4D97-AF65-F5344CB8AC3E}">
        <p14:creationId xmlns:p14="http://schemas.microsoft.com/office/powerpoint/2010/main" val="77518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99F2-AF87-A5F8-C8CA-8EF23FCBA95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C7B31A6-DB77-52CE-C39D-8A8BF77550A1}"/>
              </a:ext>
            </a:extLst>
          </p:cNvPr>
          <p:cNvSpPr>
            <a:spLocks noGrp="1"/>
          </p:cNvSpPr>
          <p:nvPr>
            <p:ph idx="1"/>
          </p:nvPr>
        </p:nvSpPr>
        <p:spPr/>
        <p:txBody>
          <a:bodyPr/>
          <a:lstStyle/>
          <a:p>
            <a:r>
              <a:rPr lang="en-US" b="0" i="0" u="none" strike="noStrike" baseline="0" dirty="0">
                <a:solidFill>
                  <a:srgbClr val="000000"/>
                </a:solidFill>
                <a:latin typeface="Cambria" panose="02040503050406030204" pitchFamily="18" charset="0"/>
              </a:rPr>
              <a:t>Examples of such movements include: </a:t>
            </a:r>
          </a:p>
          <a:p>
            <a:r>
              <a:rPr lang="en-US" i="0" u="none" strike="noStrike" baseline="0" dirty="0">
                <a:solidFill>
                  <a:srgbClr val="000000"/>
                </a:solidFill>
                <a:latin typeface="Cambria" panose="02040503050406030204" pitchFamily="18" charset="0"/>
              </a:rPr>
              <a:t>Civil Rights Movement in the United States </a:t>
            </a:r>
            <a:endParaRPr lang="en-US" dirty="0">
              <a:solidFill>
                <a:srgbClr val="000000"/>
              </a:solidFill>
              <a:latin typeface="Cambria" panose="02040503050406030204" pitchFamily="18" charset="0"/>
            </a:endParaRPr>
          </a:p>
          <a:p>
            <a:r>
              <a:rPr lang="en-IN" i="0" u="none" strike="noStrike" baseline="0" dirty="0">
                <a:solidFill>
                  <a:srgbClr val="000000"/>
                </a:solidFill>
                <a:latin typeface="Cambria" panose="02040503050406030204" pitchFamily="18" charset="0"/>
              </a:rPr>
              <a:t>Indian Independence Movement </a:t>
            </a:r>
            <a:endParaRPr lang="en-US" i="0" u="none" strike="noStrike" baseline="0" dirty="0">
              <a:solidFill>
                <a:srgbClr val="000000"/>
              </a:solidFill>
              <a:latin typeface="Cambria" panose="02040503050406030204" pitchFamily="18" charset="0"/>
            </a:endParaRPr>
          </a:p>
          <a:p>
            <a:r>
              <a:rPr lang="en-IN" i="0" u="none" strike="noStrike" baseline="0" dirty="0">
                <a:solidFill>
                  <a:srgbClr val="000000"/>
                </a:solidFill>
                <a:latin typeface="Cambria" panose="02040503050406030204" pitchFamily="18" charset="0"/>
              </a:rPr>
              <a:t>Women's Suffrage Movement </a:t>
            </a:r>
            <a:endParaRPr lang="en-US" dirty="0">
              <a:solidFill>
                <a:srgbClr val="000000"/>
              </a:solidFill>
              <a:latin typeface="Cambria" panose="02040503050406030204" pitchFamily="18" charset="0"/>
            </a:endParaRPr>
          </a:p>
          <a:p>
            <a:r>
              <a:rPr lang="en-IN" i="0" u="none" strike="noStrike" baseline="0" dirty="0">
                <a:solidFill>
                  <a:srgbClr val="000000"/>
                </a:solidFill>
                <a:latin typeface="Cambria" panose="02040503050406030204" pitchFamily="18" charset="0"/>
              </a:rPr>
              <a:t>Labor Movements </a:t>
            </a:r>
            <a:endParaRPr lang="en-IN" dirty="0"/>
          </a:p>
        </p:txBody>
      </p:sp>
    </p:spTree>
    <p:extLst>
      <p:ext uri="{BB962C8B-B14F-4D97-AF65-F5344CB8AC3E}">
        <p14:creationId xmlns:p14="http://schemas.microsoft.com/office/powerpoint/2010/main" val="13610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673F-C817-7D55-391C-C5818DA4B3ED}"/>
              </a:ext>
            </a:extLst>
          </p:cNvPr>
          <p:cNvSpPr>
            <a:spLocks noGrp="1"/>
          </p:cNvSpPr>
          <p:nvPr>
            <p:ph type="title"/>
          </p:nvPr>
        </p:nvSpPr>
        <p:spPr/>
        <p:txBody>
          <a:bodyPr/>
          <a:lstStyle/>
          <a:p>
            <a:r>
              <a:rPr lang="en-US" sz="4400" b="0" i="0" u="none" strike="noStrike" baseline="0" dirty="0">
                <a:solidFill>
                  <a:srgbClr val="000000"/>
                </a:solidFill>
                <a:latin typeface="Cambria" panose="02040503050406030204" pitchFamily="18" charset="0"/>
              </a:rPr>
              <a:t>Examples of such movements include</a:t>
            </a:r>
            <a:endParaRPr lang="en-IN" dirty="0"/>
          </a:p>
        </p:txBody>
      </p:sp>
      <p:sp>
        <p:nvSpPr>
          <p:cNvPr id="3" name="Content Placeholder 2">
            <a:extLst>
              <a:ext uri="{FF2B5EF4-FFF2-40B4-BE49-F238E27FC236}">
                <a16:creationId xmlns:a16="http://schemas.microsoft.com/office/drawing/2014/main" id="{94DF82A9-C1E8-A97C-9C71-A5F502B52FEE}"/>
              </a:ext>
            </a:extLst>
          </p:cNvPr>
          <p:cNvSpPr>
            <a:spLocks noGrp="1"/>
          </p:cNvSpPr>
          <p:nvPr>
            <p:ph idx="1"/>
          </p:nvPr>
        </p:nvSpPr>
        <p:spPr/>
        <p:txBody>
          <a:bodyPr>
            <a:normAutofit/>
          </a:bodyPr>
          <a:lstStyle/>
          <a:p>
            <a:r>
              <a:rPr lang="en-US" b="1" i="0" u="none" strike="noStrike" baseline="0" dirty="0">
                <a:solidFill>
                  <a:srgbClr val="000000"/>
                </a:solidFill>
                <a:latin typeface="Cambria" panose="02040503050406030204" pitchFamily="18" charset="0"/>
              </a:rPr>
              <a:t>Civil Rights Movement in the United States: </a:t>
            </a:r>
            <a:r>
              <a:rPr lang="en-US" b="0" i="0" u="none" strike="noStrike" baseline="0" dirty="0">
                <a:solidFill>
                  <a:srgbClr val="000000"/>
                </a:solidFill>
                <a:latin typeface="Cambria" panose="02040503050406030204" pitchFamily="18" charset="0"/>
              </a:rPr>
              <a:t>Fought for racial equality and an end to segregation and discrimination against African Americans. </a:t>
            </a:r>
          </a:p>
          <a:p>
            <a:r>
              <a:rPr lang="en-US" b="1" i="0" u="none" strike="noStrike" baseline="0" dirty="0">
                <a:solidFill>
                  <a:srgbClr val="000000"/>
                </a:solidFill>
                <a:latin typeface="Cambria" panose="02040503050406030204" pitchFamily="18" charset="0"/>
              </a:rPr>
              <a:t>Indian Independence Movement: </a:t>
            </a:r>
            <a:r>
              <a:rPr lang="en-US" b="0" i="0" u="none" strike="noStrike" baseline="0" dirty="0">
                <a:solidFill>
                  <a:srgbClr val="000000"/>
                </a:solidFill>
                <a:latin typeface="Cambria" panose="02040503050406030204" pitchFamily="18" charset="0"/>
              </a:rPr>
              <a:t>Led by figures like Mahatma Gandhi, sought freedom from British colonial rule and social reforms in India. </a:t>
            </a:r>
          </a:p>
          <a:p>
            <a:r>
              <a:rPr lang="en-US" b="1" i="0" u="none" strike="noStrike" baseline="0" dirty="0">
                <a:solidFill>
                  <a:srgbClr val="000000"/>
                </a:solidFill>
                <a:latin typeface="Cambria" panose="02040503050406030204" pitchFamily="18" charset="0"/>
              </a:rPr>
              <a:t>Anti-Apartheid Movement in South Africa: </a:t>
            </a:r>
            <a:r>
              <a:rPr lang="en-US" b="0" i="0" u="none" strike="noStrike" baseline="0" dirty="0">
                <a:solidFill>
                  <a:srgbClr val="000000"/>
                </a:solidFill>
                <a:latin typeface="Cambria" panose="02040503050406030204" pitchFamily="18" charset="0"/>
              </a:rPr>
              <a:t>Worked to end the racial segregation and oppressive policies of the apartheid regime. </a:t>
            </a:r>
          </a:p>
        </p:txBody>
      </p:sp>
    </p:spTree>
    <p:extLst>
      <p:ext uri="{BB962C8B-B14F-4D97-AF65-F5344CB8AC3E}">
        <p14:creationId xmlns:p14="http://schemas.microsoft.com/office/powerpoint/2010/main" val="439876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3849</Words>
  <Application>Microsoft Office PowerPoint</Application>
  <PresentationFormat>Widescreen</PresentationFormat>
  <Paragraphs>264</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vt:lpstr>
      <vt:lpstr>Lucida Calligraphy</vt:lpstr>
      <vt:lpstr>Wingdings</vt:lpstr>
      <vt:lpstr>Office Theme</vt:lpstr>
      <vt:lpstr>Module: 6 Modern India</vt:lpstr>
      <vt:lpstr>Content: </vt:lpstr>
      <vt:lpstr>Introduction</vt:lpstr>
      <vt:lpstr>Introduction</vt:lpstr>
      <vt:lpstr>Key events and developments in modern India include:</vt:lpstr>
      <vt:lpstr>The national movement for freedom and social liberation</vt:lpstr>
      <vt:lpstr>PowerPoint Presentation</vt:lpstr>
      <vt:lpstr>PowerPoint Presentation</vt:lpstr>
      <vt:lpstr>Examples of such movements include</vt:lpstr>
      <vt:lpstr>Cont..</vt:lpstr>
      <vt:lpstr>PowerPoint Presentation</vt:lpstr>
      <vt:lpstr>Swami Vivekananda, Sri Aurobindo, Rabindranath Tagore</vt:lpstr>
      <vt:lpstr>Swami Vivekananda, Sri Aurobindo, Rabindranath Tagore</vt:lpstr>
      <vt:lpstr>PowerPoint Presentation</vt:lpstr>
      <vt:lpstr>PowerPoint Presentation</vt:lpstr>
      <vt:lpstr>PowerPoint Presentation</vt:lpstr>
      <vt:lpstr>Sri Aurobindo</vt:lpstr>
      <vt:lpstr>Sri Aurobindo</vt:lpstr>
      <vt:lpstr>PowerPoint Presentation</vt:lpstr>
      <vt:lpstr>Rabindranath Tagore</vt:lpstr>
      <vt:lpstr>Rabindranath Tagore</vt:lpstr>
      <vt:lpstr>PowerPoint Presentation</vt:lpstr>
      <vt:lpstr>PowerPoint Presentation</vt:lpstr>
      <vt:lpstr>PowerPoint Presentation</vt:lpstr>
      <vt:lpstr>Mahatma Gandhi</vt:lpstr>
      <vt:lpstr>Understanding Mahatma Gandhi; A new nation is born as a republic – the pangs of birth and growth</vt:lpstr>
      <vt:lpstr>PowerPoint Presentation</vt:lpstr>
      <vt:lpstr>PowerPoint Presentation</vt:lpstr>
      <vt:lpstr>PowerPoint Presentation</vt:lpstr>
      <vt:lpstr>India since Independence – the saga of socio-political movements</vt:lpstr>
      <vt:lpstr>PowerPoint Presentation</vt:lpstr>
      <vt:lpstr>Cont…</vt:lpstr>
      <vt:lpstr>PowerPoint Presentation</vt:lpstr>
      <vt:lpstr>Problems facing the nation today, Globalization and Indian Economy</vt:lpstr>
      <vt:lpstr>Cont…</vt:lpstr>
      <vt:lpstr>PowerPoint Presentation</vt:lpstr>
      <vt:lpstr>Bharatavarsha today and the way ahead, Regeneration of Indian National Resources</vt:lpstr>
      <vt:lpstr>PowerPoint Presentation</vt:lpstr>
      <vt:lpstr>Regeneration of Indian National Resources</vt:lpstr>
      <vt:lpstr>Regeneration of Indian National Resources.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Modern India</dc:title>
  <dc:creator>Priyanka Deshmukh</dc:creator>
  <cp:lastModifiedBy>Priyanka Deshmukh</cp:lastModifiedBy>
  <cp:revision>22</cp:revision>
  <dcterms:created xsi:type="dcterms:W3CDTF">2023-10-31T07:08:15Z</dcterms:created>
  <dcterms:modified xsi:type="dcterms:W3CDTF">2023-11-06T07:05:26Z</dcterms:modified>
</cp:coreProperties>
</file>