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5" r:id="rId1"/>
  </p:sldMasterIdLst>
  <p:notesMasterIdLst>
    <p:notesMasterId r:id="rId55"/>
  </p:notesMasterIdLst>
  <p:sldIdLst>
    <p:sldId id="256" r:id="rId2"/>
    <p:sldId id="257" r:id="rId3"/>
    <p:sldId id="309" r:id="rId4"/>
    <p:sldId id="259" r:id="rId5"/>
    <p:sldId id="260" r:id="rId6"/>
    <p:sldId id="310" r:id="rId7"/>
    <p:sldId id="261" r:id="rId8"/>
    <p:sldId id="264" r:id="rId9"/>
    <p:sldId id="314" r:id="rId10"/>
    <p:sldId id="311" r:id="rId11"/>
    <p:sldId id="263" r:id="rId12"/>
    <p:sldId id="312" r:id="rId13"/>
    <p:sldId id="313" r:id="rId14"/>
    <p:sldId id="266" r:id="rId15"/>
    <p:sldId id="316" r:id="rId16"/>
    <p:sldId id="267" r:id="rId17"/>
    <p:sldId id="317" r:id="rId18"/>
    <p:sldId id="270" r:id="rId19"/>
    <p:sldId id="272" r:id="rId20"/>
    <p:sldId id="319" r:id="rId21"/>
    <p:sldId id="273" r:id="rId22"/>
    <p:sldId id="274" r:id="rId23"/>
    <p:sldId id="275" r:id="rId24"/>
    <p:sldId id="292" r:id="rId25"/>
    <p:sldId id="281" r:id="rId26"/>
    <p:sldId id="321" r:id="rId27"/>
    <p:sldId id="322" r:id="rId28"/>
    <p:sldId id="323" r:id="rId29"/>
    <p:sldId id="325" r:id="rId30"/>
    <p:sldId id="326" r:id="rId31"/>
    <p:sldId id="278" r:id="rId32"/>
    <p:sldId id="279" r:id="rId33"/>
    <p:sldId id="327" r:id="rId34"/>
    <p:sldId id="298" r:id="rId35"/>
    <p:sldId id="300" r:id="rId36"/>
    <p:sldId id="328" r:id="rId37"/>
    <p:sldId id="303" r:id="rId38"/>
    <p:sldId id="308" r:id="rId39"/>
    <p:sldId id="330" r:id="rId40"/>
    <p:sldId id="329" r:id="rId41"/>
    <p:sldId id="331" r:id="rId42"/>
    <p:sldId id="332" r:id="rId43"/>
    <p:sldId id="333" r:id="rId44"/>
    <p:sldId id="334" r:id="rId45"/>
    <p:sldId id="337" r:id="rId46"/>
    <p:sldId id="339" r:id="rId47"/>
    <p:sldId id="336" r:id="rId48"/>
    <p:sldId id="341" r:id="rId49"/>
    <p:sldId id="340" r:id="rId50"/>
    <p:sldId id="342" r:id="rId51"/>
    <p:sldId id="307" r:id="rId52"/>
    <p:sldId id="343" r:id="rId53"/>
    <p:sldId id="344" r:id="rId54"/>
  </p:sldIdLst>
  <p:sldSz cx="9144000" cy="6858000" type="screen4x3"/>
  <p:notesSz cx="6858000" cy="9144000"/>
  <p:custShowLst>
    <p:custShow name="Custom Show 1" id="0">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90" autoAdjust="0"/>
  </p:normalViewPr>
  <p:slideViewPr>
    <p:cSldViewPr>
      <p:cViewPr varScale="1">
        <p:scale>
          <a:sx n="78" d="100"/>
          <a:sy n="78" d="100"/>
        </p:scale>
        <p:origin x="158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E9A77-57BA-4670-9AEE-93B445AA2050}" type="datetimeFigureOut">
              <a:rPr lang="en-US" smtClean="0"/>
              <a:pPr/>
              <a:t>11/27/2024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CD5DDC-817D-40A2-93B0-EE866BBFFA5A}" type="slidenum">
              <a:rPr lang="en-US" smtClean="0"/>
              <a:pPr/>
              <a:t>‹#›</a:t>
            </a:fld>
            <a:endParaRPr lang="en-US"/>
          </a:p>
        </p:txBody>
      </p:sp>
    </p:spTree>
    <p:extLst>
      <p:ext uri="{BB962C8B-B14F-4D97-AF65-F5344CB8AC3E}">
        <p14:creationId xmlns:p14="http://schemas.microsoft.com/office/powerpoint/2010/main" val="2415346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CD5DDC-817D-40A2-93B0-EE866BBFFA5A}"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523A50-1812-4681-A134-E90AA2EB22AA}" type="slidenum">
              <a:rPr lang="en-US"/>
              <a:pPr/>
              <a:t>47</a:t>
            </a:fld>
            <a:endParaRPr lang="en-US"/>
          </a:p>
        </p:txBody>
      </p:sp>
      <p:sp>
        <p:nvSpPr>
          <p:cNvPr id="694274" name="Rectangle 1026"/>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94275"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			Btu/lb			Btu/gal</a:t>
            </a:r>
          </a:p>
          <a:p>
            <a:r>
              <a:rPr lang="en-US"/>
              <a:t>No. 2 Diesel	18,300		129,050</a:t>
            </a:r>
          </a:p>
          <a:p>
            <a:r>
              <a:rPr lang="en-US"/>
              <a:t>B100		16,000		118,170</a:t>
            </a:r>
          </a:p>
          <a:p>
            <a:r>
              <a:rPr lang="en-US"/>
              <a:t>				(12.5% less)	(8% less)</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a:t>Click to edit Master title style</a:t>
            </a:r>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0" name="Date Placeholder 9"/>
          <p:cNvSpPr>
            <a:spLocks noGrp="1"/>
          </p:cNvSpPr>
          <p:nvPr>
            <p:ph type="dt" sz="half" idx="10"/>
          </p:nvPr>
        </p:nvSpPr>
        <p:spPr>
          <a:xfrm>
            <a:off x="5562600" y="6509004"/>
            <a:ext cx="3002280" cy="274320"/>
          </a:xfrm>
        </p:spPr>
        <p:txBody>
          <a:bodyPr vert="horz" rtlCol="0"/>
          <a:lstStyle/>
          <a:p>
            <a:r>
              <a:rPr lang="en-US"/>
              <a:t>Dr. Vishnu P. Sondhiya</a:t>
            </a:r>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3ED57B7-563D-4F09-AF81-3F934F58C312}"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Dr. Vishnu P. Sondhiya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D57B7-563D-4F09-AF81-3F934F58C3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Dr. Vishnu P. Sondhiya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D57B7-563D-4F09-AF81-3F934F58C3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ED57B7-563D-4F09-AF81-3F934F58C3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a:t>Click to edit Master title style</a:t>
            </a:r>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p>
            <a:r>
              <a:rPr lang="en-US"/>
              <a:t>Dr. Vishnu P. Sondhiya</a:t>
            </a:r>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3ED57B7-563D-4F09-AF81-3F934F58C312}"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Dr. Vishnu P. Sondhiya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p>
            <a:fld id="{53ED57B7-563D-4F09-AF81-3F934F58C312}"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Dr. Vishnu P. Sondhiya</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p>
            <a:fld id="{53ED57B7-563D-4F09-AF81-3F934F58C3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Dr. Vishnu P. Sondhiya</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Dr. Vishnu P. Sondhiya</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ED57B7-563D-4F09-AF81-3F934F58C3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a:t>Click to edit Master title style</a:t>
            </a:r>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p>
            <a:fld id="{1B8AACF4-6C9D-47F6-B38C-775A4DF30BB5}" type="datetimeFigureOut">
              <a:rPr lang="en-US" smtClean="0"/>
              <a:pPr/>
              <a:t>11/27/2024</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53ED57B7-563D-4F09-AF81-3F934F58C312}"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a:t>Click to edit Master title style</a:t>
            </a:r>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p>
            <a:fld id="{1B8AACF4-6C9D-47F6-B38C-775A4DF30BB5}" type="datetimeFigureOut">
              <a:rPr lang="en-US" smtClean="0"/>
              <a:pPr/>
              <a:t>11/27/2024</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53ED57B7-563D-4F09-AF81-3F934F58C312}"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r>
              <a:rPr lang="en-US"/>
              <a:t>Dr. Vishnu P. Sondhiya</a:t>
            </a: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53ED57B7-563D-4F09-AF81-3F934F58C312}"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dk1" tx1="lt1" bg2="dk2" tx2="lt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hf hdr="0" ftr="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8305800" cy="1371600"/>
          </a:xfrm>
        </p:spPr>
        <p:txBody>
          <a:bodyPr>
            <a:normAutofit/>
          </a:bodyPr>
          <a:lstStyle/>
          <a:p>
            <a:r>
              <a:rPr sz="7200" dirty="0">
                <a:solidFill>
                  <a:srgbClr val="FFFF00"/>
                </a:solidFill>
                <a:latin typeface="Bernard MT Condensed" pitchFamily="18" charset="0"/>
              </a:rPr>
              <a:t>FUELS AND COMBUSTION</a:t>
            </a:r>
            <a:endParaRPr lang="en-US" sz="7200" dirty="0">
              <a:solidFill>
                <a:srgbClr val="FFFF00"/>
              </a:solidFill>
              <a:latin typeface="Bernard MT Condensed" pitchFamily="18" charset="0"/>
            </a:endParaRPr>
          </a:p>
        </p:txBody>
      </p:sp>
      <p:sp>
        <p:nvSpPr>
          <p:cNvPr id="4" name="Subtitle 3"/>
          <p:cNvSpPr>
            <a:spLocks noGrp="1"/>
          </p:cNvSpPr>
          <p:nvPr>
            <p:ph type="subTitle" idx="1"/>
          </p:nvPr>
        </p:nvSpPr>
        <p:spPr>
          <a:xfrm>
            <a:off x="3297702" y="457200"/>
            <a:ext cx="2112498" cy="1143000"/>
          </a:xfrm>
        </p:spPr>
        <p:txBody>
          <a:bodyPr>
            <a:normAutofit/>
          </a:bodyPr>
          <a:lstStyle/>
          <a:p>
            <a:pPr algn="ctr"/>
            <a:r>
              <a:rPr lang="en-US" sz="4000" dirty="0">
                <a:solidFill>
                  <a:srgbClr val="00B0F0"/>
                </a:solidFill>
              </a:rPr>
              <a:t>Unit-IV</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467600" cy="1143000"/>
          </a:xfrm>
        </p:spPr>
        <p:txBody>
          <a:bodyPr>
            <a:normAutofit/>
          </a:bodyPr>
          <a:lstStyle/>
          <a:p>
            <a:pPr algn="ctr"/>
            <a:r>
              <a:rPr lang="en-US" sz="3600" dirty="0">
                <a:solidFill>
                  <a:srgbClr val="FFC000"/>
                </a:solidFill>
              </a:rPr>
              <a:t>Bomb calorimeter</a:t>
            </a:r>
          </a:p>
        </p:txBody>
      </p:sp>
      <p:sp>
        <p:nvSpPr>
          <p:cNvPr id="4" name="Slide Number Placeholder 3"/>
          <p:cNvSpPr>
            <a:spLocks noGrp="1"/>
          </p:cNvSpPr>
          <p:nvPr>
            <p:ph type="sldNum" sz="quarter" idx="12"/>
          </p:nvPr>
        </p:nvSpPr>
        <p:spPr/>
        <p:txBody>
          <a:bodyPr/>
          <a:lstStyle/>
          <a:p>
            <a:fld id="{53ED57B7-563D-4F09-AF81-3F934F58C312}" type="slidenum">
              <a:rPr lang="en-US" smtClean="0"/>
              <a:pPr/>
              <a:t>10</a:t>
            </a:fld>
            <a:endParaRPr lang="en-US"/>
          </a:p>
        </p:txBody>
      </p:sp>
      <p:pic>
        <p:nvPicPr>
          <p:cNvPr id="5" name="Picture 4" descr="Image"/>
          <p:cNvPicPr/>
          <p:nvPr/>
        </p:nvPicPr>
        <p:blipFill>
          <a:blip r:embed="rId2"/>
          <a:srcRect/>
          <a:stretch>
            <a:fillRect/>
          </a:stretch>
        </p:blipFill>
        <p:spPr bwMode="auto">
          <a:xfrm>
            <a:off x="990600" y="990600"/>
            <a:ext cx="7620000" cy="5562600"/>
          </a:xfrm>
          <a:prstGeom prst="rect">
            <a:avLst/>
          </a:prstGeom>
          <a:noFill/>
          <a:ln w="9525">
            <a:noFill/>
            <a:miter lim="800000"/>
            <a:headEnd/>
            <a:tailEnd/>
          </a:ln>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67000" y="-76200"/>
            <a:ext cx="3810000" cy="584775"/>
          </a:xfrm>
          <a:prstGeom prst="rect">
            <a:avLst/>
          </a:prstGeom>
          <a:noFill/>
        </p:spPr>
        <p:txBody>
          <a:bodyPr wrap="square" rtlCol="0">
            <a:spAutoFit/>
          </a:bodyPr>
          <a:lstStyle/>
          <a:p>
            <a:pPr algn="ctr"/>
            <a:r>
              <a:rPr lang="en-US" sz="3200" b="1" dirty="0">
                <a:solidFill>
                  <a:srgbClr val="FFFF00"/>
                </a:solidFill>
              </a:rPr>
              <a:t>Bomb Calorimeter</a:t>
            </a:r>
            <a:endParaRPr lang="en-US" b="1" dirty="0">
              <a:solidFill>
                <a:srgbClr val="FFFF00"/>
              </a:solidFill>
            </a:endParaRPr>
          </a:p>
        </p:txBody>
      </p:sp>
      <p:sp>
        <p:nvSpPr>
          <p:cNvPr id="1843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9"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40" name="Rectangle 8"/>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1" name="Slide Number Placeholder 10"/>
          <p:cNvSpPr>
            <a:spLocks noGrp="1"/>
          </p:cNvSpPr>
          <p:nvPr>
            <p:ph type="sldNum" sz="quarter" idx="12"/>
          </p:nvPr>
        </p:nvSpPr>
        <p:spPr/>
        <p:txBody>
          <a:bodyPr/>
          <a:lstStyle/>
          <a:p>
            <a:fld id="{53ED57B7-563D-4F09-AF81-3F934F58C312}" type="slidenum">
              <a:rPr lang="en-US" smtClean="0"/>
              <a:pPr/>
              <a:t>11</a:t>
            </a:fld>
            <a:endParaRPr lang="en-US"/>
          </a:p>
        </p:txBody>
      </p:sp>
      <p:sp>
        <p:nvSpPr>
          <p:cNvPr id="37890" name="Rectangle 2"/>
          <p:cNvSpPr>
            <a:spLocks noChangeArrowheads="1"/>
          </p:cNvSpPr>
          <p:nvPr/>
        </p:nvSpPr>
        <p:spPr bwMode="auto">
          <a:xfrm>
            <a:off x="0" y="685800"/>
            <a:ext cx="9144000"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Observations:</a:t>
            </a:r>
          </a:p>
          <a:p>
            <a:pPr marL="0" marR="0" lvl="0" indent="457200" algn="l" defTabSz="914400" rtl="0" eaLnBrk="1" fontAlgn="base" latinLnBrk="0" hangingPunct="1">
              <a:lnSpc>
                <a:spcPct val="150000"/>
              </a:lnSpc>
              <a:spcBef>
                <a:spcPct val="0"/>
              </a:spcBef>
              <a:spcAft>
                <a:spcPct val="0"/>
              </a:spcAft>
              <a:buClrTx/>
              <a:buSzTx/>
              <a:buFontTx/>
              <a:buNone/>
              <a:tabLst/>
            </a:pPr>
            <a:r>
              <a:rPr lang="en-US" sz="2000" dirty="0">
                <a:latin typeface="Arial" pitchFamily="34" charset="0"/>
                <a:ea typeface="Times New Roman" pitchFamily="18" charset="0"/>
                <a:cs typeface="Arial" pitchFamily="34" charset="0"/>
              </a:rPr>
              <a:t>		</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mass of fuel in gm = x gm     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mass of water in calorimeter = W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gms</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Water equivalent of calorimeter set = w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gms</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Gross Calorific value of fuel = L calories/gm   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Rise in temperature of water = (t</a:t>
            </a:r>
            <a:r>
              <a:rPr kumimoji="0" lang="en-US"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2</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 t</a:t>
            </a:r>
            <a:r>
              <a:rPr kumimoji="0" lang="en-US" sz="2000" b="0" i="0" u="none" strike="noStrike" cap="none" normalizeH="0" baseline="-30000" dirty="0">
                <a:ln>
                  <a:noFill/>
                </a:ln>
                <a:solidFill>
                  <a:schemeClr val="tx1"/>
                </a:solidFill>
                <a:effectLst/>
                <a:latin typeface="Arial" pitchFamily="34" charset="0"/>
                <a:ea typeface="Times New Roman" pitchFamily="18" charset="0"/>
                <a:cs typeface="Arial" pitchFamily="34" charset="0"/>
              </a:rPr>
              <a:t>1</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Heat liberated by burning fuel = Heat absorbed by water and calorimeter.   </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pic>
        <p:nvPicPr>
          <p:cNvPr id="37889" name="Picture 16" descr="Image"/>
          <p:cNvPicPr>
            <a:picLocks noChangeAspect="1" noChangeArrowheads="1"/>
          </p:cNvPicPr>
          <p:nvPr/>
        </p:nvPicPr>
        <p:blipFill>
          <a:blip r:embed="rId2"/>
          <a:srcRect/>
          <a:stretch>
            <a:fillRect/>
          </a:stretch>
        </p:blipFill>
        <p:spPr bwMode="auto">
          <a:xfrm>
            <a:off x="1219200" y="4053417"/>
            <a:ext cx="6705600" cy="1280583"/>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3ED57B7-563D-4F09-AF81-3F934F58C312}" type="slidenum">
              <a:rPr lang="en-US" smtClean="0"/>
              <a:pPr/>
              <a:t>12</a:t>
            </a:fld>
            <a:endParaRPr lang="en-US"/>
          </a:p>
        </p:txBody>
      </p:sp>
      <p:sp>
        <p:nvSpPr>
          <p:cNvPr id="5" name="Rectangle 4"/>
          <p:cNvSpPr/>
          <p:nvPr/>
        </p:nvSpPr>
        <p:spPr>
          <a:xfrm>
            <a:off x="304800" y="457200"/>
            <a:ext cx="8610600" cy="5909310"/>
          </a:xfrm>
          <a:prstGeom prst="rect">
            <a:avLst/>
          </a:prstGeom>
        </p:spPr>
        <p:txBody>
          <a:bodyPr wrap="square">
            <a:spAutoFit/>
          </a:bodyPr>
          <a:lstStyle/>
          <a:p>
            <a:pPr marL="400050" indent="-400050">
              <a:lnSpc>
                <a:spcPct val="150000"/>
              </a:lnSpc>
              <a:buAutoNum type="romanLcParenBoth"/>
            </a:pPr>
            <a:r>
              <a:rPr lang="en-US" b="1" u="sng" dirty="0">
                <a:solidFill>
                  <a:srgbClr val="00B0F0"/>
                </a:solidFill>
              </a:rPr>
              <a:t>Fuse wire correction </a:t>
            </a:r>
            <a:r>
              <a:rPr lang="en-US" b="1" dirty="0"/>
              <a:t>:</a:t>
            </a:r>
            <a:r>
              <a:rPr lang="en-US" dirty="0"/>
              <a:t> The fuse wire used gets burnt.</a:t>
            </a:r>
          </a:p>
          <a:p>
            <a:pPr marL="400050" indent="-400050">
              <a:lnSpc>
                <a:spcPct val="150000"/>
              </a:lnSpc>
            </a:pPr>
            <a:endParaRPr lang="en-US" dirty="0"/>
          </a:p>
          <a:p>
            <a:pPr>
              <a:lnSpc>
                <a:spcPct val="150000"/>
              </a:lnSpc>
            </a:pPr>
            <a:r>
              <a:rPr lang="en-US" b="1" dirty="0">
                <a:solidFill>
                  <a:srgbClr val="00B0F0"/>
                </a:solidFill>
              </a:rPr>
              <a:t>(ii) Acid correction</a:t>
            </a:r>
            <a:r>
              <a:rPr lang="en-US" b="1" dirty="0"/>
              <a:t>:</a:t>
            </a:r>
            <a:r>
              <a:rPr lang="en-US" dirty="0"/>
              <a:t> Fuels containing </a:t>
            </a:r>
            <a:r>
              <a:rPr lang="en-US" dirty="0" err="1"/>
              <a:t>sulphur</a:t>
            </a:r>
            <a:r>
              <a:rPr lang="en-US" dirty="0"/>
              <a:t> and nitrogen are oxidized under high pressure and temperature of ignition to </a:t>
            </a:r>
            <a:r>
              <a:rPr lang="en-US" dirty="0" err="1"/>
              <a:t>sulphuric</a:t>
            </a:r>
            <a:r>
              <a:rPr lang="en-US" dirty="0"/>
              <a:t> acid and nitric acid.</a:t>
            </a:r>
          </a:p>
          <a:p>
            <a:pPr>
              <a:lnSpc>
                <a:spcPct val="150000"/>
              </a:lnSpc>
            </a:pPr>
            <a:r>
              <a:rPr lang="en-US" dirty="0"/>
              <a:t>           S + 0</a:t>
            </a:r>
            <a:r>
              <a:rPr lang="en-US" baseline="-25000" dirty="0"/>
              <a:t>2</a:t>
            </a:r>
            <a:r>
              <a:rPr lang="en-US" dirty="0"/>
              <a:t> → SO</a:t>
            </a:r>
            <a:r>
              <a:rPr lang="en-US" baseline="-25000" dirty="0"/>
              <a:t>2</a:t>
            </a:r>
            <a:endParaRPr lang="en-US" dirty="0"/>
          </a:p>
          <a:p>
            <a:pPr>
              <a:lnSpc>
                <a:spcPct val="150000"/>
              </a:lnSpc>
            </a:pPr>
            <a:r>
              <a:rPr lang="en-US" dirty="0"/>
              <a:t>           2S0</a:t>
            </a:r>
            <a:r>
              <a:rPr lang="en-US" baseline="-25000" dirty="0"/>
              <a:t>2</a:t>
            </a:r>
            <a:r>
              <a:rPr lang="en-US" dirty="0"/>
              <a:t> + 0</a:t>
            </a:r>
            <a:r>
              <a:rPr lang="en-US" baseline="-25000" dirty="0"/>
              <a:t>2</a:t>
            </a:r>
            <a:r>
              <a:rPr lang="en-US" dirty="0"/>
              <a:t> + 2H</a:t>
            </a:r>
            <a:r>
              <a:rPr lang="en-US" baseline="-25000" dirty="0"/>
              <a:t>2</a:t>
            </a:r>
            <a:r>
              <a:rPr lang="en-US" dirty="0"/>
              <a:t>0 → 2H</a:t>
            </a:r>
            <a:r>
              <a:rPr lang="en-US" baseline="-25000" dirty="0"/>
              <a:t>2</a:t>
            </a:r>
            <a:r>
              <a:rPr lang="en-US" dirty="0"/>
              <a:t>S0</a:t>
            </a:r>
            <a:r>
              <a:rPr lang="en-US" baseline="-25000" dirty="0"/>
              <a:t>4</a:t>
            </a:r>
            <a:r>
              <a:rPr lang="en-US" dirty="0"/>
              <a:t> 		∆H = -144000 cal</a:t>
            </a:r>
          </a:p>
          <a:p>
            <a:pPr>
              <a:lnSpc>
                <a:spcPct val="150000"/>
              </a:lnSpc>
            </a:pPr>
            <a:r>
              <a:rPr lang="en-US" dirty="0"/>
              <a:t>           2N</a:t>
            </a:r>
            <a:r>
              <a:rPr lang="en-US" baseline="-25000" dirty="0"/>
              <a:t>2</a:t>
            </a:r>
            <a:r>
              <a:rPr lang="en-US" dirty="0"/>
              <a:t> + 2H</a:t>
            </a:r>
            <a:r>
              <a:rPr lang="en-US" baseline="-25000" dirty="0"/>
              <a:t>2</a:t>
            </a:r>
            <a:r>
              <a:rPr lang="en-US" dirty="0"/>
              <a:t>0 + 5O</a:t>
            </a:r>
            <a:r>
              <a:rPr lang="en-US" baseline="-25000" dirty="0"/>
              <a:t>2</a:t>
            </a:r>
            <a:r>
              <a:rPr lang="en-US" dirty="0"/>
              <a:t> → 4HN0</a:t>
            </a:r>
            <a:r>
              <a:rPr lang="en-US" baseline="-25000" dirty="0"/>
              <a:t>3</a:t>
            </a:r>
            <a:r>
              <a:rPr lang="en-US" dirty="0"/>
              <a:t> 		 ∆H = - 57160 cal</a:t>
            </a:r>
          </a:p>
          <a:p>
            <a:pPr>
              <a:lnSpc>
                <a:spcPct val="150000"/>
              </a:lnSpc>
            </a:pPr>
            <a:r>
              <a:rPr lang="en-US" dirty="0"/>
              <a:t>Formation of these acids is an exothermic reaction, thus the measured heat also includes the heat given out during acid formation.</a:t>
            </a:r>
          </a:p>
          <a:p>
            <a:pPr>
              <a:lnSpc>
                <a:spcPct val="150000"/>
              </a:lnSpc>
            </a:pPr>
            <a:endParaRPr lang="en-US" dirty="0"/>
          </a:p>
          <a:p>
            <a:pPr>
              <a:lnSpc>
                <a:spcPct val="150000"/>
              </a:lnSpc>
            </a:pPr>
            <a:r>
              <a:rPr lang="en-US" b="1" dirty="0">
                <a:solidFill>
                  <a:srgbClr val="00B0F0"/>
                </a:solidFill>
              </a:rPr>
              <a:t>(iii) Cooling correction</a:t>
            </a:r>
            <a:r>
              <a:rPr lang="en-US" b="1" dirty="0"/>
              <a:t>:</a:t>
            </a:r>
            <a:r>
              <a:rPr lang="en-US" dirty="0"/>
              <a:t> Time taken to cool the water from maximum temperature to room temperature is noted. From the rate of cooling (dt0 /min) and actual time for cooling (t min), the cooling correction </a:t>
            </a:r>
            <a:r>
              <a:rPr lang="en-US" dirty="0" err="1"/>
              <a:t>dt</a:t>
            </a:r>
            <a:r>
              <a:rPr lang="en-US" dirty="0"/>
              <a:t> x t is added to rise in temperature.</a:t>
            </a:r>
          </a:p>
        </p:txBody>
      </p:sp>
      <p:sp>
        <p:nvSpPr>
          <p:cNvPr id="6" name="TextBox 5"/>
          <p:cNvSpPr txBox="1"/>
          <p:nvPr/>
        </p:nvSpPr>
        <p:spPr>
          <a:xfrm>
            <a:off x="381000" y="228600"/>
            <a:ext cx="3200400" cy="369332"/>
          </a:xfrm>
          <a:prstGeom prst="rect">
            <a:avLst/>
          </a:prstGeom>
          <a:noFill/>
        </p:spPr>
        <p:txBody>
          <a:bodyPr wrap="square" rtlCol="0">
            <a:spAutoFit/>
          </a:bodyPr>
          <a:lstStyle/>
          <a:p>
            <a:r>
              <a:rPr lang="en-US" dirty="0">
                <a:solidFill>
                  <a:srgbClr val="FFFF00"/>
                </a:solidFill>
              </a:rPr>
              <a:t>Corrections in formula</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3ED57B7-563D-4F09-AF81-3F934F58C312}" type="slidenum">
              <a:rPr lang="en-US" smtClean="0"/>
              <a:pPr/>
              <a:t>13</a:t>
            </a:fld>
            <a:endParaRPr lang="en-US"/>
          </a:p>
        </p:txBody>
      </p:sp>
      <p:sp>
        <p:nvSpPr>
          <p:cNvPr id="4" name="TextBox 3"/>
          <p:cNvSpPr txBox="1"/>
          <p:nvPr/>
        </p:nvSpPr>
        <p:spPr>
          <a:xfrm>
            <a:off x="304800" y="304800"/>
            <a:ext cx="8534400" cy="5632311"/>
          </a:xfrm>
          <a:prstGeom prst="rect">
            <a:avLst/>
          </a:prstGeom>
          <a:noFill/>
        </p:spPr>
        <p:txBody>
          <a:bodyPr wrap="square" rtlCol="0">
            <a:spAutoFit/>
          </a:bodyPr>
          <a:lstStyle/>
          <a:p>
            <a:pPr algn="just">
              <a:lnSpc>
                <a:spcPct val="150000"/>
              </a:lnSpc>
            </a:pPr>
            <a:r>
              <a:rPr lang="en-US" sz="2400" dirty="0"/>
              <a:t>The water equivalent of the calorimeter is determined by burning a fuel of known calorific value and using the above equation. </a:t>
            </a:r>
          </a:p>
          <a:p>
            <a:pPr algn="just">
              <a:lnSpc>
                <a:spcPct val="150000"/>
              </a:lnSpc>
            </a:pPr>
            <a:endParaRPr lang="en-US" sz="2400" dirty="0"/>
          </a:p>
          <a:p>
            <a:pPr algn="just">
              <a:lnSpc>
                <a:spcPct val="150000"/>
              </a:lnSpc>
            </a:pPr>
            <a:r>
              <a:rPr lang="en-US" sz="2400" dirty="0"/>
              <a:t>Fuel used for this purpose with std. GCV are:</a:t>
            </a:r>
          </a:p>
          <a:p>
            <a:pPr algn="just">
              <a:lnSpc>
                <a:spcPct val="150000"/>
              </a:lnSpc>
            </a:pPr>
            <a:r>
              <a:rPr lang="en-US" sz="2400" dirty="0"/>
              <a:t>	</a:t>
            </a:r>
          </a:p>
          <a:p>
            <a:pPr algn="just">
              <a:lnSpc>
                <a:spcPct val="150000"/>
              </a:lnSpc>
            </a:pPr>
            <a:r>
              <a:rPr lang="en-US" sz="2400" dirty="0"/>
              <a:t>	and naphthalene 	= 9688 cal/g</a:t>
            </a:r>
          </a:p>
          <a:p>
            <a:pPr algn="just">
              <a:lnSpc>
                <a:spcPct val="150000"/>
              </a:lnSpc>
            </a:pPr>
            <a:r>
              <a:rPr lang="en-US" sz="2400" dirty="0"/>
              <a:t>	Camphor		= 9292 cal/g</a:t>
            </a:r>
          </a:p>
          <a:p>
            <a:pPr algn="just">
              <a:lnSpc>
                <a:spcPct val="150000"/>
              </a:lnSpc>
            </a:pPr>
            <a:r>
              <a:rPr lang="en-US" sz="2400" dirty="0"/>
              <a:t>	benzoic acid 	= 6325 cal/g</a:t>
            </a:r>
          </a:p>
          <a:p>
            <a:pPr algn="just">
              <a:lnSpc>
                <a:spcPct val="150000"/>
              </a:lnSpc>
            </a:pPr>
            <a:r>
              <a:rPr lang="en-US" sz="2400" dirty="0"/>
              <a:t>	Salicylic acid	= 5269 cal/g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53536"/>
            <a:ext cx="8229600" cy="889464"/>
          </a:xfrm>
        </p:spPr>
        <p:txBody>
          <a:bodyPr/>
          <a:lstStyle/>
          <a:p>
            <a:pPr algn="ctr"/>
            <a:r>
              <a:rPr b="1" dirty="0">
                <a:solidFill>
                  <a:srgbClr val="FFFF00"/>
                </a:solidFill>
              </a:rPr>
              <a:t>Wood and Coal as Fuel</a:t>
            </a:r>
            <a:endParaRPr lang="en-US" b="1" dirty="0">
              <a:solidFill>
                <a:srgbClr val="FFFF00"/>
              </a:solidFill>
            </a:endParaRPr>
          </a:p>
        </p:txBody>
      </p:sp>
      <p:sp>
        <p:nvSpPr>
          <p:cNvPr id="2" name="Content Placeholder 1"/>
          <p:cNvSpPr>
            <a:spLocks noGrp="1"/>
          </p:cNvSpPr>
          <p:nvPr>
            <p:ph idx="1"/>
          </p:nvPr>
        </p:nvSpPr>
        <p:spPr>
          <a:xfrm>
            <a:off x="457200" y="1066800"/>
            <a:ext cx="8229600" cy="4754880"/>
          </a:xfrm>
        </p:spPr>
        <p:txBody>
          <a:bodyPr>
            <a:noAutofit/>
          </a:bodyPr>
          <a:lstStyle/>
          <a:p>
            <a:pPr algn="just"/>
            <a:r>
              <a:rPr lang="en-US" sz="2200" dirty="0">
                <a:latin typeface="Cambria" pitchFamily="18" charset="0"/>
              </a:rPr>
              <a:t>Wood is obtained from forest. Freshly cut wood contain 25-50% moisture, which is reduced to about 15% on air-drying. [composition of wood: C = 55%, H = 6%, O = 43% and ash = 1%]. The calorific value of air-dried wood is about 3500-4500 kcal/kg.</a:t>
            </a:r>
          </a:p>
          <a:p>
            <a:pPr algn="just">
              <a:buNone/>
            </a:pPr>
            <a:endParaRPr lang="en-US" sz="2000" dirty="0">
              <a:latin typeface="Cambria" pitchFamily="18" charset="0"/>
            </a:endParaRPr>
          </a:p>
          <a:p>
            <a:pPr algn="just"/>
            <a:r>
              <a:rPr lang="en-US" sz="2000" b="1" dirty="0">
                <a:latin typeface="Cambria" pitchFamily="18" charset="0"/>
              </a:rPr>
              <a:t>Coal</a:t>
            </a:r>
            <a:r>
              <a:rPr lang="en-US" sz="2000" dirty="0">
                <a:latin typeface="Cambria" pitchFamily="18" charset="0"/>
              </a:rPr>
              <a:t> (from the Old English term </a:t>
            </a:r>
            <a:r>
              <a:rPr lang="en-US" sz="2000" i="1" dirty="0" err="1">
                <a:latin typeface="Cambria" pitchFamily="18" charset="0"/>
              </a:rPr>
              <a:t>col</a:t>
            </a:r>
            <a:r>
              <a:rPr lang="en-US" sz="2000" dirty="0">
                <a:latin typeface="Cambria" pitchFamily="18" charset="0"/>
              </a:rPr>
              <a:t>, which has meant "mineral of fossilized carbon" since the 13th century</a:t>
            </a:r>
            <a:r>
              <a:rPr lang="en-US" sz="1600" dirty="0">
                <a:latin typeface="Cambria" pitchFamily="18" charset="0"/>
              </a:rPr>
              <a:t>) is a</a:t>
            </a:r>
            <a:r>
              <a:rPr lang="en-US" sz="2000" dirty="0">
                <a:latin typeface="Cambria" pitchFamily="18" charset="0"/>
              </a:rPr>
              <a:t> combustible black or brownish-black sedimentary rock usually occurring in rock strata in layers or veins called </a:t>
            </a:r>
            <a:r>
              <a:rPr lang="en-US" sz="2000" b="1" dirty="0">
                <a:latin typeface="Cambria" pitchFamily="18" charset="0"/>
              </a:rPr>
              <a:t>coal beds</a:t>
            </a:r>
            <a:r>
              <a:rPr lang="en-US" sz="2000" dirty="0">
                <a:latin typeface="Cambria" pitchFamily="18" charset="0"/>
              </a:rPr>
              <a:t> or </a:t>
            </a:r>
            <a:r>
              <a:rPr lang="en-US" sz="2000" b="1" dirty="0">
                <a:latin typeface="Cambria" pitchFamily="18" charset="0"/>
              </a:rPr>
              <a:t>coal seams</a:t>
            </a:r>
            <a:r>
              <a:rPr lang="en-US" sz="2000" dirty="0">
                <a:latin typeface="Cambria" pitchFamily="18" charset="0"/>
              </a:rPr>
              <a:t>. The harder forms, such as anthracite coal, can be regarded as metamorphic rock because of later exposure to elevated temperature and pressure. Coal is composed primarily of carbon along with variable quantities of other elements, chiefly hydrogen, sulfur, oxygen, and nitrogen.</a:t>
            </a:r>
          </a:p>
        </p:txBody>
      </p:sp>
      <p:sp>
        <p:nvSpPr>
          <p:cNvPr id="5" name="Slide Number Placeholder 4"/>
          <p:cNvSpPr>
            <a:spLocks noGrp="1"/>
          </p:cNvSpPr>
          <p:nvPr>
            <p:ph type="sldNum" sz="quarter" idx="12"/>
          </p:nvPr>
        </p:nvSpPr>
        <p:spPr/>
        <p:txBody>
          <a:bodyPr/>
          <a:lstStyle/>
          <a:p>
            <a:fld id="{53ED57B7-563D-4F09-AF81-3F934F58C312}" type="slidenum">
              <a:rPr lang="en-US" smtClean="0"/>
              <a:pPr/>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3124200" y="152400"/>
            <a:ext cx="2081213" cy="519113"/>
          </a:xfrm>
          <a:prstGeom prst="rect">
            <a:avLst/>
          </a:prstGeom>
          <a:noFill/>
          <a:ln w="9525">
            <a:noFill/>
            <a:miter lim="800000"/>
            <a:headEnd/>
            <a:tailEnd/>
          </a:ln>
        </p:spPr>
        <p:txBody>
          <a:bodyPr wrap="none">
            <a:spAutoFit/>
          </a:bodyPr>
          <a:lstStyle/>
          <a:p>
            <a:pPr algn="ctr"/>
            <a:r>
              <a:rPr lang="en-US" sz="2800" b="1"/>
              <a:t>Solid Fuels</a:t>
            </a:r>
          </a:p>
        </p:txBody>
      </p:sp>
      <p:sp>
        <p:nvSpPr>
          <p:cNvPr id="22531" name="Text Box 6"/>
          <p:cNvSpPr txBox="1">
            <a:spLocks noChangeArrowheads="1"/>
          </p:cNvSpPr>
          <p:nvPr/>
        </p:nvSpPr>
        <p:spPr bwMode="auto">
          <a:xfrm>
            <a:off x="249238" y="3886200"/>
            <a:ext cx="8894762" cy="519113"/>
          </a:xfrm>
          <a:prstGeom prst="rect">
            <a:avLst/>
          </a:prstGeom>
          <a:noFill/>
          <a:ln w="9525">
            <a:noFill/>
            <a:miter lim="800000"/>
            <a:headEnd/>
            <a:tailEnd/>
          </a:ln>
        </p:spPr>
        <p:txBody>
          <a:bodyPr wrap="none">
            <a:spAutoFit/>
          </a:bodyPr>
          <a:lstStyle/>
          <a:p>
            <a:pPr algn="ctr"/>
            <a:r>
              <a:rPr lang="en-US" sz="2800" dirty="0"/>
              <a:t>Wood →Peat →Lignite →Bituminous coal →Anthracite</a:t>
            </a:r>
            <a:r>
              <a:rPr lang="en-US" dirty="0"/>
              <a:t> </a:t>
            </a:r>
          </a:p>
        </p:txBody>
      </p:sp>
      <p:sp>
        <p:nvSpPr>
          <p:cNvPr id="22532" name="Text Box 12"/>
          <p:cNvSpPr txBox="1">
            <a:spLocks noChangeArrowheads="1"/>
          </p:cNvSpPr>
          <p:nvPr/>
        </p:nvSpPr>
        <p:spPr bwMode="auto">
          <a:xfrm>
            <a:off x="533400" y="5334000"/>
            <a:ext cx="8610600" cy="707886"/>
          </a:xfrm>
          <a:prstGeom prst="rect">
            <a:avLst/>
          </a:prstGeom>
          <a:noFill/>
          <a:ln w="9525">
            <a:noFill/>
            <a:miter lim="800000"/>
            <a:headEnd/>
            <a:tailEnd/>
          </a:ln>
        </p:spPr>
        <p:txBody>
          <a:bodyPr>
            <a:spAutoFit/>
          </a:bodyPr>
          <a:lstStyle/>
          <a:p>
            <a:pPr algn="ctr"/>
            <a:r>
              <a:rPr lang="en-US" sz="2000" dirty="0"/>
              <a:t>C %, calorific value, hardness, density, </a:t>
            </a:r>
            <a:r>
              <a:rPr lang="en-US" sz="2000" dirty="0" err="1"/>
              <a:t>lusture</a:t>
            </a:r>
            <a:r>
              <a:rPr lang="en-US" sz="2000" dirty="0"/>
              <a:t>, intensity of black </a:t>
            </a:r>
            <a:r>
              <a:rPr lang="en-US" sz="2000" dirty="0" err="1"/>
              <a:t>colour</a:t>
            </a:r>
            <a:endParaRPr lang="en-US" sz="2000" dirty="0"/>
          </a:p>
          <a:p>
            <a:pPr algn="ctr"/>
            <a:endParaRPr lang="en-US" sz="2000" dirty="0"/>
          </a:p>
        </p:txBody>
      </p:sp>
      <p:sp>
        <p:nvSpPr>
          <p:cNvPr id="22533" name="Text Box 5"/>
          <p:cNvSpPr txBox="1">
            <a:spLocks noChangeArrowheads="1"/>
          </p:cNvSpPr>
          <p:nvPr/>
        </p:nvSpPr>
        <p:spPr bwMode="auto">
          <a:xfrm>
            <a:off x="381000" y="914400"/>
            <a:ext cx="8534400" cy="2739211"/>
          </a:xfrm>
          <a:prstGeom prst="rect">
            <a:avLst/>
          </a:prstGeom>
          <a:noFill/>
          <a:ln w="9525">
            <a:noFill/>
            <a:miter lim="800000"/>
            <a:headEnd/>
            <a:tailEnd/>
          </a:ln>
        </p:spPr>
        <p:txBody>
          <a:bodyPr wrap="square">
            <a:spAutoFit/>
          </a:bodyPr>
          <a:lstStyle/>
          <a:p>
            <a:r>
              <a:rPr lang="en-US" sz="2800" b="1" u="sng" dirty="0">
                <a:solidFill>
                  <a:srgbClr val="FFFF00"/>
                </a:solidFill>
              </a:rPr>
              <a:t>Coal</a:t>
            </a:r>
            <a:endParaRPr lang="en-US" sz="2800" u="sng" dirty="0">
              <a:solidFill>
                <a:srgbClr val="FFFF00"/>
              </a:solidFill>
            </a:endParaRPr>
          </a:p>
          <a:p>
            <a:r>
              <a:rPr lang="en-US" sz="2400" dirty="0"/>
              <a:t>Coal is a highly carbonaceous matter that has been formed    as a result of alteration of vegetable matter (e.g., plants) </a:t>
            </a:r>
          </a:p>
          <a:p>
            <a:r>
              <a:rPr lang="en-US" sz="2400" dirty="0"/>
              <a:t> under certain favorable conditions.</a:t>
            </a:r>
          </a:p>
          <a:p>
            <a:r>
              <a:rPr lang="en-US" sz="2400" dirty="0"/>
              <a:t> </a:t>
            </a:r>
          </a:p>
          <a:p>
            <a:pPr>
              <a:buFontTx/>
              <a:buChar char="•"/>
            </a:pPr>
            <a:r>
              <a:rPr lang="en-US" sz="2400" dirty="0"/>
              <a:t>It mainly composed of C, H, N, and O, </a:t>
            </a:r>
            <a:r>
              <a:rPr lang="en-US" sz="2400" dirty="0" err="1"/>
              <a:t>alongwith</a:t>
            </a:r>
            <a:r>
              <a:rPr lang="en-US" sz="2400" dirty="0"/>
              <a:t> </a:t>
            </a:r>
          </a:p>
          <a:p>
            <a:r>
              <a:rPr lang="en-US" sz="2400" dirty="0"/>
              <a:t> non-combustible inorganic matter </a:t>
            </a:r>
          </a:p>
        </p:txBody>
      </p:sp>
      <p:sp>
        <p:nvSpPr>
          <p:cNvPr id="22536" name="Line 24"/>
          <p:cNvSpPr>
            <a:spLocks noChangeShapeType="1"/>
          </p:cNvSpPr>
          <p:nvPr/>
        </p:nvSpPr>
        <p:spPr bwMode="auto">
          <a:xfrm>
            <a:off x="457200" y="609600"/>
            <a:ext cx="8382000" cy="0"/>
          </a:xfrm>
          <a:prstGeom prst="line">
            <a:avLst/>
          </a:prstGeom>
          <a:noFill/>
          <a:ln w="9525">
            <a:solidFill>
              <a:schemeClr val="tx1"/>
            </a:solidFill>
            <a:round/>
            <a:headEnd/>
            <a:tailEnd/>
          </a:ln>
        </p:spPr>
        <p:txBody>
          <a:bodyPr/>
          <a:lstStyle/>
          <a:p>
            <a:endParaRPr lang="en-US"/>
          </a:p>
        </p:txBody>
      </p:sp>
      <p:sp>
        <p:nvSpPr>
          <p:cNvPr id="3" name="Slide Number Placeholder 2"/>
          <p:cNvSpPr>
            <a:spLocks noGrp="1"/>
          </p:cNvSpPr>
          <p:nvPr>
            <p:ph type="sldNum" sz="quarter" idx="12"/>
          </p:nvPr>
        </p:nvSpPr>
        <p:spPr/>
        <p:txBody>
          <a:bodyPr/>
          <a:lstStyle/>
          <a:p>
            <a:pPr>
              <a:defRPr/>
            </a:pPr>
            <a:fld id="{09D17C47-F92F-4047-AE4F-2E9DD647A8C9}" type="slidenum">
              <a:rPr lang="en-US"/>
              <a:pPr>
                <a:defRPr/>
              </a:pPr>
              <a:t>15</a:t>
            </a:fld>
            <a:endParaRPr lang="en-US"/>
          </a:p>
        </p:txBody>
      </p:sp>
      <p:sp>
        <p:nvSpPr>
          <p:cNvPr id="14" name="TextBox 13"/>
          <p:cNvSpPr txBox="1"/>
          <p:nvPr/>
        </p:nvSpPr>
        <p:spPr>
          <a:xfrm>
            <a:off x="533400" y="4495800"/>
            <a:ext cx="8077200" cy="461665"/>
          </a:xfrm>
          <a:prstGeom prst="rect">
            <a:avLst/>
          </a:prstGeom>
          <a:noFill/>
        </p:spPr>
        <p:txBody>
          <a:bodyPr wrap="square" rtlCol="0">
            <a:spAutoFit/>
          </a:bodyPr>
          <a:lstStyle/>
          <a:p>
            <a:r>
              <a:rPr lang="en-US" sz="2400" dirty="0">
                <a:solidFill>
                  <a:srgbClr val="00B0F0"/>
                </a:solidFill>
              </a:rPr>
              <a:t>Changes in Properties from peat to Anthracite are </a:t>
            </a:r>
          </a:p>
        </p:txBody>
      </p:sp>
      <p:sp>
        <p:nvSpPr>
          <p:cNvPr id="15" name="Up Arrow 14"/>
          <p:cNvSpPr/>
          <p:nvPr/>
        </p:nvSpPr>
        <p:spPr>
          <a:xfrm>
            <a:off x="152400" y="5257800"/>
            <a:ext cx="381000" cy="53340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152400" y="6019800"/>
            <a:ext cx="381000" cy="5334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14400" y="6019800"/>
            <a:ext cx="7239000" cy="646331"/>
          </a:xfrm>
          <a:prstGeom prst="rect">
            <a:avLst/>
          </a:prstGeom>
          <a:noFill/>
        </p:spPr>
        <p:txBody>
          <a:bodyPr wrap="square" rtlCol="0">
            <a:spAutoFit/>
          </a:bodyPr>
          <a:lstStyle/>
          <a:p>
            <a:r>
              <a:rPr lang="en-US" dirty="0"/>
              <a:t>Moisture content,  volatile matter, ash, O,  N,  H and S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fontScale="90000"/>
          </a:bodyPr>
          <a:lstStyle/>
          <a:p>
            <a:pPr algn="ctr"/>
            <a:r>
              <a:rPr b="1" dirty="0">
                <a:solidFill>
                  <a:srgbClr val="FFFF00"/>
                </a:solidFill>
              </a:rPr>
              <a:t>Classification of coal</a:t>
            </a:r>
            <a:endParaRPr lang="en-US" b="1" dirty="0">
              <a:solidFill>
                <a:srgbClr val="FFFF00"/>
              </a:solidFill>
            </a:endParaRPr>
          </a:p>
        </p:txBody>
      </p:sp>
      <p:sp>
        <p:nvSpPr>
          <p:cNvPr id="2" name="Content Placeholder 1"/>
          <p:cNvSpPr>
            <a:spLocks noGrp="1"/>
          </p:cNvSpPr>
          <p:nvPr>
            <p:ph idx="1"/>
          </p:nvPr>
        </p:nvSpPr>
        <p:spPr>
          <a:xfrm>
            <a:off x="533400" y="990600"/>
            <a:ext cx="8229600" cy="4800600"/>
          </a:xfrm>
        </p:spPr>
        <p:txBody>
          <a:bodyPr>
            <a:noAutofit/>
          </a:bodyPr>
          <a:lstStyle/>
          <a:p>
            <a:pPr algn="just">
              <a:buNone/>
            </a:pPr>
            <a:r>
              <a:rPr lang="en-US" sz="2000" dirty="0"/>
              <a:t>	</a:t>
            </a:r>
            <a:r>
              <a:rPr lang="en-US" sz="2200" dirty="0"/>
              <a:t>As geological processes apply pressure to dead biotic material over time, under suitable conditions it is transformed successively into:</a:t>
            </a:r>
          </a:p>
          <a:p>
            <a:pPr algn="just">
              <a:buFont typeface="Wingdings" pitchFamily="2" charset="2"/>
              <a:buChar char="Ø"/>
            </a:pPr>
            <a:r>
              <a:rPr lang="en-US" sz="2200" dirty="0">
                <a:solidFill>
                  <a:srgbClr val="FFFF00"/>
                </a:solidFill>
              </a:rPr>
              <a:t>Peat </a:t>
            </a:r>
            <a:r>
              <a:rPr lang="en-US" sz="2200" dirty="0"/>
              <a:t>–the first stage in the coalification of wood. It is uneconomical fuel, since it may contain as much as 80-90 % water but on air drying it burns freely. </a:t>
            </a:r>
          </a:p>
          <a:p>
            <a:pPr algn="just">
              <a:buNone/>
            </a:pPr>
            <a:r>
              <a:rPr lang="en-US" sz="2200" dirty="0"/>
              <a:t>	The average composition of air dried peat is :</a:t>
            </a:r>
          </a:p>
          <a:p>
            <a:pPr algn="just">
              <a:buNone/>
            </a:pPr>
            <a:r>
              <a:rPr lang="en-US" sz="2200" dirty="0"/>
              <a:t>	 C = 57%, H = 6%, ash content = 2.5-6%. </a:t>
            </a:r>
          </a:p>
          <a:p>
            <a:pPr algn="just">
              <a:buNone/>
            </a:pPr>
            <a:r>
              <a:rPr lang="en-US" sz="2200" dirty="0"/>
              <a:t>	Its calorific value is about 5400 kcal/kg.</a:t>
            </a:r>
          </a:p>
          <a:p>
            <a:pPr algn="just">
              <a:buNone/>
            </a:pPr>
            <a:endParaRPr lang="en-US" sz="2200" dirty="0"/>
          </a:p>
          <a:p>
            <a:pPr algn="just">
              <a:buFont typeface="Wingdings" pitchFamily="2" charset="2"/>
              <a:buChar char="Ø"/>
            </a:pPr>
            <a:r>
              <a:rPr lang="en-US" sz="2200" dirty="0">
                <a:solidFill>
                  <a:srgbClr val="FFFF00"/>
                </a:solidFill>
              </a:rPr>
              <a:t>Lignite</a:t>
            </a:r>
            <a:r>
              <a:rPr lang="en-US" sz="2200" dirty="0"/>
              <a:t> – It is soft, brown colored variety of lowest rank coal, which consist of vegetable mater decomposed more than that in peat. </a:t>
            </a:r>
          </a:p>
          <a:p>
            <a:pPr algn="just">
              <a:buNone/>
            </a:pPr>
            <a:r>
              <a:rPr lang="en-US" sz="2200" dirty="0"/>
              <a:t>	Lignite is compact in texture, containing 20-60 % moisture. </a:t>
            </a:r>
          </a:p>
          <a:p>
            <a:pPr algn="just">
              <a:buNone/>
            </a:pPr>
            <a:r>
              <a:rPr lang="en-US" sz="2200" dirty="0"/>
              <a:t>	Air dried lignite contains : C = 60-70%, oxygen = 20%. </a:t>
            </a:r>
          </a:p>
          <a:p>
            <a:pPr algn="just">
              <a:buNone/>
            </a:pPr>
            <a:r>
              <a:rPr lang="en-US" sz="2200" dirty="0"/>
              <a:t>	Its calorific value is about 6500-7100 kcal/kg.</a:t>
            </a:r>
          </a:p>
        </p:txBody>
      </p:sp>
      <p:sp>
        <p:nvSpPr>
          <p:cNvPr id="5" name="Slide Number Placeholder 4"/>
          <p:cNvSpPr>
            <a:spLocks noGrp="1"/>
          </p:cNvSpPr>
          <p:nvPr>
            <p:ph type="sldNum" sz="quarter" idx="12"/>
          </p:nvPr>
        </p:nvSpPr>
        <p:spPr/>
        <p:txBody>
          <a:bodyPr/>
          <a:lstStyle/>
          <a:p>
            <a:fld id="{53ED57B7-563D-4F09-AF81-3F934F58C312}"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solidFill>
                  <a:srgbClr val="FFFF00"/>
                </a:solidFill>
              </a:rPr>
              <a:t>Classification continued……</a:t>
            </a:r>
          </a:p>
        </p:txBody>
      </p:sp>
      <p:sp>
        <p:nvSpPr>
          <p:cNvPr id="3" name="Content Placeholder 2"/>
          <p:cNvSpPr>
            <a:spLocks noGrp="1"/>
          </p:cNvSpPr>
          <p:nvPr>
            <p:ph idx="1"/>
          </p:nvPr>
        </p:nvSpPr>
        <p:spPr>
          <a:xfrm>
            <a:off x="457200" y="1066800"/>
            <a:ext cx="8229600" cy="4526280"/>
          </a:xfrm>
        </p:spPr>
        <p:txBody>
          <a:bodyPr>
            <a:noAutofit/>
          </a:bodyPr>
          <a:lstStyle/>
          <a:p>
            <a:pPr algn="just">
              <a:buFont typeface="Wingdings" pitchFamily="2" charset="2"/>
              <a:buChar char="Ø"/>
            </a:pPr>
            <a:r>
              <a:rPr lang="en-US" sz="2800" dirty="0">
                <a:solidFill>
                  <a:srgbClr val="FFFF00"/>
                </a:solidFill>
              </a:rPr>
              <a:t>Bituminous coal </a:t>
            </a:r>
            <a:r>
              <a:rPr lang="en-US" sz="2800" dirty="0"/>
              <a:t>(common coal) – The carbon content varies from 75-83% and the calorific value 7000-8600 kcal/kg.</a:t>
            </a:r>
          </a:p>
          <a:p>
            <a:pPr marL="411480" lvl="1" indent="0" algn="just">
              <a:buNone/>
            </a:pPr>
            <a:r>
              <a:rPr lang="en-US" sz="2800" dirty="0"/>
              <a:t>Bituminous coals are three types:</a:t>
            </a:r>
          </a:p>
          <a:p>
            <a:pPr lvl="2" algn="just">
              <a:buFont typeface="Wingdings" pitchFamily="2" charset="2"/>
              <a:buChar char="ü"/>
            </a:pPr>
            <a:r>
              <a:rPr lang="en-US" sz="2400" dirty="0"/>
              <a:t>Sub-bituminous</a:t>
            </a:r>
          </a:p>
          <a:p>
            <a:pPr lvl="2" algn="just">
              <a:buFont typeface="Wingdings" pitchFamily="2" charset="2"/>
              <a:buChar char="ü"/>
            </a:pPr>
            <a:r>
              <a:rPr lang="en-US" sz="2400" dirty="0"/>
              <a:t>Bituminous</a:t>
            </a:r>
          </a:p>
          <a:p>
            <a:pPr lvl="2" algn="just">
              <a:buFont typeface="Wingdings" pitchFamily="2" charset="2"/>
              <a:buChar char="ü"/>
            </a:pPr>
            <a:r>
              <a:rPr lang="en-US" sz="2400" dirty="0"/>
              <a:t>Semi-bituminous</a:t>
            </a:r>
          </a:p>
          <a:p>
            <a:pPr lvl="2" algn="just">
              <a:buFont typeface="Wingdings" pitchFamily="2" charset="2"/>
              <a:buChar char="ü"/>
            </a:pPr>
            <a:endParaRPr lang="en-US" sz="2400" dirty="0"/>
          </a:p>
          <a:p>
            <a:pPr marL="174625" lvl="2" indent="-171450" algn="just">
              <a:buFont typeface="Wingdings" pitchFamily="2" charset="2"/>
              <a:buChar char="Ø"/>
            </a:pPr>
            <a:r>
              <a:rPr lang="en-US" sz="2800" dirty="0">
                <a:solidFill>
                  <a:srgbClr val="FFFF00"/>
                </a:solidFill>
              </a:rPr>
              <a:t>Anthracite</a:t>
            </a:r>
            <a:r>
              <a:rPr lang="en-US" sz="2800" dirty="0"/>
              <a:t> – Anthracite is a class of highest rank coal containing 92-98% carbon and lowest volatile matter and moisture content. The calorific value is about 8650-8700 kcal/kg</a:t>
            </a:r>
            <a:endParaRPr lang="en-US" sz="3200" dirty="0"/>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14400" y="1"/>
            <a:ext cx="7315200" cy="914400"/>
          </a:xfrm>
        </p:spPr>
        <p:txBody>
          <a:bodyPr/>
          <a:lstStyle/>
          <a:p>
            <a:pPr algn="ctr"/>
            <a:r>
              <a:rPr b="1" dirty="0">
                <a:solidFill>
                  <a:srgbClr val="FFFF00"/>
                </a:solidFill>
              </a:rPr>
              <a:t>Analysis of Coal</a:t>
            </a:r>
            <a:endParaRPr lang="en-US" b="1" dirty="0">
              <a:solidFill>
                <a:srgbClr val="FFFF00"/>
              </a:solidFill>
            </a:endParaRPr>
          </a:p>
        </p:txBody>
      </p:sp>
      <p:sp>
        <p:nvSpPr>
          <p:cNvPr id="2" name="Content Placeholder 1"/>
          <p:cNvSpPr>
            <a:spLocks noGrp="1"/>
          </p:cNvSpPr>
          <p:nvPr>
            <p:ph idx="1"/>
          </p:nvPr>
        </p:nvSpPr>
        <p:spPr>
          <a:xfrm>
            <a:off x="228600" y="838200"/>
            <a:ext cx="8686800" cy="5715000"/>
          </a:xfrm>
        </p:spPr>
        <p:txBody>
          <a:bodyPr>
            <a:noAutofit/>
          </a:bodyPr>
          <a:lstStyle/>
          <a:p>
            <a:pPr>
              <a:buNone/>
            </a:pPr>
            <a:r>
              <a:rPr lang="en-US" sz="2600" dirty="0">
                <a:latin typeface="Cambria" pitchFamily="18" charset="0"/>
              </a:rPr>
              <a:t>To access the quality of coal, two types of analysis are made:</a:t>
            </a:r>
          </a:p>
          <a:p>
            <a:r>
              <a:rPr lang="en-US" sz="2800" dirty="0">
                <a:solidFill>
                  <a:srgbClr val="FFFF00"/>
                </a:solidFill>
                <a:latin typeface="Cambria" pitchFamily="18" charset="0"/>
              </a:rPr>
              <a:t>Proximate analysis</a:t>
            </a:r>
          </a:p>
          <a:p>
            <a:pPr lvl="1"/>
            <a:r>
              <a:rPr lang="en-US" sz="2400" dirty="0">
                <a:latin typeface="Cambria" pitchFamily="18" charset="0"/>
              </a:rPr>
              <a:t>Moisture</a:t>
            </a:r>
          </a:p>
          <a:p>
            <a:pPr lvl="1"/>
            <a:r>
              <a:rPr lang="en-US" sz="2400" dirty="0">
                <a:latin typeface="Cambria" pitchFamily="18" charset="0"/>
              </a:rPr>
              <a:t>Volatile matter</a:t>
            </a:r>
          </a:p>
          <a:p>
            <a:pPr lvl="1"/>
            <a:r>
              <a:rPr lang="en-US" sz="2400" dirty="0">
                <a:latin typeface="Cambria" pitchFamily="18" charset="0"/>
              </a:rPr>
              <a:t>Ash</a:t>
            </a:r>
          </a:p>
          <a:p>
            <a:pPr lvl="1"/>
            <a:r>
              <a:rPr lang="en-US" sz="2400" dirty="0">
                <a:latin typeface="Cambria" pitchFamily="18" charset="0"/>
              </a:rPr>
              <a:t>Fixed carbon</a:t>
            </a:r>
          </a:p>
          <a:p>
            <a:pPr lvl="1">
              <a:buNone/>
            </a:pPr>
            <a:endParaRPr lang="en-US" sz="2400" dirty="0">
              <a:latin typeface="Cambria" pitchFamily="18" charset="0"/>
            </a:endParaRPr>
          </a:p>
          <a:p>
            <a:r>
              <a:rPr lang="en-US" sz="2800" dirty="0">
                <a:solidFill>
                  <a:srgbClr val="FFFF00"/>
                </a:solidFill>
                <a:latin typeface="Cambria" pitchFamily="18" charset="0"/>
              </a:rPr>
              <a:t>Ultimate analysis</a:t>
            </a:r>
          </a:p>
          <a:p>
            <a:pPr lvl="1"/>
            <a:r>
              <a:rPr lang="en-US" sz="2400" dirty="0">
                <a:latin typeface="Cambria" pitchFamily="18" charset="0"/>
              </a:rPr>
              <a:t>Carbon and hydrogen</a:t>
            </a:r>
          </a:p>
          <a:p>
            <a:pPr lvl="1"/>
            <a:r>
              <a:rPr lang="en-US" sz="2400" dirty="0">
                <a:latin typeface="Cambria" pitchFamily="18" charset="0"/>
              </a:rPr>
              <a:t>Nitrogen </a:t>
            </a:r>
          </a:p>
          <a:p>
            <a:pPr lvl="1"/>
            <a:r>
              <a:rPr lang="en-US" sz="2400" dirty="0">
                <a:latin typeface="Cambria" pitchFamily="18" charset="0"/>
              </a:rPr>
              <a:t>Sulfur</a:t>
            </a:r>
          </a:p>
          <a:p>
            <a:pPr lvl="1"/>
            <a:r>
              <a:rPr lang="en-US" sz="2400" dirty="0">
                <a:latin typeface="Cambria" pitchFamily="18" charset="0"/>
              </a:rPr>
              <a:t>Ash</a:t>
            </a:r>
          </a:p>
          <a:p>
            <a:pPr lvl="1"/>
            <a:r>
              <a:rPr lang="en-US" sz="2400" dirty="0">
                <a:latin typeface="Cambria" pitchFamily="18" charset="0"/>
              </a:rPr>
              <a:t>Oxygen</a:t>
            </a:r>
          </a:p>
        </p:txBody>
      </p:sp>
      <p:sp>
        <p:nvSpPr>
          <p:cNvPr id="5" name="Slide Number Placeholder 4"/>
          <p:cNvSpPr>
            <a:spLocks noGrp="1"/>
          </p:cNvSpPr>
          <p:nvPr>
            <p:ph type="sldNum" sz="quarter" idx="12"/>
          </p:nvPr>
        </p:nvSpPr>
        <p:spPr/>
        <p:txBody>
          <a:bodyPr/>
          <a:lstStyle/>
          <a:p>
            <a:fld id="{53ED57B7-563D-4F09-AF81-3F934F58C312}" type="slidenum">
              <a:rPr lang="en-US" smtClean="0"/>
              <a:pPr/>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pPr algn="ctr"/>
            <a:r>
              <a:rPr lang="en-US" b="1" dirty="0">
                <a:solidFill>
                  <a:srgbClr val="FFFF00"/>
                </a:solidFill>
              </a:rPr>
              <a:t>Proximate Analysis</a:t>
            </a:r>
          </a:p>
        </p:txBody>
      </p:sp>
      <p:sp>
        <p:nvSpPr>
          <p:cNvPr id="4" name="Content Placeholder 3"/>
          <p:cNvSpPr>
            <a:spLocks noGrp="1"/>
          </p:cNvSpPr>
          <p:nvPr>
            <p:ph idx="1"/>
          </p:nvPr>
        </p:nvSpPr>
        <p:spPr>
          <a:xfrm>
            <a:off x="381000" y="457200"/>
            <a:ext cx="8305800" cy="6324600"/>
          </a:xfrm>
        </p:spPr>
        <p:txBody>
          <a:bodyPr>
            <a:noAutofit/>
          </a:bodyPr>
          <a:lstStyle/>
          <a:p>
            <a:pPr algn="just"/>
            <a:r>
              <a:rPr lang="en-US" sz="2000" dirty="0">
                <a:solidFill>
                  <a:srgbClr val="FFFF00"/>
                </a:solidFill>
                <a:latin typeface="Cambria" pitchFamily="18" charset="0"/>
              </a:rPr>
              <a:t>Moisture – </a:t>
            </a:r>
            <a:r>
              <a:rPr lang="en-US" sz="2000" dirty="0">
                <a:latin typeface="Cambria" pitchFamily="18" charset="0"/>
              </a:rPr>
              <a:t>About 1 g of finely powdered air-dried coal sample is weighed in a crucible. The crucible is heated in an electric hot air oven at 105-110°C for 1 hr. Cooled in desiccators and weighed.</a:t>
            </a:r>
          </a:p>
          <a:p>
            <a:pPr algn="just"/>
            <a:endParaRPr lang="en-US" sz="2000" dirty="0">
              <a:latin typeface="Cambria" pitchFamily="18" charset="0"/>
            </a:endParaRPr>
          </a:p>
          <a:p>
            <a:pPr algn="just"/>
            <a:endParaRPr lang="en-US" sz="2000" dirty="0">
              <a:solidFill>
                <a:srgbClr val="FFFF00"/>
              </a:solidFill>
              <a:latin typeface="Cambria" pitchFamily="18" charset="0"/>
            </a:endParaRPr>
          </a:p>
          <a:p>
            <a:pPr algn="just"/>
            <a:endParaRPr lang="en-US" sz="2000" dirty="0">
              <a:solidFill>
                <a:srgbClr val="FFFF00"/>
              </a:solidFill>
              <a:latin typeface="Cambria" pitchFamily="18" charset="0"/>
            </a:endParaRPr>
          </a:p>
          <a:p>
            <a:pPr algn="just"/>
            <a:r>
              <a:rPr lang="en-US" sz="2000" dirty="0">
                <a:solidFill>
                  <a:srgbClr val="FFFF00"/>
                </a:solidFill>
                <a:latin typeface="Cambria" pitchFamily="18" charset="0"/>
              </a:rPr>
              <a:t>Volatile matter – </a:t>
            </a:r>
            <a:r>
              <a:rPr lang="en-US" sz="2000" dirty="0">
                <a:latin typeface="Cambria" pitchFamily="18" charset="0"/>
              </a:rPr>
              <a:t>Dried sample after moisture analysis is then covered with lid and placed in muffle furnace at 925 ± 20 °C. The crucible is taken out of the oven after 7 minutes of heating, cooled and weighed. </a:t>
            </a:r>
          </a:p>
          <a:p>
            <a:pPr algn="just"/>
            <a:endParaRPr lang="en-US" sz="2000" dirty="0">
              <a:latin typeface="Cambria" pitchFamily="18" charset="0"/>
            </a:endParaRPr>
          </a:p>
          <a:p>
            <a:pPr algn="just"/>
            <a:endParaRPr lang="en-US" sz="2000" dirty="0">
              <a:solidFill>
                <a:srgbClr val="FFFF00"/>
              </a:solidFill>
              <a:latin typeface="Cambria" pitchFamily="18" charset="0"/>
            </a:endParaRPr>
          </a:p>
          <a:p>
            <a:pPr algn="just"/>
            <a:endParaRPr lang="en-US" sz="2000" dirty="0">
              <a:solidFill>
                <a:srgbClr val="FFFF00"/>
              </a:solidFill>
              <a:latin typeface="Cambria" pitchFamily="18" charset="0"/>
            </a:endParaRPr>
          </a:p>
          <a:p>
            <a:pPr algn="just"/>
            <a:endParaRPr lang="en-US" sz="2000" dirty="0">
              <a:solidFill>
                <a:srgbClr val="FFFF00"/>
              </a:solidFill>
              <a:latin typeface="Cambria" pitchFamily="18" charset="0"/>
            </a:endParaRPr>
          </a:p>
          <a:p>
            <a:pPr algn="just"/>
            <a:r>
              <a:rPr lang="en-US" sz="2000" dirty="0">
                <a:solidFill>
                  <a:srgbClr val="FFFF00"/>
                </a:solidFill>
                <a:latin typeface="Cambria" pitchFamily="18" charset="0"/>
              </a:rPr>
              <a:t>Ash – </a:t>
            </a:r>
            <a:r>
              <a:rPr lang="en-US" sz="2000" dirty="0">
                <a:latin typeface="Cambria" pitchFamily="18" charset="0"/>
              </a:rPr>
              <a:t>The residual sample is then heated without lid in muffle furnace at 700 ± 50 °C for ½ hours. Then cooled and weighing is repeated, till a constant weight is obtained.</a:t>
            </a:r>
          </a:p>
          <a:p>
            <a:pPr algn="just"/>
            <a:endParaRPr lang="en-US" sz="2000" dirty="0">
              <a:latin typeface="Cambria" pitchFamily="18" charset="0"/>
            </a:endParaRPr>
          </a:p>
          <a:p>
            <a:pPr algn="just"/>
            <a:endParaRPr lang="en-US" sz="2000" dirty="0">
              <a:solidFill>
                <a:srgbClr val="FFFF00"/>
              </a:solidFill>
              <a:latin typeface="Cambria" pitchFamily="18" charset="0"/>
            </a:endParaRPr>
          </a:p>
          <a:p>
            <a:pPr algn="just"/>
            <a:r>
              <a:rPr lang="en-US" sz="2000" dirty="0">
                <a:solidFill>
                  <a:srgbClr val="FFFF00"/>
                </a:solidFill>
                <a:latin typeface="Cambria" pitchFamily="18" charset="0"/>
              </a:rPr>
              <a:t>Fixed carbon –</a:t>
            </a:r>
          </a:p>
          <a:p>
            <a:pPr algn="just">
              <a:buNone/>
            </a:pPr>
            <a:r>
              <a:rPr lang="en-US" sz="2000" dirty="0">
                <a:latin typeface="Cambria" pitchFamily="18" charset="0"/>
              </a:rPr>
              <a:t>		 % of fixed carbon = 100 - % of (moisture + volatile matter + ash)</a:t>
            </a:r>
          </a:p>
          <a:p>
            <a:pPr algn="just"/>
            <a:endParaRPr lang="en-US" sz="2000" dirty="0">
              <a:latin typeface="Cambria" pitchFamily="18" charset="0"/>
            </a:endParaRPr>
          </a:p>
        </p:txBody>
      </p:sp>
      <p:sp>
        <p:nvSpPr>
          <p:cNvPr id="12" name="Slide Number Placeholder 11"/>
          <p:cNvSpPr>
            <a:spLocks noGrp="1"/>
          </p:cNvSpPr>
          <p:nvPr>
            <p:ph type="sldNum" sz="quarter" idx="12"/>
          </p:nvPr>
        </p:nvSpPr>
        <p:spPr/>
        <p:txBody>
          <a:bodyPr/>
          <a:lstStyle/>
          <a:p>
            <a:fld id="{53ED57B7-563D-4F09-AF81-3F934F58C312}" type="slidenum">
              <a:rPr lang="en-US" smtClean="0"/>
              <a:pPr/>
              <a:t>19</a:t>
            </a:fld>
            <a:endParaRPr lang="en-US"/>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5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49" name="Picture 9"/>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400" y="1600200"/>
            <a:ext cx="3276600" cy="457200"/>
          </a:xfrm>
          <a:prstGeom prst="rect">
            <a:avLst/>
          </a:prstGeom>
          <a:noFill/>
        </p:spPr>
      </p:pic>
      <p:sp>
        <p:nvSpPr>
          <p:cNvPr id="1025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1" name="Picture 1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90083" y="3505200"/>
            <a:ext cx="7215717" cy="533400"/>
          </a:xfrm>
          <a:prstGeom prst="rect">
            <a:avLst/>
          </a:prstGeom>
          <a:noFill/>
        </p:spPr>
      </p:pic>
      <p:sp>
        <p:nvSpPr>
          <p:cNvPr id="1025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3" name="Picture 1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19400" y="5486400"/>
            <a:ext cx="2832100" cy="457200"/>
          </a:xfrm>
          <a:prstGeom prst="rect">
            <a:avLst/>
          </a:prstGeom>
          <a:noFill/>
        </p:spPr>
      </p:pic>
    </p:spTree>
    <p:extLst>
      <p:ext uri="{BB962C8B-B14F-4D97-AF65-F5344CB8AC3E}">
        <p14:creationId xmlns:p14="http://schemas.microsoft.com/office/powerpoint/2010/main" val="3629810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0"/>
            <a:ext cx="7543800" cy="990600"/>
          </a:xfrm>
        </p:spPr>
        <p:txBody>
          <a:bodyPr>
            <a:normAutofit/>
          </a:bodyPr>
          <a:lstStyle/>
          <a:p>
            <a:pPr algn="ctr"/>
            <a:r>
              <a:rPr b="1" dirty="0">
                <a:solidFill>
                  <a:srgbClr val="FFFF00"/>
                </a:solidFill>
              </a:rPr>
              <a:t>Introduction</a:t>
            </a:r>
            <a:endParaRPr lang="en-US" b="1" dirty="0">
              <a:solidFill>
                <a:srgbClr val="FFFF00"/>
              </a:solidFill>
            </a:endParaRPr>
          </a:p>
        </p:txBody>
      </p:sp>
      <p:sp>
        <p:nvSpPr>
          <p:cNvPr id="2" name="Content Placeholder 1"/>
          <p:cNvSpPr>
            <a:spLocks noGrp="1"/>
          </p:cNvSpPr>
          <p:nvPr>
            <p:ph idx="1"/>
          </p:nvPr>
        </p:nvSpPr>
        <p:spPr>
          <a:xfrm>
            <a:off x="457200" y="914400"/>
            <a:ext cx="8382000" cy="5715000"/>
          </a:xfrm>
        </p:spPr>
        <p:txBody>
          <a:bodyPr>
            <a:noAutofit/>
          </a:bodyPr>
          <a:lstStyle/>
          <a:p>
            <a:pPr algn="just"/>
            <a:r>
              <a:rPr lang="en-US" sz="2800" dirty="0">
                <a:latin typeface="Cambria" pitchFamily="18" charset="0"/>
              </a:rPr>
              <a:t>Fuel is a combustible substance, containing carbon as main constituent, which on proper burning gives large amount of heat. It can also be used economically for domestic and industrial purpose.</a:t>
            </a:r>
          </a:p>
          <a:p>
            <a:pPr algn="just"/>
            <a:r>
              <a:rPr lang="en-US" sz="2800" dirty="0">
                <a:latin typeface="Cambria" pitchFamily="18" charset="0"/>
              </a:rPr>
              <a:t>During the process of combustion of a fuel, the atoms of  C, H etc. combine with O with the simultaneous liberation of heat at rapid rate. </a:t>
            </a:r>
          </a:p>
          <a:p>
            <a:pPr algn="just"/>
            <a:r>
              <a:rPr lang="en-US" sz="2800" dirty="0">
                <a:latin typeface="Cambria" pitchFamily="18" charset="0"/>
              </a:rPr>
              <a:t>This energy is liberated due to reaction</a:t>
            </a:r>
          </a:p>
          <a:p>
            <a:pPr algn="ctr">
              <a:buNone/>
            </a:pPr>
            <a:r>
              <a:rPr lang="en-US" sz="2800" dirty="0">
                <a:latin typeface="Cambria" pitchFamily="18" charset="0"/>
              </a:rPr>
              <a:t>Fuel + O</a:t>
            </a:r>
            <a:r>
              <a:rPr lang="en-US" sz="2800" baseline="-25000" dirty="0">
                <a:latin typeface="Cambria" pitchFamily="18" charset="0"/>
              </a:rPr>
              <a:t>2</a:t>
            </a:r>
            <a:r>
              <a:rPr lang="en-US" sz="2800" dirty="0">
                <a:latin typeface="Cambria" pitchFamily="18" charset="0"/>
              </a:rPr>
              <a:t> → Products + Heat </a:t>
            </a:r>
          </a:p>
          <a:p>
            <a:pPr algn="just"/>
            <a:r>
              <a:rPr lang="en-US" sz="2800" dirty="0">
                <a:latin typeface="Cambria" pitchFamily="18" charset="0"/>
              </a:rPr>
              <a:t>Primary and main source of fuels are coals and petroleum.</a:t>
            </a:r>
          </a:p>
        </p:txBody>
      </p:sp>
      <p:sp>
        <p:nvSpPr>
          <p:cNvPr id="5" name="Slide Number Placeholder 4"/>
          <p:cNvSpPr>
            <a:spLocks noGrp="1"/>
          </p:cNvSpPr>
          <p:nvPr>
            <p:ph type="sldNum" sz="quarter" idx="12"/>
          </p:nvPr>
        </p:nvSpPr>
        <p:spPr/>
        <p:txBody>
          <a:bodyPr/>
          <a:lstStyle/>
          <a:p>
            <a:fld id="{53ED57B7-563D-4F09-AF81-3F934F58C312}"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6019800"/>
          </a:xfrm>
        </p:spPr>
        <p:txBody>
          <a:bodyPr>
            <a:noAutofit/>
          </a:bodyPr>
          <a:lstStyle/>
          <a:p>
            <a:r>
              <a:rPr lang="en-US" sz="1700" dirty="0">
                <a:solidFill>
                  <a:srgbClr val="FFFF00"/>
                </a:solidFill>
              </a:rPr>
              <a:t>1. Moisture</a:t>
            </a:r>
          </a:p>
          <a:p>
            <a:pPr>
              <a:buNone/>
            </a:pPr>
            <a:r>
              <a:rPr lang="en-US" sz="1700" dirty="0"/>
              <a:t>	(</a:t>
            </a:r>
            <a:r>
              <a:rPr lang="en-US" sz="1700" dirty="0" err="1"/>
              <a:t>i</a:t>
            </a:r>
            <a:r>
              <a:rPr lang="en-US" sz="1700" dirty="0"/>
              <a:t>) Decreases calorific value of coal largely as it does not burn and takes away heat in the form of latent heat.</a:t>
            </a:r>
          </a:p>
          <a:p>
            <a:pPr>
              <a:buNone/>
            </a:pPr>
            <a:r>
              <a:rPr lang="en-US" sz="1700" dirty="0"/>
              <a:t>	(ii) It increases ignition point of coal.</a:t>
            </a:r>
          </a:p>
          <a:p>
            <a:pPr>
              <a:buNone/>
            </a:pPr>
            <a:r>
              <a:rPr lang="en-US" sz="1700" dirty="0"/>
              <a:t>	Hence, a coal with lower moisture % is better quality.</a:t>
            </a:r>
          </a:p>
          <a:p>
            <a:pPr>
              <a:buNone/>
            </a:pPr>
            <a:endParaRPr lang="en-US" sz="1700" dirty="0"/>
          </a:p>
          <a:p>
            <a:r>
              <a:rPr lang="en-US" sz="1700" dirty="0">
                <a:solidFill>
                  <a:srgbClr val="FFFF00"/>
                </a:solidFill>
              </a:rPr>
              <a:t>2. Volatile Matter</a:t>
            </a:r>
          </a:p>
          <a:p>
            <a:pPr>
              <a:buNone/>
            </a:pPr>
            <a:r>
              <a:rPr lang="en-US" sz="1700" dirty="0"/>
              <a:t>	(</a:t>
            </a:r>
            <a:r>
              <a:rPr lang="en-US" sz="1700" dirty="0" err="1"/>
              <a:t>i</a:t>
            </a:r>
            <a:r>
              <a:rPr lang="en-US" sz="1700" dirty="0"/>
              <a:t>) It decreases calorific value of coal.</a:t>
            </a:r>
          </a:p>
          <a:p>
            <a:pPr>
              <a:buNone/>
            </a:pPr>
            <a:r>
              <a:rPr lang="en-US" sz="1700" dirty="0"/>
              <a:t>	(ii)It elongates flame and decreases flame temperature.</a:t>
            </a:r>
          </a:p>
          <a:p>
            <a:pPr>
              <a:buNone/>
            </a:pPr>
            <a:r>
              <a:rPr lang="en-US" sz="1700" dirty="0"/>
              <a:t>	(iii)It forms smoke and pollutes air.</a:t>
            </a:r>
          </a:p>
          <a:p>
            <a:pPr>
              <a:buNone/>
            </a:pPr>
            <a:r>
              <a:rPr lang="en-US" sz="1700" dirty="0"/>
              <a:t>	the coal with lesser V.M. is better quality coal.</a:t>
            </a:r>
          </a:p>
          <a:p>
            <a:pPr>
              <a:buNone/>
            </a:pPr>
            <a:endParaRPr lang="en-US" sz="1700" dirty="0"/>
          </a:p>
          <a:p>
            <a:r>
              <a:rPr lang="en-US" sz="1700" dirty="0">
                <a:solidFill>
                  <a:srgbClr val="FFFF00"/>
                </a:solidFill>
              </a:rPr>
              <a:t>3.Ash</a:t>
            </a:r>
          </a:p>
          <a:p>
            <a:pPr>
              <a:buNone/>
            </a:pPr>
            <a:r>
              <a:rPr lang="en-US" sz="1700" dirty="0"/>
              <a:t>	(</a:t>
            </a:r>
            <a:r>
              <a:rPr lang="en-US" sz="1700" dirty="0" err="1"/>
              <a:t>i</a:t>
            </a:r>
            <a:r>
              <a:rPr lang="en-US" sz="1700" dirty="0"/>
              <a:t>)Ash reduces calorific value of coal as ash is non-burning part in coal.</a:t>
            </a:r>
          </a:p>
          <a:p>
            <a:pPr>
              <a:buNone/>
            </a:pPr>
            <a:r>
              <a:rPr lang="en-US" sz="1700" dirty="0"/>
              <a:t>	(ii)Ash disposal is a problem.</a:t>
            </a:r>
          </a:p>
          <a:p>
            <a:pPr>
              <a:buNone/>
            </a:pPr>
            <a:r>
              <a:rPr lang="en-US" sz="1700" dirty="0"/>
              <a:t>	(iii)Ash fuses to form clinker at high temperature, obstructing the air supply to coal burning in furnace.</a:t>
            </a:r>
          </a:p>
          <a:p>
            <a:pPr>
              <a:buNone/>
            </a:pPr>
            <a:r>
              <a:rPr lang="en-US" sz="1700" dirty="0"/>
              <a:t>	Hence, lesser the ash %, better is the quality of coal.</a:t>
            </a:r>
          </a:p>
          <a:p>
            <a:pPr>
              <a:buNone/>
            </a:pPr>
            <a:endParaRPr lang="en-US" sz="1700" dirty="0"/>
          </a:p>
          <a:p>
            <a:r>
              <a:rPr lang="en-US" sz="1700" dirty="0">
                <a:solidFill>
                  <a:srgbClr val="FFFF00"/>
                </a:solidFill>
              </a:rPr>
              <a:t>4.Fixed Carbon</a:t>
            </a:r>
          </a:p>
          <a:p>
            <a:pPr>
              <a:buNone/>
            </a:pPr>
            <a:r>
              <a:rPr lang="en-US" sz="1700" dirty="0"/>
              <a:t>	Carbon is the burning part in coal and higher the FC%, higher is calorific value. Hence a good quality coal contains high FC%.</a:t>
            </a:r>
          </a:p>
          <a:p>
            <a:endParaRPr lang="en-US" sz="1400" dirty="0"/>
          </a:p>
        </p:txBody>
      </p:sp>
      <p:sp>
        <p:nvSpPr>
          <p:cNvPr id="4" name="Date Placeholder 3"/>
          <p:cNvSpPr>
            <a:spLocks noGrp="1"/>
          </p:cNvSpPr>
          <p:nvPr>
            <p:ph type="dt" sz="half" idx="10"/>
          </p:nvPr>
        </p:nvSpPr>
        <p:spPr>
          <a:xfrm>
            <a:off x="5562600" y="6431280"/>
            <a:ext cx="3002280" cy="274320"/>
          </a:xfrm>
        </p:spPr>
        <p:txBody>
          <a:bodyPr/>
          <a:lstStyle/>
          <a:p>
            <a:fld id="{1B8AACF4-6C9D-47F6-B38C-775A4DF30BB5}" type="datetimeFigureOut">
              <a:rPr lang="en-US" smtClean="0"/>
              <a:pPr/>
              <a:t>11/27/2024</a:t>
            </a:fld>
            <a:endParaRPr lang="en-US" dirty="0"/>
          </a:p>
        </p:txBody>
      </p:sp>
      <p:sp>
        <p:nvSpPr>
          <p:cNvPr id="5" name="Slide Number Placeholder 4"/>
          <p:cNvSpPr>
            <a:spLocks noGrp="1"/>
          </p:cNvSpPr>
          <p:nvPr>
            <p:ph type="sldNum" sz="quarter" idx="12"/>
          </p:nvPr>
        </p:nvSpPr>
        <p:spPr/>
        <p:txBody>
          <a:bodyPr/>
          <a:lstStyle/>
          <a:p>
            <a:fld id="{53ED57B7-563D-4F09-AF81-3F934F58C312}" type="slidenum">
              <a:rPr lang="en-US" smtClean="0"/>
              <a:pPr/>
              <a:t>20</a:t>
            </a:fld>
            <a:endParaRPr lang="en-US"/>
          </a:p>
        </p:txBody>
      </p:sp>
      <p:sp>
        <p:nvSpPr>
          <p:cNvPr id="6" name="Title 1"/>
          <p:cNvSpPr>
            <a:spLocks noGrp="1"/>
          </p:cNvSpPr>
          <p:nvPr>
            <p:ph type="title"/>
          </p:nvPr>
        </p:nvSpPr>
        <p:spPr>
          <a:xfrm>
            <a:off x="457200" y="101136"/>
            <a:ext cx="8229600" cy="432264"/>
          </a:xfrm>
        </p:spPr>
        <p:txBody>
          <a:bodyPr>
            <a:noAutofit/>
          </a:bodyPr>
          <a:lstStyle/>
          <a:p>
            <a:pPr algn="ctr"/>
            <a:r>
              <a:rPr lang="en-US" sz="3600" b="1" dirty="0">
                <a:solidFill>
                  <a:srgbClr val="FFFF00"/>
                </a:solidFill>
              </a:rPr>
              <a:t>Importance of Proximate analysis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08464"/>
          </a:xfrm>
        </p:spPr>
        <p:txBody>
          <a:bodyPr>
            <a:normAutofit fontScale="90000"/>
          </a:bodyPr>
          <a:lstStyle/>
          <a:p>
            <a:pPr algn="ctr"/>
            <a:r>
              <a:rPr lang="en-US" b="1" dirty="0">
                <a:solidFill>
                  <a:srgbClr val="FFFF00"/>
                </a:solidFill>
              </a:rPr>
              <a:t>Ultimate Analysis</a:t>
            </a:r>
          </a:p>
        </p:txBody>
      </p:sp>
      <p:sp>
        <p:nvSpPr>
          <p:cNvPr id="4" name="Content Placeholder 3"/>
          <p:cNvSpPr>
            <a:spLocks noGrp="1"/>
          </p:cNvSpPr>
          <p:nvPr>
            <p:ph idx="1"/>
          </p:nvPr>
        </p:nvSpPr>
        <p:spPr>
          <a:xfrm>
            <a:off x="304800" y="533400"/>
            <a:ext cx="8534400" cy="3352799"/>
          </a:xfrm>
        </p:spPr>
        <p:txBody>
          <a:bodyPr>
            <a:normAutofit fontScale="70000" lnSpcReduction="20000"/>
          </a:bodyPr>
          <a:lstStyle/>
          <a:p>
            <a:pPr algn="just">
              <a:spcBef>
                <a:spcPct val="50000"/>
              </a:spcBef>
            </a:pPr>
            <a:r>
              <a:rPr lang="en-US" b="1" dirty="0">
                <a:solidFill>
                  <a:srgbClr val="FFFF00"/>
                </a:solidFill>
                <a:latin typeface="Cambria" pitchFamily="18" charset="0"/>
              </a:rPr>
              <a:t>Carbon and Hydrogen </a:t>
            </a:r>
          </a:p>
          <a:p>
            <a:pPr algn="just">
              <a:lnSpc>
                <a:spcPct val="120000"/>
              </a:lnSpc>
              <a:spcBef>
                <a:spcPct val="50000"/>
              </a:spcBef>
              <a:buNone/>
            </a:pPr>
            <a:r>
              <a:rPr lang="en-US" b="1" dirty="0">
                <a:latin typeface="Cambria" pitchFamily="18" charset="0"/>
              </a:rPr>
              <a:t>	</a:t>
            </a:r>
            <a:r>
              <a:rPr lang="en-US" dirty="0">
                <a:latin typeface="Cambria" pitchFamily="18" charset="0"/>
              </a:rPr>
              <a:t>About 1-2 g of accurately weighed coal sample is burnet in a current of oxygen in a combustion apparatus. C and H of the coal are converted into CO</a:t>
            </a:r>
            <a:r>
              <a:rPr lang="en-US" baseline="-25000" dirty="0">
                <a:latin typeface="Cambria" pitchFamily="18" charset="0"/>
              </a:rPr>
              <a:t>2</a:t>
            </a:r>
            <a:r>
              <a:rPr lang="en-US" dirty="0">
                <a:latin typeface="Cambria" pitchFamily="18" charset="0"/>
              </a:rPr>
              <a:t> and H</a:t>
            </a:r>
            <a:r>
              <a:rPr lang="en-US" baseline="-25000" dirty="0">
                <a:latin typeface="Cambria" pitchFamily="18" charset="0"/>
              </a:rPr>
              <a:t>2</a:t>
            </a:r>
            <a:r>
              <a:rPr lang="en-US" dirty="0">
                <a:latin typeface="Cambria" pitchFamily="18" charset="0"/>
              </a:rPr>
              <a:t>O respectively. The gaseous products of combustion are absorbed respectively in KOH and CaCl</a:t>
            </a:r>
            <a:r>
              <a:rPr lang="en-US" baseline="-25000" dirty="0">
                <a:latin typeface="Cambria" pitchFamily="18" charset="0"/>
              </a:rPr>
              <a:t>2</a:t>
            </a:r>
            <a:r>
              <a:rPr lang="en-US" dirty="0">
                <a:latin typeface="Cambria" pitchFamily="18" charset="0"/>
              </a:rPr>
              <a:t> tubes of known weight. The increase in weight of these are then determined.</a:t>
            </a:r>
          </a:p>
          <a:p>
            <a:pPr algn="just">
              <a:lnSpc>
                <a:spcPct val="120000"/>
              </a:lnSpc>
              <a:spcBef>
                <a:spcPct val="50000"/>
              </a:spcBef>
              <a:buNone/>
            </a:pPr>
            <a:r>
              <a:rPr lang="en-US" dirty="0">
                <a:latin typeface="Cambria" pitchFamily="18" charset="0"/>
              </a:rPr>
              <a:t>	</a:t>
            </a:r>
            <a:endParaRPr lang="en-US" b="1" dirty="0">
              <a:latin typeface="Cambria" pitchFamily="18" charset="0"/>
            </a:endParaRPr>
          </a:p>
          <a:p>
            <a:pPr algn="just"/>
            <a:endParaRPr lang="en-US" dirty="0">
              <a:latin typeface="Cambria" pitchFamily="18" charset="0"/>
            </a:endParaRPr>
          </a:p>
        </p:txBody>
      </p:sp>
      <p:sp>
        <p:nvSpPr>
          <p:cNvPr id="10" name="Slide Number Placeholder 9"/>
          <p:cNvSpPr>
            <a:spLocks noGrp="1"/>
          </p:cNvSpPr>
          <p:nvPr>
            <p:ph type="sldNum" sz="quarter" idx="12"/>
          </p:nvPr>
        </p:nvSpPr>
        <p:spPr/>
        <p:txBody>
          <a:bodyPr/>
          <a:lstStyle/>
          <a:p>
            <a:fld id="{53ED57B7-563D-4F09-AF81-3F934F58C312}" type="slidenum">
              <a:rPr lang="en-US" smtClean="0"/>
              <a:pPr/>
              <a:t>21</a:t>
            </a:fld>
            <a:endParaRPr lang="en-US"/>
          </a:p>
        </p:txBody>
      </p:sp>
      <p:sp>
        <p:nvSpPr>
          <p:cNvPr id="9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21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57400" y="5105400"/>
            <a:ext cx="5780314" cy="685800"/>
          </a:xfrm>
          <a:prstGeom prst="rect">
            <a:avLst/>
          </a:prstGeom>
          <a:noFill/>
        </p:spPr>
      </p:pic>
      <p:sp>
        <p:nvSpPr>
          <p:cNvPr id="9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921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57399" y="6096000"/>
            <a:ext cx="5638801" cy="669010"/>
          </a:xfrm>
          <a:prstGeom prst="rect">
            <a:avLst/>
          </a:prstGeom>
          <a:noFill/>
        </p:spPr>
      </p:pic>
      <p:pic>
        <p:nvPicPr>
          <p:cNvPr id="9222" name="Picture 6" descr="http://preparatorychemistry.com/images/combustion_analysis_CS.gif"/>
          <p:cNvPicPr>
            <a:picLocks noChangeAspect="1" noChangeArrowheads="1"/>
          </p:cNvPicPr>
          <p:nvPr/>
        </p:nvPicPr>
        <p:blipFill>
          <a:blip r:embed="rId4"/>
          <a:srcRect/>
          <a:stretch>
            <a:fillRect/>
          </a:stretch>
        </p:blipFill>
        <p:spPr bwMode="auto">
          <a:xfrm>
            <a:off x="3733800" y="2793275"/>
            <a:ext cx="5181601" cy="2159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0"/>
          <p:cNvSpPr/>
          <p:nvPr/>
        </p:nvSpPr>
        <p:spPr>
          <a:xfrm>
            <a:off x="-228600" y="3124200"/>
            <a:ext cx="3962400" cy="1698927"/>
          </a:xfrm>
          <a:prstGeom prst="rect">
            <a:avLst/>
          </a:prstGeom>
        </p:spPr>
        <p:txBody>
          <a:bodyPr wrap="square">
            <a:spAutoFit/>
          </a:bodyPr>
          <a:lstStyle/>
          <a:p>
            <a:pPr algn="just">
              <a:lnSpc>
                <a:spcPct val="120000"/>
              </a:lnSpc>
              <a:spcBef>
                <a:spcPct val="50000"/>
              </a:spcBef>
              <a:buNone/>
            </a:pPr>
            <a:r>
              <a:rPr lang="en-US" dirty="0">
                <a:latin typeface="Cambria" pitchFamily="18" charset="0"/>
              </a:rPr>
              <a:t>	</a:t>
            </a:r>
            <a:r>
              <a:rPr lang="en-US" dirty="0">
                <a:solidFill>
                  <a:srgbClr val="00B0F0"/>
                </a:solidFill>
                <a:latin typeface="Cambria" pitchFamily="18" charset="0"/>
              </a:rPr>
              <a:t>C + O</a:t>
            </a:r>
            <a:r>
              <a:rPr lang="en-US" baseline="-25000" dirty="0">
                <a:solidFill>
                  <a:srgbClr val="00B0F0"/>
                </a:solidFill>
                <a:latin typeface="Cambria" pitchFamily="18" charset="0"/>
              </a:rPr>
              <a:t>2</a:t>
            </a:r>
            <a:r>
              <a:rPr lang="en-US" dirty="0">
                <a:solidFill>
                  <a:srgbClr val="00B0F0"/>
                </a:solidFill>
                <a:latin typeface="Cambria" pitchFamily="18" charset="0"/>
              </a:rPr>
              <a:t> → CO</a:t>
            </a:r>
            <a:r>
              <a:rPr lang="en-US" baseline="-25000" dirty="0">
                <a:solidFill>
                  <a:srgbClr val="00B0F0"/>
                </a:solidFill>
                <a:latin typeface="Cambria" pitchFamily="18" charset="0"/>
              </a:rPr>
              <a:t>2 			</a:t>
            </a:r>
            <a:r>
              <a:rPr lang="en-US" dirty="0">
                <a:solidFill>
                  <a:srgbClr val="00B0F0"/>
                </a:solidFill>
                <a:latin typeface="Cambria" pitchFamily="18" charset="0"/>
              </a:rPr>
              <a:t>H</a:t>
            </a:r>
            <a:r>
              <a:rPr lang="en-US" baseline="-25000" dirty="0">
                <a:solidFill>
                  <a:srgbClr val="00B0F0"/>
                </a:solidFill>
                <a:latin typeface="Cambria" pitchFamily="18" charset="0"/>
              </a:rPr>
              <a:t>2</a:t>
            </a:r>
            <a:r>
              <a:rPr lang="en-US" dirty="0">
                <a:solidFill>
                  <a:srgbClr val="00B0F0"/>
                </a:solidFill>
                <a:latin typeface="Cambria" pitchFamily="18" charset="0"/>
              </a:rPr>
              <a:t> + </a:t>
            </a:r>
            <a:r>
              <a:rPr lang="en-US" dirty="0">
                <a:solidFill>
                  <a:srgbClr val="00B0F0"/>
                </a:solidFill>
                <a:latin typeface="Cambria" pitchFamily="18" charset="0"/>
                <a:cs typeface="Arial" pitchFamily="34" charset="0"/>
              </a:rPr>
              <a:t>½</a:t>
            </a:r>
            <a:r>
              <a:rPr lang="en-US" dirty="0">
                <a:solidFill>
                  <a:srgbClr val="00B0F0"/>
                </a:solidFill>
                <a:latin typeface="Cambria" pitchFamily="18" charset="0"/>
              </a:rPr>
              <a:t> O</a:t>
            </a:r>
            <a:r>
              <a:rPr lang="en-US" baseline="-25000" dirty="0">
                <a:solidFill>
                  <a:srgbClr val="00B0F0"/>
                </a:solidFill>
                <a:latin typeface="Cambria" pitchFamily="18" charset="0"/>
              </a:rPr>
              <a:t>2</a:t>
            </a:r>
            <a:r>
              <a:rPr lang="en-US" dirty="0">
                <a:solidFill>
                  <a:srgbClr val="00B0F0"/>
                </a:solidFill>
                <a:latin typeface="Cambria" pitchFamily="18" charset="0"/>
              </a:rPr>
              <a:t> → H</a:t>
            </a:r>
            <a:r>
              <a:rPr lang="en-US" baseline="-25000" dirty="0">
                <a:solidFill>
                  <a:srgbClr val="00B0F0"/>
                </a:solidFill>
                <a:latin typeface="Cambria" pitchFamily="18" charset="0"/>
              </a:rPr>
              <a:t>2</a:t>
            </a:r>
            <a:r>
              <a:rPr lang="en-US" dirty="0">
                <a:solidFill>
                  <a:srgbClr val="00B0F0"/>
                </a:solidFill>
                <a:latin typeface="Cambria" pitchFamily="18" charset="0"/>
              </a:rPr>
              <a:t>O		</a:t>
            </a:r>
          </a:p>
          <a:p>
            <a:pPr algn="just">
              <a:lnSpc>
                <a:spcPct val="120000"/>
              </a:lnSpc>
              <a:spcBef>
                <a:spcPct val="50000"/>
              </a:spcBef>
              <a:buNone/>
            </a:pPr>
            <a:r>
              <a:rPr lang="en-US" dirty="0">
                <a:solidFill>
                  <a:srgbClr val="00B0F0"/>
                </a:solidFill>
                <a:latin typeface="Cambria" pitchFamily="18" charset="0"/>
              </a:rPr>
              <a:t>	CO</a:t>
            </a:r>
            <a:r>
              <a:rPr lang="en-US" baseline="-25000" dirty="0">
                <a:solidFill>
                  <a:srgbClr val="00B0F0"/>
                </a:solidFill>
                <a:latin typeface="Cambria" pitchFamily="18" charset="0"/>
              </a:rPr>
              <a:t>2</a:t>
            </a:r>
            <a:r>
              <a:rPr lang="en-US" dirty="0">
                <a:solidFill>
                  <a:srgbClr val="00B0F0"/>
                </a:solidFill>
                <a:latin typeface="Cambria" pitchFamily="18" charset="0"/>
              </a:rPr>
              <a:t> + 2KOH → K</a:t>
            </a:r>
            <a:r>
              <a:rPr lang="en-US" baseline="-25000" dirty="0">
                <a:solidFill>
                  <a:srgbClr val="00B0F0"/>
                </a:solidFill>
                <a:latin typeface="Cambria" pitchFamily="18" charset="0"/>
              </a:rPr>
              <a:t>2</a:t>
            </a:r>
            <a:r>
              <a:rPr lang="en-US" dirty="0">
                <a:solidFill>
                  <a:srgbClr val="00B0F0"/>
                </a:solidFill>
                <a:latin typeface="Cambria" pitchFamily="18" charset="0"/>
              </a:rPr>
              <a:t>CO</a:t>
            </a:r>
            <a:r>
              <a:rPr lang="en-US" baseline="-25000" dirty="0">
                <a:solidFill>
                  <a:srgbClr val="00B0F0"/>
                </a:solidFill>
                <a:latin typeface="Cambria" pitchFamily="18" charset="0"/>
              </a:rPr>
              <a:t>3</a:t>
            </a:r>
            <a:r>
              <a:rPr lang="en-US" dirty="0">
                <a:solidFill>
                  <a:srgbClr val="00B0F0"/>
                </a:solidFill>
                <a:latin typeface="Cambria" pitchFamily="18" charset="0"/>
              </a:rPr>
              <a:t> + H</a:t>
            </a:r>
            <a:r>
              <a:rPr lang="en-US" baseline="-25000" dirty="0">
                <a:solidFill>
                  <a:srgbClr val="00B0F0"/>
                </a:solidFill>
                <a:latin typeface="Cambria" pitchFamily="18" charset="0"/>
              </a:rPr>
              <a:t>2</a:t>
            </a:r>
            <a:r>
              <a:rPr lang="en-US" dirty="0">
                <a:solidFill>
                  <a:srgbClr val="00B0F0"/>
                </a:solidFill>
                <a:latin typeface="Cambria" pitchFamily="18" charset="0"/>
              </a:rPr>
              <a:t>O</a:t>
            </a:r>
          </a:p>
          <a:p>
            <a:pPr algn="just">
              <a:lnSpc>
                <a:spcPct val="120000"/>
              </a:lnSpc>
              <a:spcBef>
                <a:spcPct val="50000"/>
              </a:spcBef>
              <a:buNone/>
            </a:pPr>
            <a:r>
              <a:rPr lang="en-US" dirty="0">
                <a:solidFill>
                  <a:srgbClr val="00B0F0"/>
                </a:solidFill>
                <a:latin typeface="Cambria" pitchFamily="18" charset="0"/>
              </a:rPr>
              <a:t>	7H</a:t>
            </a:r>
            <a:r>
              <a:rPr lang="en-US" baseline="-25000" dirty="0">
                <a:solidFill>
                  <a:srgbClr val="00B0F0"/>
                </a:solidFill>
                <a:latin typeface="Cambria" pitchFamily="18" charset="0"/>
              </a:rPr>
              <a:t>2</a:t>
            </a:r>
            <a:r>
              <a:rPr lang="en-US" dirty="0">
                <a:solidFill>
                  <a:srgbClr val="00B0F0"/>
                </a:solidFill>
                <a:latin typeface="Cambria" pitchFamily="18" charset="0"/>
              </a:rPr>
              <a:t>O + CaCl</a:t>
            </a:r>
            <a:r>
              <a:rPr lang="en-US" baseline="-25000" dirty="0">
                <a:solidFill>
                  <a:srgbClr val="00B0F0"/>
                </a:solidFill>
                <a:latin typeface="Cambria" pitchFamily="18" charset="0"/>
              </a:rPr>
              <a:t>2</a:t>
            </a:r>
            <a:r>
              <a:rPr lang="en-US" dirty="0">
                <a:solidFill>
                  <a:srgbClr val="00B0F0"/>
                </a:solidFill>
                <a:latin typeface="Cambria" pitchFamily="18" charset="0"/>
              </a:rPr>
              <a:t> → CaCl</a:t>
            </a:r>
            <a:r>
              <a:rPr lang="en-US" baseline="-25000" dirty="0">
                <a:solidFill>
                  <a:srgbClr val="00B0F0"/>
                </a:solidFill>
                <a:latin typeface="Cambria" pitchFamily="18" charset="0"/>
              </a:rPr>
              <a:t>2</a:t>
            </a:r>
            <a:r>
              <a:rPr lang="en-US" dirty="0">
                <a:solidFill>
                  <a:srgbClr val="00B0F0"/>
                </a:solidFill>
                <a:latin typeface="Cambria" pitchFamily="18" charset="0"/>
              </a:rPr>
              <a:t>.7H</a:t>
            </a:r>
            <a:r>
              <a:rPr lang="en-US" baseline="-25000" dirty="0">
                <a:solidFill>
                  <a:srgbClr val="00B0F0"/>
                </a:solidFill>
                <a:latin typeface="Cambria" pitchFamily="18" charset="0"/>
              </a:rPr>
              <a:t>2</a:t>
            </a:r>
            <a:r>
              <a:rPr lang="en-US" dirty="0">
                <a:solidFill>
                  <a:srgbClr val="00B0F0"/>
                </a:solidFill>
                <a:latin typeface="Cambria" pitchFamily="18" charset="0"/>
              </a:rPr>
              <a:t>O</a:t>
            </a:r>
          </a:p>
        </p:txBody>
      </p:sp>
    </p:spTree>
    <p:extLst>
      <p:ext uri="{BB962C8B-B14F-4D97-AF65-F5344CB8AC3E}">
        <p14:creationId xmlns:p14="http://schemas.microsoft.com/office/powerpoint/2010/main" val="39212801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duotone>
              <a:prstClr val="black"/>
              <a:srgbClr val="FFFF00">
                <a:tint val="45000"/>
                <a:satMod val="400000"/>
              </a:srgbClr>
            </a:duotone>
            <a:extLst>
              <a:ext uri="{28A0092B-C50C-407E-A947-70E740481C1C}">
                <a14:useLocalDpi xmlns:a14="http://schemas.microsoft.com/office/drawing/2010/main" val="0"/>
              </a:ext>
            </a:extLst>
          </a:blip>
          <a:srcRect/>
          <a:stretch>
            <a:fillRect/>
          </a:stretch>
        </p:blipFill>
        <p:spPr bwMode="auto">
          <a:xfrm>
            <a:off x="1524000" y="4648200"/>
            <a:ext cx="2305050"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4648200"/>
            <a:ext cx="3279775" cy="2209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152400" y="0"/>
            <a:ext cx="8763000" cy="3124200"/>
          </a:xfrm>
        </p:spPr>
        <p:txBody>
          <a:bodyPr>
            <a:normAutofit fontScale="92500"/>
          </a:bodyPr>
          <a:lstStyle/>
          <a:p>
            <a:pPr algn="just"/>
            <a:r>
              <a:rPr lang="en-US" b="1" dirty="0">
                <a:solidFill>
                  <a:srgbClr val="FFFF00"/>
                </a:solidFill>
                <a:latin typeface="Cambria" pitchFamily="18" charset="0"/>
              </a:rPr>
              <a:t>Nitrogen </a:t>
            </a:r>
          </a:p>
          <a:p>
            <a:pPr algn="just">
              <a:buNone/>
            </a:pPr>
            <a:r>
              <a:rPr lang="en-US" b="1" dirty="0">
                <a:latin typeface="Cambria" pitchFamily="18" charset="0"/>
              </a:rPr>
              <a:t>	</a:t>
            </a:r>
            <a:r>
              <a:rPr lang="en-US" sz="2200" dirty="0">
                <a:latin typeface="Cambria" pitchFamily="18" charset="0"/>
              </a:rPr>
              <a:t>About 1 g of coal is heated with H</a:t>
            </a:r>
            <a:r>
              <a:rPr lang="en-US" sz="2200" baseline="-25000" dirty="0">
                <a:latin typeface="Cambria" pitchFamily="18" charset="0"/>
              </a:rPr>
              <a:t>2</a:t>
            </a:r>
            <a:r>
              <a:rPr lang="en-US" sz="2200" dirty="0">
                <a:latin typeface="Cambria" pitchFamily="18" charset="0"/>
              </a:rPr>
              <a:t>SO</a:t>
            </a:r>
            <a:r>
              <a:rPr lang="en-US" sz="2200" baseline="-25000" dirty="0">
                <a:latin typeface="Cambria" pitchFamily="18" charset="0"/>
              </a:rPr>
              <a:t>4</a:t>
            </a:r>
            <a:r>
              <a:rPr lang="en-US" sz="2200" dirty="0">
                <a:latin typeface="Cambria" pitchFamily="18" charset="0"/>
              </a:rPr>
              <a:t> along with K</a:t>
            </a:r>
            <a:r>
              <a:rPr lang="en-US" sz="2200" baseline="-25000" dirty="0">
                <a:latin typeface="Cambria" pitchFamily="18" charset="0"/>
              </a:rPr>
              <a:t>2</a:t>
            </a:r>
            <a:r>
              <a:rPr lang="en-US" sz="2200" dirty="0">
                <a:latin typeface="Cambria" pitchFamily="18" charset="0"/>
              </a:rPr>
              <a:t>SO</a:t>
            </a:r>
            <a:r>
              <a:rPr lang="en-US" sz="2200" baseline="-25000" dirty="0">
                <a:latin typeface="Cambria" pitchFamily="18" charset="0"/>
              </a:rPr>
              <a:t>4</a:t>
            </a:r>
            <a:r>
              <a:rPr lang="en-US" sz="2200" dirty="0">
                <a:latin typeface="Cambria" pitchFamily="18" charset="0"/>
              </a:rPr>
              <a:t> in a </a:t>
            </a:r>
            <a:r>
              <a:rPr lang="en-US" sz="2200" dirty="0" err="1">
                <a:latin typeface="Cambria" pitchFamily="18" charset="0"/>
              </a:rPr>
              <a:t>Kjeldahl’s</a:t>
            </a:r>
            <a:r>
              <a:rPr lang="en-US" sz="2200" dirty="0">
                <a:latin typeface="Cambria" pitchFamily="18" charset="0"/>
              </a:rPr>
              <a:t> flask. When solution become clear, excess of </a:t>
            </a:r>
            <a:r>
              <a:rPr lang="en-US" sz="2200" dirty="0" err="1">
                <a:latin typeface="Cambria" pitchFamily="18" charset="0"/>
              </a:rPr>
              <a:t>NaOH</a:t>
            </a:r>
            <a:r>
              <a:rPr lang="en-US" sz="2200" dirty="0">
                <a:latin typeface="Cambria" pitchFamily="18" charset="0"/>
              </a:rPr>
              <a:t> is added and the liberated ammonia passed in a known volume of standard acid solution. The unused acid is then determined by back titration with standard </a:t>
            </a:r>
            <a:r>
              <a:rPr lang="en-US" sz="2200" dirty="0" err="1">
                <a:latin typeface="Cambria" pitchFamily="18" charset="0"/>
              </a:rPr>
              <a:t>NaOH</a:t>
            </a:r>
            <a:r>
              <a:rPr lang="en-US" sz="2200" dirty="0">
                <a:latin typeface="Cambria" pitchFamily="18" charset="0"/>
              </a:rPr>
              <a:t> solution. From the volume of acid consumed by ammonia liberated, the percentage of N in coal is calculated as follows:</a:t>
            </a:r>
          </a:p>
          <a:p>
            <a:pPr algn="just">
              <a:buNone/>
            </a:pPr>
            <a:r>
              <a:rPr lang="en-US" dirty="0">
                <a:latin typeface="Cambria" pitchFamily="18" charset="0"/>
              </a:rPr>
              <a:t> </a:t>
            </a:r>
            <a:endParaRPr lang="en-US" b="1" dirty="0">
              <a:latin typeface="Cambria" pitchFamily="18" charset="0"/>
            </a:endParaRPr>
          </a:p>
        </p:txBody>
      </p:sp>
      <p:sp>
        <p:nvSpPr>
          <p:cNvPr id="9" name="Slide Number Placeholder 8"/>
          <p:cNvSpPr>
            <a:spLocks noGrp="1"/>
          </p:cNvSpPr>
          <p:nvPr>
            <p:ph type="sldNum" sz="quarter" idx="12"/>
          </p:nvPr>
        </p:nvSpPr>
        <p:spPr/>
        <p:txBody>
          <a:bodyPr/>
          <a:lstStyle/>
          <a:p>
            <a:fld id="{53ED57B7-563D-4F09-AF81-3F934F58C312}" type="slidenum">
              <a:rPr lang="en-US" smtClean="0"/>
              <a:pPr/>
              <a:t>22</a:t>
            </a:fld>
            <a:endParaRPr lang="en-US"/>
          </a:p>
        </p:txBody>
      </p:sp>
      <p:sp>
        <p:nvSpPr>
          <p:cNvPr id="6" name="Text Box 4"/>
          <p:cNvSpPr txBox="1">
            <a:spLocks noChangeArrowheads="1"/>
          </p:cNvSpPr>
          <p:nvPr/>
        </p:nvSpPr>
        <p:spPr bwMode="auto">
          <a:xfrm>
            <a:off x="381000" y="3352801"/>
            <a:ext cx="8534400" cy="1323439"/>
          </a:xfrm>
          <a:prstGeom prst="rect">
            <a:avLst/>
          </a:prstGeom>
          <a:noFill/>
          <a:ln w="9525">
            <a:noFill/>
            <a:miter lim="800000"/>
            <a:headEnd/>
            <a:tailEnd/>
          </a:ln>
          <a:effectLst/>
        </p:spPr>
        <p:txBody>
          <a:bodyPr wrap="square">
            <a:spAutoFit/>
          </a:bodyPr>
          <a:lstStyle/>
          <a:p>
            <a:pPr algn="ctr">
              <a:spcBef>
                <a:spcPct val="50000"/>
              </a:spcBef>
            </a:pPr>
            <a:r>
              <a:rPr lang="en-US" sz="2000" dirty="0"/>
              <a:t>Coal (N) + H</a:t>
            </a:r>
            <a:r>
              <a:rPr lang="en-US" sz="2000" baseline="-25000" dirty="0"/>
              <a:t>2</a:t>
            </a:r>
            <a:r>
              <a:rPr lang="en-US" sz="2000" dirty="0"/>
              <a:t>SO</a:t>
            </a:r>
            <a:r>
              <a:rPr lang="en-US" sz="2000" baseline="-25000" dirty="0"/>
              <a:t>4</a:t>
            </a:r>
            <a:r>
              <a:rPr lang="en-US" sz="2000" dirty="0"/>
              <a:t> → (NH</a:t>
            </a:r>
            <a:r>
              <a:rPr lang="en-US" sz="2000" baseline="-25000" dirty="0"/>
              <a:t>4</a:t>
            </a:r>
            <a:r>
              <a:rPr lang="en-US" sz="2000" dirty="0"/>
              <a:t>)</a:t>
            </a:r>
            <a:r>
              <a:rPr lang="en-US" sz="2000" baseline="-25000" dirty="0"/>
              <a:t>2</a:t>
            </a:r>
            <a:r>
              <a:rPr lang="en-US" sz="2000" dirty="0"/>
              <a:t>SO</a:t>
            </a:r>
            <a:r>
              <a:rPr lang="en-US" sz="2000" baseline="-25000" dirty="0"/>
              <a:t>4</a:t>
            </a:r>
            <a:r>
              <a:rPr lang="en-US" sz="2000" dirty="0"/>
              <a:t> + CO</a:t>
            </a:r>
            <a:r>
              <a:rPr lang="en-US" sz="2000" baseline="-25000" dirty="0"/>
              <a:t>2</a:t>
            </a:r>
            <a:r>
              <a:rPr lang="en-US" sz="2000" dirty="0"/>
              <a:t> + SO</a:t>
            </a:r>
            <a:r>
              <a:rPr lang="en-US" sz="2000" baseline="-25000" dirty="0"/>
              <a:t>2</a:t>
            </a:r>
            <a:r>
              <a:rPr lang="en-US" sz="2000" dirty="0"/>
              <a:t> + H</a:t>
            </a:r>
            <a:r>
              <a:rPr lang="en-US" sz="2000" baseline="-25000" dirty="0"/>
              <a:t>2</a:t>
            </a:r>
            <a:r>
              <a:rPr lang="en-US" sz="2000" dirty="0"/>
              <a:t>O</a:t>
            </a:r>
            <a:endParaRPr lang="en-US" sz="2000" baseline="-25000" dirty="0"/>
          </a:p>
          <a:p>
            <a:pPr algn="ctr">
              <a:spcBef>
                <a:spcPct val="50000"/>
              </a:spcBef>
            </a:pPr>
            <a:r>
              <a:rPr lang="en-US" sz="2000" dirty="0"/>
              <a:t>(NH</a:t>
            </a:r>
            <a:r>
              <a:rPr lang="en-US" sz="2000" baseline="-25000" dirty="0"/>
              <a:t>4</a:t>
            </a:r>
            <a:r>
              <a:rPr lang="en-US" sz="2000" dirty="0"/>
              <a:t>)</a:t>
            </a:r>
            <a:r>
              <a:rPr lang="en-US" sz="2000" baseline="-25000" dirty="0"/>
              <a:t>2</a:t>
            </a:r>
            <a:r>
              <a:rPr lang="en-US" sz="2000" dirty="0"/>
              <a:t>SO</a:t>
            </a:r>
            <a:r>
              <a:rPr lang="en-US" sz="2000" baseline="-25000" dirty="0"/>
              <a:t>4</a:t>
            </a:r>
            <a:r>
              <a:rPr lang="en-US" sz="2000" dirty="0"/>
              <a:t> + 2NaOH → Na</a:t>
            </a:r>
            <a:r>
              <a:rPr lang="en-US" sz="2000" baseline="-25000" dirty="0"/>
              <a:t>2</a:t>
            </a:r>
            <a:r>
              <a:rPr lang="en-US" sz="2000" dirty="0"/>
              <a:t>SO</a:t>
            </a:r>
            <a:r>
              <a:rPr lang="en-US" sz="2000" baseline="-25000" dirty="0"/>
              <a:t>4</a:t>
            </a:r>
            <a:r>
              <a:rPr lang="en-US" sz="2000" dirty="0"/>
              <a:t> + 2NH</a:t>
            </a:r>
            <a:r>
              <a:rPr lang="en-US" sz="2000" baseline="-25000" dirty="0"/>
              <a:t>3</a:t>
            </a:r>
            <a:r>
              <a:rPr lang="en-US" sz="2000" dirty="0"/>
              <a:t>  + 2H</a:t>
            </a:r>
            <a:r>
              <a:rPr lang="en-US" sz="2000" baseline="-25000" dirty="0"/>
              <a:t>2</a:t>
            </a:r>
            <a:r>
              <a:rPr lang="en-US" sz="2000" dirty="0"/>
              <a:t>O</a:t>
            </a:r>
          </a:p>
          <a:p>
            <a:pPr algn="ctr">
              <a:spcBef>
                <a:spcPct val="50000"/>
              </a:spcBef>
            </a:pPr>
            <a:r>
              <a:rPr lang="en-US" sz="2000" dirty="0"/>
              <a:t>2NH</a:t>
            </a:r>
            <a:r>
              <a:rPr lang="en-US" sz="2000" baseline="-25000" dirty="0"/>
              <a:t>3</a:t>
            </a:r>
            <a:r>
              <a:rPr lang="en-US" sz="2000" dirty="0"/>
              <a:t> + H</a:t>
            </a:r>
            <a:r>
              <a:rPr lang="en-US" sz="2000" baseline="-25000" dirty="0"/>
              <a:t>2</a:t>
            </a:r>
            <a:r>
              <a:rPr lang="en-US" sz="2000" dirty="0"/>
              <a:t>SO</a:t>
            </a:r>
            <a:r>
              <a:rPr lang="en-US" sz="2000" baseline="-25000" dirty="0"/>
              <a:t>4</a:t>
            </a:r>
            <a:r>
              <a:rPr lang="en-US" sz="2000" dirty="0"/>
              <a:t> → (NH</a:t>
            </a:r>
            <a:r>
              <a:rPr lang="en-US" sz="2000" baseline="-25000" dirty="0"/>
              <a:t>4</a:t>
            </a:r>
            <a:r>
              <a:rPr lang="en-US" sz="2000" dirty="0"/>
              <a:t>)</a:t>
            </a:r>
            <a:r>
              <a:rPr lang="en-US" sz="2000" baseline="-25000" dirty="0"/>
              <a:t>2</a:t>
            </a:r>
            <a:r>
              <a:rPr lang="en-US" sz="2000" dirty="0"/>
              <a:t>SO</a:t>
            </a:r>
            <a:r>
              <a:rPr lang="en-US" sz="2000" baseline="-25000" dirty="0"/>
              <a:t>4</a:t>
            </a:r>
          </a:p>
        </p:txBody>
      </p:sp>
      <p:sp>
        <p:nvSpPr>
          <p:cNvPr id="81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8193" name="Picture 1"/>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52600" y="2514600"/>
            <a:ext cx="6154611" cy="762000"/>
          </a:xfrm>
          <a:prstGeom prst="rect">
            <a:avLst/>
          </a:prstGeom>
          <a:noFill/>
        </p:spPr>
      </p:pic>
    </p:spTree>
    <p:extLst>
      <p:ext uri="{BB962C8B-B14F-4D97-AF65-F5344CB8AC3E}">
        <p14:creationId xmlns:p14="http://schemas.microsoft.com/office/powerpoint/2010/main" val="164036003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381001"/>
            <a:ext cx="8001000" cy="5928360"/>
          </a:xfrm>
        </p:spPr>
        <p:txBody>
          <a:bodyPr>
            <a:normAutofit/>
          </a:bodyPr>
          <a:lstStyle/>
          <a:p>
            <a:pPr algn="just"/>
            <a:r>
              <a:rPr lang="en-US" sz="2400" b="1" dirty="0" err="1">
                <a:solidFill>
                  <a:srgbClr val="FFFF00"/>
                </a:solidFill>
                <a:latin typeface="Cambria" pitchFamily="18" charset="0"/>
              </a:rPr>
              <a:t>Sulphur</a:t>
            </a:r>
            <a:endParaRPr lang="en-US" sz="2400" b="1" dirty="0">
              <a:solidFill>
                <a:srgbClr val="FFFF00"/>
              </a:solidFill>
              <a:latin typeface="Cambria" pitchFamily="18" charset="0"/>
            </a:endParaRPr>
          </a:p>
          <a:p>
            <a:pPr algn="just">
              <a:buNone/>
            </a:pPr>
            <a:r>
              <a:rPr lang="en-US" sz="2400" dirty="0">
                <a:latin typeface="Cambria" pitchFamily="18" charset="0"/>
              </a:rPr>
              <a:t>	</a:t>
            </a:r>
            <a:r>
              <a:rPr lang="en-US" sz="2400" dirty="0" err="1">
                <a:latin typeface="Cambria" pitchFamily="18" charset="0"/>
              </a:rPr>
              <a:t>Sulphur</a:t>
            </a:r>
            <a:r>
              <a:rPr lang="en-US" sz="2400" dirty="0">
                <a:latin typeface="Cambria" pitchFamily="18" charset="0"/>
              </a:rPr>
              <a:t> is determined from the washings obtained from the known mass of coal, used in a bomb calorimeter for determination of calorific value. The washings are treated with barium chloride solution, barium </a:t>
            </a:r>
            <a:r>
              <a:rPr lang="en-US" sz="2400" dirty="0" err="1">
                <a:latin typeface="Cambria" pitchFamily="18" charset="0"/>
              </a:rPr>
              <a:t>sulphate</a:t>
            </a:r>
            <a:r>
              <a:rPr lang="en-US" sz="2400" dirty="0">
                <a:latin typeface="Cambria" pitchFamily="18" charset="0"/>
              </a:rPr>
              <a:t> is precipitated. The precipitate is filtered, washed and dried.</a:t>
            </a:r>
          </a:p>
          <a:p>
            <a:pPr algn="just">
              <a:buNone/>
            </a:pPr>
            <a:endParaRPr lang="en-US" sz="2400" dirty="0">
              <a:latin typeface="Cambria" pitchFamily="18" charset="0"/>
            </a:endParaRPr>
          </a:p>
          <a:p>
            <a:pPr algn="just">
              <a:buNone/>
            </a:pPr>
            <a:endParaRPr lang="en-US" sz="2400" dirty="0">
              <a:latin typeface="Cambria" pitchFamily="18" charset="0"/>
            </a:endParaRPr>
          </a:p>
          <a:p>
            <a:pPr algn="just">
              <a:buNone/>
            </a:pPr>
            <a:endParaRPr lang="en-US" sz="2400" dirty="0">
              <a:latin typeface="Cambria" pitchFamily="18" charset="0"/>
            </a:endParaRPr>
          </a:p>
          <a:p>
            <a:pPr algn="just"/>
            <a:r>
              <a:rPr lang="en-US" sz="2400" dirty="0">
                <a:latin typeface="Cambria" pitchFamily="18" charset="0"/>
              </a:rPr>
              <a:t>Ash – </a:t>
            </a:r>
          </a:p>
          <a:p>
            <a:pPr algn="just">
              <a:buNone/>
            </a:pPr>
            <a:r>
              <a:rPr lang="en-US" sz="2400" dirty="0">
                <a:latin typeface="Cambria" pitchFamily="18" charset="0"/>
              </a:rPr>
              <a:t>		Same as proximate analysis</a:t>
            </a:r>
          </a:p>
          <a:p>
            <a:pPr algn="just">
              <a:buNone/>
            </a:pPr>
            <a:endParaRPr lang="en-US" sz="2400" dirty="0">
              <a:latin typeface="Cambria" pitchFamily="18" charset="0"/>
            </a:endParaRPr>
          </a:p>
          <a:p>
            <a:pPr algn="just"/>
            <a:r>
              <a:rPr lang="en-US" sz="2400" dirty="0">
                <a:latin typeface="Cambria" pitchFamily="18" charset="0"/>
              </a:rPr>
              <a:t>Oxygen – </a:t>
            </a:r>
          </a:p>
          <a:p>
            <a:pPr algn="ctr">
              <a:buNone/>
            </a:pPr>
            <a:r>
              <a:rPr lang="en-US" sz="2400" dirty="0">
                <a:latin typeface="Cambria" pitchFamily="18" charset="0"/>
              </a:rPr>
              <a:t>	% 0f O = 100 - % of (C + H + S + N + ash)</a:t>
            </a:r>
          </a:p>
          <a:p>
            <a:pPr algn="just">
              <a:buNone/>
            </a:pPr>
            <a:endParaRPr lang="en-US" sz="2400" dirty="0">
              <a:latin typeface="Cambria" pitchFamily="18" charset="0"/>
            </a:endParaRPr>
          </a:p>
        </p:txBody>
      </p:sp>
      <p:sp>
        <p:nvSpPr>
          <p:cNvPr id="6" name="Slide Number Placeholder 5"/>
          <p:cNvSpPr>
            <a:spLocks noGrp="1"/>
          </p:cNvSpPr>
          <p:nvPr>
            <p:ph type="sldNum" sz="quarter" idx="12"/>
          </p:nvPr>
        </p:nvSpPr>
        <p:spPr/>
        <p:txBody>
          <a:bodyPr/>
          <a:lstStyle/>
          <a:p>
            <a:fld id="{53ED57B7-563D-4F09-AF81-3F934F58C312}" type="slidenum">
              <a:rPr lang="en-US" smtClean="0"/>
              <a:pPr/>
              <a:t>23</a:t>
            </a:fld>
            <a:endParaRPr lang="en-US"/>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716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76400" y="2895600"/>
            <a:ext cx="6084276" cy="685800"/>
          </a:xfrm>
          <a:prstGeom prst="rect">
            <a:avLst/>
          </a:prstGeom>
          <a:noFill/>
          <a:ln>
            <a:solidFill>
              <a:srgbClr val="00B050"/>
            </a:solidFill>
          </a:ln>
        </p:spPr>
      </p:pic>
    </p:spTree>
    <p:extLst>
      <p:ext uri="{BB962C8B-B14F-4D97-AF65-F5344CB8AC3E}">
        <p14:creationId xmlns:p14="http://schemas.microsoft.com/office/powerpoint/2010/main" val="169773660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pPr algn="ctr"/>
            <a:r>
              <a:rPr lang="en-US" sz="4000" b="1" dirty="0">
                <a:solidFill>
                  <a:srgbClr val="FFFF00"/>
                </a:solidFill>
              </a:rPr>
              <a:t>Importance of Ultimate analysis</a:t>
            </a:r>
            <a:endParaRPr lang="en-US" sz="4000" dirty="0"/>
          </a:p>
        </p:txBody>
      </p:sp>
      <p:sp>
        <p:nvSpPr>
          <p:cNvPr id="3" name="Content Placeholder 2"/>
          <p:cNvSpPr>
            <a:spLocks noGrp="1"/>
          </p:cNvSpPr>
          <p:nvPr>
            <p:ph idx="1"/>
          </p:nvPr>
        </p:nvSpPr>
        <p:spPr>
          <a:xfrm>
            <a:off x="228600" y="685800"/>
            <a:ext cx="8686800" cy="6096000"/>
          </a:xfrm>
        </p:spPr>
        <p:txBody>
          <a:bodyPr>
            <a:noAutofit/>
          </a:bodyPr>
          <a:lstStyle/>
          <a:p>
            <a:pPr algn="just">
              <a:buNone/>
            </a:pPr>
            <a:r>
              <a:rPr lang="en-US" sz="2400" dirty="0">
                <a:solidFill>
                  <a:srgbClr val="FFFF00"/>
                </a:solidFill>
                <a:latin typeface="Cambria" pitchFamily="18" charset="0"/>
              </a:rPr>
              <a:t>C and H </a:t>
            </a:r>
            <a:r>
              <a:rPr lang="en-US" sz="2400" dirty="0">
                <a:latin typeface="Cambria" pitchFamily="18" charset="0"/>
              </a:rPr>
              <a:t>in coal directly contribute towards the calorific value of the coal. Higher the percentage of  C and H, better is the quality of the coal and higher is its calorific value.</a:t>
            </a:r>
          </a:p>
          <a:p>
            <a:pPr algn="just">
              <a:buNone/>
            </a:pPr>
            <a:endParaRPr lang="en-US" sz="2400" dirty="0">
              <a:latin typeface="Cambria" pitchFamily="18" charset="0"/>
            </a:endParaRPr>
          </a:p>
          <a:p>
            <a:pPr algn="just">
              <a:buNone/>
            </a:pPr>
            <a:r>
              <a:rPr lang="en-US" sz="2400" dirty="0">
                <a:solidFill>
                  <a:srgbClr val="FFFF00"/>
                </a:solidFill>
                <a:latin typeface="Cambria" pitchFamily="18" charset="0"/>
              </a:rPr>
              <a:t>Nitrogen</a:t>
            </a:r>
            <a:r>
              <a:rPr lang="en-US" sz="2400" dirty="0">
                <a:latin typeface="Cambria" pitchFamily="18" charset="0"/>
              </a:rPr>
              <a:t> in the coal does not contribute any useful value to the coal. Since it is generally present in small quantities (~ 1%) its presence is not of much significance. A good quality coal should have very little nitrogen content.</a:t>
            </a:r>
          </a:p>
          <a:p>
            <a:pPr algn="just">
              <a:buNone/>
            </a:pPr>
            <a:endParaRPr lang="en-US" sz="2400" dirty="0">
              <a:latin typeface="Cambria" pitchFamily="18" charset="0"/>
            </a:endParaRPr>
          </a:p>
          <a:p>
            <a:pPr algn="just">
              <a:buNone/>
            </a:pPr>
            <a:r>
              <a:rPr lang="en-US" sz="2400" dirty="0" err="1">
                <a:solidFill>
                  <a:srgbClr val="FFFF00"/>
                </a:solidFill>
                <a:latin typeface="Cambria" pitchFamily="18" charset="0"/>
              </a:rPr>
              <a:t>Sulphur</a:t>
            </a:r>
            <a:r>
              <a:rPr lang="en-US" sz="2400" dirty="0">
                <a:latin typeface="Cambria" pitchFamily="18" charset="0"/>
              </a:rPr>
              <a:t> containing coal is not suitable for the preparation of metallurgical coke as it adversely affects the properties of the metal. Oxides of </a:t>
            </a:r>
            <a:r>
              <a:rPr lang="en-US" sz="2400" dirty="0" err="1">
                <a:latin typeface="Cambria" pitchFamily="18" charset="0"/>
              </a:rPr>
              <a:t>sulphur</a:t>
            </a:r>
            <a:r>
              <a:rPr lang="en-US" sz="2400" dirty="0">
                <a:latin typeface="Cambria" pitchFamily="18" charset="0"/>
              </a:rPr>
              <a:t> pollutes the environment and leads to   corrosion. </a:t>
            </a:r>
          </a:p>
          <a:p>
            <a:pPr algn="just">
              <a:buNone/>
            </a:pPr>
            <a:endParaRPr lang="en-US" sz="2400" dirty="0">
              <a:latin typeface="Cambria" pitchFamily="18" charset="0"/>
            </a:endParaRPr>
          </a:p>
          <a:p>
            <a:pPr algn="just">
              <a:buNone/>
            </a:pPr>
            <a:r>
              <a:rPr lang="en-US" sz="2400" dirty="0">
                <a:latin typeface="Cambria" pitchFamily="18" charset="0"/>
              </a:rPr>
              <a:t>The lower the </a:t>
            </a:r>
            <a:r>
              <a:rPr lang="en-US" sz="2400" dirty="0">
                <a:solidFill>
                  <a:srgbClr val="FFFF00"/>
                </a:solidFill>
                <a:latin typeface="Cambria" pitchFamily="18" charset="0"/>
              </a:rPr>
              <a:t>oxygen</a:t>
            </a:r>
            <a:r>
              <a:rPr lang="en-US" sz="2400" dirty="0">
                <a:latin typeface="Cambria" pitchFamily="18" charset="0"/>
              </a:rPr>
              <a:t> content, the more is the maturity of coal and greater is its calorific value</a:t>
            </a:r>
            <a:r>
              <a:rPr lang="en-US" sz="2400" b="1" dirty="0">
                <a:latin typeface="Cambria" pitchFamily="18" charset="0"/>
              </a:rPr>
              <a:t> </a:t>
            </a:r>
          </a:p>
          <a:p>
            <a:pPr algn="just">
              <a:buNone/>
            </a:pPr>
            <a:endParaRPr lang="en-US" sz="1800" dirty="0">
              <a:latin typeface="Cambria" pitchFamily="18" charset="0"/>
            </a:endParaRPr>
          </a:p>
        </p:txBody>
      </p:sp>
      <p:sp>
        <p:nvSpPr>
          <p:cNvPr id="5" name="Slide Number Placeholder 4"/>
          <p:cNvSpPr>
            <a:spLocks noGrp="1"/>
          </p:cNvSpPr>
          <p:nvPr>
            <p:ph type="sldNum" sz="quarter" idx="12"/>
          </p:nvPr>
        </p:nvSpPr>
        <p:spPr/>
        <p:txBody>
          <a:bodyPr/>
          <a:lstStyle/>
          <a:p>
            <a:fld id="{53ED57B7-563D-4F09-AF81-3F934F58C312}"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1"/>
            <a:ext cx="7315200" cy="685799"/>
          </a:xfrm>
        </p:spPr>
        <p:txBody>
          <a:bodyPr>
            <a:noAutofit/>
          </a:bodyPr>
          <a:lstStyle/>
          <a:p>
            <a:pPr algn="ctr"/>
            <a:r>
              <a:rPr lang="en-US" sz="3600" b="1" dirty="0">
                <a:solidFill>
                  <a:srgbClr val="FFFF00"/>
                </a:solidFill>
              </a:rPr>
              <a:t>Types of Carbonization of Coal</a:t>
            </a:r>
          </a:p>
        </p:txBody>
      </p:sp>
      <p:sp>
        <p:nvSpPr>
          <p:cNvPr id="3" name="Content Placeholder 2"/>
          <p:cNvSpPr>
            <a:spLocks noGrp="1"/>
          </p:cNvSpPr>
          <p:nvPr>
            <p:ph idx="1"/>
          </p:nvPr>
        </p:nvSpPr>
        <p:spPr>
          <a:xfrm>
            <a:off x="914400" y="990601"/>
            <a:ext cx="7543800" cy="5318760"/>
          </a:xfrm>
        </p:spPr>
        <p:txBody>
          <a:bodyPr>
            <a:normAutofit fontScale="92500" lnSpcReduction="10000"/>
          </a:bodyPr>
          <a:lstStyle/>
          <a:p>
            <a:pPr marL="0" indent="0" algn="just">
              <a:buNone/>
            </a:pPr>
            <a:r>
              <a:rPr lang="en-US" sz="2800" dirty="0">
                <a:latin typeface="Cambria" pitchFamily="18" charset="0"/>
              </a:rPr>
              <a:t>There are two types of carbonization:</a:t>
            </a:r>
          </a:p>
          <a:p>
            <a:pPr marL="0" indent="0" algn="just">
              <a:buNone/>
            </a:pPr>
            <a:endParaRPr lang="en-US" sz="2800" dirty="0">
              <a:latin typeface="Cambria" pitchFamily="18" charset="0"/>
            </a:endParaRPr>
          </a:p>
          <a:p>
            <a:pPr algn="just">
              <a:buFont typeface="Wingdings" pitchFamily="2" charset="2"/>
              <a:buChar char="Ø"/>
            </a:pPr>
            <a:r>
              <a:rPr lang="en-US" sz="2800" dirty="0">
                <a:latin typeface="Cambria" pitchFamily="18" charset="0"/>
              </a:rPr>
              <a:t>Low-temperature carbonization – In this process, the heating of coal is carried out at 500-700°C.The yield of coke is about 75-80% and it contain about 5-15 % volatile matter. It is not mechanically strong, so it cannot be used as metallurgical coke. (heating value is 6500-9500kcal/m</a:t>
            </a:r>
            <a:r>
              <a:rPr lang="en-US" sz="2800" baseline="30000" dirty="0">
                <a:latin typeface="Cambria" pitchFamily="18" charset="0"/>
              </a:rPr>
              <a:t>3</a:t>
            </a:r>
            <a:r>
              <a:rPr lang="en-US" sz="2800" dirty="0">
                <a:latin typeface="Cambria" pitchFamily="18" charset="0"/>
              </a:rPr>
              <a:t>)</a:t>
            </a:r>
          </a:p>
          <a:p>
            <a:pPr algn="just">
              <a:buNone/>
            </a:pPr>
            <a:endParaRPr lang="en-US" sz="2800" dirty="0">
              <a:latin typeface="Cambria" pitchFamily="18" charset="0"/>
            </a:endParaRPr>
          </a:p>
          <a:p>
            <a:pPr algn="just">
              <a:buFont typeface="Wingdings" pitchFamily="2" charset="2"/>
              <a:buChar char="Ø"/>
            </a:pPr>
            <a:r>
              <a:rPr lang="en-US" sz="2800" dirty="0">
                <a:latin typeface="Cambria" pitchFamily="18" charset="0"/>
              </a:rPr>
              <a:t>High-temperature carbonization – It is carried out at 900-1200°C with the object of producing coke of the right porosity, hardness, purity, strength etc. so it can be used in metallurgy. (heating value is 5400-6000kcal/m</a:t>
            </a:r>
            <a:r>
              <a:rPr lang="en-US" sz="2800" baseline="30000" dirty="0">
                <a:latin typeface="Cambria" pitchFamily="18" charset="0"/>
              </a:rPr>
              <a:t>3</a:t>
            </a:r>
            <a:r>
              <a:rPr lang="en-US" sz="2800" dirty="0">
                <a:latin typeface="Cambria" pitchFamily="18" charset="0"/>
              </a:rPr>
              <a:t>)</a:t>
            </a:r>
          </a:p>
          <a:p>
            <a:pPr algn="just">
              <a:buFont typeface="Wingdings" pitchFamily="2" charset="2"/>
              <a:buChar char="Ø"/>
            </a:pPr>
            <a:endParaRPr lang="en-US" sz="2800" dirty="0">
              <a:latin typeface="Cambria" pitchFamily="18" charset="0"/>
            </a:endParaRPr>
          </a:p>
          <a:p>
            <a:pPr algn="just">
              <a:buFont typeface="Wingdings" pitchFamily="2" charset="2"/>
              <a:buChar char="Ø"/>
            </a:pPr>
            <a:endParaRPr lang="en-US" sz="2800" dirty="0">
              <a:latin typeface="Cambria" pitchFamily="18" charset="0"/>
            </a:endParaRPr>
          </a:p>
        </p:txBody>
      </p:sp>
      <p:sp>
        <p:nvSpPr>
          <p:cNvPr id="5" name="Slide Number Placeholder 4"/>
          <p:cNvSpPr>
            <a:spLocks noGrp="1"/>
          </p:cNvSpPr>
          <p:nvPr>
            <p:ph type="sldNum" sz="quarter" idx="12"/>
          </p:nvPr>
        </p:nvSpPr>
        <p:spPr/>
        <p:txBody>
          <a:bodyPr/>
          <a:lstStyle/>
          <a:p>
            <a:fld id="{53ED57B7-563D-4F09-AF81-3F934F58C312}" type="slidenum">
              <a:rPr lang="en-US" smtClean="0"/>
              <a:pPr/>
              <a:t>25</a:t>
            </a:fld>
            <a:endParaRPr lang="en-US"/>
          </a:p>
        </p:txBody>
      </p:sp>
    </p:spTree>
    <p:extLst>
      <p:ext uri="{BB962C8B-B14F-4D97-AF65-F5344CB8AC3E}">
        <p14:creationId xmlns:p14="http://schemas.microsoft.com/office/powerpoint/2010/main" val="84734126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152400" y="76200"/>
            <a:ext cx="9144000" cy="6617196"/>
          </a:xfrm>
          <a:prstGeom prst="rect">
            <a:avLst/>
          </a:prstGeom>
          <a:noFill/>
          <a:ln w="9525">
            <a:noFill/>
            <a:miter lim="800000"/>
            <a:headEnd/>
            <a:tailEnd/>
          </a:ln>
        </p:spPr>
        <p:txBody>
          <a:bodyPr wrap="square">
            <a:spAutoFit/>
          </a:bodyPr>
          <a:lstStyle/>
          <a:p>
            <a:pPr algn="ctr"/>
            <a:r>
              <a:rPr lang="en-US" sz="2800" b="1" dirty="0"/>
              <a:t>Liquid Fuels</a:t>
            </a:r>
          </a:p>
          <a:p>
            <a:endParaRPr lang="en-US" sz="2400" b="1" dirty="0"/>
          </a:p>
          <a:p>
            <a:r>
              <a:rPr lang="en-US" sz="2400" b="1" u="sng" dirty="0">
                <a:solidFill>
                  <a:srgbClr val="FFFF00"/>
                </a:solidFill>
              </a:rPr>
              <a:t>Petroleum (Crude oil)</a:t>
            </a:r>
          </a:p>
          <a:p>
            <a:endParaRPr lang="en-US" sz="2400" u="sng" dirty="0"/>
          </a:p>
          <a:p>
            <a:pPr>
              <a:lnSpc>
                <a:spcPct val="150000"/>
              </a:lnSpc>
              <a:buFontTx/>
              <a:buChar char="•"/>
            </a:pPr>
            <a:r>
              <a:rPr lang="en-US" sz="2400" dirty="0"/>
              <a:t> An important primary liquid fuel.</a:t>
            </a:r>
          </a:p>
          <a:p>
            <a:pPr>
              <a:lnSpc>
                <a:spcPct val="150000"/>
              </a:lnSpc>
              <a:buFontTx/>
              <a:buChar char="•"/>
            </a:pPr>
            <a:r>
              <a:rPr lang="en-US" sz="2400" dirty="0"/>
              <a:t> It is a dark greenish-brown viscous oil found deep in the</a:t>
            </a:r>
          </a:p>
          <a:p>
            <a:pPr>
              <a:lnSpc>
                <a:spcPct val="150000"/>
              </a:lnSpc>
            </a:pPr>
            <a:r>
              <a:rPr lang="en-US" sz="2400" dirty="0"/>
              <a:t>  earth’s crust. </a:t>
            </a:r>
          </a:p>
          <a:p>
            <a:pPr>
              <a:lnSpc>
                <a:spcPct val="150000"/>
              </a:lnSpc>
              <a:buFontTx/>
              <a:buChar char="•"/>
            </a:pPr>
            <a:r>
              <a:rPr lang="en-US" sz="2400" dirty="0"/>
              <a:t> It is formed millions of years ago by anaerobic decay of  	</a:t>
            </a:r>
          </a:p>
          <a:p>
            <a:pPr>
              <a:lnSpc>
                <a:spcPct val="150000"/>
              </a:lnSpc>
            </a:pPr>
            <a:r>
              <a:rPr lang="en-US" sz="2400" dirty="0"/>
              <a:t>  of debris of plants and animals (which are buried due to </a:t>
            </a:r>
          </a:p>
          <a:p>
            <a:pPr>
              <a:lnSpc>
                <a:spcPct val="150000"/>
              </a:lnSpc>
            </a:pPr>
            <a:r>
              <a:rPr lang="en-US" sz="2400" dirty="0"/>
              <a:t>  volcanoes) under the influence of high temp. and pressure. </a:t>
            </a:r>
          </a:p>
          <a:p>
            <a:pPr>
              <a:lnSpc>
                <a:spcPct val="150000"/>
              </a:lnSpc>
              <a:buFontTx/>
              <a:buChar char="•"/>
            </a:pPr>
            <a:r>
              <a:rPr lang="en-US" sz="2400" dirty="0"/>
              <a:t> Organic debris convert into </a:t>
            </a:r>
            <a:r>
              <a:rPr lang="en-US" sz="2400" dirty="0" err="1"/>
              <a:t>alkanes</a:t>
            </a:r>
            <a:r>
              <a:rPr lang="en-US" sz="2400" dirty="0"/>
              <a:t>, which on </a:t>
            </a:r>
            <a:r>
              <a:rPr lang="en-US" sz="2400" dirty="0" err="1"/>
              <a:t>isomerisation</a:t>
            </a:r>
            <a:r>
              <a:rPr lang="en-US" sz="2400" dirty="0"/>
              <a:t>, </a:t>
            </a:r>
          </a:p>
          <a:p>
            <a:pPr>
              <a:lnSpc>
                <a:spcPct val="150000"/>
              </a:lnSpc>
            </a:pPr>
            <a:r>
              <a:rPr lang="en-US" sz="2400" dirty="0"/>
              <a:t>   </a:t>
            </a:r>
            <a:r>
              <a:rPr lang="en-US" sz="2400" dirty="0" err="1"/>
              <a:t>cycisation</a:t>
            </a:r>
            <a:r>
              <a:rPr lang="en-US" sz="2400" dirty="0"/>
              <a:t> form crude oil.</a:t>
            </a:r>
          </a:p>
          <a:p>
            <a:pPr>
              <a:lnSpc>
                <a:spcPct val="150000"/>
              </a:lnSpc>
            </a:pPr>
            <a:r>
              <a:rPr lang="en-US" sz="2400" dirty="0"/>
              <a:t>  </a:t>
            </a:r>
          </a:p>
        </p:txBody>
      </p:sp>
      <p:sp>
        <p:nvSpPr>
          <p:cNvPr id="33795" name="Line 6"/>
          <p:cNvSpPr>
            <a:spLocks noChangeShapeType="1"/>
          </p:cNvSpPr>
          <p:nvPr/>
        </p:nvSpPr>
        <p:spPr bwMode="auto">
          <a:xfrm>
            <a:off x="228600" y="685800"/>
            <a:ext cx="8686800" cy="0"/>
          </a:xfrm>
          <a:prstGeom prst="line">
            <a:avLst/>
          </a:prstGeom>
          <a:noFill/>
          <a:ln w="9525">
            <a:solidFill>
              <a:schemeClr val="tx1"/>
            </a:solidFill>
            <a:round/>
            <a:headEnd/>
            <a:tailEnd/>
          </a:ln>
        </p:spPr>
        <p:txBody>
          <a:bodyPr/>
          <a:lstStyle/>
          <a:p>
            <a:endParaRPr lang="en-US"/>
          </a:p>
        </p:txBody>
      </p:sp>
      <p:sp>
        <p:nvSpPr>
          <p:cNvPr id="3" name="Slide Number Placeholder 2"/>
          <p:cNvSpPr>
            <a:spLocks noGrp="1"/>
          </p:cNvSpPr>
          <p:nvPr>
            <p:ph type="sldNum" sz="quarter" idx="12"/>
          </p:nvPr>
        </p:nvSpPr>
        <p:spPr/>
        <p:txBody>
          <a:bodyPr/>
          <a:lstStyle/>
          <a:p>
            <a:pPr>
              <a:defRPr/>
            </a:pPr>
            <a:fld id="{E8CC6BDF-A3D3-4EF7-B460-AA6A52342C18}"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4498"/>
            <a:ext cx="8229600" cy="737064"/>
          </a:xfrm>
        </p:spPr>
        <p:txBody>
          <a:bodyPr>
            <a:normAutofit fontScale="90000"/>
          </a:bodyPr>
          <a:lstStyle/>
          <a:p>
            <a:r>
              <a:rPr lang="en-US" dirty="0">
                <a:solidFill>
                  <a:srgbClr val="FFFF00"/>
                </a:solidFill>
              </a:rPr>
              <a:t>COMPOSITION OF CRUDE OIL</a:t>
            </a:r>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27</a:t>
            </a:fld>
            <a:endParaRPr lang="en-US"/>
          </a:p>
        </p:txBody>
      </p:sp>
      <p:graphicFrame>
        <p:nvGraphicFramePr>
          <p:cNvPr id="7" name="Table 6"/>
          <p:cNvGraphicFramePr>
            <a:graphicFrameLocks noGrp="1"/>
          </p:cNvGraphicFramePr>
          <p:nvPr/>
        </p:nvGraphicFramePr>
        <p:xfrm>
          <a:off x="228600" y="2590800"/>
          <a:ext cx="4648200" cy="3861026"/>
        </p:xfrm>
        <a:graphic>
          <a:graphicData uri="http://schemas.openxmlformats.org/drawingml/2006/table">
            <a:tbl>
              <a:tblPr/>
              <a:tblGrid>
                <a:gridCol w="2564524">
                  <a:extLst>
                    <a:ext uri="{9D8B030D-6E8A-4147-A177-3AD203B41FA5}">
                      <a16:colId xmlns:a16="http://schemas.microsoft.com/office/drawing/2014/main" val="20000"/>
                    </a:ext>
                  </a:extLst>
                </a:gridCol>
                <a:gridCol w="2083676">
                  <a:extLst>
                    <a:ext uri="{9D8B030D-6E8A-4147-A177-3AD203B41FA5}">
                      <a16:colId xmlns:a16="http://schemas.microsoft.com/office/drawing/2014/main" val="20001"/>
                    </a:ext>
                  </a:extLst>
                </a:gridCol>
              </a:tblGrid>
              <a:tr h="544966">
                <a:tc>
                  <a:txBody>
                    <a:bodyPr/>
                    <a:lstStyle/>
                    <a:p>
                      <a:pPr algn="ctr" fontAlgn="ctr"/>
                      <a:r>
                        <a:rPr lang="en-US" sz="2400" b="1" i="0" u="none" strike="noStrike" dirty="0">
                          <a:solidFill>
                            <a:srgbClr val="FFFF00"/>
                          </a:solidFill>
                          <a:latin typeface="Times New Roman"/>
                          <a:ea typeface="Times New Roman"/>
                        </a:rPr>
                        <a:t>Element</a:t>
                      </a:r>
                      <a:endParaRPr lang="en-US" sz="2400" b="1" i="0" u="none" strike="noStrike" dirty="0">
                        <a:solidFill>
                          <a:srgbClr val="FFFF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1" i="0" u="none" strike="noStrike" dirty="0">
                          <a:solidFill>
                            <a:srgbClr val="FFFF00"/>
                          </a:solidFill>
                          <a:latin typeface="Times New Roman"/>
                          <a:ea typeface="Times New Roman"/>
                        </a:rPr>
                        <a:t>Percent range</a:t>
                      </a:r>
                      <a:endParaRPr lang="en-US" sz="2400" b="1" i="0" u="none" strike="noStrike" dirty="0">
                        <a:solidFill>
                          <a:srgbClr val="FFFF00"/>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44966">
                <a:tc>
                  <a:txBody>
                    <a:bodyPr/>
                    <a:lstStyle/>
                    <a:p>
                      <a:pPr algn="ctr" fontAlgn="ctr"/>
                      <a:r>
                        <a:rPr lang="en-US" sz="2400" b="0" i="0" u="none" strike="noStrike">
                          <a:solidFill>
                            <a:schemeClr val="tx1"/>
                          </a:solidFill>
                          <a:latin typeface="Times New Roman"/>
                          <a:ea typeface="Times New Roman"/>
                        </a:rPr>
                        <a:t>Carbon</a:t>
                      </a:r>
                      <a:endParaRPr lang="en-US" sz="2400" b="0" i="0" u="none" strike="noStrike">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tx1"/>
                          </a:solidFill>
                          <a:latin typeface="Times New Roman"/>
                          <a:ea typeface="Times New Roman"/>
                        </a:rPr>
                        <a:t>80 to 87%</a:t>
                      </a:r>
                      <a:endParaRPr lang="en-US" sz="2400" b="0" i="0" u="none" strike="noStrike" dirty="0">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1230">
                <a:tc>
                  <a:txBody>
                    <a:bodyPr/>
                    <a:lstStyle/>
                    <a:p>
                      <a:pPr algn="ctr" fontAlgn="ctr"/>
                      <a:r>
                        <a:rPr lang="en-US" sz="2400" b="0" i="0" u="none" strike="noStrike" dirty="0">
                          <a:solidFill>
                            <a:schemeClr val="tx1"/>
                          </a:solidFill>
                          <a:latin typeface="Times New Roman"/>
                          <a:ea typeface="Times New Roman"/>
                        </a:rPr>
                        <a:t>Hydrogen</a:t>
                      </a:r>
                      <a:endParaRPr lang="en-US" sz="2400" b="0" i="0" u="none" strike="noStrike" dirty="0">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tx1"/>
                          </a:solidFill>
                          <a:latin typeface="Times New Roman"/>
                          <a:ea typeface="Times New Roman"/>
                        </a:rPr>
                        <a:t>11 to 15%</a:t>
                      </a:r>
                      <a:endParaRPr lang="en-US" sz="2400" b="0" i="0" u="none" strike="noStrike" dirty="0">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4966">
                <a:tc>
                  <a:txBody>
                    <a:bodyPr/>
                    <a:lstStyle/>
                    <a:p>
                      <a:pPr algn="ctr" fontAlgn="ctr"/>
                      <a:r>
                        <a:rPr lang="en-US" sz="2400" b="0" i="0" u="none" strike="noStrike">
                          <a:solidFill>
                            <a:schemeClr val="tx1"/>
                          </a:solidFill>
                          <a:latin typeface="Times New Roman"/>
                          <a:ea typeface="Times New Roman"/>
                        </a:rPr>
                        <a:t>Nitrogen</a:t>
                      </a:r>
                      <a:endParaRPr lang="en-US" sz="2400" b="0" i="0" u="none" strike="noStrike">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tx1"/>
                          </a:solidFill>
                          <a:latin typeface="Times New Roman"/>
                          <a:ea typeface="Times New Roman"/>
                        </a:rPr>
                        <a:t>0.4 to 0.9%</a:t>
                      </a:r>
                      <a:endParaRPr lang="en-US" sz="2400" b="0" i="0" u="none" strike="noStrike" dirty="0">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4966">
                <a:tc>
                  <a:txBody>
                    <a:bodyPr/>
                    <a:lstStyle/>
                    <a:p>
                      <a:pPr algn="ctr" fontAlgn="ctr"/>
                      <a:r>
                        <a:rPr lang="en-US" sz="2400" b="0" i="0" u="none" strike="noStrike">
                          <a:solidFill>
                            <a:schemeClr val="tx1"/>
                          </a:solidFill>
                          <a:latin typeface="Times New Roman"/>
                          <a:ea typeface="Times New Roman"/>
                        </a:rPr>
                        <a:t>Oxygen</a:t>
                      </a:r>
                      <a:endParaRPr lang="en-US" sz="2400" b="0" i="0" u="none" strike="noStrike">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tx1"/>
                          </a:solidFill>
                          <a:latin typeface="Times New Roman"/>
                          <a:ea typeface="Times New Roman"/>
                        </a:rPr>
                        <a:t>0.1 to 0.9%</a:t>
                      </a:r>
                      <a:endParaRPr lang="en-US" sz="2400" b="0" i="0" u="none" strike="noStrike" dirty="0">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44966">
                <a:tc>
                  <a:txBody>
                    <a:bodyPr/>
                    <a:lstStyle/>
                    <a:p>
                      <a:pPr algn="ctr" fontAlgn="ctr"/>
                      <a:r>
                        <a:rPr lang="en-US" sz="2400" b="0" i="0" u="none" strike="noStrike">
                          <a:solidFill>
                            <a:schemeClr val="tx1"/>
                          </a:solidFill>
                          <a:latin typeface="Times New Roman"/>
                          <a:ea typeface="Times New Roman"/>
                        </a:rPr>
                        <a:t>Sulfur</a:t>
                      </a:r>
                      <a:endParaRPr lang="en-US" sz="2400" b="0" i="0" u="none" strike="noStrike">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tx1"/>
                          </a:solidFill>
                          <a:latin typeface="Times New Roman"/>
                          <a:ea typeface="Times New Roman"/>
                        </a:rPr>
                        <a:t>0.1 to 3.0%</a:t>
                      </a:r>
                      <a:endParaRPr lang="en-US" sz="2400" b="0" i="0" u="none" strike="noStrike" dirty="0">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44966">
                <a:tc>
                  <a:txBody>
                    <a:bodyPr/>
                    <a:lstStyle/>
                    <a:p>
                      <a:pPr algn="ctr" fontAlgn="ctr"/>
                      <a:r>
                        <a:rPr lang="en-US" sz="2400" b="0" i="0" u="none" strike="noStrike">
                          <a:solidFill>
                            <a:schemeClr val="tx1"/>
                          </a:solidFill>
                          <a:latin typeface="Times New Roman"/>
                          <a:ea typeface="Times New Roman"/>
                        </a:rPr>
                        <a:t>Metals</a:t>
                      </a:r>
                      <a:endParaRPr lang="en-US" sz="2400" b="0" i="0" u="none" strike="noStrike">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tx1"/>
                          </a:solidFill>
                          <a:latin typeface="Times New Roman"/>
                          <a:ea typeface="Times New Roman"/>
                        </a:rPr>
                        <a:t>&lt; 0.1%</a:t>
                      </a:r>
                      <a:endParaRPr lang="en-US" sz="2400" b="0" i="0" u="none" strike="noStrike" dirty="0">
                        <a:solidFill>
                          <a:schemeClr val="tx1"/>
                        </a:solidFill>
                        <a:latin typeface="Times New Roman"/>
                      </a:endParaRPr>
                    </a:p>
                  </a:txBody>
                  <a:tcPr marL="9525" marR="9525"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nvGraphicFramePr>
        <p:xfrm>
          <a:off x="5105401" y="2643187"/>
          <a:ext cx="3581400" cy="3838575"/>
        </p:xfrm>
        <a:graphic>
          <a:graphicData uri="http://schemas.openxmlformats.org/drawingml/2006/table">
            <a:tbl>
              <a:tblPr/>
              <a:tblGrid>
                <a:gridCol w="3581400">
                  <a:extLst>
                    <a:ext uri="{9D8B030D-6E8A-4147-A177-3AD203B41FA5}">
                      <a16:colId xmlns:a16="http://schemas.microsoft.com/office/drawing/2014/main" val="20000"/>
                    </a:ext>
                  </a:extLst>
                </a:gridCol>
              </a:tblGrid>
              <a:tr h="767715">
                <a:tc>
                  <a:txBody>
                    <a:bodyPr/>
                    <a:lstStyle/>
                    <a:p>
                      <a:pPr marL="0" marR="0">
                        <a:spcBef>
                          <a:spcPts val="0"/>
                        </a:spcBef>
                        <a:spcAft>
                          <a:spcPts val="0"/>
                        </a:spcAft>
                      </a:pPr>
                      <a:r>
                        <a:rPr lang="en-US" sz="2400" u="sng" dirty="0" err="1">
                          <a:solidFill>
                            <a:schemeClr val="tx1"/>
                          </a:solidFill>
                          <a:latin typeface="Cambria" pitchFamily="18" charset="0"/>
                          <a:ea typeface="Times New Roman"/>
                          <a:cs typeface="Times New Roman"/>
                        </a:rPr>
                        <a:t>Alkanes</a:t>
                      </a:r>
                      <a:r>
                        <a:rPr lang="en-US" sz="2400" u="sng" baseline="0" dirty="0">
                          <a:solidFill>
                            <a:schemeClr val="tx1"/>
                          </a:solidFill>
                          <a:latin typeface="Cambria" pitchFamily="18" charset="0"/>
                          <a:ea typeface="Times New Roman"/>
                          <a:cs typeface="Times New Roman"/>
                        </a:rPr>
                        <a:t> </a:t>
                      </a:r>
                      <a:endParaRPr lang="en-US" sz="2400" dirty="0">
                        <a:solidFill>
                          <a:schemeClr val="tx1"/>
                        </a:solidFill>
                        <a:latin typeface="Cambria" pitchFamily="18" charset="0"/>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0"/>
                  </a:ext>
                </a:extLst>
              </a:tr>
              <a:tr h="7677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u="sng" baseline="0" dirty="0" err="1">
                          <a:solidFill>
                            <a:schemeClr val="tx1"/>
                          </a:solidFill>
                          <a:latin typeface="Cambria" pitchFamily="18" charset="0"/>
                          <a:ea typeface="Times New Roman"/>
                          <a:cs typeface="Times New Roman"/>
                        </a:rPr>
                        <a:t>cycoalkanes</a:t>
                      </a:r>
                      <a:endParaRPr lang="en-US" sz="2400" dirty="0">
                        <a:solidFill>
                          <a:schemeClr val="tx1"/>
                        </a:solidFill>
                        <a:latin typeface="Cambria" pitchFamily="18" charset="0"/>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1"/>
                  </a:ext>
                </a:extLst>
              </a:tr>
              <a:tr h="767715">
                <a:tc>
                  <a:txBody>
                    <a:bodyPr/>
                    <a:lstStyle/>
                    <a:p>
                      <a:pPr marL="0" marR="0">
                        <a:spcBef>
                          <a:spcPts val="0"/>
                        </a:spcBef>
                        <a:spcAft>
                          <a:spcPts val="0"/>
                        </a:spcAft>
                      </a:pPr>
                      <a:r>
                        <a:rPr lang="en-US" sz="2400" u="sng" dirty="0">
                          <a:solidFill>
                            <a:schemeClr val="tx1"/>
                          </a:solidFill>
                          <a:latin typeface="Cambria" pitchFamily="18" charset="0"/>
                          <a:ea typeface="Times New Roman"/>
                          <a:cs typeface="Times New Roman"/>
                        </a:rPr>
                        <a:t>aromatics</a:t>
                      </a:r>
                      <a:endParaRPr lang="en-US" sz="2400" dirty="0">
                        <a:solidFill>
                          <a:schemeClr val="tx1"/>
                        </a:solidFill>
                        <a:latin typeface="Cambria" pitchFamily="18" charset="0"/>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2"/>
                  </a:ext>
                </a:extLst>
              </a:tr>
              <a:tr h="767715">
                <a:tc>
                  <a:txBody>
                    <a:bodyPr/>
                    <a:lstStyle/>
                    <a:p>
                      <a:pPr marL="0" marR="0">
                        <a:spcBef>
                          <a:spcPts val="0"/>
                        </a:spcBef>
                        <a:spcAft>
                          <a:spcPts val="0"/>
                        </a:spcAft>
                      </a:pPr>
                      <a:r>
                        <a:rPr lang="en-US" sz="2400" u="sng" dirty="0" err="1">
                          <a:solidFill>
                            <a:schemeClr val="tx1"/>
                          </a:solidFill>
                          <a:latin typeface="Cambria" pitchFamily="18" charset="0"/>
                          <a:ea typeface="Times New Roman"/>
                          <a:cs typeface="Times New Roman"/>
                        </a:rPr>
                        <a:t>Asphaltenes</a:t>
                      </a:r>
                      <a:endParaRPr lang="en-US" sz="2400" dirty="0">
                        <a:solidFill>
                          <a:schemeClr val="tx1"/>
                        </a:solidFill>
                        <a:latin typeface="Cambria" pitchFamily="18" charset="0"/>
                        <a:ea typeface="Times New Roman"/>
                        <a:cs typeface="Times New Roman"/>
                      </a:endParaRPr>
                    </a:p>
                  </a:txBody>
                  <a:tcPr marL="9525" marR="9525" marT="9525" marB="9525" anchor="ctr">
                    <a:lnL>
                      <a:noFill/>
                    </a:lnL>
                    <a:lnR>
                      <a:noFill/>
                    </a:lnR>
                    <a:lnT>
                      <a:noFill/>
                    </a:lnT>
                    <a:lnB>
                      <a:noFill/>
                    </a:lnB>
                  </a:tcPr>
                </a:tc>
                <a:extLst>
                  <a:ext uri="{0D108BD9-81ED-4DB2-BD59-A6C34878D82A}">
                    <a16:rowId xmlns:a16="http://schemas.microsoft.com/office/drawing/2014/main" val="10003"/>
                  </a:ext>
                </a:extLst>
              </a:tr>
              <a:tr h="767715">
                <a:tc>
                  <a:txBody>
                    <a:bodyPr/>
                    <a:lstStyle/>
                    <a:p>
                      <a:pPr marL="0" marR="0">
                        <a:spcBef>
                          <a:spcPts val="0"/>
                        </a:spcBef>
                        <a:spcAft>
                          <a:spcPts val="0"/>
                        </a:spcAft>
                      </a:pPr>
                      <a:r>
                        <a:rPr lang="en-US" sz="2400" dirty="0">
                          <a:solidFill>
                            <a:schemeClr val="tx1"/>
                          </a:solidFill>
                          <a:latin typeface="Cambria" pitchFamily="18" charset="0"/>
                          <a:ea typeface="Times New Roman"/>
                          <a:cs typeface="Times New Roman"/>
                        </a:rPr>
                        <a:t>Resins</a:t>
                      </a:r>
                    </a:p>
                  </a:txBody>
                  <a:tcPr marL="9525" marR="9525" marT="9525" marB="9525" anchor="ctr">
                    <a:lnL>
                      <a:noFill/>
                    </a:lnL>
                    <a:lnR>
                      <a:noFill/>
                    </a:lnR>
                    <a:lnT>
                      <a:noFill/>
                    </a:lnT>
                    <a:lnB>
                      <a:noFill/>
                    </a:lnB>
                  </a:tcPr>
                </a:tc>
                <a:extLst>
                  <a:ext uri="{0D108BD9-81ED-4DB2-BD59-A6C34878D82A}">
                    <a16:rowId xmlns:a16="http://schemas.microsoft.com/office/drawing/2014/main" val="10004"/>
                  </a:ext>
                </a:extLst>
              </a:tr>
            </a:tbl>
          </a:graphicData>
        </a:graphic>
      </p:graphicFrame>
      <p:sp>
        <p:nvSpPr>
          <p:cNvPr id="10" name="TextBox 9"/>
          <p:cNvSpPr txBox="1"/>
          <p:nvPr/>
        </p:nvSpPr>
        <p:spPr>
          <a:xfrm>
            <a:off x="304800" y="1899602"/>
            <a:ext cx="4572000" cy="523220"/>
          </a:xfrm>
          <a:prstGeom prst="rect">
            <a:avLst/>
          </a:prstGeom>
          <a:noFill/>
        </p:spPr>
        <p:txBody>
          <a:bodyPr wrap="square" rtlCol="0">
            <a:spAutoFit/>
          </a:bodyPr>
          <a:lstStyle/>
          <a:p>
            <a:r>
              <a:rPr lang="en-US" sz="2800" dirty="0">
                <a:solidFill>
                  <a:srgbClr val="00B0F0"/>
                </a:solidFill>
              </a:rPr>
              <a:t>Elemental composition</a:t>
            </a:r>
            <a:r>
              <a:rPr lang="en-US" dirty="0">
                <a:solidFill>
                  <a:srgbClr val="00B0F0"/>
                </a:solidFill>
              </a:rPr>
              <a:t>:</a:t>
            </a:r>
          </a:p>
        </p:txBody>
      </p:sp>
      <p:sp>
        <p:nvSpPr>
          <p:cNvPr id="11" name="TextBox 10"/>
          <p:cNvSpPr txBox="1"/>
          <p:nvPr/>
        </p:nvSpPr>
        <p:spPr>
          <a:xfrm>
            <a:off x="5029200" y="1909762"/>
            <a:ext cx="3962400" cy="461665"/>
          </a:xfrm>
          <a:prstGeom prst="rect">
            <a:avLst/>
          </a:prstGeom>
          <a:noFill/>
        </p:spPr>
        <p:txBody>
          <a:bodyPr wrap="square" rtlCol="0">
            <a:spAutoFit/>
          </a:bodyPr>
          <a:lstStyle/>
          <a:p>
            <a:r>
              <a:rPr lang="en-US" sz="2400" dirty="0">
                <a:solidFill>
                  <a:srgbClr val="00B0F0"/>
                </a:solidFill>
              </a:rPr>
              <a:t>Molecular composition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rmAutofit fontScale="90000"/>
          </a:bodyPr>
          <a:lstStyle/>
          <a:p>
            <a:pPr algn="ctr"/>
            <a:r>
              <a:rPr lang="en-US" b="1" dirty="0">
                <a:solidFill>
                  <a:srgbClr val="FFFF00"/>
                </a:solidFill>
              </a:rPr>
              <a:t>Refining of petroleum </a:t>
            </a:r>
            <a:endParaRPr lang="en-US" dirty="0">
              <a:solidFill>
                <a:srgbClr val="FFFF00"/>
              </a:solidFill>
            </a:endParaRPr>
          </a:p>
        </p:txBody>
      </p:sp>
      <p:sp>
        <p:nvSpPr>
          <p:cNvPr id="3" name="Content Placeholder 2"/>
          <p:cNvSpPr>
            <a:spLocks noGrp="1"/>
          </p:cNvSpPr>
          <p:nvPr>
            <p:ph idx="1"/>
          </p:nvPr>
        </p:nvSpPr>
        <p:spPr>
          <a:xfrm>
            <a:off x="0" y="1143000"/>
            <a:ext cx="9144000" cy="5714999"/>
          </a:xfrm>
        </p:spPr>
        <p:txBody>
          <a:bodyPr>
            <a:normAutofit fontScale="70000" lnSpcReduction="20000"/>
          </a:bodyPr>
          <a:lstStyle/>
          <a:p>
            <a:pPr>
              <a:lnSpc>
                <a:spcPct val="160000"/>
              </a:lnSpc>
            </a:pPr>
            <a:r>
              <a:rPr lang="en-US" dirty="0"/>
              <a:t>Refining or fractionation is the process of separation of various fractions from crude oil, on the basis of fractional distillation. The crude oil contains a large number of hydrocarbons but by the process of refining, they are divided into few groups of molecular weights or boiling point ranges.</a:t>
            </a:r>
          </a:p>
          <a:p>
            <a:pPr>
              <a:lnSpc>
                <a:spcPct val="160000"/>
              </a:lnSpc>
            </a:pPr>
            <a:r>
              <a:rPr lang="en-US" dirty="0"/>
              <a:t>The refining consists of </a:t>
            </a:r>
            <a:r>
              <a:rPr lang="en-US" dirty="0">
                <a:solidFill>
                  <a:srgbClr val="FFFF00"/>
                </a:solidFill>
              </a:rPr>
              <a:t>3 STEPS-</a:t>
            </a:r>
          </a:p>
          <a:p>
            <a:pPr>
              <a:lnSpc>
                <a:spcPct val="160000"/>
              </a:lnSpc>
            </a:pPr>
            <a:r>
              <a:rPr lang="en-US" dirty="0">
                <a:solidFill>
                  <a:srgbClr val="FFFF00"/>
                </a:solidFill>
              </a:rPr>
              <a:t>(</a:t>
            </a:r>
            <a:r>
              <a:rPr lang="en-US" dirty="0" err="1">
                <a:solidFill>
                  <a:srgbClr val="FFFF00"/>
                </a:solidFill>
              </a:rPr>
              <a:t>i</a:t>
            </a:r>
            <a:r>
              <a:rPr lang="en-US" dirty="0">
                <a:solidFill>
                  <a:srgbClr val="FFFF00"/>
                </a:solidFill>
              </a:rPr>
              <a:t>) Removal of water </a:t>
            </a:r>
            <a:r>
              <a:rPr lang="en-US" dirty="0"/>
              <a:t>(by Cottrell’s process ): First the emulsified water along with salts dissolved, is removed by passing the crude oil between highly charged electrodes.  The colloidal water droplets unite on positive electrode to form large drops which separate from oil.</a:t>
            </a:r>
          </a:p>
          <a:p>
            <a:endParaRPr lang="en-US" dirty="0"/>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508464"/>
          </a:xfrm>
        </p:spPr>
        <p:txBody>
          <a:bodyPr>
            <a:normAutofit fontScale="90000"/>
          </a:bodyPr>
          <a:lstStyle/>
          <a:p>
            <a:r>
              <a:rPr lang="en-US" dirty="0">
                <a:solidFill>
                  <a:srgbClr val="FFFF00"/>
                </a:solidFill>
              </a:rPr>
              <a:t>Refining   continued………..</a:t>
            </a:r>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29</a:t>
            </a:fld>
            <a:endParaRPr lang="en-US"/>
          </a:p>
        </p:txBody>
      </p:sp>
      <p:pic>
        <p:nvPicPr>
          <p:cNvPr id="6" name="Content Placeholder 5" descr="Image"/>
          <p:cNvPicPr>
            <a:picLocks noGrp="1"/>
          </p:cNvPicPr>
          <p:nvPr>
            <p:ph idx="1"/>
          </p:nvPr>
        </p:nvPicPr>
        <p:blipFill>
          <a:blip r:embed="rId2"/>
          <a:srcRect/>
          <a:stretch>
            <a:fillRect/>
          </a:stretch>
        </p:blipFill>
        <p:spPr bwMode="auto">
          <a:xfrm>
            <a:off x="228600" y="914400"/>
            <a:ext cx="4495800" cy="5486400"/>
          </a:xfrm>
          <a:prstGeom prst="rect">
            <a:avLst/>
          </a:prstGeom>
          <a:noFill/>
          <a:ln w="9525">
            <a:noFill/>
            <a:miter lim="800000"/>
            <a:headEnd/>
            <a:tailEnd/>
          </a:ln>
        </p:spPr>
      </p:pic>
      <p:sp>
        <p:nvSpPr>
          <p:cNvPr id="7" name="Content Placeholder 2"/>
          <p:cNvSpPr txBox="1">
            <a:spLocks/>
          </p:cNvSpPr>
          <p:nvPr/>
        </p:nvSpPr>
        <p:spPr>
          <a:xfrm>
            <a:off x="4800600" y="762000"/>
            <a:ext cx="4343400" cy="5791200"/>
          </a:xfrm>
          <a:prstGeom prst="rect">
            <a:avLst/>
          </a:prstGeom>
        </p:spPr>
        <p:txBody>
          <a:bodyPr>
            <a:normAutofit fontScale="62500" lnSpcReduction="20000"/>
          </a:bodyPr>
          <a:lstStyle/>
          <a:p>
            <a:pPr marL="292100" marR="0" lvl="0" indent="-292100" algn="l" defTabSz="914400" rtl="0" eaLnBrk="1" fontAlgn="auto" latinLnBrk="0" hangingPunct="1">
              <a:lnSpc>
                <a:spcPct val="170000"/>
              </a:lnSpc>
              <a:spcBef>
                <a:spcPts val="0"/>
              </a:spcBef>
              <a:spcAft>
                <a:spcPts val="0"/>
              </a:spcAft>
              <a:buClr>
                <a:schemeClr val="accent1"/>
              </a:buClr>
              <a:buSzPct val="70000"/>
              <a:buFont typeface="Wingdings 2"/>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a:t>
            </a:r>
            <a:r>
              <a:rPr kumimoji="0" lang="en-US" sz="3200" b="0" i="0" u="none" strike="noStrike" kern="1200" cap="none" spc="0" normalizeH="0" baseline="0" noProof="0" dirty="0">
                <a:ln>
                  <a:noFill/>
                </a:ln>
                <a:solidFill>
                  <a:srgbClr val="FFFF00"/>
                </a:solidFill>
                <a:effectLst/>
                <a:uLnTx/>
                <a:uFillTx/>
                <a:latin typeface="+mn-lt"/>
                <a:ea typeface="+mn-ea"/>
                <a:cs typeface="+mn-cs"/>
              </a:rPr>
              <a:t>(ii) Removal of </a:t>
            </a:r>
            <a:r>
              <a:rPr kumimoji="0" lang="en-US" sz="3200" b="0" i="0" u="none" strike="noStrike" kern="1200" cap="none" spc="0" normalizeH="0" baseline="0" noProof="0" dirty="0" err="1">
                <a:ln>
                  <a:noFill/>
                </a:ln>
                <a:solidFill>
                  <a:srgbClr val="FFFF00"/>
                </a:solidFill>
                <a:effectLst/>
                <a:uLnTx/>
                <a:uFillTx/>
                <a:latin typeface="+mn-lt"/>
                <a:ea typeface="+mn-ea"/>
                <a:cs typeface="+mn-cs"/>
              </a:rPr>
              <a:t>sulphur</a:t>
            </a:r>
            <a:r>
              <a:rPr kumimoji="0" lang="en-US" sz="3200" b="0" i="0" u="none" strike="noStrike" kern="1200" cap="none" spc="0" normalizeH="0" baseline="0" noProof="0" dirty="0">
                <a:ln>
                  <a:noFill/>
                </a:ln>
                <a:solidFill>
                  <a:srgbClr val="FFFF00"/>
                </a:solidFill>
                <a:effectLst/>
                <a:uLnTx/>
                <a:uFillTx/>
                <a:latin typeface="+mn-lt"/>
                <a:ea typeface="+mn-ea"/>
                <a:cs typeface="+mn-cs"/>
              </a:rPr>
              <a:t> </a:t>
            </a:r>
            <a:r>
              <a:rPr kumimoji="0" lang="en-US" sz="3200" b="0" i="0" u="none" strike="noStrike" kern="1200" cap="none" spc="0" normalizeH="0" baseline="0" noProof="0" dirty="0">
                <a:ln>
                  <a:noFill/>
                </a:ln>
                <a:solidFill>
                  <a:schemeClr val="tx1"/>
                </a:solidFill>
                <a:effectLst/>
                <a:uLnTx/>
                <a:uFillTx/>
                <a:latin typeface="+mn-lt"/>
                <a:ea typeface="+mn-ea"/>
                <a:cs typeface="+mn-cs"/>
              </a:rPr>
              <a:t>: Then the crude oil is treated with hot </a:t>
            </a:r>
            <a:r>
              <a:rPr kumimoji="0" lang="en-US" sz="3200" b="0" i="0" u="none" strike="noStrike" kern="1200" cap="none" spc="0" normalizeH="0" baseline="0" noProof="0" dirty="0" err="1">
                <a:ln>
                  <a:noFill/>
                </a:ln>
                <a:solidFill>
                  <a:schemeClr val="tx1"/>
                </a:solidFill>
                <a:effectLst/>
                <a:uLnTx/>
                <a:uFillTx/>
                <a:latin typeface="+mn-lt"/>
                <a:ea typeface="+mn-ea"/>
                <a:cs typeface="+mn-cs"/>
              </a:rPr>
              <a:t>CuO</a:t>
            </a:r>
            <a:r>
              <a:rPr kumimoji="0" lang="en-US" sz="3200" b="0" i="0" u="none" strike="noStrike" kern="1200" cap="none" spc="0" normalizeH="0" baseline="0" noProof="0" dirty="0">
                <a:ln>
                  <a:noFill/>
                </a:ln>
                <a:solidFill>
                  <a:schemeClr val="tx1"/>
                </a:solidFill>
                <a:effectLst/>
                <a:uLnTx/>
                <a:uFillTx/>
                <a:latin typeface="+mn-lt"/>
                <a:ea typeface="+mn-ea"/>
                <a:cs typeface="+mn-cs"/>
              </a:rPr>
              <a:t> to remove </a:t>
            </a:r>
            <a:r>
              <a:rPr kumimoji="0" lang="en-US" sz="3200" b="0" i="0" u="none" strike="noStrike" kern="1200" cap="none" spc="0" normalizeH="0" baseline="0" noProof="0" dirty="0" err="1">
                <a:ln>
                  <a:noFill/>
                </a:ln>
                <a:solidFill>
                  <a:schemeClr val="tx1"/>
                </a:solidFill>
                <a:effectLst/>
                <a:uLnTx/>
                <a:uFillTx/>
                <a:latin typeface="+mn-lt"/>
                <a:ea typeface="+mn-ea"/>
                <a:cs typeface="+mn-cs"/>
              </a:rPr>
              <a:t>sulphur</a:t>
            </a:r>
            <a:r>
              <a:rPr kumimoji="0" lang="en-US" sz="3200" b="0" i="0" u="none" strike="noStrike" kern="1200" cap="none" spc="0" normalizeH="0" baseline="0" noProof="0" dirty="0">
                <a:ln>
                  <a:noFill/>
                </a:ln>
                <a:solidFill>
                  <a:schemeClr val="tx1"/>
                </a:solidFill>
                <a:effectLst/>
                <a:uLnTx/>
                <a:uFillTx/>
                <a:latin typeface="+mn-lt"/>
                <a:ea typeface="+mn-ea"/>
                <a:cs typeface="+mn-cs"/>
              </a:rPr>
              <a:t> from the </a:t>
            </a:r>
            <a:r>
              <a:rPr kumimoji="0" lang="en-US" sz="3200" b="0" i="0" u="none" strike="noStrike" kern="1200" cap="none" spc="0" normalizeH="0" baseline="0" noProof="0" dirty="0" err="1">
                <a:ln>
                  <a:noFill/>
                </a:ln>
                <a:solidFill>
                  <a:schemeClr val="tx1"/>
                </a:solidFill>
                <a:effectLst/>
                <a:uLnTx/>
                <a:uFillTx/>
                <a:latin typeface="+mn-lt"/>
                <a:ea typeface="+mn-ea"/>
                <a:cs typeface="+mn-cs"/>
              </a:rPr>
              <a:t>sulphur</a:t>
            </a:r>
            <a:r>
              <a:rPr kumimoji="0" lang="en-US" sz="3200" b="0" i="0" u="none" strike="noStrike" kern="1200" cap="none" spc="0" normalizeH="0" baseline="0" noProof="0" dirty="0">
                <a:ln>
                  <a:noFill/>
                </a:ln>
                <a:solidFill>
                  <a:schemeClr val="tx1"/>
                </a:solidFill>
                <a:effectLst/>
                <a:uLnTx/>
                <a:uFillTx/>
                <a:latin typeface="+mn-lt"/>
                <a:ea typeface="+mn-ea"/>
                <a:cs typeface="+mn-cs"/>
              </a:rPr>
              <a:t> compounds in crude oil. </a:t>
            </a:r>
          </a:p>
          <a:p>
            <a:pPr marL="292100" marR="0" lvl="0" indent="-292100" algn="l" defTabSz="914400" rtl="0" eaLnBrk="1" fontAlgn="auto" latinLnBrk="0" hangingPunct="1">
              <a:lnSpc>
                <a:spcPct val="170000"/>
              </a:lnSpc>
              <a:spcBef>
                <a:spcPts val="0"/>
              </a:spcBef>
              <a:spcAft>
                <a:spcPts val="0"/>
              </a:spcAft>
              <a:buClr>
                <a:schemeClr val="accent1"/>
              </a:buClr>
              <a:buSzPct val="70000"/>
              <a:buFont typeface="Wingdings 2"/>
              <a:buChar char=""/>
              <a:tabLst/>
              <a:defRPr/>
            </a:pPr>
            <a:r>
              <a:rPr kumimoji="0" lang="en-US" sz="3200" b="0" i="0" u="none" strike="noStrike" kern="1200" cap="none" spc="0" normalizeH="0" baseline="0" noProof="0" dirty="0">
                <a:ln>
                  <a:noFill/>
                </a:ln>
                <a:solidFill>
                  <a:srgbClr val="FFFF00"/>
                </a:solidFill>
                <a:effectLst/>
                <a:uLnTx/>
                <a:uFillTx/>
                <a:latin typeface="+mn-lt"/>
                <a:ea typeface="+mn-ea"/>
                <a:cs typeface="+mn-cs"/>
              </a:rPr>
              <a:t>(iii) Fractionation </a:t>
            </a:r>
            <a:r>
              <a:rPr kumimoji="0" lang="en-US" sz="3200" b="0" i="0" u="none" strike="noStrike" kern="1200" cap="none" spc="0" normalizeH="0" baseline="0" noProof="0" dirty="0">
                <a:ln>
                  <a:noFill/>
                </a:ln>
                <a:solidFill>
                  <a:schemeClr val="tx1"/>
                </a:solidFill>
                <a:effectLst/>
                <a:uLnTx/>
                <a:uFillTx/>
                <a:latin typeface="+mn-lt"/>
                <a:ea typeface="+mn-ea"/>
                <a:cs typeface="+mn-cs"/>
              </a:rPr>
              <a:t>: The principle of fractional distillation is that the </a:t>
            </a:r>
            <a:r>
              <a:rPr kumimoji="0" lang="en-US" sz="3200" b="0" i="0" u="none" strike="noStrike" kern="1200" cap="none" spc="0" normalizeH="0" baseline="0" noProof="0" dirty="0" err="1">
                <a:ln>
                  <a:noFill/>
                </a:ln>
                <a:solidFill>
                  <a:schemeClr val="tx1"/>
                </a:solidFill>
                <a:effectLst/>
                <a:uLnTx/>
                <a:uFillTx/>
                <a:latin typeface="+mn-lt"/>
                <a:ea typeface="+mn-ea"/>
                <a:cs typeface="+mn-cs"/>
              </a:rPr>
              <a:t>vapours</a:t>
            </a:r>
            <a:r>
              <a:rPr kumimoji="0" lang="en-US" sz="3200" b="0" i="0" u="none" strike="noStrike" kern="1200" cap="none" spc="0" normalizeH="0" baseline="0" noProof="0" dirty="0">
                <a:ln>
                  <a:noFill/>
                </a:ln>
                <a:solidFill>
                  <a:schemeClr val="tx1"/>
                </a:solidFill>
                <a:effectLst/>
                <a:uLnTx/>
                <a:uFillTx/>
                <a:latin typeface="+mn-lt"/>
                <a:ea typeface="+mn-ea"/>
                <a:cs typeface="+mn-cs"/>
              </a:rPr>
              <a:t> of higher boiling point compounds first get condensed into liquid, during the stepwise cooling. Various useful fractions like petrol, diesel, </a:t>
            </a:r>
            <a:r>
              <a:rPr kumimoji="0" lang="en-US" sz="3200" b="0" i="0" u="none" strike="noStrike" kern="1200" cap="none" spc="0" normalizeH="0" baseline="0" noProof="0" dirty="0" err="1">
                <a:ln>
                  <a:noFill/>
                </a:ln>
                <a:solidFill>
                  <a:schemeClr val="tx1"/>
                </a:solidFill>
                <a:effectLst/>
                <a:uLnTx/>
                <a:uFillTx/>
                <a:latin typeface="+mn-lt"/>
                <a:ea typeface="+mn-ea"/>
                <a:cs typeface="+mn-cs"/>
              </a:rPr>
              <a:t>kerocene</a:t>
            </a:r>
            <a:r>
              <a:rPr kumimoji="0" lang="en-US" sz="3200" b="0" i="0" u="none" strike="noStrike" kern="1200" cap="none" spc="0" normalizeH="0" baseline="0" noProof="0" dirty="0">
                <a:ln>
                  <a:noFill/>
                </a:ln>
                <a:solidFill>
                  <a:schemeClr val="tx1"/>
                </a:solidFill>
                <a:effectLst/>
                <a:uLnTx/>
                <a:uFillTx/>
                <a:latin typeface="+mn-lt"/>
                <a:ea typeface="+mn-ea"/>
                <a:cs typeface="+mn-cs"/>
              </a:rPr>
              <a:t> etc. are obtained by fractionation.</a:t>
            </a:r>
          </a:p>
          <a:p>
            <a:pPr marL="292100" marR="0" lvl="0" indent="-292100" algn="l" defTabSz="914400" rtl="0" eaLnBrk="1" fontAlgn="auto" latinLnBrk="0" hangingPunct="1">
              <a:lnSpc>
                <a:spcPct val="170000"/>
              </a:lnSpc>
              <a:spcBef>
                <a:spcPts val="0"/>
              </a:spcBef>
              <a:spcAft>
                <a:spcPts val="0"/>
              </a:spcAft>
              <a:buClr>
                <a:schemeClr val="accent1"/>
              </a:buClr>
              <a:buSzPct val="70000"/>
              <a:buFont typeface="Wingdings 2"/>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2"/>
          </p:nvPr>
        </p:nvSpPr>
        <p:spPr>
          <a:noFill/>
        </p:spPr>
        <p:txBody>
          <a:bodyPr/>
          <a:lstStyle/>
          <a:p>
            <a:fld id="{AAADE625-76DE-4B80-900D-A3C8FD0A3515}" type="slidenum">
              <a:rPr lang="en-US" smtClean="0"/>
              <a:pPr/>
              <a:t>3</a:t>
            </a:fld>
            <a:endParaRPr lang="en-US" dirty="0"/>
          </a:p>
        </p:txBody>
      </p:sp>
      <p:grpSp>
        <p:nvGrpSpPr>
          <p:cNvPr id="2" name="Organization Chart 2"/>
          <p:cNvGrpSpPr>
            <a:grpSpLocks noChangeAspect="1"/>
          </p:cNvGrpSpPr>
          <p:nvPr/>
        </p:nvGrpSpPr>
        <p:grpSpPr bwMode="auto">
          <a:xfrm>
            <a:off x="172676" y="1676400"/>
            <a:ext cx="4229461" cy="2651125"/>
            <a:chOff x="344" y="1155"/>
            <a:chExt cx="2455" cy="372"/>
          </a:xfrm>
        </p:grpSpPr>
        <p:cxnSp>
          <p:nvCxnSpPr>
            <p:cNvPr id="46093" name="_s58372"/>
            <p:cNvCxnSpPr>
              <a:cxnSpLocks noChangeShapeType="1"/>
              <a:stCxn id="46099" idx="0"/>
              <a:endCxn id="46096" idx="2"/>
            </p:cNvCxnSpPr>
            <p:nvPr/>
          </p:nvCxnSpPr>
          <p:spPr bwMode="auto">
            <a:xfrm rot="16200000" flipV="1">
              <a:off x="1921" y="895"/>
              <a:ext cx="237" cy="870"/>
            </a:xfrm>
            <a:prstGeom prst="bentConnector3">
              <a:avLst>
                <a:gd name="adj1" fmla="val 50000"/>
              </a:avLst>
            </a:prstGeom>
            <a:noFill/>
            <a:ln w="38100">
              <a:solidFill>
                <a:schemeClr val="tx1"/>
              </a:solidFill>
              <a:miter lim="800000"/>
              <a:headEnd/>
              <a:tailEnd/>
            </a:ln>
          </p:spPr>
        </p:cxnSp>
        <p:cxnSp>
          <p:nvCxnSpPr>
            <p:cNvPr id="46094" name="_s58373"/>
            <p:cNvCxnSpPr>
              <a:cxnSpLocks noChangeShapeType="1"/>
            </p:cNvCxnSpPr>
            <p:nvPr/>
          </p:nvCxnSpPr>
          <p:spPr bwMode="auto">
            <a:xfrm rot="5400000" flipH="1" flipV="1">
              <a:off x="1492" y="1332"/>
              <a:ext cx="226" cy="1"/>
            </a:xfrm>
            <a:prstGeom prst="straightConnector1">
              <a:avLst/>
            </a:prstGeom>
            <a:noFill/>
            <a:ln w="38100">
              <a:solidFill>
                <a:schemeClr val="tx1"/>
              </a:solidFill>
              <a:round/>
              <a:headEnd/>
              <a:tailEnd/>
            </a:ln>
          </p:spPr>
        </p:cxnSp>
        <p:cxnSp>
          <p:nvCxnSpPr>
            <p:cNvPr id="46095" name="_s58374"/>
            <p:cNvCxnSpPr>
              <a:cxnSpLocks noChangeShapeType="1"/>
              <a:stCxn id="46097" idx="0"/>
              <a:endCxn id="46096" idx="2"/>
            </p:cNvCxnSpPr>
            <p:nvPr/>
          </p:nvCxnSpPr>
          <p:spPr bwMode="auto">
            <a:xfrm rot="5400000" flipH="1" flipV="1">
              <a:off x="1008" y="852"/>
              <a:ext cx="237" cy="957"/>
            </a:xfrm>
            <a:prstGeom prst="bentConnector3">
              <a:avLst>
                <a:gd name="adj1" fmla="val 50000"/>
              </a:avLst>
            </a:prstGeom>
            <a:noFill/>
            <a:ln w="38100">
              <a:solidFill>
                <a:schemeClr val="tx1"/>
              </a:solidFill>
              <a:miter lim="800000"/>
              <a:headEnd/>
              <a:tailEnd/>
            </a:ln>
          </p:spPr>
        </p:cxnSp>
        <p:sp>
          <p:nvSpPr>
            <p:cNvPr id="46096" name="_s58375"/>
            <p:cNvSpPr>
              <a:spLocks noChangeArrowheads="1"/>
            </p:cNvSpPr>
            <p:nvPr/>
          </p:nvSpPr>
          <p:spPr bwMode="auto">
            <a:xfrm>
              <a:off x="809" y="1155"/>
              <a:ext cx="1592" cy="57"/>
            </a:xfrm>
            <a:prstGeom prst="roundRect">
              <a:avLst>
                <a:gd name="adj" fmla="val 16667"/>
              </a:avLst>
            </a:prstGeom>
            <a:solidFill>
              <a:srgbClr val="FF0000">
                <a:alpha val="50195"/>
              </a:srgbClr>
            </a:solidFill>
            <a:ln w="28575">
              <a:solidFill>
                <a:srgbClr val="FF0000"/>
              </a:solidFill>
              <a:round/>
              <a:headEnd/>
              <a:tailEnd/>
            </a:ln>
          </p:spPr>
          <p:txBody>
            <a:bodyPr wrap="none" lIns="0" tIns="0" rIns="0" bIns="0" anchor="ctr"/>
            <a:lstStyle/>
            <a:p>
              <a:pPr algn="ctr"/>
              <a:r>
                <a:rPr lang="en-US" sz="2000"/>
                <a:t>PRIMARY / NATURAL</a:t>
              </a:r>
            </a:p>
          </p:txBody>
        </p:sp>
        <p:sp>
          <p:nvSpPr>
            <p:cNvPr id="46097" name="_s58376"/>
            <p:cNvSpPr>
              <a:spLocks noChangeArrowheads="1"/>
            </p:cNvSpPr>
            <p:nvPr/>
          </p:nvSpPr>
          <p:spPr bwMode="auto">
            <a:xfrm>
              <a:off x="344" y="1449"/>
              <a:ext cx="607" cy="78"/>
            </a:xfrm>
            <a:prstGeom prst="roundRect">
              <a:avLst>
                <a:gd name="adj" fmla="val 16667"/>
              </a:avLst>
            </a:prstGeom>
            <a:solidFill>
              <a:srgbClr val="FF00FF">
                <a:alpha val="50195"/>
              </a:srgbClr>
            </a:solidFill>
            <a:ln w="28575">
              <a:solidFill>
                <a:srgbClr val="FF00AD"/>
              </a:solidFill>
              <a:round/>
              <a:headEnd/>
              <a:tailEnd/>
            </a:ln>
          </p:spPr>
          <p:txBody>
            <a:bodyPr wrap="none" lIns="0" tIns="0" rIns="0" bIns="0" anchor="ctr"/>
            <a:lstStyle/>
            <a:p>
              <a:pPr algn="ctr"/>
              <a:r>
                <a:rPr lang="en-US" dirty="0"/>
                <a:t>SOLID</a:t>
              </a:r>
            </a:p>
          </p:txBody>
        </p:sp>
        <p:sp>
          <p:nvSpPr>
            <p:cNvPr id="46098" name="_s58377"/>
            <p:cNvSpPr>
              <a:spLocks noChangeArrowheads="1"/>
            </p:cNvSpPr>
            <p:nvPr/>
          </p:nvSpPr>
          <p:spPr bwMode="auto">
            <a:xfrm>
              <a:off x="1296" y="1449"/>
              <a:ext cx="571" cy="78"/>
            </a:xfrm>
            <a:prstGeom prst="roundRect">
              <a:avLst>
                <a:gd name="adj" fmla="val 16667"/>
              </a:avLst>
            </a:prstGeom>
            <a:solidFill>
              <a:srgbClr val="FF00FF">
                <a:alpha val="50195"/>
              </a:srgbClr>
            </a:solidFill>
            <a:ln w="28575">
              <a:solidFill>
                <a:srgbClr val="FF00AD"/>
              </a:solidFill>
              <a:round/>
              <a:headEnd/>
              <a:tailEnd/>
            </a:ln>
          </p:spPr>
          <p:txBody>
            <a:bodyPr wrap="none" lIns="0" tIns="0" rIns="0" bIns="0" anchor="ctr"/>
            <a:lstStyle/>
            <a:p>
              <a:pPr algn="ctr"/>
              <a:r>
                <a:rPr lang="en-US" dirty="0"/>
                <a:t>LIQUID</a:t>
              </a:r>
            </a:p>
          </p:txBody>
        </p:sp>
        <p:sp>
          <p:nvSpPr>
            <p:cNvPr id="46099" name="_s58378"/>
            <p:cNvSpPr>
              <a:spLocks noChangeArrowheads="1"/>
            </p:cNvSpPr>
            <p:nvPr/>
          </p:nvSpPr>
          <p:spPr bwMode="auto">
            <a:xfrm>
              <a:off x="2151" y="1449"/>
              <a:ext cx="648" cy="78"/>
            </a:xfrm>
            <a:prstGeom prst="roundRect">
              <a:avLst>
                <a:gd name="adj" fmla="val 16667"/>
              </a:avLst>
            </a:prstGeom>
            <a:solidFill>
              <a:srgbClr val="FF00FF">
                <a:alpha val="50195"/>
              </a:srgbClr>
            </a:solidFill>
            <a:ln w="28575">
              <a:solidFill>
                <a:srgbClr val="FF00AD"/>
              </a:solidFill>
              <a:round/>
              <a:headEnd/>
              <a:tailEnd/>
            </a:ln>
          </p:spPr>
          <p:txBody>
            <a:bodyPr wrap="none" lIns="0" tIns="0" rIns="0" bIns="0" anchor="ctr"/>
            <a:lstStyle/>
            <a:p>
              <a:pPr algn="ctr"/>
              <a:r>
                <a:rPr lang="en-US"/>
                <a:t>GASEOUS</a:t>
              </a:r>
            </a:p>
          </p:txBody>
        </p:sp>
      </p:grpSp>
      <p:sp>
        <p:nvSpPr>
          <p:cNvPr id="46084" name="_s58375"/>
          <p:cNvSpPr>
            <a:spLocks noChangeArrowheads="1"/>
          </p:cNvSpPr>
          <p:nvPr/>
        </p:nvSpPr>
        <p:spPr bwMode="auto">
          <a:xfrm>
            <a:off x="3421063" y="457200"/>
            <a:ext cx="1912937" cy="595313"/>
          </a:xfrm>
          <a:prstGeom prst="roundRect">
            <a:avLst>
              <a:gd name="adj" fmla="val 16667"/>
            </a:avLst>
          </a:prstGeom>
          <a:solidFill>
            <a:srgbClr val="FF0000">
              <a:alpha val="50195"/>
            </a:srgbClr>
          </a:solidFill>
          <a:ln w="28575">
            <a:solidFill>
              <a:srgbClr val="FF0000"/>
            </a:solidFill>
            <a:round/>
            <a:headEnd/>
            <a:tailEnd/>
          </a:ln>
        </p:spPr>
        <p:txBody>
          <a:bodyPr wrap="none" lIns="0" tIns="0" rIns="0" bIns="0" anchor="ctr"/>
          <a:lstStyle/>
          <a:p>
            <a:pPr algn="ctr"/>
            <a:r>
              <a:rPr lang="en-US" sz="2000"/>
              <a:t>FUELS</a:t>
            </a:r>
          </a:p>
        </p:txBody>
      </p:sp>
      <p:grpSp>
        <p:nvGrpSpPr>
          <p:cNvPr id="3" name="Organization Chart 2"/>
          <p:cNvGrpSpPr>
            <a:grpSpLocks noChangeAspect="1"/>
          </p:cNvGrpSpPr>
          <p:nvPr/>
        </p:nvGrpSpPr>
        <p:grpSpPr bwMode="auto">
          <a:xfrm>
            <a:off x="4822040" y="1676400"/>
            <a:ext cx="4093359" cy="2651125"/>
            <a:chOff x="423" y="1155"/>
            <a:chExt cx="2376" cy="372"/>
          </a:xfrm>
        </p:grpSpPr>
        <p:cxnSp>
          <p:nvCxnSpPr>
            <p:cNvPr id="46086" name="_s58372"/>
            <p:cNvCxnSpPr>
              <a:cxnSpLocks noChangeShapeType="1"/>
              <a:stCxn id="46092" idx="0"/>
              <a:endCxn id="46089" idx="2"/>
            </p:cNvCxnSpPr>
            <p:nvPr/>
          </p:nvCxnSpPr>
          <p:spPr bwMode="auto">
            <a:xfrm rot="16200000" flipV="1">
              <a:off x="1921" y="895"/>
              <a:ext cx="237" cy="870"/>
            </a:xfrm>
            <a:prstGeom prst="bentConnector3">
              <a:avLst>
                <a:gd name="adj1" fmla="val 50000"/>
              </a:avLst>
            </a:prstGeom>
            <a:noFill/>
            <a:ln w="38100">
              <a:solidFill>
                <a:schemeClr val="tx1"/>
              </a:solidFill>
              <a:miter lim="800000"/>
              <a:headEnd/>
              <a:tailEnd/>
            </a:ln>
          </p:spPr>
        </p:cxnSp>
        <p:cxnSp>
          <p:nvCxnSpPr>
            <p:cNvPr id="46087" name="_s58373"/>
            <p:cNvCxnSpPr>
              <a:cxnSpLocks noChangeShapeType="1"/>
            </p:cNvCxnSpPr>
            <p:nvPr/>
          </p:nvCxnSpPr>
          <p:spPr bwMode="auto">
            <a:xfrm rot="5400000" flipH="1" flipV="1">
              <a:off x="1492" y="1332"/>
              <a:ext cx="226" cy="1"/>
            </a:xfrm>
            <a:prstGeom prst="straightConnector1">
              <a:avLst/>
            </a:prstGeom>
            <a:noFill/>
            <a:ln w="38100">
              <a:solidFill>
                <a:schemeClr val="tx1"/>
              </a:solidFill>
              <a:round/>
              <a:headEnd/>
              <a:tailEnd/>
            </a:ln>
          </p:spPr>
        </p:cxnSp>
        <p:cxnSp>
          <p:nvCxnSpPr>
            <p:cNvPr id="46088" name="_s58374"/>
            <p:cNvCxnSpPr>
              <a:cxnSpLocks noChangeShapeType="1"/>
              <a:stCxn id="46090" idx="0"/>
              <a:endCxn id="46089" idx="2"/>
            </p:cNvCxnSpPr>
            <p:nvPr/>
          </p:nvCxnSpPr>
          <p:spPr bwMode="auto">
            <a:xfrm rot="5400000" flipH="1" flipV="1">
              <a:off x="1047" y="891"/>
              <a:ext cx="237" cy="879"/>
            </a:xfrm>
            <a:prstGeom prst="bentConnector3">
              <a:avLst>
                <a:gd name="adj1" fmla="val 50000"/>
              </a:avLst>
            </a:prstGeom>
            <a:noFill/>
            <a:ln w="38100">
              <a:solidFill>
                <a:schemeClr val="tx1"/>
              </a:solidFill>
              <a:miter lim="800000"/>
              <a:headEnd/>
              <a:tailEnd/>
            </a:ln>
          </p:spPr>
        </p:cxnSp>
        <p:sp>
          <p:nvSpPr>
            <p:cNvPr id="46089" name="_s58375"/>
            <p:cNvSpPr>
              <a:spLocks noChangeArrowheads="1"/>
            </p:cNvSpPr>
            <p:nvPr/>
          </p:nvSpPr>
          <p:spPr bwMode="auto">
            <a:xfrm>
              <a:off x="632" y="1155"/>
              <a:ext cx="1946" cy="57"/>
            </a:xfrm>
            <a:prstGeom prst="roundRect">
              <a:avLst>
                <a:gd name="adj" fmla="val 16667"/>
              </a:avLst>
            </a:prstGeom>
            <a:solidFill>
              <a:srgbClr val="FF0000">
                <a:alpha val="50195"/>
              </a:srgbClr>
            </a:solidFill>
            <a:ln w="28575">
              <a:solidFill>
                <a:srgbClr val="FF0000"/>
              </a:solidFill>
              <a:round/>
              <a:headEnd/>
              <a:tailEnd/>
            </a:ln>
          </p:spPr>
          <p:txBody>
            <a:bodyPr wrap="none" lIns="0" tIns="0" rIns="0" bIns="0" anchor="ctr"/>
            <a:lstStyle/>
            <a:p>
              <a:pPr algn="ctr"/>
              <a:r>
                <a:rPr lang="en-US" sz="2000" dirty="0"/>
                <a:t>SECONDARY/ DERIVED</a:t>
              </a:r>
            </a:p>
          </p:txBody>
        </p:sp>
        <p:sp>
          <p:nvSpPr>
            <p:cNvPr id="46090" name="_s58376"/>
            <p:cNvSpPr>
              <a:spLocks noChangeArrowheads="1"/>
            </p:cNvSpPr>
            <p:nvPr/>
          </p:nvSpPr>
          <p:spPr bwMode="auto">
            <a:xfrm>
              <a:off x="423" y="1449"/>
              <a:ext cx="607" cy="78"/>
            </a:xfrm>
            <a:prstGeom prst="roundRect">
              <a:avLst>
                <a:gd name="adj" fmla="val 16667"/>
              </a:avLst>
            </a:prstGeom>
            <a:solidFill>
              <a:srgbClr val="FF00FF">
                <a:alpha val="50195"/>
              </a:srgbClr>
            </a:solidFill>
            <a:ln w="28575">
              <a:solidFill>
                <a:srgbClr val="FF00AD"/>
              </a:solidFill>
              <a:round/>
              <a:headEnd/>
              <a:tailEnd/>
            </a:ln>
          </p:spPr>
          <p:txBody>
            <a:bodyPr wrap="none" lIns="0" tIns="0" rIns="0" bIns="0" anchor="ctr"/>
            <a:lstStyle/>
            <a:p>
              <a:pPr algn="ctr"/>
              <a:r>
                <a:rPr lang="en-US" dirty="0"/>
                <a:t>SOLID</a:t>
              </a:r>
            </a:p>
          </p:txBody>
        </p:sp>
        <p:sp>
          <p:nvSpPr>
            <p:cNvPr id="46091" name="_s58377"/>
            <p:cNvSpPr>
              <a:spLocks noChangeArrowheads="1"/>
            </p:cNvSpPr>
            <p:nvPr/>
          </p:nvSpPr>
          <p:spPr bwMode="auto">
            <a:xfrm>
              <a:off x="1296" y="1449"/>
              <a:ext cx="571" cy="78"/>
            </a:xfrm>
            <a:prstGeom prst="roundRect">
              <a:avLst>
                <a:gd name="adj" fmla="val 16667"/>
              </a:avLst>
            </a:prstGeom>
            <a:solidFill>
              <a:srgbClr val="FF00FF">
                <a:alpha val="50195"/>
              </a:srgbClr>
            </a:solidFill>
            <a:ln w="28575">
              <a:solidFill>
                <a:srgbClr val="FF00AD"/>
              </a:solidFill>
              <a:round/>
              <a:headEnd/>
              <a:tailEnd/>
            </a:ln>
          </p:spPr>
          <p:txBody>
            <a:bodyPr wrap="none" lIns="0" tIns="0" rIns="0" bIns="0" anchor="ctr"/>
            <a:lstStyle/>
            <a:p>
              <a:pPr algn="ctr"/>
              <a:r>
                <a:rPr lang="en-US"/>
                <a:t>LIQUID</a:t>
              </a:r>
            </a:p>
          </p:txBody>
        </p:sp>
        <p:sp>
          <p:nvSpPr>
            <p:cNvPr id="46092" name="_s58378"/>
            <p:cNvSpPr>
              <a:spLocks noChangeArrowheads="1"/>
            </p:cNvSpPr>
            <p:nvPr/>
          </p:nvSpPr>
          <p:spPr bwMode="auto">
            <a:xfrm>
              <a:off x="2151" y="1449"/>
              <a:ext cx="648" cy="78"/>
            </a:xfrm>
            <a:prstGeom prst="roundRect">
              <a:avLst>
                <a:gd name="adj" fmla="val 16667"/>
              </a:avLst>
            </a:prstGeom>
            <a:solidFill>
              <a:srgbClr val="FF00FF">
                <a:alpha val="50195"/>
              </a:srgbClr>
            </a:solidFill>
            <a:ln w="28575">
              <a:solidFill>
                <a:srgbClr val="FF00AD"/>
              </a:solidFill>
              <a:round/>
              <a:headEnd/>
              <a:tailEnd/>
            </a:ln>
          </p:spPr>
          <p:txBody>
            <a:bodyPr wrap="none" lIns="0" tIns="0" rIns="0" bIns="0" anchor="ctr"/>
            <a:lstStyle/>
            <a:p>
              <a:pPr algn="ctr"/>
              <a:r>
                <a:rPr lang="en-US"/>
                <a:t>GASEOUS</a:t>
              </a:r>
            </a:p>
          </p:txBody>
        </p:sp>
      </p:grpSp>
      <p:sp>
        <p:nvSpPr>
          <p:cNvPr id="22" name="_s58375"/>
          <p:cNvSpPr>
            <a:spLocks noChangeArrowheads="1"/>
          </p:cNvSpPr>
          <p:nvPr/>
        </p:nvSpPr>
        <p:spPr bwMode="auto">
          <a:xfrm>
            <a:off x="220663" y="4800600"/>
            <a:ext cx="998537" cy="1509713"/>
          </a:xfrm>
          <a:prstGeom prst="roundRect">
            <a:avLst>
              <a:gd name="adj" fmla="val 16667"/>
            </a:avLst>
          </a:prstGeom>
          <a:solidFill>
            <a:srgbClr val="FFFF00">
              <a:alpha val="50195"/>
            </a:srgbClr>
          </a:solidFill>
          <a:ln w="28575">
            <a:solidFill>
              <a:srgbClr val="FF0000"/>
            </a:solidFill>
            <a:round/>
            <a:headEnd/>
            <a:tailEnd/>
          </a:ln>
        </p:spPr>
        <p:txBody>
          <a:bodyPr wrap="none" lIns="0" tIns="0" rIns="0" bIns="0" anchor="ctr"/>
          <a:lstStyle/>
          <a:p>
            <a:pPr algn="ctr"/>
            <a:r>
              <a:rPr lang="en-US" sz="2000" dirty="0"/>
              <a:t>Wood,</a:t>
            </a:r>
          </a:p>
          <a:p>
            <a:pPr algn="ctr"/>
            <a:r>
              <a:rPr lang="en-US" sz="2000" dirty="0"/>
              <a:t>peat,</a:t>
            </a:r>
          </a:p>
          <a:p>
            <a:pPr algn="ctr"/>
            <a:r>
              <a:rPr lang="en-US" sz="2000" dirty="0"/>
              <a:t>coal, </a:t>
            </a:r>
          </a:p>
          <a:p>
            <a:pPr algn="ctr"/>
            <a:r>
              <a:rPr lang="en-US" sz="2000" dirty="0"/>
              <a:t>lignite</a:t>
            </a:r>
          </a:p>
        </p:txBody>
      </p:sp>
      <p:cxnSp>
        <p:nvCxnSpPr>
          <p:cNvPr id="24" name="Straight Connector 23"/>
          <p:cNvCxnSpPr/>
          <p:nvPr/>
        </p:nvCxnSpPr>
        <p:spPr>
          <a:xfrm>
            <a:off x="2362200" y="1371600"/>
            <a:ext cx="449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210594" y="1523204"/>
            <a:ext cx="304802" cy="1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a:off x="6706394" y="1523206"/>
            <a:ext cx="304802" cy="1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_s58375"/>
          <p:cNvSpPr>
            <a:spLocks noChangeArrowheads="1"/>
          </p:cNvSpPr>
          <p:nvPr/>
        </p:nvSpPr>
        <p:spPr bwMode="auto">
          <a:xfrm>
            <a:off x="1676400" y="4800600"/>
            <a:ext cx="1219201" cy="1509713"/>
          </a:xfrm>
          <a:prstGeom prst="roundRect">
            <a:avLst>
              <a:gd name="adj" fmla="val 16667"/>
            </a:avLst>
          </a:prstGeom>
          <a:solidFill>
            <a:srgbClr val="FFFF00">
              <a:alpha val="50195"/>
            </a:srgbClr>
          </a:solidFill>
          <a:ln w="28575">
            <a:solidFill>
              <a:srgbClr val="FF0000"/>
            </a:solidFill>
            <a:round/>
            <a:headEnd/>
            <a:tailEnd/>
          </a:ln>
        </p:spPr>
        <p:txBody>
          <a:bodyPr wrap="none" lIns="0" tIns="0" rIns="0" bIns="0" anchor="ctr"/>
          <a:lstStyle/>
          <a:p>
            <a:pPr algn="ctr"/>
            <a:r>
              <a:rPr lang="en-US" sz="2000" dirty="0"/>
              <a:t>Crude oil,</a:t>
            </a:r>
          </a:p>
          <a:p>
            <a:pPr algn="ctr"/>
            <a:r>
              <a:rPr lang="en-US" sz="2000" dirty="0"/>
              <a:t>Vegetable</a:t>
            </a:r>
          </a:p>
          <a:p>
            <a:pPr algn="ctr"/>
            <a:r>
              <a:rPr lang="en-US" sz="2000" dirty="0"/>
              <a:t>oil</a:t>
            </a:r>
          </a:p>
        </p:txBody>
      </p:sp>
      <p:sp>
        <p:nvSpPr>
          <p:cNvPr id="37" name="_s58375"/>
          <p:cNvSpPr>
            <a:spLocks noChangeArrowheads="1"/>
          </p:cNvSpPr>
          <p:nvPr/>
        </p:nvSpPr>
        <p:spPr bwMode="auto">
          <a:xfrm>
            <a:off x="3352800" y="4800600"/>
            <a:ext cx="998537" cy="1509713"/>
          </a:xfrm>
          <a:prstGeom prst="roundRect">
            <a:avLst>
              <a:gd name="adj" fmla="val 16667"/>
            </a:avLst>
          </a:prstGeom>
          <a:solidFill>
            <a:srgbClr val="FFFF00">
              <a:alpha val="50195"/>
            </a:srgbClr>
          </a:solidFill>
          <a:ln w="28575">
            <a:solidFill>
              <a:srgbClr val="FF0000"/>
            </a:solidFill>
            <a:round/>
            <a:headEnd/>
            <a:tailEnd/>
          </a:ln>
        </p:spPr>
        <p:txBody>
          <a:bodyPr wrap="none" lIns="0" tIns="0" rIns="0" bIns="0" anchor="ctr"/>
          <a:lstStyle/>
          <a:p>
            <a:pPr algn="ctr"/>
            <a:r>
              <a:rPr lang="en-US" sz="2000" dirty="0"/>
              <a:t>Natural</a:t>
            </a:r>
          </a:p>
          <a:p>
            <a:pPr algn="ctr"/>
            <a:r>
              <a:rPr lang="en-US" sz="2000" dirty="0"/>
              <a:t>gas</a:t>
            </a:r>
          </a:p>
        </p:txBody>
      </p:sp>
      <p:sp>
        <p:nvSpPr>
          <p:cNvPr id="38" name="_s58375"/>
          <p:cNvSpPr>
            <a:spLocks noChangeArrowheads="1"/>
          </p:cNvSpPr>
          <p:nvPr/>
        </p:nvSpPr>
        <p:spPr bwMode="auto">
          <a:xfrm>
            <a:off x="4876800" y="4800600"/>
            <a:ext cx="998537" cy="1509713"/>
          </a:xfrm>
          <a:prstGeom prst="roundRect">
            <a:avLst>
              <a:gd name="adj" fmla="val 16667"/>
            </a:avLst>
          </a:prstGeom>
          <a:solidFill>
            <a:srgbClr val="00B0F0">
              <a:alpha val="50195"/>
            </a:srgbClr>
          </a:solidFill>
          <a:ln w="28575">
            <a:solidFill>
              <a:srgbClr val="FF0000"/>
            </a:solidFill>
            <a:round/>
            <a:headEnd/>
            <a:tailEnd/>
          </a:ln>
        </p:spPr>
        <p:txBody>
          <a:bodyPr wrap="none" lIns="0" tIns="0" rIns="0" bIns="0" anchor="ctr"/>
          <a:lstStyle/>
          <a:p>
            <a:pPr algn="ctr"/>
            <a:r>
              <a:rPr lang="en-US" sz="2000" dirty="0"/>
              <a:t>Coke,</a:t>
            </a:r>
          </a:p>
          <a:p>
            <a:pPr algn="ctr"/>
            <a:r>
              <a:rPr lang="en-US" sz="2000" dirty="0"/>
              <a:t>charcoal</a:t>
            </a:r>
          </a:p>
        </p:txBody>
      </p:sp>
      <p:sp>
        <p:nvSpPr>
          <p:cNvPr id="39" name="_s58375"/>
          <p:cNvSpPr>
            <a:spLocks noChangeArrowheads="1"/>
          </p:cNvSpPr>
          <p:nvPr/>
        </p:nvSpPr>
        <p:spPr bwMode="auto">
          <a:xfrm>
            <a:off x="6248400" y="4800600"/>
            <a:ext cx="1219200" cy="1509713"/>
          </a:xfrm>
          <a:prstGeom prst="roundRect">
            <a:avLst>
              <a:gd name="adj" fmla="val 16667"/>
            </a:avLst>
          </a:prstGeom>
          <a:solidFill>
            <a:srgbClr val="00B0F0">
              <a:alpha val="50195"/>
            </a:srgbClr>
          </a:solidFill>
          <a:ln w="28575">
            <a:solidFill>
              <a:srgbClr val="FF0000"/>
            </a:solidFill>
            <a:round/>
            <a:headEnd/>
            <a:tailEnd/>
          </a:ln>
        </p:spPr>
        <p:txBody>
          <a:bodyPr wrap="none" lIns="0" tIns="0" rIns="0" bIns="0" anchor="ctr"/>
          <a:lstStyle/>
          <a:p>
            <a:pPr algn="ctr"/>
            <a:r>
              <a:rPr lang="en-US" sz="2000" dirty="0"/>
              <a:t>Tar, </a:t>
            </a:r>
          </a:p>
          <a:p>
            <a:pPr algn="ctr"/>
            <a:r>
              <a:rPr lang="en-US" sz="2000" dirty="0"/>
              <a:t>Kerosene, </a:t>
            </a:r>
          </a:p>
          <a:p>
            <a:pPr algn="ctr"/>
            <a:r>
              <a:rPr lang="en-US" sz="2000" dirty="0"/>
              <a:t>Diesel,</a:t>
            </a:r>
          </a:p>
          <a:p>
            <a:pPr algn="ctr"/>
            <a:r>
              <a:rPr lang="en-US" sz="2000" dirty="0"/>
              <a:t>Petrol,</a:t>
            </a:r>
          </a:p>
        </p:txBody>
      </p:sp>
      <p:sp>
        <p:nvSpPr>
          <p:cNvPr id="40" name="_s58375"/>
          <p:cNvSpPr>
            <a:spLocks noChangeArrowheads="1"/>
          </p:cNvSpPr>
          <p:nvPr/>
        </p:nvSpPr>
        <p:spPr bwMode="auto">
          <a:xfrm>
            <a:off x="7772400" y="4800600"/>
            <a:ext cx="1295400" cy="1509713"/>
          </a:xfrm>
          <a:prstGeom prst="roundRect">
            <a:avLst>
              <a:gd name="adj" fmla="val 16667"/>
            </a:avLst>
          </a:prstGeom>
          <a:solidFill>
            <a:srgbClr val="00B0F0">
              <a:alpha val="50195"/>
            </a:srgbClr>
          </a:solidFill>
          <a:ln w="28575">
            <a:solidFill>
              <a:srgbClr val="FF0000"/>
            </a:solidFill>
            <a:round/>
            <a:headEnd/>
            <a:tailEnd/>
          </a:ln>
        </p:spPr>
        <p:txBody>
          <a:bodyPr wrap="none" lIns="0" tIns="0" rIns="0" bIns="0" anchor="ctr"/>
          <a:lstStyle/>
          <a:p>
            <a:pPr algn="ctr"/>
            <a:r>
              <a:rPr lang="en-US" sz="2000" dirty="0"/>
              <a:t>Coal gas,</a:t>
            </a:r>
          </a:p>
          <a:p>
            <a:pPr algn="ctr"/>
            <a:r>
              <a:rPr lang="en-US" sz="2000" dirty="0"/>
              <a:t>Bio gas,</a:t>
            </a:r>
          </a:p>
          <a:p>
            <a:pPr algn="ctr"/>
            <a:r>
              <a:rPr lang="en-US" sz="2000" dirty="0"/>
              <a:t>Water gas,</a:t>
            </a:r>
          </a:p>
          <a:p>
            <a:pPr algn="ctr"/>
            <a:r>
              <a:rPr lang="en-US" sz="2000" dirty="0"/>
              <a:t>LPG</a:t>
            </a:r>
          </a:p>
        </p:txBody>
      </p:sp>
      <p:cxnSp>
        <p:nvCxnSpPr>
          <p:cNvPr id="41" name="Straight Arrow Connector 40"/>
          <p:cNvCxnSpPr/>
          <p:nvPr/>
        </p:nvCxnSpPr>
        <p:spPr>
          <a:xfrm rot="5400000">
            <a:off x="4190204" y="1218406"/>
            <a:ext cx="304802" cy="1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84664"/>
          </a:xfrm>
        </p:spPr>
        <p:txBody>
          <a:bodyPr>
            <a:normAutofit fontScale="90000"/>
          </a:bodyPr>
          <a:lstStyle/>
          <a:p>
            <a:pPr algn="ctr"/>
            <a:r>
              <a:rPr lang="en-US" sz="3100" dirty="0">
                <a:solidFill>
                  <a:srgbClr val="FFFF00"/>
                </a:solidFill>
              </a:rPr>
              <a:t>Working</a:t>
            </a:r>
            <a:r>
              <a:rPr lang="en-US" dirty="0"/>
              <a:t> </a:t>
            </a:r>
          </a:p>
        </p:txBody>
      </p:sp>
      <p:sp>
        <p:nvSpPr>
          <p:cNvPr id="3" name="Content Placeholder 2"/>
          <p:cNvSpPr>
            <a:spLocks noGrp="1"/>
          </p:cNvSpPr>
          <p:nvPr>
            <p:ph idx="1"/>
          </p:nvPr>
        </p:nvSpPr>
        <p:spPr>
          <a:xfrm>
            <a:off x="152400" y="457200"/>
            <a:ext cx="9144000" cy="6400800"/>
          </a:xfrm>
        </p:spPr>
        <p:txBody>
          <a:bodyPr>
            <a:noAutofit/>
          </a:bodyPr>
          <a:lstStyle/>
          <a:p>
            <a:pPr>
              <a:lnSpc>
                <a:spcPct val="150000"/>
              </a:lnSpc>
            </a:pPr>
            <a:r>
              <a:rPr lang="en-US" sz="2200" dirty="0">
                <a:latin typeface="Cambria" pitchFamily="18" charset="0"/>
              </a:rPr>
              <a:t>The crude oil is heated at about 400°C in a furnace. </a:t>
            </a:r>
            <a:r>
              <a:rPr lang="en-US" sz="2200" dirty="0" err="1">
                <a:latin typeface="Cambria" pitchFamily="18" charset="0"/>
              </a:rPr>
              <a:t>Vapours</a:t>
            </a:r>
            <a:r>
              <a:rPr lang="en-US" sz="2200" dirty="0">
                <a:latin typeface="Cambria" pitchFamily="18" charset="0"/>
              </a:rPr>
              <a:t> enter into the fractionating column at the bottom.</a:t>
            </a:r>
          </a:p>
          <a:p>
            <a:pPr>
              <a:lnSpc>
                <a:spcPct val="150000"/>
              </a:lnSpc>
            </a:pPr>
            <a:r>
              <a:rPr lang="en-US" sz="2200" dirty="0">
                <a:latin typeface="Cambria" pitchFamily="18" charset="0"/>
              </a:rPr>
              <a:t>The </a:t>
            </a:r>
            <a:r>
              <a:rPr lang="en-US" sz="2200" dirty="0" err="1">
                <a:latin typeface="Cambria" pitchFamily="18" charset="0"/>
              </a:rPr>
              <a:t>vapours</a:t>
            </a:r>
            <a:r>
              <a:rPr lang="en-US" sz="2200" dirty="0">
                <a:latin typeface="Cambria" pitchFamily="18" charset="0"/>
              </a:rPr>
              <a:t> travel upwards through the bubble cups and gradually get cooled. The </a:t>
            </a:r>
            <a:r>
              <a:rPr lang="en-US" sz="2200" dirty="0" err="1">
                <a:latin typeface="Cambria" pitchFamily="18" charset="0"/>
              </a:rPr>
              <a:t>vapours</a:t>
            </a:r>
            <a:r>
              <a:rPr lang="en-US" sz="2200" dirty="0">
                <a:latin typeface="Cambria" pitchFamily="18" charset="0"/>
              </a:rPr>
              <a:t> of organic compounds with higher </a:t>
            </a:r>
            <a:r>
              <a:rPr lang="en-US" sz="2200" dirty="0" err="1">
                <a:latin typeface="Cambria" pitchFamily="18" charset="0"/>
              </a:rPr>
              <a:t>b.p</a:t>
            </a:r>
            <a:r>
              <a:rPr lang="en-US" sz="2200" dirty="0">
                <a:latin typeface="Cambria" pitchFamily="18" charset="0"/>
              </a:rPr>
              <a:t>. get condensed in bubble cups and the liquid deposits on the trays.</a:t>
            </a:r>
          </a:p>
          <a:p>
            <a:pPr>
              <a:lnSpc>
                <a:spcPct val="150000"/>
              </a:lnSpc>
            </a:pPr>
            <a:r>
              <a:rPr lang="en-US" sz="2200" dirty="0">
                <a:latin typeface="Cambria" pitchFamily="18" charset="0"/>
              </a:rPr>
              <a:t>The uncondensed </a:t>
            </a:r>
            <a:r>
              <a:rPr lang="en-US" sz="2200" dirty="0" err="1">
                <a:latin typeface="Cambria" pitchFamily="18" charset="0"/>
              </a:rPr>
              <a:t>vapours</a:t>
            </a:r>
            <a:r>
              <a:rPr lang="en-US" sz="2200" dirty="0">
                <a:latin typeface="Cambria" pitchFamily="18" charset="0"/>
              </a:rPr>
              <a:t> rise up and get condensed in upper trays. </a:t>
            </a:r>
          </a:p>
          <a:p>
            <a:pPr>
              <a:lnSpc>
                <a:spcPct val="150000"/>
              </a:lnSpc>
            </a:pPr>
            <a:r>
              <a:rPr lang="en-US" sz="2200" dirty="0">
                <a:latin typeface="Cambria" pitchFamily="18" charset="0"/>
              </a:rPr>
              <a:t>From various trays, the fractions like petrol, diesel, </a:t>
            </a:r>
            <a:r>
              <a:rPr lang="en-US" sz="2200" dirty="0" err="1">
                <a:latin typeface="Cambria" pitchFamily="18" charset="0"/>
              </a:rPr>
              <a:t>kerocene</a:t>
            </a:r>
            <a:r>
              <a:rPr lang="en-US" sz="2200" dirty="0">
                <a:latin typeface="Cambria" pitchFamily="18" charset="0"/>
              </a:rPr>
              <a:t>, naphtha, heavy oil etc. are taken out. Finally a small part of </a:t>
            </a:r>
            <a:r>
              <a:rPr lang="en-US" sz="2200" dirty="0" err="1">
                <a:latin typeface="Cambria" pitchFamily="18" charset="0"/>
              </a:rPr>
              <a:t>vapours</a:t>
            </a:r>
            <a:r>
              <a:rPr lang="en-US" sz="2200" dirty="0">
                <a:latin typeface="Cambria" pitchFamily="18" charset="0"/>
              </a:rPr>
              <a:t> comes out as uncondensed gases from the top at about 40°C.</a:t>
            </a:r>
          </a:p>
          <a:p>
            <a:pPr>
              <a:lnSpc>
                <a:spcPct val="150000"/>
              </a:lnSpc>
            </a:pPr>
            <a:r>
              <a:rPr lang="en-US" sz="2200" dirty="0">
                <a:latin typeface="Cambria" pitchFamily="18" charset="0"/>
              </a:rPr>
              <a:t>Heavy oil fraction can be further fractionated to get lubricating oils, </a:t>
            </a:r>
            <a:r>
              <a:rPr lang="en-US" sz="2200" dirty="0" err="1">
                <a:latin typeface="Cambria" pitchFamily="18" charset="0"/>
              </a:rPr>
              <a:t>vaseline</a:t>
            </a:r>
            <a:r>
              <a:rPr lang="en-US" sz="2200" dirty="0">
                <a:latin typeface="Cambria" pitchFamily="18" charset="0"/>
              </a:rPr>
              <a:t>, wax. The petrol obtained from refinery is called as straight run petrol but is not a good quality petrol.</a:t>
            </a:r>
          </a:p>
          <a:p>
            <a:pPr>
              <a:lnSpc>
                <a:spcPct val="150000"/>
              </a:lnSpc>
            </a:pPr>
            <a:r>
              <a:rPr lang="en-US" sz="2200" dirty="0">
                <a:latin typeface="Cambria" pitchFamily="18" charset="0"/>
              </a:rPr>
              <a:t>•</a:t>
            </a:r>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
            <a:ext cx="7315200" cy="685800"/>
          </a:xfrm>
        </p:spPr>
        <p:txBody>
          <a:bodyPr>
            <a:normAutofit fontScale="90000"/>
          </a:bodyPr>
          <a:lstStyle/>
          <a:p>
            <a:pPr algn="ctr"/>
            <a:r>
              <a:rPr lang="en-US" b="1" dirty="0">
                <a:solidFill>
                  <a:srgbClr val="FFFF00"/>
                </a:solidFill>
              </a:rPr>
              <a:t>Cracking</a:t>
            </a:r>
          </a:p>
        </p:txBody>
      </p:sp>
      <p:sp>
        <p:nvSpPr>
          <p:cNvPr id="5" name="Content Placeholder 4"/>
          <p:cNvSpPr>
            <a:spLocks noGrp="1"/>
          </p:cNvSpPr>
          <p:nvPr>
            <p:ph idx="1"/>
          </p:nvPr>
        </p:nvSpPr>
        <p:spPr>
          <a:xfrm>
            <a:off x="228600" y="609600"/>
            <a:ext cx="8686800" cy="5715000"/>
          </a:xfrm>
        </p:spPr>
        <p:txBody>
          <a:bodyPr>
            <a:noAutofit/>
          </a:bodyPr>
          <a:lstStyle/>
          <a:p>
            <a:pPr algn="just">
              <a:lnSpc>
                <a:spcPct val="150000"/>
              </a:lnSpc>
            </a:pPr>
            <a:r>
              <a:rPr lang="en-US" sz="2000" dirty="0">
                <a:latin typeface="Cambria" pitchFamily="18" charset="0"/>
                <a:cs typeface="Calibri" pitchFamily="34" charset="0"/>
              </a:rPr>
              <a:t>Cracking is defined as the process of decomposition of higher molecular weight hydrocarbons (higher boiling) into lower molecular weight hydrocarbons (low boiling).</a:t>
            </a:r>
          </a:p>
          <a:p>
            <a:pPr algn="just">
              <a:lnSpc>
                <a:spcPct val="150000"/>
              </a:lnSpc>
            </a:pPr>
            <a:r>
              <a:rPr lang="en-US" sz="2000" dirty="0">
                <a:latin typeface="Cambria" pitchFamily="18" charset="0"/>
              </a:rPr>
              <a:t>The rate of cracking and the end products are strongly dependent on the temperature and presence of catalysts.</a:t>
            </a:r>
          </a:p>
          <a:p>
            <a:pPr algn="just">
              <a:lnSpc>
                <a:spcPct val="150000"/>
              </a:lnSpc>
              <a:buNone/>
            </a:pPr>
            <a:r>
              <a:rPr lang="en-US" sz="2000" dirty="0">
                <a:latin typeface="Cambria" pitchFamily="18" charset="0"/>
              </a:rPr>
              <a:t>			</a:t>
            </a:r>
            <a:r>
              <a:rPr lang="en-US" sz="2800" dirty="0">
                <a:latin typeface="Cambria" pitchFamily="18" charset="0"/>
              </a:rPr>
              <a:t>C</a:t>
            </a:r>
            <a:r>
              <a:rPr lang="en-US" sz="2800" baseline="-25000" dirty="0">
                <a:latin typeface="Cambria" pitchFamily="18" charset="0"/>
              </a:rPr>
              <a:t>10</a:t>
            </a:r>
            <a:r>
              <a:rPr lang="en-US" sz="2800" dirty="0">
                <a:latin typeface="Cambria" pitchFamily="18" charset="0"/>
              </a:rPr>
              <a:t>H</a:t>
            </a:r>
            <a:r>
              <a:rPr lang="en-US" sz="2800" baseline="-25000" dirty="0">
                <a:latin typeface="Cambria" pitchFamily="18" charset="0"/>
              </a:rPr>
              <a:t>22</a:t>
            </a:r>
            <a:r>
              <a:rPr lang="en-US" sz="2800" dirty="0">
                <a:latin typeface="Cambria" pitchFamily="18" charset="0"/>
              </a:rPr>
              <a:t> </a:t>
            </a:r>
            <a:r>
              <a:rPr lang="pt-BR" sz="2800" dirty="0">
                <a:latin typeface="Cambria" pitchFamily="18" charset="0"/>
              </a:rPr>
              <a:t>→ C</a:t>
            </a:r>
            <a:r>
              <a:rPr lang="pt-BR" sz="2800" baseline="-25000" dirty="0">
                <a:latin typeface="Cambria" pitchFamily="18" charset="0"/>
              </a:rPr>
              <a:t>5</a:t>
            </a:r>
            <a:r>
              <a:rPr lang="pt-BR" sz="2800" dirty="0">
                <a:latin typeface="Cambria" pitchFamily="18" charset="0"/>
              </a:rPr>
              <a:t>H</a:t>
            </a:r>
            <a:r>
              <a:rPr lang="pt-BR" sz="2800" baseline="-25000" dirty="0">
                <a:latin typeface="Cambria" pitchFamily="18" charset="0"/>
              </a:rPr>
              <a:t>12</a:t>
            </a:r>
            <a:r>
              <a:rPr lang="pt-BR" sz="2800" dirty="0">
                <a:latin typeface="Cambria" pitchFamily="18" charset="0"/>
              </a:rPr>
              <a:t> + C</a:t>
            </a:r>
            <a:r>
              <a:rPr lang="pt-BR" sz="2800" baseline="-25000" dirty="0">
                <a:latin typeface="Cambria" pitchFamily="18" charset="0"/>
              </a:rPr>
              <a:t>5</a:t>
            </a:r>
            <a:r>
              <a:rPr lang="pt-BR" sz="2800" dirty="0">
                <a:latin typeface="Cambria" pitchFamily="18" charset="0"/>
              </a:rPr>
              <a:t>H</a:t>
            </a:r>
            <a:r>
              <a:rPr lang="pt-BR" sz="2800" baseline="-25000" dirty="0">
                <a:latin typeface="Cambria" pitchFamily="18" charset="0"/>
              </a:rPr>
              <a:t>10</a:t>
            </a:r>
            <a:r>
              <a:rPr lang="pt-BR" sz="2800" dirty="0">
                <a:latin typeface="Cambria" pitchFamily="18" charset="0"/>
              </a:rPr>
              <a:t> </a:t>
            </a:r>
            <a:endParaRPr lang="pt-BR" sz="2000" dirty="0">
              <a:latin typeface="Cambria" pitchFamily="18" charset="0"/>
            </a:endParaRPr>
          </a:p>
          <a:p>
            <a:pPr>
              <a:lnSpc>
                <a:spcPct val="170000"/>
              </a:lnSpc>
              <a:buFontTx/>
              <a:buChar char="•"/>
            </a:pPr>
            <a:r>
              <a:rPr lang="en-US" sz="2000" dirty="0">
                <a:latin typeface="Cambria" pitchFamily="18" charset="0"/>
                <a:cs typeface="Calibri" pitchFamily="34" charset="0"/>
              </a:rPr>
              <a:t> Cracking process involves breaking of C-C and C-H bonds.</a:t>
            </a:r>
          </a:p>
          <a:p>
            <a:pPr>
              <a:lnSpc>
                <a:spcPct val="170000"/>
              </a:lnSpc>
              <a:buFontTx/>
              <a:buChar char="•"/>
            </a:pPr>
            <a:r>
              <a:rPr lang="en-US" sz="2000" dirty="0">
                <a:latin typeface="Cambria" pitchFamily="18" charset="0"/>
                <a:cs typeface="Calibri" pitchFamily="34" charset="0"/>
              </a:rPr>
              <a:t> It produces low boiling </a:t>
            </a:r>
            <a:r>
              <a:rPr lang="en-US" sz="2000" dirty="0" err="1">
                <a:latin typeface="Cambria" pitchFamily="18" charset="0"/>
                <a:cs typeface="Calibri" pitchFamily="34" charset="0"/>
              </a:rPr>
              <a:t>alkanes</a:t>
            </a:r>
            <a:r>
              <a:rPr lang="en-US" sz="2000" dirty="0">
                <a:latin typeface="Cambria" pitchFamily="18" charset="0"/>
                <a:cs typeface="Calibri" pitchFamily="34" charset="0"/>
              </a:rPr>
              <a:t> and alkenes. </a:t>
            </a:r>
          </a:p>
          <a:p>
            <a:pPr>
              <a:lnSpc>
                <a:spcPct val="170000"/>
              </a:lnSpc>
              <a:buFontTx/>
              <a:buChar char="•"/>
            </a:pPr>
            <a:r>
              <a:rPr lang="en-US" sz="2000" dirty="0">
                <a:latin typeface="Cambria" pitchFamily="18" charset="0"/>
                <a:cs typeface="Calibri" pitchFamily="34" charset="0"/>
              </a:rPr>
              <a:t> A small amount of carbon and hydrogen are also produced</a:t>
            </a:r>
            <a:r>
              <a:rPr lang="en-US" sz="2000" dirty="0">
                <a:latin typeface="Cambria" pitchFamily="18" charset="0"/>
              </a:rPr>
              <a:t>.</a:t>
            </a:r>
          </a:p>
          <a:p>
            <a:pPr>
              <a:lnSpc>
                <a:spcPct val="170000"/>
              </a:lnSpc>
              <a:buFontTx/>
              <a:buChar char="•"/>
            </a:pPr>
            <a:r>
              <a:rPr lang="en-US" sz="2000" dirty="0">
                <a:latin typeface="Cambria" pitchFamily="18" charset="0"/>
              </a:rPr>
              <a:t>It is possible to convert any higher boiling fraction into petrol or LPG by the process of cracking.</a:t>
            </a:r>
          </a:p>
          <a:p>
            <a:pPr algn="ctr">
              <a:lnSpc>
                <a:spcPct val="150000"/>
              </a:lnSpc>
              <a:buNone/>
            </a:pPr>
            <a:endParaRPr lang="pt-BR" sz="2000" dirty="0">
              <a:latin typeface="Cambria" pitchFamily="18" charset="0"/>
            </a:endParaRPr>
          </a:p>
        </p:txBody>
      </p:sp>
      <p:sp>
        <p:nvSpPr>
          <p:cNvPr id="6" name="Slide Number Placeholder 5"/>
          <p:cNvSpPr>
            <a:spLocks noGrp="1"/>
          </p:cNvSpPr>
          <p:nvPr>
            <p:ph type="sldNum" sz="quarter" idx="12"/>
          </p:nvPr>
        </p:nvSpPr>
        <p:spPr/>
        <p:txBody>
          <a:bodyPr/>
          <a:lstStyle/>
          <a:p>
            <a:fld id="{53ED57B7-563D-4F09-AF81-3F934F58C312}" type="slidenum">
              <a:rPr lang="en-US" smtClean="0"/>
              <a:pPr/>
              <a:t>31</a:t>
            </a:fld>
            <a:endParaRPr lang="en-US"/>
          </a:p>
        </p:txBody>
      </p:sp>
    </p:spTree>
    <p:extLst>
      <p:ext uri="{BB962C8B-B14F-4D97-AF65-F5344CB8AC3E}">
        <p14:creationId xmlns:p14="http://schemas.microsoft.com/office/powerpoint/2010/main" val="391003368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85787" y="253536"/>
            <a:ext cx="8229600" cy="1143000"/>
          </a:xfrm>
          <a:ln>
            <a:noFill/>
          </a:ln>
        </p:spPr>
        <p:txBody>
          <a:bodyPr/>
          <a:lstStyle/>
          <a:p>
            <a:pPr algn="ctr"/>
            <a:r>
              <a:rPr lang="en-US" sz="2400" b="1" dirty="0">
                <a:solidFill>
                  <a:srgbClr val="FFFF00"/>
                </a:solidFill>
              </a:rPr>
              <a:t>TYPES OF CRACKING</a:t>
            </a:r>
          </a:p>
        </p:txBody>
      </p:sp>
      <p:sp>
        <p:nvSpPr>
          <p:cNvPr id="26" name="Slide Number Placeholder 25"/>
          <p:cNvSpPr>
            <a:spLocks noGrp="1"/>
          </p:cNvSpPr>
          <p:nvPr>
            <p:ph type="sldNum" sz="quarter" idx="12"/>
          </p:nvPr>
        </p:nvSpPr>
        <p:spPr>
          <a:xfrm>
            <a:off x="8767539" y="6514568"/>
            <a:ext cx="464288" cy="274320"/>
          </a:xfrm>
        </p:spPr>
        <p:txBody>
          <a:bodyPr/>
          <a:lstStyle/>
          <a:p>
            <a:fld id="{53ED57B7-563D-4F09-AF81-3F934F58C312}" type="slidenum">
              <a:rPr lang="en-US" smtClean="0"/>
              <a:pPr/>
              <a:t>32</a:t>
            </a:fld>
            <a:endParaRPr lang="en-US"/>
          </a:p>
        </p:txBody>
      </p:sp>
      <p:sp>
        <p:nvSpPr>
          <p:cNvPr id="6" name="Text Box 5"/>
          <p:cNvSpPr txBox="1">
            <a:spLocks noChangeArrowheads="1"/>
          </p:cNvSpPr>
          <p:nvPr/>
        </p:nvSpPr>
        <p:spPr bwMode="auto">
          <a:xfrm>
            <a:off x="5995987" y="2743200"/>
            <a:ext cx="3276600" cy="366713"/>
          </a:xfrm>
          <a:prstGeom prst="rect">
            <a:avLst/>
          </a:prstGeom>
          <a:noFill/>
          <a:ln w="9525">
            <a:noFill/>
            <a:miter lim="800000"/>
            <a:headEnd/>
            <a:tailEnd/>
          </a:ln>
          <a:effectLst/>
        </p:spPr>
        <p:txBody>
          <a:bodyPr>
            <a:spAutoFit/>
          </a:bodyPr>
          <a:lstStyle/>
          <a:p>
            <a:pPr>
              <a:spcBef>
                <a:spcPct val="50000"/>
              </a:spcBef>
            </a:pPr>
            <a:r>
              <a:rPr lang="en-US"/>
              <a:t>CATALYTIC CRACKING</a:t>
            </a:r>
          </a:p>
        </p:txBody>
      </p:sp>
      <p:sp>
        <p:nvSpPr>
          <p:cNvPr id="11" name="Text Box 10"/>
          <p:cNvSpPr txBox="1">
            <a:spLocks noChangeArrowheads="1"/>
          </p:cNvSpPr>
          <p:nvPr/>
        </p:nvSpPr>
        <p:spPr bwMode="auto">
          <a:xfrm>
            <a:off x="7391400" y="3962400"/>
            <a:ext cx="2514600" cy="366713"/>
          </a:xfrm>
          <a:prstGeom prst="rect">
            <a:avLst/>
          </a:prstGeom>
          <a:noFill/>
          <a:ln w="9525">
            <a:noFill/>
            <a:miter lim="800000"/>
            <a:headEnd/>
            <a:tailEnd/>
          </a:ln>
          <a:effectLst/>
        </p:spPr>
        <p:txBody>
          <a:bodyPr>
            <a:spAutoFit/>
          </a:bodyPr>
          <a:lstStyle/>
          <a:p>
            <a:pPr>
              <a:spcBef>
                <a:spcPct val="50000"/>
              </a:spcBef>
            </a:pPr>
            <a:r>
              <a:rPr lang="en-US"/>
              <a:t>MOVING BED</a:t>
            </a:r>
          </a:p>
        </p:txBody>
      </p:sp>
      <p:grpSp>
        <p:nvGrpSpPr>
          <p:cNvPr id="27" name="Group 26"/>
          <p:cNvGrpSpPr/>
          <p:nvPr/>
        </p:nvGrpSpPr>
        <p:grpSpPr>
          <a:xfrm>
            <a:off x="204787" y="1524000"/>
            <a:ext cx="7924800" cy="2805113"/>
            <a:chOff x="76200" y="1524000"/>
            <a:chExt cx="7924800" cy="2805113"/>
          </a:xfrm>
        </p:grpSpPr>
        <p:sp>
          <p:nvSpPr>
            <p:cNvPr id="5" name="Text Box 4"/>
            <p:cNvSpPr txBox="1">
              <a:spLocks noChangeArrowheads="1"/>
            </p:cNvSpPr>
            <p:nvPr/>
          </p:nvSpPr>
          <p:spPr bwMode="auto">
            <a:xfrm>
              <a:off x="304800" y="2743200"/>
              <a:ext cx="3657600" cy="366713"/>
            </a:xfrm>
            <a:prstGeom prst="rect">
              <a:avLst/>
            </a:prstGeom>
            <a:noFill/>
            <a:ln w="9525">
              <a:noFill/>
              <a:miter lim="800000"/>
              <a:headEnd/>
              <a:tailEnd/>
            </a:ln>
            <a:effectLst/>
          </p:spPr>
          <p:txBody>
            <a:bodyPr>
              <a:spAutoFit/>
            </a:bodyPr>
            <a:lstStyle/>
            <a:p>
              <a:pPr>
                <a:spcBef>
                  <a:spcPct val="50000"/>
                </a:spcBef>
              </a:pPr>
              <a:r>
                <a:rPr lang="en-US"/>
                <a:t>THERMAL CRACKING</a:t>
              </a:r>
            </a:p>
          </p:txBody>
        </p:sp>
        <p:sp>
          <p:nvSpPr>
            <p:cNvPr id="8" name="Text Box 7"/>
            <p:cNvSpPr txBox="1">
              <a:spLocks noChangeArrowheads="1"/>
            </p:cNvSpPr>
            <p:nvPr/>
          </p:nvSpPr>
          <p:spPr bwMode="auto">
            <a:xfrm>
              <a:off x="76200" y="3962400"/>
              <a:ext cx="2057400" cy="366713"/>
            </a:xfrm>
            <a:prstGeom prst="rect">
              <a:avLst/>
            </a:prstGeom>
            <a:noFill/>
            <a:ln w="9525">
              <a:noFill/>
              <a:miter lim="800000"/>
              <a:headEnd/>
              <a:tailEnd/>
            </a:ln>
            <a:effectLst/>
          </p:spPr>
          <p:txBody>
            <a:bodyPr>
              <a:spAutoFit/>
            </a:bodyPr>
            <a:lstStyle/>
            <a:p>
              <a:pPr>
                <a:spcBef>
                  <a:spcPct val="50000"/>
                </a:spcBef>
              </a:pPr>
              <a:r>
                <a:rPr lang="en-US"/>
                <a:t>LIQUID PHASE</a:t>
              </a:r>
            </a:p>
          </p:txBody>
        </p:sp>
        <p:sp>
          <p:nvSpPr>
            <p:cNvPr id="9" name="Text Box 8"/>
            <p:cNvSpPr txBox="1">
              <a:spLocks noChangeArrowheads="1"/>
            </p:cNvSpPr>
            <p:nvPr/>
          </p:nvSpPr>
          <p:spPr bwMode="auto">
            <a:xfrm>
              <a:off x="1905000" y="3962400"/>
              <a:ext cx="2819400" cy="366713"/>
            </a:xfrm>
            <a:prstGeom prst="rect">
              <a:avLst/>
            </a:prstGeom>
            <a:noFill/>
            <a:ln w="9525">
              <a:noFill/>
              <a:miter lim="800000"/>
              <a:headEnd/>
              <a:tailEnd/>
            </a:ln>
            <a:effectLst/>
          </p:spPr>
          <p:txBody>
            <a:bodyPr>
              <a:spAutoFit/>
            </a:bodyPr>
            <a:lstStyle/>
            <a:p>
              <a:pPr>
                <a:spcBef>
                  <a:spcPct val="50000"/>
                </a:spcBef>
              </a:pPr>
              <a:r>
                <a:rPr lang="en-US" dirty="0"/>
                <a:t>VAPOUR PHASE</a:t>
              </a:r>
            </a:p>
          </p:txBody>
        </p:sp>
        <p:sp>
          <p:nvSpPr>
            <p:cNvPr id="10" name="Text Box 9"/>
            <p:cNvSpPr txBox="1">
              <a:spLocks noChangeArrowheads="1"/>
            </p:cNvSpPr>
            <p:nvPr/>
          </p:nvSpPr>
          <p:spPr bwMode="auto">
            <a:xfrm>
              <a:off x="5405438" y="3957638"/>
              <a:ext cx="2514600" cy="366712"/>
            </a:xfrm>
            <a:prstGeom prst="rect">
              <a:avLst/>
            </a:prstGeom>
            <a:noFill/>
            <a:ln w="9525">
              <a:noFill/>
              <a:miter lim="800000"/>
              <a:headEnd/>
              <a:tailEnd/>
            </a:ln>
            <a:effectLst/>
          </p:spPr>
          <p:txBody>
            <a:bodyPr>
              <a:spAutoFit/>
            </a:bodyPr>
            <a:lstStyle/>
            <a:p>
              <a:pPr>
                <a:spcBef>
                  <a:spcPct val="50000"/>
                </a:spcBef>
              </a:pPr>
              <a:r>
                <a:rPr lang="en-US"/>
                <a:t>FIXED BED</a:t>
              </a:r>
            </a:p>
          </p:txBody>
        </p:sp>
        <p:sp>
          <p:nvSpPr>
            <p:cNvPr id="20" name="Text Box 19"/>
            <p:cNvSpPr txBox="1">
              <a:spLocks noChangeArrowheads="1"/>
            </p:cNvSpPr>
            <p:nvPr/>
          </p:nvSpPr>
          <p:spPr bwMode="auto">
            <a:xfrm>
              <a:off x="3200400" y="1524000"/>
              <a:ext cx="2286000" cy="457200"/>
            </a:xfrm>
            <a:prstGeom prst="rect">
              <a:avLst/>
            </a:prstGeom>
            <a:noFill/>
            <a:ln w="9525">
              <a:noFill/>
              <a:miter lim="800000"/>
              <a:headEnd/>
              <a:tailEnd/>
            </a:ln>
            <a:effectLst/>
          </p:spPr>
          <p:txBody>
            <a:bodyPr>
              <a:spAutoFit/>
            </a:bodyPr>
            <a:lstStyle/>
            <a:p>
              <a:pPr>
                <a:spcBef>
                  <a:spcPct val="50000"/>
                </a:spcBef>
              </a:pPr>
              <a:r>
                <a:rPr lang="en-US" sz="2400" b="1" dirty="0"/>
                <a:t>CRACKING</a:t>
              </a:r>
            </a:p>
          </p:txBody>
        </p:sp>
        <p:sp>
          <p:nvSpPr>
            <p:cNvPr id="12" name="Line 11"/>
            <p:cNvSpPr>
              <a:spLocks noChangeShapeType="1"/>
            </p:cNvSpPr>
            <p:nvPr/>
          </p:nvSpPr>
          <p:spPr bwMode="auto">
            <a:xfrm>
              <a:off x="685800" y="3657600"/>
              <a:ext cx="0" cy="304800"/>
            </a:xfrm>
            <a:prstGeom prst="line">
              <a:avLst/>
            </a:prstGeom>
            <a:noFill/>
            <a:ln w="57150">
              <a:solidFill>
                <a:srgbClr val="FFFF00"/>
              </a:solidFill>
              <a:round/>
              <a:headEnd/>
              <a:tailEnd type="triangle" w="med" len="med"/>
            </a:ln>
            <a:effectLst/>
          </p:spPr>
          <p:txBody>
            <a:bodyPr/>
            <a:lstStyle/>
            <a:p>
              <a:endParaRPr lang="en-US"/>
            </a:p>
          </p:txBody>
        </p:sp>
        <p:sp>
          <p:nvSpPr>
            <p:cNvPr id="13" name="Line 12"/>
            <p:cNvSpPr>
              <a:spLocks noChangeShapeType="1"/>
            </p:cNvSpPr>
            <p:nvPr/>
          </p:nvSpPr>
          <p:spPr bwMode="auto">
            <a:xfrm>
              <a:off x="2438400" y="3657600"/>
              <a:ext cx="0" cy="304800"/>
            </a:xfrm>
            <a:prstGeom prst="line">
              <a:avLst/>
            </a:prstGeom>
            <a:noFill/>
            <a:ln w="57150">
              <a:solidFill>
                <a:srgbClr val="FFFF00"/>
              </a:solidFill>
              <a:round/>
              <a:headEnd/>
              <a:tailEnd type="triangle" w="med" len="med"/>
            </a:ln>
            <a:effectLst/>
          </p:spPr>
          <p:txBody>
            <a:bodyPr/>
            <a:lstStyle/>
            <a:p>
              <a:endParaRPr lang="en-US"/>
            </a:p>
          </p:txBody>
        </p:sp>
        <p:sp>
          <p:nvSpPr>
            <p:cNvPr id="14" name="Line 13"/>
            <p:cNvSpPr>
              <a:spLocks noChangeShapeType="1"/>
            </p:cNvSpPr>
            <p:nvPr/>
          </p:nvSpPr>
          <p:spPr bwMode="auto">
            <a:xfrm>
              <a:off x="6019800" y="3581400"/>
              <a:ext cx="0" cy="381000"/>
            </a:xfrm>
            <a:prstGeom prst="line">
              <a:avLst/>
            </a:prstGeom>
            <a:noFill/>
            <a:ln w="57150">
              <a:solidFill>
                <a:srgbClr val="FFFF00"/>
              </a:solidFill>
              <a:round/>
              <a:headEnd/>
              <a:tailEnd type="triangle" w="med" len="med"/>
            </a:ln>
            <a:effectLst/>
          </p:spPr>
          <p:txBody>
            <a:bodyPr/>
            <a:lstStyle/>
            <a:p>
              <a:endParaRPr lang="en-US"/>
            </a:p>
          </p:txBody>
        </p:sp>
        <p:sp>
          <p:nvSpPr>
            <p:cNvPr id="15" name="Line 14"/>
            <p:cNvSpPr>
              <a:spLocks noChangeShapeType="1"/>
            </p:cNvSpPr>
            <p:nvPr/>
          </p:nvSpPr>
          <p:spPr bwMode="auto">
            <a:xfrm>
              <a:off x="8001000" y="3581400"/>
              <a:ext cx="0" cy="381000"/>
            </a:xfrm>
            <a:prstGeom prst="line">
              <a:avLst/>
            </a:prstGeom>
            <a:noFill/>
            <a:ln w="57150">
              <a:solidFill>
                <a:srgbClr val="FFFF00"/>
              </a:solidFill>
              <a:round/>
              <a:headEnd/>
              <a:tailEnd type="triangle" w="med" len="med"/>
            </a:ln>
            <a:effectLst/>
          </p:spPr>
          <p:txBody>
            <a:bodyPr/>
            <a:lstStyle/>
            <a:p>
              <a:endParaRPr lang="en-US"/>
            </a:p>
          </p:txBody>
        </p:sp>
        <p:sp>
          <p:nvSpPr>
            <p:cNvPr id="16" name="Line 15"/>
            <p:cNvSpPr>
              <a:spLocks noChangeShapeType="1"/>
            </p:cNvSpPr>
            <p:nvPr/>
          </p:nvSpPr>
          <p:spPr bwMode="auto">
            <a:xfrm>
              <a:off x="685800" y="3657600"/>
              <a:ext cx="1752600" cy="0"/>
            </a:xfrm>
            <a:prstGeom prst="line">
              <a:avLst/>
            </a:prstGeom>
            <a:noFill/>
            <a:ln w="57150">
              <a:solidFill>
                <a:srgbClr val="FFFF00"/>
              </a:solidFill>
              <a:round/>
              <a:headEnd/>
              <a:tailEnd/>
            </a:ln>
            <a:effectLst/>
          </p:spPr>
          <p:txBody>
            <a:bodyPr/>
            <a:lstStyle/>
            <a:p>
              <a:endParaRPr lang="en-US"/>
            </a:p>
          </p:txBody>
        </p:sp>
        <p:sp>
          <p:nvSpPr>
            <p:cNvPr id="17" name="Line 16"/>
            <p:cNvSpPr>
              <a:spLocks noChangeShapeType="1"/>
            </p:cNvSpPr>
            <p:nvPr/>
          </p:nvSpPr>
          <p:spPr bwMode="auto">
            <a:xfrm>
              <a:off x="6019800" y="3581400"/>
              <a:ext cx="1981200" cy="0"/>
            </a:xfrm>
            <a:prstGeom prst="line">
              <a:avLst/>
            </a:prstGeom>
            <a:noFill/>
            <a:ln w="57150">
              <a:solidFill>
                <a:srgbClr val="FFFF00"/>
              </a:solidFill>
              <a:round/>
              <a:headEnd/>
              <a:tailEnd/>
            </a:ln>
            <a:effectLst/>
          </p:spPr>
          <p:txBody>
            <a:bodyPr/>
            <a:lstStyle/>
            <a:p>
              <a:endParaRPr lang="en-US"/>
            </a:p>
          </p:txBody>
        </p:sp>
        <p:sp>
          <p:nvSpPr>
            <p:cNvPr id="18" name="Line 17"/>
            <p:cNvSpPr>
              <a:spLocks noChangeShapeType="1"/>
            </p:cNvSpPr>
            <p:nvPr/>
          </p:nvSpPr>
          <p:spPr bwMode="auto">
            <a:xfrm>
              <a:off x="1524000" y="3124200"/>
              <a:ext cx="0" cy="533400"/>
            </a:xfrm>
            <a:prstGeom prst="line">
              <a:avLst/>
            </a:prstGeom>
            <a:noFill/>
            <a:ln w="57150">
              <a:solidFill>
                <a:srgbClr val="FFFF00"/>
              </a:solidFill>
              <a:round/>
              <a:headEnd/>
              <a:tailEnd/>
            </a:ln>
            <a:effectLst/>
          </p:spPr>
          <p:txBody>
            <a:bodyPr/>
            <a:lstStyle/>
            <a:p>
              <a:endParaRPr lang="en-US"/>
            </a:p>
          </p:txBody>
        </p:sp>
        <p:sp>
          <p:nvSpPr>
            <p:cNvPr id="19" name="Line 18"/>
            <p:cNvSpPr>
              <a:spLocks noChangeShapeType="1"/>
            </p:cNvSpPr>
            <p:nvPr/>
          </p:nvSpPr>
          <p:spPr bwMode="auto">
            <a:xfrm>
              <a:off x="7010400" y="3124200"/>
              <a:ext cx="0" cy="457200"/>
            </a:xfrm>
            <a:prstGeom prst="line">
              <a:avLst/>
            </a:prstGeom>
            <a:noFill/>
            <a:ln w="57150">
              <a:solidFill>
                <a:srgbClr val="FFFF00"/>
              </a:solidFill>
              <a:round/>
              <a:headEnd/>
              <a:tailEnd/>
            </a:ln>
            <a:effectLst/>
          </p:spPr>
          <p:txBody>
            <a:bodyPr/>
            <a:lstStyle/>
            <a:p>
              <a:endParaRPr lang="en-US"/>
            </a:p>
          </p:txBody>
        </p:sp>
        <p:sp>
          <p:nvSpPr>
            <p:cNvPr id="21" name="Line 20"/>
            <p:cNvSpPr>
              <a:spLocks noChangeShapeType="1"/>
            </p:cNvSpPr>
            <p:nvPr/>
          </p:nvSpPr>
          <p:spPr bwMode="auto">
            <a:xfrm>
              <a:off x="1524000" y="2286000"/>
              <a:ext cx="5562600" cy="0"/>
            </a:xfrm>
            <a:prstGeom prst="line">
              <a:avLst/>
            </a:prstGeom>
            <a:noFill/>
            <a:ln w="57150">
              <a:solidFill>
                <a:srgbClr val="FFFF00"/>
              </a:solidFill>
              <a:round/>
              <a:headEnd/>
              <a:tailEnd/>
            </a:ln>
            <a:effectLst/>
          </p:spPr>
          <p:txBody>
            <a:bodyPr/>
            <a:lstStyle/>
            <a:p>
              <a:endParaRPr lang="en-US"/>
            </a:p>
          </p:txBody>
        </p:sp>
        <p:sp>
          <p:nvSpPr>
            <p:cNvPr id="22" name="Line 21"/>
            <p:cNvSpPr>
              <a:spLocks noChangeShapeType="1"/>
            </p:cNvSpPr>
            <p:nvPr/>
          </p:nvSpPr>
          <p:spPr bwMode="auto">
            <a:xfrm>
              <a:off x="4267200" y="1905000"/>
              <a:ext cx="0" cy="381000"/>
            </a:xfrm>
            <a:prstGeom prst="line">
              <a:avLst/>
            </a:prstGeom>
            <a:noFill/>
            <a:ln w="57150">
              <a:solidFill>
                <a:srgbClr val="FFFF00"/>
              </a:solidFill>
              <a:round/>
              <a:headEnd/>
              <a:tailEnd/>
            </a:ln>
            <a:effectLst/>
          </p:spPr>
          <p:txBody>
            <a:bodyPr/>
            <a:lstStyle/>
            <a:p>
              <a:endParaRPr lang="en-US"/>
            </a:p>
          </p:txBody>
        </p:sp>
        <p:sp>
          <p:nvSpPr>
            <p:cNvPr id="23" name="Line 22"/>
            <p:cNvSpPr>
              <a:spLocks noChangeShapeType="1"/>
            </p:cNvSpPr>
            <p:nvPr/>
          </p:nvSpPr>
          <p:spPr bwMode="auto">
            <a:xfrm>
              <a:off x="1524000" y="2286000"/>
              <a:ext cx="0" cy="381000"/>
            </a:xfrm>
            <a:prstGeom prst="line">
              <a:avLst/>
            </a:prstGeom>
            <a:noFill/>
            <a:ln w="57150">
              <a:solidFill>
                <a:srgbClr val="FFFF00"/>
              </a:solidFill>
              <a:round/>
              <a:headEnd/>
              <a:tailEnd type="triangle" w="med" len="med"/>
            </a:ln>
            <a:effectLst/>
          </p:spPr>
          <p:txBody>
            <a:bodyPr/>
            <a:lstStyle/>
            <a:p>
              <a:endParaRPr lang="en-US"/>
            </a:p>
          </p:txBody>
        </p:sp>
        <p:sp>
          <p:nvSpPr>
            <p:cNvPr id="24" name="Line 23"/>
            <p:cNvSpPr>
              <a:spLocks noChangeShapeType="1"/>
            </p:cNvSpPr>
            <p:nvPr/>
          </p:nvSpPr>
          <p:spPr bwMode="auto">
            <a:xfrm>
              <a:off x="7086600" y="2286000"/>
              <a:ext cx="0" cy="457200"/>
            </a:xfrm>
            <a:prstGeom prst="line">
              <a:avLst/>
            </a:prstGeom>
            <a:noFill/>
            <a:ln w="57150">
              <a:solidFill>
                <a:srgbClr val="FFFF00"/>
              </a:solidFill>
              <a:round/>
              <a:headEnd/>
              <a:tailEnd type="triangle" w="med" len="med"/>
            </a:ln>
            <a:effectLst/>
          </p:spPr>
          <p:txBody>
            <a:bodyPr/>
            <a:lstStyle/>
            <a:p>
              <a:endParaRPr lang="en-US"/>
            </a:p>
          </p:txBody>
        </p:sp>
      </p:grpSp>
    </p:spTree>
    <p:extLst>
      <p:ext uri="{BB962C8B-B14F-4D97-AF65-F5344CB8AC3E}">
        <p14:creationId xmlns:p14="http://schemas.microsoft.com/office/powerpoint/2010/main" val="257488538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rmAutofit fontScale="90000"/>
          </a:bodyPr>
          <a:lstStyle/>
          <a:p>
            <a:pPr algn="ctr"/>
            <a:r>
              <a:rPr lang="en-US" dirty="0">
                <a:solidFill>
                  <a:srgbClr val="FFFF00"/>
                </a:solidFill>
              </a:rPr>
              <a:t>Knocking of IC engine</a:t>
            </a:r>
            <a:endParaRPr lang="en-US" dirty="0"/>
          </a:p>
        </p:txBody>
      </p:sp>
      <p:sp>
        <p:nvSpPr>
          <p:cNvPr id="3" name="Content Placeholder 2"/>
          <p:cNvSpPr>
            <a:spLocks noGrp="1"/>
          </p:cNvSpPr>
          <p:nvPr>
            <p:ph idx="1"/>
          </p:nvPr>
        </p:nvSpPr>
        <p:spPr>
          <a:xfrm>
            <a:off x="228600" y="1295400"/>
            <a:ext cx="8686800" cy="4419600"/>
          </a:xfrm>
        </p:spPr>
        <p:txBody>
          <a:bodyPr>
            <a:normAutofit fontScale="85000" lnSpcReduction="10000"/>
          </a:bodyPr>
          <a:lstStyle/>
          <a:p>
            <a:pPr>
              <a:lnSpc>
                <a:spcPct val="150000"/>
              </a:lnSpc>
            </a:pPr>
            <a:r>
              <a:rPr lang="en-US" dirty="0"/>
              <a:t>A petrol engine produces cracking noise and vibration together called as ‘knocking’.  </a:t>
            </a:r>
          </a:p>
          <a:p>
            <a:pPr>
              <a:lnSpc>
                <a:spcPct val="150000"/>
              </a:lnSpc>
            </a:pPr>
            <a:r>
              <a:rPr lang="en-US" dirty="0"/>
              <a:t>Petrol </a:t>
            </a:r>
            <a:r>
              <a:rPr lang="en-US" dirty="0" err="1"/>
              <a:t>vapours</a:t>
            </a:r>
            <a:r>
              <a:rPr lang="en-US" dirty="0"/>
              <a:t> entered in engine </a:t>
            </a:r>
            <a:r>
              <a:rPr lang="en-US" dirty="0" err="1"/>
              <a:t>alongwith</a:t>
            </a:r>
            <a:r>
              <a:rPr lang="en-US" dirty="0"/>
              <a:t> air burn instantly (small explosion) with the firing of spark. </a:t>
            </a:r>
          </a:p>
          <a:p>
            <a:pPr>
              <a:lnSpc>
                <a:spcPct val="150000"/>
              </a:lnSpc>
            </a:pPr>
            <a:r>
              <a:rPr lang="en-US" dirty="0"/>
              <a:t>The tendency to knock depends not only upon the quality of petrol but also on the engine design and conditions of engine run, compression ratio.</a:t>
            </a:r>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p:cNvSpPr txBox="1">
            <a:spLocks noChangeArrowheads="1"/>
          </p:cNvSpPr>
          <p:nvPr/>
        </p:nvSpPr>
        <p:spPr bwMode="auto">
          <a:xfrm>
            <a:off x="76200" y="193675"/>
            <a:ext cx="8915400" cy="6717223"/>
          </a:xfrm>
          <a:prstGeom prst="rect">
            <a:avLst/>
          </a:prstGeom>
          <a:noFill/>
          <a:ln w="9525">
            <a:noFill/>
            <a:miter lim="800000"/>
            <a:headEnd/>
            <a:tailEnd/>
          </a:ln>
        </p:spPr>
        <p:txBody>
          <a:bodyPr wrap="square">
            <a:spAutoFit/>
          </a:bodyPr>
          <a:lstStyle/>
          <a:p>
            <a:pPr algn="ctr"/>
            <a:r>
              <a:rPr lang="en-US" sz="2800" b="1" dirty="0">
                <a:solidFill>
                  <a:srgbClr val="FFFF00"/>
                </a:solidFill>
                <a:latin typeface="Cambria" pitchFamily="18" charset="0"/>
              </a:rPr>
              <a:t>Octane Number</a:t>
            </a:r>
          </a:p>
          <a:p>
            <a:pPr>
              <a:lnSpc>
                <a:spcPct val="150000"/>
              </a:lnSpc>
              <a:buFont typeface="Arial" pitchFamily="34" charset="0"/>
              <a:buChar char="•"/>
            </a:pPr>
            <a:r>
              <a:rPr lang="en-US" sz="2300" dirty="0">
                <a:latin typeface="Cambria" pitchFamily="18" charset="0"/>
              </a:rPr>
              <a:t> Graham Edger proposed an arbitrary scale for expressing the  </a:t>
            </a:r>
          </a:p>
          <a:p>
            <a:pPr>
              <a:lnSpc>
                <a:spcPct val="150000"/>
              </a:lnSpc>
            </a:pPr>
            <a:r>
              <a:rPr lang="en-US" sz="2300" dirty="0">
                <a:latin typeface="Cambria" pitchFamily="18" charset="0"/>
              </a:rPr>
              <a:t>  knocking characteristics of gasoline in combustion engine as </a:t>
            </a:r>
          </a:p>
          <a:p>
            <a:pPr>
              <a:lnSpc>
                <a:spcPct val="150000"/>
              </a:lnSpc>
            </a:pPr>
            <a:r>
              <a:rPr lang="en-US" sz="2300" dirty="0">
                <a:latin typeface="Cambria" pitchFamily="18" charset="0"/>
              </a:rPr>
              <a:t>  octane number in 1972 on the basis of antiknock properties.</a:t>
            </a:r>
          </a:p>
          <a:p>
            <a:pPr>
              <a:lnSpc>
                <a:spcPct val="150000"/>
              </a:lnSpc>
              <a:buFont typeface="Arial" pitchFamily="34" charset="0"/>
              <a:buChar char="•"/>
            </a:pPr>
            <a:r>
              <a:rPr lang="en-US" sz="2300" dirty="0">
                <a:latin typeface="Cambria" pitchFamily="18" charset="0"/>
              </a:rPr>
              <a:t> It has been found that n-</a:t>
            </a:r>
            <a:r>
              <a:rPr lang="en-US" sz="2300" dirty="0" err="1">
                <a:latin typeface="Cambria" pitchFamily="18" charset="0"/>
              </a:rPr>
              <a:t>heptane</a:t>
            </a:r>
            <a:r>
              <a:rPr lang="en-US" sz="2300" dirty="0">
                <a:latin typeface="Cambria" pitchFamily="18" charset="0"/>
              </a:rPr>
              <a:t>, CH</a:t>
            </a:r>
            <a:r>
              <a:rPr lang="en-US" sz="2300" baseline="-25000" dirty="0">
                <a:latin typeface="Cambria" pitchFamily="18" charset="0"/>
              </a:rPr>
              <a:t>3</a:t>
            </a:r>
            <a:r>
              <a:rPr lang="en-US" sz="2300" dirty="0">
                <a:latin typeface="Cambria" pitchFamily="18" charset="0"/>
              </a:rPr>
              <a:t>-CH</a:t>
            </a:r>
            <a:r>
              <a:rPr lang="en-US" sz="2300" baseline="-25000" dirty="0">
                <a:latin typeface="Cambria" pitchFamily="18" charset="0"/>
              </a:rPr>
              <a:t>2</a:t>
            </a:r>
            <a:r>
              <a:rPr lang="en-US" sz="2300" dirty="0">
                <a:latin typeface="Cambria" pitchFamily="18" charset="0"/>
              </a:rPr>
              <a:t>-CH</a:t>
            </a:r>
            <a:r>
              <a:rPr lang="en-US" sz="2300" baseline="-25000" dirty="0">
                <a:latin typeface="Cambria" pitchFamily="18" charset="0"/>
              </a:rPr>
              <a:t>2</a:t>
            </a:r>
            <a:r>
              <a:rPr lang="en-US" sz="2300" dirty="0">
                <a:latin typeface="Cambria" pitchFamily="18" charset="0"/>
              </a:rPr>
              <a:t>-CH</a:t>
            </a:r>
            <a:r>
              <a:rPr lang="en-US" sz="2300" baseline="-25000" dirty="0">
                <a:latin typeface="Cambria" pitchFamily="18" charset="0"/>
              </a:rPr>
              <a:t>2</a:t>
            </a:r>
            <a:r>
              <a:rPr lang="en-US" sz="2300" dirty="0">
                <a:latin typeface="Cambria" pitchFamily="18" charset="0"/>
              </a:rPr>
              <a:t>-CH</a:t>
            </a:r>
            <a:r>
              <a:rPr lang="en-US" sz="2300" baseline="-25000" dirty="0">
                <a:latin typeface="Cambria" pitchFamily="18" charset="0"/>
              </a:rPr>
              <a:t>2</a:t>
            </a:r>
            <a:r>
              <a:rPr lang="en-US" sz="2300" dirty="0">
                <a:latin typeface="Cambria" pitchFamily="18" charset="0"/>
              </a:rPr>
              <a:t>-CH</a:t>
            </a:r>
            <a:r>
              <a:rPr lang="en-US" sz="2300" baseline="-25000" dirty="0">
                <a:latin typeface="Cambria" pitchFamily="18" charset="0"/>
              </a:rPr>
              <a:t>2</a:t>
            </a:r>
            <a:r>
              <a:rPr lang="en-US" sz="2300" dirty="0">
                <a:latin typeface="Cambria" pitchFamily="18" charset="0"/>
              </a:rPr>
              <a:t>-CH</a:t>
            </a:r>
            <a:r>
              <a:rPr lang="en-US" sz="2300" baseline="-25000" dirty="0">
                <a:latin typeface="Cambria" pitchFamily="18" charset="0"/>
              </a:rPr>
              <a:t>3</a:t>
            </a:r>
            <a:r>
              <a:rPr lang="en-US" sz="2300" dirty="0">
                <a:latin typeface="Cambria" pitchFamily="18" charset="0"/>
              </a:rPr>
              <a:t>, </a:t>
            </a:r>
          </a:p>
          <a:p>
            <a:pPr>
              <a:lnSpc>
                <a:spcPct val="150000"/>
              </a:lnSpc>
            </a:pPr>
            <a:r>
              <a:rPr lang="en-US" sz="2300" dirty="0">
                <a:latin typeface="Cambria" pitchFamily="18" charset="0"/>
              </a:rPr>
              <a:t>  knocks very badly and hence, its antiknock value has been arbitrarily</a:t>
            </a:r>
          </a:p>
          <a:p>
            <a:pPr>
              <a:lnSpc>
                <a:spcPct val="150000"/>
              </a:lnSpc>
            </a:pPr>
            <a:r>
              <a:rPr lang="en-US" sz="2300" dirty="0">
                <a:latin typeface="Cambria" pitchFamily="18" charset="0"/>
              </a:rPr>
              <a:t>  given zero. On the other hand, </a:t>
            </a:r>
            <a:r>
              <a:rPr lang="en-US" sz="2300" dirty="0" err="1">
                <a:latin typeface="Cambria" pitchFamily="18" charset="0"/>
              </a:rPr>
              <a:t>iso</a:t>
            </a:r>
            <a:r>
              <a:rPr lang="en-US" sz="2300" dirty="0">
                <a:latin typeface="Cambria" pitchFamily="18" charset="0"/>
              </a:rPr>
              <a:t>-octane (2,2,4 –</a:t>
            </a:r>
            <a:r>
              <a:rPr lang="en-US" sz="2300" dirty="0" err="1">
                <a:latin typeface="Cambria" pitchFamily="18" charset="0"/>
              </a:rPr>
              <a:t>trimethylpentane</a:t>
            </a:r>
            <a:r>
              <a:rPr lang="en-US" sz="2300" dirty="0">
                <a:latin typeface="Cambria" pitchFamily="18" charset="0"/>
              </a:rPr>
              <a:t>) </a:t>
            </a:r>
          </a:p>
          <a:p>
            <a:pPr>
              <a:lnSpc>
                <a:spcPct val="150000"/>
              </a:lnSpc>
            </a:pPr>
            <a:r>
              <a:rPr lang="en-US" sz="2300" dirty="0">
                <a:latin typeface="Cambria" pitchFamily="18" charset="0"/>
              </a:rPr>
              <a:t>  gives very little knocking, so its antiknock value is given as 100.</a:t>
            </a:r>
          </a:p>
          <a:p>
            <a:pPr>
              <a:lnSpc>
                <a:spcPct val="150000"/>
              </a:lnSpc>
              <a:buFont typeface="Arial" pitchFamily="34" charset="0"/>
              <a:buChar char="•"/>
            </a:pPr>
            <a:r>
              <a:rPr lang="en-US" sz="2300" dirty="0">
                <a:latin typeface="Cambria" pitchFamily="18" charset="0"/>
              </a:rPr>
              <a:t> Thus, </a:t>
            </a:r>
            <a:r>
              <a:rPr lang="en-US" sz="2300" i="1" dirty="0">
                <a:solidFill>
                  <a:srgbClr val="FFC000"/>
                </a:solidFill>
                <a:latin typeface="Cambria" pitchFamily="18" charset="0"/>
              </a:rPr>
              <a:t>Octane number (or rating) of a gasoline (or any other internal </a:t>
            </a:r>
          </a:p>
          <a:p>
            <a:pPr>
              <a:lnSpc>
                <a:spcPct val="150000"/>
              </a:lnSpc>
            </a:pPr>
            <a:r>
              <a:rPr lang="en-US" sz="2300" i="1" dirty="0">
                <a:solidFill>
                  <a:srgbClr val="FFC000"/>
                </a:solidFill>
                <a:latin typeface="Cambria" pitchFamily="18" charset="0"/>
              </a:rPr>
              <a:t>  combustion engine fuel) is the percentage of </a:t>
            </a:r>
            <a:r>
              <a:rPr lang="en-US" sz="2300" i="1" dirty="0" err="1">
                <a:solidFill>
                  <a:srgbClr val="FFC000"/>
                </a:solidFill>
                <a:latin typeface="Cambria" pitchFamily="18" charset="0"/>
              </a:rPr>
              <a:t>iso</a:t>
            </a:r>
            <a:r>
              <a:rPr lang="en-US" sz="2300" i="1" dirty="0">
                <a:solidFill>
                  <a:srgbClr val="FFC000"/>
                </a:solidFill>
                <a:latin typeface="Cambria" pitchFamily="18" charset="0"/>
              </a:rPr>
              <a:t>-octane in a mixture</a:t>
            </a:r>
          </a:p>
          <a:p>
            <a:pPr>
              <a:lnSpc>
                <a:spcPct val="150000"/>
              </a:lnSpc>
            </a:pPr>
            <a:r>
              <a:rPr lang="en-US" sz="2300" i="1" dirty="0">
                <a:solidFill>
                  <a:srgbClr val="FFC000"/>
                </a:solidFill>
                <a:latin typeface="Cambria" pitchFamily="18" charset="0"/>
              </a:rPr>
              <a:t>  of </a:t>
            </a:r>
            <a:r>
              <a:rPr lang="en-US" sz="2300" i="1" dirty="0" err="1">
                <a:solidFill>
                  <a:srgbClr val="FFC000"/>
                </a:solidFill>
                <a:latin typeface="Cambria" pitchFamily="18" charset="0"/>
              </a:rPr>
              <a:t>iso</a:t>
            </a:r>
            <a:r>
              <a:rPr lang="en-US" sz="2300" i="1" dirty="0">
                <a:solidFill>
                  <a:srgbClr val="FFC000"/>
                </a:solidFill>
                <a:latin typeface="Cambria" pitchFamily="18" charset="0"/>
              </a:rPr>
              <a:t>-octane and n-</a:t>
            </a:r>
            <a:r>
              <a:rPr lang="en-US" sz="2300" i="1" dirty="0" err="1">
                <a:solidFill>
                  <a:srgbClr val="FFC000"/>
                </a:solidFill>
                <a:latin typeface="Cambria" pitchFamily="18" charset="0"/>
              </a:rPr>
              <a:t>heptane</a:t>
            </a:r>
            <a:r>
              <a:rPr lang="en-US" sz="2300" i="1" dirty="0">
                <a:solidFill>
                  <a:srgbClr val="FFC000"/>
                </a:solidFill>
                <a:latin typeface="Cambria" pitchFamily="18" charset="0"/>
              </a:rPr>
              <a:t>, which matches the fuel under test in </a:t>
            </a:r>
          </a:p>
          <a:p>
            <a:pPr>
              <a:lnSpc>
                <a:spcPct val="150000"/>
              </a:lnSpc>
            </a:pPr>
            <a:r>
              <a:rPr lang="en-US" sz="2300" i="1" dirty="0">
                <a:solidFill>
                  <a:srgbClr val="FFC000"/>
                </a:solidFill>
                <a:latin typeface="Cambria" pitchFamily="18" charset="0"/>
              </a:rPr>
              <a:t>  knocking characteristics.</a:t>
            </a:r>
          </a:p>
          <a:p>
            <a:endParaRPr lang="en-US" sz="2300" dirty="0">
              <a:latin typeface="Cambria" pitchFamily="18" charset="0"/>
            </a:endParaRPr>
          </a:p>
        </p:txBody>
      </p:sp>
      <p:sp>
        <p:nvSpPr>
          <p:cNvPr id="4" name="Slide Number Placeholder 3"/>
          <p:cNvSpPr>
            <a:spLocks noGrp="1"/>
          </p:cNvSpPr>
          <p:nvPr>
            <p:ph type="sldNum" sz="quarter" idx="12"/>
          </p:nvPr>
        </p:nvSpPr>
        <p:spPr/>
        <p:txBody>
          <a:bodyPr/>
          <a:lstStyle/>
          <a:p>
            <a:fld id="{53ED57B7-563D-4F09-AF81-3F934F58C312}" type="slidenum">
              <a:rPr lang="en-US" smtClean="0"/>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304800" y="152400"/>
            <a:ext cx="8686800" cy="7109639"/>
          </a:xfrm>
          <a:prstGeom prst="rect">
            <a:avLst/>
          </a:prstGeom>
          <a:noFill/>
          <a:ln w="9525">
            <a:noFill/>
            <a:miter lim="800000"/>
            <a:headEnd/>
            <a:tailEnd/>
          </a:ln>
        </p:spPr>
        <p:txBody>
          <a:bodyPr wrap="square">
            <a:spAutoFit/>
          </a:bodyPr>
          <a:lstStyle/>
          <a:p>
            <a:pPr algn="ctr"/>
            <a:r>
              <a:rPr lang="en-US" sz="2400" dirty="0">
                <a:solidFill>
                  <a:srgbClr val="00B0F0"/>
                </a:solidFill>
                <a:latin typeface="Cambria" pitchFamily="18" charset="0"/>
              </a:rPr>
              <a:t>Aromatics &gt; </a:t>
            </a:r>
            <a:r>
              <a:rPr lang="en-US" sz="2400" dirty="0" err="1">
                <a:solidFill>
                  <a:srgbClr val="00B0F0"/>
                </a:solidFill>
                <a:latin typeface="Cambria" pitchFamily="18" charset="0"/>
              </a:rPr>
              <a:t>Cycloalkanes</a:t>
            </a:r>
            <a:r>
              <a:rPr lang="en-US" sz="2400" dirty="0">
                <a:solidFill>
                  <a:srgbClr val="00B0F0"/>
                </a:solidFill>
                <a:latin typeface="Cambria" pitchFamily="18" charset="0"/>
              </a:rPr>
              <a:t> &gt; alkenes &gt; Br. </a:t>
            </a:r>
            <a:r>
              <a:rPr lang="en-US" sz="2400" dirty="0" err="1">
                <a:solidFill>
                  <a:srgbClr val="00B0F0"/>
                </a:solidFill>
                <a:latin typeface="Cambria" pitchFamily="18" charset="0"/>
              </a:rPr>
              <a:t>alkane</a:t>
            </a:r>
            <a:r>
              <a:rPr lang="en-US" sz="2400" dirty="0">
                <a:solidFill>
                  <a:srgbClr val="00B0F0"/>
                </a:solidFill>
                <a:latin typeface="Cambria" pitchFamily="18" charset="0"/>
              </a:rPr>
              <a:t> &gt; n-</a:t>
            </a:r>
            <a:r>
              <a:rPr lang="en-US" sz="2400" dirty="0" err="1">
                <a:solidFill>
                  <a:srgbClr val="00B0F0"/>
                </a:solidFill>
                <a:latin typeface="Cambria" pitchFamily="18" charset="0"/>
              </a:rPr>
              <a:t>alkane</a:t>
            </a:r>
            <a:endParaRPr lang="en-US" sz="2400" dirty="0">
              <a:solidFill>
                <a:srgbClr val="00B0F0"/>
              </a:solidFill>
              <a:latin typeface="Cambria" pitchFamily="18" charset="0"/>
            </a:endParaRPr>
          </a:p>
          <a:p>
            <a:pPr algn="just"/>
            <a:endParaRPr lang="en-US" sz="2400" b="1" dirty="0">
              <a:latin typeface="Cambria" pitchFamily="18" charset="0"/>
            </a:endParaRPr>
          </a:p>
          <a:p>
            <a:pPr algn="just"/>
            <a:r>
              <a:rPr lang="en-US" sz="2400" b="1" u="sng" dirty="0">
                <a:solidFill>
                  <a:srgbClr val="FFFF00"/>
                </a:solidFill>
                <a:latin typeface="Cambria" pitchFamily="18" charset="0"/>
              </a:rPr>
              <a:t>Anti-knocking Agents</a:t>
            </a:r>
            <a:r>
              <a:rPr lang="en-US" sz="2400" dirty="0">
                <a:solidFill>
                  <a:srgbClr val="FFFF00"/>
                </a:solidFill>
                <a:latin typeface="Cambria" pitchFamily="18" charset="0"/>
              </a:rPr>
              <a:t> </a:t>
            </a:r>
          </a:p>
          <a:p>
            <a:pPr algn="just">
              <a:lnSpc>
                <a:spcPct val="150000"/>
              </a:lnSpc>
            </a:pPr>
            <a:r>
              <a:rPr lang="en-US" sz="2400" dirty="0">
                <a:latin typeface="Cambria" pitchFamily="18" charset="0"/>
              </a:rPr>
              <a:t>The octane rating of gasoline samples can be increased by the addition of certain </a:t>
            </a:r>
            <a:r>
              <a:rPr lang="en-US" sz="2400" dirty="0" err="1">
                <a:latin typeface="Cambria" pitchFamily="18" charset="0"/>
              </a:rPr>
              <a:t>organometallic</a:t>
            </a:r>
            <a:r>
              <a:rPr lang="en-US" sz="2400" dirty="0">
                <a:latin typeface="Cambria" pitchFamily="18" charset="0"/>
              </a:rPr>
              <a:t> compounds called anti-knocking agents and the process is called “doping”.   </a:t>
            </a:r>
          </a:p>
          <a:p>
            <a:pPr marL="457200" indent="-457200" algn="just">
              <a:lnSpc>
                <a:spcPct val="150000"/>
              </a:lnSpc>
              <a:buAutoNum type="arabicParenR"/>
            </a:pPr>
            <a:r>
              <a:rPr lang="en-US" sz="2400" dirty="0">
                <a:latin typeface="Cambria" pitchFamily="18" charset="0"/>
              </a:rPr>
              <a:t>An extensively used anti-knocking agent is tetraethyl lead </a:t>
            </a:r>
            <a:r>
              <a:rPr lang="en-US" sz="2400" dirty="0" err="1">
                <a:latin typeface="Cambria" pitchFamily="18" charset="0"/>
              </a:rPr>
              <a:t>Pb</a:t>
            </a:r>
            <a:r>
              <a:rPr lang="en-US" sz="2400" dirty="0">
                <a:latin typeface="Cambria" pitchFamily="18" charset="0"/>
              </a:rPr>
              <a:t>(C</a:t>
            </a:r>
            <a:r>
              <a:rPr lang="en-US" sz="2400" baseline="-25000" dirty="0">
                <a:latin typeface="Cambria" pitchFamily="18" charset="0"/>
              </a:rPr>
              <a:t>2</a:t>
            </a:r>
            <a:r>
              <a:rPr lang="en-US" sz="2400" dirty="0">
                <a:latin typeface="Cambria" pitchFamily="18" charset="0"/>
              </a:rPr>
              <a:t>H</a:t>
            </a:r>
            <a:r>
              <a:rPr lang="en-US" sz="2400" baseline="-25000" dirty="0">
                <a:latin typeface="Cambria" pitchFamily="18" charset="0"/>
              </a:rPr>
              <a:t>5</a:t>
            </a:r>
            <a:r>
              <a:rPr lang="en-US" sz="2400" dirty="0">
                <a:latin typeface="Cambria" pitchFamily="18" charset="0"/>
              </a:rPr>
              <a:t>)</a:t>
            </a:r>
            <a:r>
              <a:rPr lang="en-US" sz="2400" baseline="-25000" dirty="0">
                <a:latin typeface="Cambria" pitchFamily="18" charset="0"/>
              </a:rPr>
              <a:t>4</a:t>
            </a:r>
            <a:r>
              <a:rPr lang="en-US" sz="2400" dirty="0">
                <a:latin typeface="Cambria" pitchFamily="18" charset="0"/>
              </a:rPr>
              <a:t> 0.5ml/</a:t>
            </a:r>
            <a:r>
              <a:rPr lang="en-US" sz="2400" dirty="0" err="1">
                <a:latin typeface="Cambria" pitchFamily="18" charset="0"/>
              </a:rPr>
              <a:t>litre</a:t>
            </a:r>
            <a:r>
              <a:rPr lang="en-US" sz="2400" dirty="0">
                <a:latin typeface="Cambria" pitchFamily="18" charset="0"/>
              </a:rPr>
              <a:t>. (but it causes air pollution by </a:t>
            </a:r>
            <a:r>
              <a:rPr lang="en-US" sz="2400" dirty="0" err="1">
                <a:latin typeface="Cambria" pitchFamily="18" charset="0"/>
              </a:rPr>
              <a:t>Pb</a:t>
            </a:r>
            <a:r>
              <a:rPr lang="en-US" sz="2400" dirty="0">
                <a:latin typeface="Cambria" pitchFamily="18" charset="0"/>
              </a:rPr>
              <a:t>.)</a:t>
            </a:r>
          </a:p>
          <a:p>
            <a:pPr marL="457200" indent="-457200" algn="just">
              <a:lnSpc>
                <a:spcPct val="150000"/>
              </a:lnSpc>
              <a:buAutoNum type="arabicParenR"/>
            </a:pPr>
            <a:r>
              <a:rPr lang="en-US" sz="2400" dirty="0">
                <a:latin typeface="Cambria" pitchFamily="18" charset="0"/>
              </a:rPr>
              <a:t>Addition of </a:t>
            </a:r>
            <a:r>
              <a:rPr lang="en-US" sz="2400" dirty="0" err="1">
                <a:latin typeface="Cambria" pitchFamily="18" charset="0"/>
              </a:rPr>
              <a:t>alkylate</a:t>
            </a:r>
            <a:r>
              <a:rPr lang="en-US" sz="2400" dirty="0">
                <a:latin typeface="Cambria" pitchFamily="18" charset="0"/>
              </a:rPr>
              <a:t> fraction to petrol i.e. branched chain </a:t>
            </a:r>
            <a:r>
              <a:rPr lang="en-US" sz="2400" dirty="0" err="1">
                <a:latin typeface="Cambria" pitchFamily="18" charset="0"/>
              </a:rPr>
              <a:t>alkane</a:t>
            </a:r>
            <a:r>
              <a:rPr lang="en-US" sz="2400" dirty="0">
                <a:latin typeface="Cambria" pitchFamily="18" charset="0"/>
              </a:rPr>
              <a:t> of higher mol. wt.</a:t>
            </a:r>
          </a:p>
          <a:p>
            <a:pPr marL="457200" indent="-457200" algn="just">
              <a:lnSpc>
                <a:spcPct val="150000"/>
              </a:lnSpc>
              <a:buAutoNum type="arabicParenR"/>
            </a:pPr>
            <a:r>
              <a:rPr lang="en-US" sz="2400" dirty="0">
                <a:latin typeface="Cambria" pitchFamily="18" charset="0"/>
              </a:rPr>
              <a:t> Addition of benzene, toluene, </a:t>
            </a:r>
            <a:r>
              <a:rPr lang="en-US" sz="2400" dirty="0" err="1">
                <a:latin typeface="Cambria" pitchFamily="18" charset="0"/>
              </a:rPr>
              <a:t>xylene</a:t>
            </a:r>
            <a:r>
              <a:rPr lang="en-US" sz="2400" dirty="0">
                <a:latin typeface="Cambria" pitchFamily="18" charset="0"/>
              </a:rPr>
              <a:t> (BTX) to petrol.</a:t>
            </a:r>
          </a:p>
          <a:p>
            <a:pPr marL="457200" indent="-457200" algn="just">
              <a:lnSpc>
                <a:spcPct val="150000"/>
              </a:lnSpc>
              <a:buAutoNum type="arabicParenR"/>
            </a:pPr>
            <a:r>
              <a:rPr lang="en-US" sz="2400" dirty="0">
                <a:latin typeface="Cambria" pitchFamily="18" charset="0"/>
              </a:rPr>
              <a:t>Addition of methyl t-butyl ether (MTBE) or ethyl t-butyl ether.</a:t>
            </a:r>
          </a:p>
          <a:p>
            <a:pPr marL="457200" indent="-457200" algn="just">
              <a:lnSpc>
                <a:spcPct val="150000"/>
              </a:lnSpc>
              <a:buAutoNum type="arabicParenR"/>
            </a:pPr>
            <a:r>
              <a:rPr lang="en-US" sz="2400" dirty="0">
                <a:latin typeface="Cambria" pitchFamily="18" charset="0"/>
              </a:rPr>
              <a:t>Adjusting suitable compression ratio.</a:t>
            </a:r>
          </a:p>
          <a:p>
            <a:pPr marL="457200" indent="-457200" algn="just">
              <a:buAutoNum type="arabicParenR"/>
            </a:pPr>
            <a:endParaRPr lang="en-US" sz="2400" dirty="0">
              <a:latin typeface="Cambria" pitchFamily="18" charset="0"/>
            </a:endParaRPr>
          </a:p>
        </p:txBody>
      </p:sp>
      <p:sp>
        <p:nvSpPr>
          <p:cNvPr id="4" name="Slide Number Placeholder 3"/>
          <p:cNvSpPr>
            <a:spLocks noGrp="1"/>
          </p:cNvSpPr>
          <p:nvPr>
            <p:ph type="sldNum" sz="quarter" idx="12"/>
          </p:nvPr>
        </p:nvSpPr>
        <p:spPr/>
        <p:txBody>
          <a:bodyPr/>
          <a:lstStyle/>
          <a:p>
            <a:fld id="{53ED57B7-563D-4F09-AF81-3F934F58C312}" type="slidenum">
              <a:rPr lang="en-US" smtClean="0"/>
              <a:pPr/>
              <a:t>35</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667000"/>
            <a:ext cx="8915400" cy="685800"/>
          </a:xfrm>
        </p:spPr>
        <p:txBody>
          <a:bodyPr>
            <a:noAutofit/>
          </a:bodyPr>
          <a:lstStyle/>
          <a:p>
            <a:pPr algn="l"/>
            <a:r>
              <a:rPr lang="en-US" sz="3200" dirty="0">
                <a:solidFill>
                  <a:srgbClr val="FFFF00"/>
                </a:solidFill>
                <a:latin typeface="Cambria" pitchFamily="18" charset="0"/>
              </a:rPr>
              <a:t>Quality of petrol can be improved by adding:</a:t>
            </a:r>
          </a:p>
        </p:txBody>
      </p:sp>
      <p:sp>
        <p:nvSpPr>
          <p:cNvPr id="3" name="Content Placeholder 2"/>
          <p:cNvSpPr>
            <a:spLocks noGrp="1"/>
          </p:cNvSpPr>
          <p:nvPr>
            <p:ph idx="1"/>
          </p:nvPr>
        </p:nvSpPr>
        <p:spPr>
          <a:xfrm>
            <a:off x="152400" y="3398837"/>
            <a:ext cx="9144000" cy="3078163"/>
          </a:xfrm>
        </p:spPr>
        <p:txBody>
          <a:bodyPr>
            <a:normAutofit/>
          </a:bodyPr>
          <a:lstStyle/>
          <a:p>
            <a:pPr>
              <a:lnSpc>
                <a:spcPct val="150000"/>
              </a:lnSpc>
            </a:pPr>
            <a:r>
              <a:rPr lang="en-US" sz="2400" dirty="0">
                <a:latin typeface="Cambria" pitchFamily="18" charset="0"/>
              </a:rPr>
              <a:t>Antioxidant to improve oxidation resistance.</a:t>
            </a:r>
          </a:p>
          <a:p>
            <a:pPr>
              <a:lnSpc>
                <a:spcPct val="150000"/>
              </a:lnSpc>
            </a:pPr>
            <a:r>
              <a:rPr lang="en-US" sz="2400" dirty="0">
                <a:latin typeface="Cambria" pitchFamily="18" charset="0"/>
              </a:rPr>
              <a:t> Octane no. improvers like BTX, MTBE.</a:t>
            </a:r>
          </a:p>
          <a:p>
            <a:pPr>
              <a:lnSpc>
                <a:spcPct val="150000"/>
              </a:lnSpc>
            </a:pPr>
            <a:r>
              <a:rPr lang="en-US" sz="2400" dirty="0">
                <a:latin typeface="Cambria" pitchFamily="18" charset="0"/>
              </a:rPr>
              <a:t> freezing point depressant like ethanol, glycol to minimize ice formation in fuel line in cold regions.</a:t>
            </a:r>
          </a:p>
          <a:p>
            <a:pPr>
              <a:lnSpc>
                <a:spcPct val="150000"/>
              </a:lnSpc>
            </a:pPr>
            <a:r>
              <a:rPr lang="en-US" sz="2400" dirty="0">
                <a:latin typeface="Cambria" pitchFamily="18" charset="0"/>
              </a:rPr>
              <a:t> Detergents like fatty amines to clean fuel line and carburetor.</a:t>
            </a:r>
          </a:p>
        </p:txBody>
      </p:sp>
      <p:sp>
        <p:nvSpPr>
          <p:cNvPr id="4" name="Date Placeholder 3"/>
          <p:cNvSpPr>
            <a:spLocks noGrp="1"/>
          </p:cNvSpPr>
          <p:nvPr>
            <p:ph type="dt" sz="half" idx="10"/>
          </p:nvPr>
        </p:nvSpPr>
        <p:spPr/>
        <p:txBody>
          <a:bodyPr/>
          <a:lstStyle/>
          <a:p>
            <a:fld id="{1B8AACF4-6C9D-47F6-B38C-775A4DF30BB5}" type="datetimeFigureOut">
              <a:rPr lang="en-US" smtClean="0">
                <a:latin typeface="Cambria" pitchFamily="18" charset="0"/>
              </a:rPr>
              <a:pPr/>
              <a:t>11/27/2024</a:t>
            </a:fld>
            <a:endParaRPr lang="en-US">
              <a:latin typeface="Cambria" pitchFamily="18" charset="0"/>
            </a:endParaRPr>
          </a:p>
        </p:txBody>
      </p:sp>
      <p:sp>
        <p:nvSpPr>
          <p:cNvPr id="5" name="Slide Number Placeholder 4"/>
          <p:cNvSpPr>
            <a:spLocks noGrp="1"/>
          </p:cNvSpPr>
          <p:nvPr>
            <p:ph type="sldNum" sz="quarter" idx="12"/>
          </p:nvPr>
        </p:nvSpPr>
        <p:spPr/>
        <p:txBody>
          <a:bodyPr/>
          <a:lstStyle/>
          <a:p>
            <a:fld id="{53ED57B7-563D-4F09-AF81-3F934F58C312}" type="slidenum">
              <a:rPr lang="en-US" smtClean="0">
                <a:latin typeface="Cambria" pitchFamily="18" charset="0"/>
              </a:rPr>
              <a:pPr/>
              <a:t>36</a:t>
            </a:fld>
            <a:endParaRPr lang="en-US">
              <a:latin typeface="Cambria" pitchFamily="18" charset="0"/>
            </a:endParaRPr>
          </a:p>
        </p:txBody>
      </p:sp>
      <p:sp>
        <p:nvSpPr>
          <p:cNvPr id="6" name="Rectangle 5"/>
          <p:cNvSpPr/>
          <p:nvPr/>
        </p:nvSpPr>
        <p:spPr>
          <a:xfrm>
            <a:off x="304800" y="1143000"/>
            <a:ext cx="8686800" cy="1200329"/>
          </a:xfrm>
          <a:prstGeom prst="rect">
            <a:avLst/>
          </a:prstGeom>
        </p:spPr>
        <p:txBody>
          <a:bodyPr wrap="square">
            <a:spAutoFit/>
          </a:bodyPr>
          <a:lstStyle/>
          <a:p>
            <a:pPr algn="just"/>
            <a:r>
              <a:rPr lang="en-US" sz="2400" dirty="0">
                <a:latin typeface="Cambria" pitchFamily="18" charset="0"/>
              </a:rPr>
              <a:t>Petrol wherein the enhancement of octane rating is accomplished without the addition of lead compounds is referred to as unleaded petrol. </a:t>
            </a:r>
          </a:p>
        </p:txBody>
      </p:sp>
      <p:sp>
        <p:nvSpPr>
          <p:cNvPr id="8" name="Rectangle 7"/>
          <p:cNvSpPr/>
          <p:nvPr/>
        </p:nvSpPr>
        <p:spPr>
          <a:xfrm>
            <a:off x="2133600" y="609600"/>
            <a:ext cx="3962400" cy="523220"/>
          </a:xfrm>
          <a:prstGeom prst="rect">
            <a:avLst/>
          </a:prstGeom>
        </p:spPr>
        <p:txBody>
          <a:bodyPr wrap="square">
            <a:spAutoFit/>
          </a:bodyPr>
          <a:lstStyle/>
          <a:p>
            <a:pPr algn="ctr"/>
            <a:r>
              <a:rPr lang="en-US" sz="2800" b="1" dirty="0">
                <a:solidFill>
                  <a:srgbClr val="FFFF00"/>
                </a:solidFill>
                <a:latin typeface="Cambria" pitchFamily="18" charset="0"/>
              </a:rPr>
              <a:t>Unleaded Petrol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4"/>
          <p:cNvSpPr txBox="1">
            <a:spLocks noChangeArrowheads="1"/>
          </p:cNvSpPr>
          <p:nvPr/>
        </p:nvSpPr>
        <p:spPr bwMode="auto">
          <a:xfrm>
            <a:off x="381001" y="307975"/>
            <a:ext cx="8458200" cy="6001643"/>
          </a:xfrm>
          <a:prstGeom prst="rect">
            <a:avLst/>
          </a:prstGeom>
          <a:noFill/>
          <a:ln w="9525">
            <a:noFill/>
            <a:miter lim="800000"/>
            <a:headEnd/>
            <a:tailEnd/>
          </a:ln>
        </p:spPr>
        <p:txBody>
          <a:bodyPr wrap="square">
            <a:spAutoFit/>
          </a:bodyPr>
          <a:lstStyle/>
          <a:p>
            <a:pPr marL="371475" indent="-371475" algn="ctr"/>
            <a:r>
              <a:rPr lang="en-US" sz="2400" b="1" dirty="0">
                <a:solidFill>
                  <a:srgbClr val="FFFF00"/>
                </a:solidFill>
                <a:latin typeface="Cambria" pitchFamily="18" charset="0"/>
              </a:rPr>
              <a:t>Advantages of unleaded petrol </a:t>
            </a:r>
          </a:p>
          <a:p>
            <a:pPr marL="371475" indent="-371475"/>
            <a:r>
              <a:rPr lang="en-US" sz="2400" dirty="0">
                <a:latin typeface="Cambria" pitchFamily="18" charset="0"/>
              </a:rPr>
              <a:t> </a:t>
            </a:r>
          </a:p>
          <a:p>
            <a:pPr marL="371475" indent="-371475" algn="just">
              <a:buFontTx/>
              <a:buChar char="•"/>
            </a:pPr>
            <a:r>
              <a:rPr lang="en-US" sz="2400" dirty="0">
                <a:latin typeface="Cambria" pitchFamily="18" charset="0"/>
              </a:rPr>
              <a:t>The harmful effects of discharge of poisonous lead and its     compounds through the exhaust of automobiles is avoided.</a:t>
            </a:r>
          </a:p>
          <a:p>
            <a:pPr marL="371475" indent="-371475" algn="just">
              <a:buFontTx/>
              <a:buChar char="•"/>
            </a:pPr>
            <a:r>
              <a:rPr lang="en-US" sz="2400" dirty="0">
                <a:latin typeface="Cambria" pitchFamily="18" charset="0"/>
              </a:rPr>
              <a:t>One of the major advantages of using unleaded petrol      is that it permits the attachment of a catalytic converter to     the exhaust pipe in automobiles.</a:t>
            </a:r>
          </a:p>
          <a:p>
            <a:pPr marL="371475" indent="-371475" algn="just"/>
            <a:r>
              <a:rPr lang="en-US" sz="2400" dirty="0">
                <a:latin typeface="Cambria" pitchFamily="18" charset="0"/>
              </a:rPr>
              <a:t> </a:t>
            </a:r>
          </a:p>
          <a:p>
            <a:pPr marL="371475" indent="-371475" algn="just"/>
            <a:r>
              <a:rPr lang="en-US" sz="2400" b="1" dirty="0">
                <a:latin typeface="Cambria" pitchFamily="18" charset="0"/>
              </a:rPr>
              <a:t>Catalytic converter contains rhodium catalyst.</a:t>
            </a:r>
          </a:p>
          <a:p>
            <a:pPr marL="371475" indent="-371475" algn="just">
              <a:buFontTx/>
              <a:buChar char="•"/>
            </a:pPr>
            <a:r>
              <a:rPr lang="en-US" sz="2400" dirty="0">
                <a:latin typeface="Cambria" pitchFamily="18" charset="0"/>
              </a:rPr>
              <a:t>It converts the toxic gases such as CO and NO to harmless  CO</a:t>
            </a:r>
            <a:r>
              <a:rPr lang="en-US" sz="2400" baseline="-25000" dirty="0">
                <a:latin typeface="Cambria" pitchFamily="18" charset="0"/>
              </a:rPr>
              <a:t>2</a:t>
            </a:r>
            <a:r>
              <a:rPr lang="en-US" sz="2400" dirty="0">
                <a:latin typeface="Cambria" pitchFamily="18" charset="0"/>
              </a:rPr>
              <a:t> and N</a:t>
            </a:r>
            <a:r>
              <a:rPr lang="en-US" sz="2400" baseline="-25000" dirty="0">
                <a:latin typeface="Cambria" pitchFamily="18" charset="0"/>
              </a:rPr>
              <a:t>2</a:t>
            </a:r>
            <a:r>
              <a:rPr lang="en-US" sz="2400" dirty="0">
                <a:latin typeface="Cambria" pitchFamily="18" charset="0"/>
              </a:rPr>
              <a:t>. </a:t>
            </a:r>
          </a:p>
          <a:p>
            <a:pPr marL="371475" indent="-371475" algn="just">
              <a:buFontTx/>
              <a:buChar char="•"/>
            </a:pPr>
            <a:r>
              <a:rPr lang="en-US" sz="2400" dirty="0">
                <a:latin typeface="Cambria" pitchFamily="18" charset="0"/>
              </a:rPr>
              <a:t>It also oxidizes hydrocarbons into CO</a:t>
            </a:r>
            <a:r>
              <a:rPr lang="en-US" sz="2400" baseline="-25000" dirty="0">
                <a:latin typeface="Cambria" pitchFamily="18" charset="0"/>
              </a:rPr>
              <a:t>2</a:t>
            </a:r>
            <a:r>
              <a:rPr lang="en-US" sz="2400" dirty="0">
                <a:latin typeface="Cambria" pitchFamily="18" charset="0"/>
              </a:rPr>
              <a:t> and H</a:t>
            </a:r>
            <a:r>
              <a:rPr lang="en-US" sz="2400" baseline="-25000" dirty="0">
                <a:latin typeface="Cambria" pitchFamily="18" charset="0"/>
              </a:rPr>
              <a:t>2</a:t>
            </a:r>
            <a:r>
              <a:rPr lang="en-US" sz="2400" dirty="0">
                <a:latin typeface="Cambria" pitchFamily="18" charset="0"/>
              </a:rPr>
              <a:t>O. </a:t>
            </a:r>
          </a:p>
          <a:p>
            <a:pPr marL="371475" indent="-371475" algn="just">
              <a:buFontTx/>
              <a:buChar char="•"/>
            </a:pPr>
            <a:endParaRPr lang="en-US" sz="2400" dirty="0">
              <a:latin typeface="Cambria" pitchFamily="18" charset="0"/>
            </a:endParaRPr>
          </a:p>
          <a:p>
            <a:pPr marL="371475" indent="-371475" algn="just"/>
            <a:r>
              <a:rPr lang="en-US" sz="2400" dirty="0">
                <a:latin typeface="Cambria" pitchFamily="18" charset="0"/>
              </a:rPr>
              <a:t>Leaded petrol cannot be used in automobiles equipped with catalytic converter as the lead present poisons the catalyst thus destroying the active sites.</a:t>
            </a:r>
          </a:p>
        </p:txBody>
      </p:sp>
      <p:sp>
        <p:nvSpPr>
          <p:cNvPr id="4" name="Slide Number Placeholder 3"/>
          <p:cNvSpPr>
            <a:spLocks noGrp="1"/>
          </p:cNvSpPr>
          <p:nvPr>
            <p:ph type="sldNum" sz="quarter" idx="12"/>
          </p:nvPr>
        </p:nvSpPr>
        <p:spPr/>
        <p:txBody>
          <a:bodyPr/>
          <a:lstStyle/>
          <a:p>
            <a:fld id="{53ED57B7-563D-4F09-AF81-3F934F58C312}"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fontScale="90000"/>
          </a:bodyPr>
          <a:lstStyle/>
          <a:p>
            <a:pPr algn="ctr"/>
            <a:r>
              <a:rPr lang="en-US" b="1" dirty="0" err="1">
                <a:solidFill>
                  <a:srgbClr val="FFFF00"/>
                </a:solidFill>
                <a:latin typeface="Cambria" pitchFamily="18" charset="0"/>
              </a:rPr>
              <a:t>Cetane</a:t>
            </a:r>
            <a:r>
              <a:rPr lang="en-US" b="1" dirty="0">
                <a:solidFill>
                  <a:srgbClr val="FFFF00"/>
                </a:solidFill>
                <a:latin typeface="Cambria" pitchFamily="18" charset="0"/>
              </a:rPr>
              <a:t> number</a:t>
            </a:r>
            <a:endParaRPr lang="en-US" dirty="0">
              <a:solidFill>
                <a:srgbClr val="FFFF00"/>
              </a:solidFill>
              <a:latin typeface="Cambria" pitchFamily="18" charset="0"/>
            </a:endParaRPr>
          </a:p>
        </p:txBody>
      </p:sp>
      <p:sp>
        <p:nvSpPr>
          <p:cNvPr id="3" name="Content Placeholder 2"/>
          <p:cNvSpPr>
            <a:spLocks noGrp="1"/>
          </p:cNvSpPr>
          <p:nvPr>
            <p:ph idx="1"/>
          </p:nvPr>
        </p:nvSpPr>
        <p:spPr>
          <a:xfrm>
            <a:off x="76200" y="914400"/>
            <a:ext cx="8915400" cy="5943600"/>
          </a:xfrm>
        </p:spPr>
        <p:txBody>
          <a:bodyPr>
            <a:normAutofit fontScale="92500" lnSpcReduction="10000"/>
          </a:bodyPr>
          <a:lstStyle/>
          <a:p>
            <a:pPr algn="just">
              <a:lnSpc>
                <a:spcPct val="150000"/>
              </a:lnSpc>
            </a:pPr>
            <a:r>
              <a:rPr lang="en-US" sz="2400" b="1" dirty="0" err="1">
                <a:latin typeface="Cambria" pitchFamily="18" charset="0"/>
              </a:rPr>
              <a:t>Cetane</a:t>
            </a:r>
            <a:r>
              <a:rPr lang="en-US" sz="2400" b="1" dirty="0">
                <a:latin typeface="Cambria" pitchFamily="18" charset="0"/>
              </a:rPr>
              <a:t> number</a:t>
            </a:r>
            <a:r>
              <a:rPr lang="en-US" sz="2400" dirty="0">
                <a:latin typeface="Cambria" pitchFamily="18" charset="0"/>
              </a:rPr>
              <a:t> or CN is a measurement of the combustion quality of diesel fuel during compression ignition. It is a significant expression of the quality of a diesel fuel. </a:t>
            </a:r>
          </a:p>
          <a:p>
            <a:pPr algn="just">
              <a:lnSpc>
                <a:spcPct val="150000"/>
              </a:lnSpc>
            </a:pPr>
            <a:r>
              <a:rPr lang="en-US" sz="2400" dirty="0" err="1">
                <a:latin typeface="Cambria" pitchFamily="18" charset="0"/>
              </a:rPr>
              <a:t>Cetane</a:t>
            </a:r>
            <a:r>
              <a:rPr lang="en-US" sz="2400" dirty="0">
                <a:latin typeface="Cambria" pitchFamily="18" charset="0"/>
              </a:rPr>
              <a:t> number is a measure of a fuel's ignition delay, the time period between the start of injection and the first identifiable pressure increase during combustion of the fuel. In a particular diesel engine, higher </a:t>
            </a:r>
            <a:r>
              <a:rPr lang="en-US" sz="2400" dirty="0" err="1">
                <a:latin typeface="Cambria" pitchFamily="18" charset="0"/>
              </a:rPr>
              <a:t>cetane</a:t>
            </a:r>
            <a:r>
              <a:rPr lang="en-US" sz="2400" dirty="0">
                <a:latin typeface="Cambria" pitchFamily="18" charset="0"/>
              </a:rPr>
              <a:t> fuels will have shorter ignition delay periods than lower </a:t>
            </a:r>
            <a:r>
              <a:rPr lang="en-US" sz="2400" dirty="0" err="1">
                <a:latin typeface="Cambria" pitchFamily="18" charset="0"/>
              </a:rPr>
              <a:t>cetane</a:t>
            </a:r>
            <a:r>
              <a:rPr lang="en-US" sz="2400" dirty="0">
                <a:latin typeface="Cambria" pitchFamily="18" charset="0"/>
              </a:rPr>
              <a:t> fuels.</a:t>
            </a:r>
          </a:p>
          <a:p>
            <a:pPr>
              <a:lnSpc>
                <a:spcPct val="150000"/>
              </a:lnSpc>
            </a:pPr>
            <a:r>
              <a:rPr lang="en-US" sz="2400" dirty="0">
                <a:latin typeface="Cambria" pitchFamily="18" charset="0"/>
              </a:rPr>
              <a:t>The suitability of a diesel fuel is determined by its </a:t>
            </a:r>
            <a:r>
              <a:rPr lang="en-US" sz="2400" dirty="0" err="1">
                <a:latin typeface="Cambria" pitchFamily="18" charset="0"/>
              </a:rPr>
              <a:t>cetane</a:t>
            </a:r>
            <a:r>
              <a:rPr lang="en-US" sz="2400" dirty="0">
                <a:latin typeface="Cambria" pitchFamily="18" charset="0"/>
              </a:rPr>
              <a:t> value which is the percentage of n-hexadecane in a mixture of n-hexadecane and </a:t>
            </a:r>
          </a:p>
          <a:p>
            <a:pPr>
              <a:lnSpc>
                <a:spcPct val="150000"/>
              </a:lnSpc>
              <a:buNone/>
            </a:pPr>
            <a:r>
              <a:rPr lang="en-US" sz="2400" dirty="0">
                <a:latin typeface="Cambria" pitchFamily="18" charset="0"/>
              </a:rPr>
              <a:t>     2-methyl naphthalene, which has the same ignition characteristics as the diesel sample.</a:t>
            </a:r>
          </a:p>
          <a:p>
            <a:pPr algn="just">
              <a:lnSpc>
                <a:spcPct val="150000"/>
              </a:lnSpc>
            </a:pPr>
            <a:endParaRPr lang="en-US" sz="2400" dirty="0">
              <a:latin typeface="Cambria" pitchFamily="18" charset="0"/>
            </a:endParaRPr>
          </a:p>
        </p:txBody>
      </p:sp>
      <p:sp>
        <p:nvSpPr>
          <p:cNvPr id="5" name="Slide Number Placeholder 4"/>
          <p:cNvSpPr>
            <a:spLocks noGrp="1"/>
          </p:cNvSpPr>
          <p:nvPr>
            <p:ph type="sldNum" sz="quarter" idx="12"/>
          </p:nvPr>
        </p:nvSpPr>
        <p:spPr/>
        <p:txBody>
          <a:bodyPr/>
          <a:lstStyle/>
          <a:p>
            <a:fld id="{53ED57B7-563D-4F09-AF81-3F934F58C312}" type="slidenum">
              <a:rPr lang="en-US" smtClean="0">
                <a:latin typeface="Cambria" pitchFamily="18" charset="0"/>
              </a:rPr>
              <a:pPr/>
              <a:t>38</a:t>
            </a:fld>
            <a:endParaRPr lang="en-US">
              <a:latin typeface="Cambria"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60864"/>
          </a:xfrm>
        </p:spPr>
        <p:txBody>
          <a:bodyPr>
            <a:normAutofit fontScale="90000"/>
          </a:bodyPr>
          <a:lstStyle/>
          <a:p>
            <a:pPr algn="ctr"/>
            <a:r>
              <a:rPr lang="en-US" dirty="0" err="1">
                <a:solidFill>
                  <a:srgbClr val="FFFF00"/>
                </a:solidFill>
              </a:rPr>
              <a:t>Cetane</a:t>
            </a:r>
            <a:r>
              <a:rPr lang="en-US" dirty="0">
                <a:solidFill>
                  <a:srgbClr val="FFFF00"/>
                </a:solidFill>
              </a:rPr>
              <a:t> no. continued….</a:t>
            </a:r>
          </a:p>
        </p:txBody>
      </p:sp>
      <p:sp>
        <p:nvSpPr>
          <p:cNvPr id="4" name="Date Placeholder 3"/>
          <p:cNvSpPr>
            <a:spLocks noGrp="1"/>
          </p:cNvSpPr>
          <p:nvPr>
            <p:ph type="dt" sz="half" idx="10"/>
          </p:nvPr>
        </p:nvSpPr>
        <p:spPr>
          <a:xfrm>
            <a:off x="5562600" y="6317512"/>
            <a:ext cx="3002280" cy="274320"/>
          </a:xfrm>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a:xfrm>
            <a:off x="8638952" y="6431280"/>
            <a:ext cx="464288" cy="274320"/>
          </a:xfrm>
        </p:spPr>
        <p:txBody>
          <a:bodyPr/>
          <a:lstStyle/>
          <a:p>
            <a:fld id="{53ED57B7-563D-4F09-AF81-3F934F58C312}" type="slidenum">
              <a:rPr lang="en-US" smtClean="0"/>
              <a:pPr/>
              <a:t>39</a:t>
            </a:fld>
            <a:endParaRPr lang="en-US"/>
          </a:p>
        </p:txBody>
      </p:sp>
      <p:pic>
        <p:nvPicPr>
          <p:cNvPr id="55298" name="Picture 2"/>
          <p:cNvPicPr>
            <a:picLocks noGrp="1" noChangeAspect="1" noChangeArrowheads="1"/>
          </p:cNvPicPr>
          <p:nvPr>
            <p:ph idx="1"/>
          </p:nvPr>
        </p:nvPicPr>
        <p:blipFill>
          <a:blip r:embed="rId2"/>
          <a:srcRect/>
          <a:stretch>
            <a:fillRect/>
          </a:stretch>
        </p:blipFill>
        <p:spPr bwMode="auto">
          <a:xfrm>
            <a:off x="228600" y="1118064"/>
            <a:ext cx="2904638" cy="1410494"/>
          </a:xfrm>
          <a:prstGeom prst="rect">
            <a:avLst/>
          </a:prstGeom>
          <a:noFill/>
          <a:ln w="9525">
            <a:noFill/>
            <a:miter lim="800000"/>
            <a:headEnd/>
            <a:tailEnd/>
          </a:ln>
          <a:effectLst/>
        </p:spPr>
      </p:pic>
      <p:sp>
        <p:nvSpPr>
          <p:cNvPr id="7" name="TextBox 6"/>
          <p:cNvSpPr txBox="1"/>
          <p:nvPr/>
        </p:nvSpPr>
        <p:spPr>
          <a:xfrm>
            <a:off x="228600" y="2718264"/>
            <a:ext cx="3200400" cy="830997"/>
          </a:xfrm>
          <a:prstGeom prst="rect">
            <a:avLst/>
          </a:prstGeom>
          <a:noFill/>
        </p:spPr>
        <p:txBody>
          <a:bodyPr wrap="square" rtlCol="0">
            <a:spAutoFit/>
          </a:bodyPr>
          <a:lstStyle/>
          <a:p>
            <a:r>
              <a:rPr lang="en-US" sz="2400" dirty="0"/>
              <a:t>2-Methyl </a:t>
            </a:r>
            <a:r>
              <a:rPr lang="en-US" sz="2400" dirty="0" err="1"/>
              <a:t>napthalene</a:t>
            </a:r>
            <a:endParaRPr lang="en-US" sz="2400" dirty="0"/>
          </a:p>
          <a:p>
            <a:pPr algn="ctr"/>
            <a:r>
              <a:rPr lang="en-US" sz="2400" dirty="0" err="1">
                <a:solidFill>
                  <a:srgbClr val="FFFF00"/>
                </a:solidFill>
              </a:rPr>
              <a:t>Cetane</a:t>
            </a:r>
            <a:r>
              <a:rPr lang="en-US" sz="2400" dirty="0">
                <a:solidFill>
                  <a:srgbClr val="FFFF00"/>
                </a:solidFill>
              </a:rPr>
              <a:t> no. 0</a:t>
            </a:r>
          </a:p>
        </p:txBody>
      </p:sp>
      <p:sp>
        <p:nvSpPr>
          <p:cNvPr id="8" name="TextBox 7"/>
          <p:cNvSpPr txBox="1"/>
          <p:nvPr/>
        </p:nvSpPr>
        <p:spPr>
          <a:xfrm>
            <a:off x="4572000" y="1422864"/>
            <a:ext cx="4114800" cy="646331"/>
          </a:xfrm>
          <a:prstGeom prst="rect">
            <a:avLst/>
          </a:prstGeom>
          <a:noFill/>
        </p:spPr>
        <p:txBody>
          <a:bodyPr wrap="square" rtlCol="0">
            <a:spAutoFit/>
          </a:bodyPr>
          <a:lstStyle/>
          <a:p>
            <a:r>
              <a:rPr lang="en-US" sz="3600" dirty="0"/>
              <a:t>CH</a:t>
            </a:r>
            <a:r>
              <a:rPr lang="en-US" sz="3600" baseline="-25000" dirty="0"/>
              <a:t>3</a:t>
            </a:r>
            <a:r>
              <a:rPr lang="en-US" sz="3600" dirty="0"/>
              <a:t>-(CH</a:t>
            </a:r>
            <a:r>
              <a:rPr lang="en-US" sz="3600" baseline="-25000" dirty="0"/>
              <a:t>2</a:t>
            </a:r>
            <a:r>
              <a:rPr lang="en-US" sz="3600" dirty="0"/>
              <a:t>)</a:t>
            </a:r>
            <a:r>
              <a:rPr lang="en-US" sz="3600" baseline="-25000" dirty="0"/>
              <a:t>14</a:t>
            </a:r>
            <a:r>
              <a:rPr lang="en-US" sz="3600" dirty="0"/>
              <a:t>-CH</a:t>
            </a:r>
            <a:r>
              <a:rPr lang="en-US" sz="3600" baseline="-25000" dirty="0"/>
              <a:t>3</a:t>
            </a:r>
          </a:p>
        </p:txBody>
      </p:sp>
      <p:sp>
        <p:nvSpPr>
          <p:cNvPr id="9" name="TextBox 8"/>
          <p:cNvSpPr txBox="1"/>
          <p:nvPr/>
        </p:nvSpPr>
        <p:spPr>
          <a:xfrm>
            <a:off x="4572000" y="2590800"/>
            <a:ext cx="3962400" cy="830997"/>
          </a:xfrm>
          <a:prstGeom prst="rect">
            <a:avLst/>
          </a:prstGeom>
          <a:noFill/>
        </p:spPr>
        <p:txBody>
          <a:bodyPr wrap="square" rtlCol="0">
            <a:spAutoFit/>
          </a:bodyPr>
          <a:lstStyle/>
          <a:p>
            <a:r>
              <a:rPr lang="en-US" sz="2400" dirty="0"/>
              <a:t>n-Hexadecane / </a:t>
            </a:r>
            <a:r>
              <a:rPr lang="en-US" sz="2400" dirty="0" err="1"/>
              <a:t>Cetane</a:t>
            </a:r>
            <a:endParaRPr lang="en-US" sz="2400" dirty="0"/>
          </a:p>
          <a:p>
            <a:pPr algn="ctr"/>
            <a:r>
              <a:rPr lang="en-US" sz="2400" dirty="0" err="1">
                <a:solidFill>
                  <a:srgbClr val="FFFF00"/>
                </a:solidFill>
              </a:rPr>
              <a:t>Cetane</a:t>
            </a:r>
            <a:r>
              <a:rPr lang="en-US" sz="2400" dirty="0">
                <a:solidFill>
                  <a:srgbClr val="FFFF00"/>
                </a:solidFill>
              </a:rPr>
              <a:t> no. 100</a:t>
            </a:r>
          </a:p>
        </p:txBody>
      </p:sp>
      <p:sp>
        <p:nvSpPr>
          <p:cNvPr id="10" name="TextBox 9"/>
          <p:cNvSpPr txBox="1"/>
          <p:nvPr/>
        </p:nvSpPr>
        <p:spPr>
          <a:xfrm>
            <a:off x="533400" y="4139625"/>
            <a:ext cx="8001000" cy="584775"/>
          </a:xfrm>
          <a:prstGeom prst="rect">
            <a:avLst/>
          </a:prstGeom>
          <a:noFill/>
        </p:spPr>
        <p:txBody>
          <a:bodyPr wrap="square" rtlCol="0">
            <a:spAutoFit/>
          </a:bodyPr>
          <a:lstStyle/>
          <a:p>
            <a:r>
              <a:rPr lang="en-US" sz="3200" dirty="0"/>
              <a:t>Order of relative </a:t>
            </a:r>
            <a:r>
              <a:rPr lang="en-US" sz="3200" dirty="0" err="1"/>
              <a:t>cetane</a:t>
            </a:r>
            <a:r>
              <a:rPr lang="en-US" sz="3200" dirty="0"/>
              <a:t> no. values</a:t>
            </a:r>
          </a:p>
        </p:txBody>
      </p:sp>
      <p:sp>
        <p:nvSpPr>
          <p:cNvPr id="11" name="TextBox 10"/>
          <p:cNvSpPr txBox="1"/>
          <p:nvPr/>
        </p:nvSpPr>
        <p:spPr>
          <a:xfrm>
            <a:off x="304800" y="5070902"/>
            <a:ext cx="8839200" cy="415498"/>
          </a:xfrm>
          <a:prstGeom prst="rect">
            <a:avLst/>
          </a:prstGeom>
          <a:noFill/>
        </p:spPr>
        <p:txBody>
          <a:bodyPr wrap="square" rtlCol="0">
            <a:spAutoFit/>
          </a:bodyPr>
          <a:lstStyle/>
          <a:p>
            <a:r>
              <a:rPr lang="en-US" sz="2100" dirty="0">
                <a:solidFill>
                  <a:srgbClr val="00B0F0"/>
                </a:solidFill>
              </a:rPr>
              <a:t>n-</a:t>
            </a:r>
            <a:r>
              <a:rPr lang="en-US" sz="2100" dirty="0" err="1">
                <a:solidFill>
                  <a:srgbClr val="00B0F0"/>
                </a:solidFill>
              </a:rPr>
              <a:t>alkanes</a:t>
            </a:r>
            <a:r>
              <a:rPr lang="en-US" sz="2100" dirty="0">
                <a:solidFill>
                  <a:srgbClr val="00B0F0"/>
                </a:solidFill>
              </a:rPr>
              <a:t>  &gt; </a:t>
            </a:r>
            <a:r>
              <a:rPr lang="en-US" sz="2100" dirty="0" err="1">
                <a:solidFill>
                  <a:srgbClr val="00B0F0"/>
                </a:solidFill>
              </a:rPr>
              <a:t>cycloalkanes</a:t>
            </a:r>
            <a:r>
              <a:rPr lang="en-US" sz="2100" dirty="0">
                <a:solidFill>
                  <a:srgbClr val="00B0F0"/>
                </a:solidFill>
              </a:rPr>
              <a:t> &gt; alkenes &gt; branched </a:t>
            </a:r>
            <a:r>
              <a:rPr lang="en-US" sz="2100" dirty="0" err="1">
                <a:solidFill>
                  <a:srgbClr val="00B0F0"/>
                </a:solidFill>
              </a:rPr>
              <a:t>alkanes</a:t>
            </a:r>
            <a:r>
              <a:rPr lang="en-US" sz="2100" dirty="0">
                <a:solidFill>
                  <a:srgbClr val="00B0F0"/>
                </a:solidFill>
              </a:rPr>
              <a:t> &gt; Aromatics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762000"/>
          </a:xfrm>
        </p:spPr>
        <p:txBody>
          <a:bodyPr>
            <a:normAutofit fontScale="90000"/>
          </a:bodyPr>
          <a:lstStyle/>
          <a:p>
            <a:pPr algn="ctr"/>
            <a:r>
              <a:rPr b="1" dirty="0">
                <a:solidFill>
                  <a:srgbClr val="FFFF00"/>
                </a:solidFill>
              </a:rPr>
              <a:t>Calorific Value</a:t>
            </a:r>
            <a:endParaRPr lang="en-US" b="1" dirty="0">
              <a:solidFill>
                <a:srgbClr val="FFFF00"/>
              </a:solidFill>
            </a:endParaRPr>
          </a:p>
        </p:txBody>
      </p:sp>
      <p:sp>
        <p:nvSpPr>
          <p:cNvPr id="2" name="Content Placeholder 1"/>
          <p:cNvSpPr>
            <a:spLocks noGrp="1"/>
          </p:cNvSpPr>
          <p:nvPr>
            <p:ph idx="1"/>
          </p:nvPr>
        </p:nvSpPr>
        <p:spPr>
          <a:xfrm>
            <a:off x="457200" y="533400"/>
            <a:ext cx="8229600" cy="6324600"/>
          </a:xfrm>
        </p:spPr>
        <p:txBody>
          <a:bodyPr>
            <a:noAutofit/>
          </a:bodyPr>
          <a:lstStyle/>
          <a:p>
            <a:pPr algn="just">
              <a:buNone/>
            </a:pPr>
            <a:r>
              <a:rPr lang="en-US" sz="2400" dirty="0">
                <a:latin typeface="Cambria" pitchFamily="18" charset="0"/>
              </a:rPr>
              <a:t>	Calorific value of a fuel is the total quantity of heat liberated when a unit mass of fuel is burnet completely.</a:t>
            </a:r>
          </a:p>
          <a:p>
            <a:pPr algn="just">
              <a:buNone/>
            </a:pPr>
            <a:r>
              <a:rPr lang="en-US" sz="2400" dirty="0">
                <a:latin typeface="Cambria" pitchFamily="18" charset="0"/>
              </a:rPr>
              <a:t>	Two types: GCV and NCV</a:t>
            </a:r>
          </a:p>
          <a:p>
            <a:pPr algn="just">
              <a:buNone/>
            </a:pPr>
            <a:r>
              <a:rPr lang="en-US" sz="2400" dirty="0">
                <a:solidFill>
                  <a:srgbClr val="FF33CC"/>
                </a:solidFill>
                <a:latin typeface="Cambria" pitchFamily="18" charset="0"/>
              </a:rPr>
              <a:t>Units of heat:</a:t>
            </a:r>
          </a:p>
          <a:p>
            <a:pPr algn="just"/>
            <a:r>
              <a:rPr lang="en-US" sz="2400" dirty="0">
                <a:solidFill>
                  <a:srgbClr val="FFFF00"/>
                </a:solidFill>
                <a:latin typeface="Cambria" pitchFamily="18" charset="0"/>
              </a:rPr>
              <a:t>Calorie</a:t>
            </a:r>
            <a:r>
              <a:rPr lang="en-US" sz="2400" dirty="0">
                <a:latin typeface="Cambria" pitchFamily="18" charset="0"/>
              </a:rPr>
              <a:t> – Calorie is the amount of heat required to raise the temperature of  one gram of water through one degree centigrade.</a:t>
            </a:r>
          </a:p>
          <a:p>
            <a:pPr algn="just"/>
            <a:r>
              <a:rPr lang="en-US" sz="2400" dirty="0">
                <a:solidFill>
                  <a:srgbClr val="FFFF00"/>
                </a:solidFill>
                <a:latin typeface="Cambria" pitchFamily="18" charset="0"/>
              </a:rPr>
              <a:t>Kilocalorie</a:t>
            </a:r>
            <a:r>
              <a:rPr lang="en-US" sz="2400" dirty="0">
                <a:latin typeface="Cambria" pitchFamily="18" charset="0"/>
              </a:rPr>
              <a:t> – The quantity of heat required to raise the temperature of  one kilogram of water through one degree centigrade. 1kcal = 1000 cal</a:t>
            </a:r>
          </a:p>
          <a:p>
            <a:pPr algn="just"/>
            <a:r>
              <a:rPr lang="en-US" sz="2400" dirty="0">
                <a:solidFill>
                  <a:srgbClr val="FFFF00"/>
                </a:solidFill>
                <a:latin typeface="Cambria" pitchFamily="18" charset="0"/>
              </a:rPr>
              <a:t>British Thermal Unit (</a:t>
            </a:r>
            <a:r>
              <a:rPr lang="en-US" sz="2400" dirty="0" err="1">
                <a:solidFill>
                  <a:srgbClr val="FFFF00"/>
                </a:solidFill>
                <a:latin typeface="Cambria" pitchFamily="18" charset="0"/>
              </a:rPr>
              <a:t>B.Th.U</a:t>
            </a:r>
            <a:r>
              <a:rPr lang="en-US" sz="2400" dirty="0">
                <a:solidFill>
                  <a:srgbClr val="FFFF00"/>
                </a:solidFill>
                <a:latin typeface="Cambria" pitchFamily="18" charset="0"/>
              </a:rPr>
              <a:t>.) </a:t>
            </a:r>
            <a:r>
              <a:rPr lang="en-US" sz="2400" dirty="0">
                <a:latin typeface="Cambria" pitchFamily="18" charset="0"/>
              </a:rPr>
              <a:t>– The quantity of heat required to raise the temperature of  one pound of water through one degree Fahrenheit. 1 </a:t>
            </a:r>
            <a:r>
              <a:rPr lang="en-US" sz="2400" dirty="0" err="1">
                <a:latin typeface="Cambria" pitchFamily="18" charset="0"/>
              </a:rPr>
              <a:t>B.Th.U</a:t>
            </a:r>
            <a:r>
              <a:rPr lang="en-US" sz="2400" dirty="0">
                <a:latin typeface="Cambria" pitchFamily="18" charset="0"/>
              </a:rPr>
              <a:t>. = 252 cal</a:t>
            </a:r>
          </a:p>
          <a:p>
            <a:pPr algn="just"/>
            <a:r>
              <a:rPr lang="en-US" sz="2400" dirty="0">
                <a:solidFill>
                  <a:srgbClr val="FFFF00"/>
                </a:solidFill>
                <a:latin typeface="Cambria" pitchFamily="18" charset="0"/>
              </a:rPr>
              <a:t>Centigrade Heat Unit </a:t>
            </a:r>
            <a:r>
              <a:rPr lang="en-US" sz="2400" dirty="0">
                <a:latin typeface="Cambria" pitchFamily="18" charset="0"/>
              </a:rPr>
              <a:t>– The quantity of heat required to raise the temperature of one pound of water through one degree centigrade. 1 kcal = 3.968 </a:t>
            </a:r>
            <a:r>
              <a:rPr lang="en-US" sz="2400" dirty="0" err="1">
                <a:latin typeface="Cambria" pitchFamily="18" charset="0"/>
              </a:rPr>
              <a:t>B.Th.U</a:t>
            </a:r>
            <a:r>
              <a:rPr lang="en-US" sz="2400" dirty="0">
                <a:latin typeface="Cambria" pitchFamily="18" charset="0"/>
              </a:rPr>
              <a:t>. = 2.2 C.H.U.</a:t>
            </a:r>
          </a:p>
        </p:txBody>
      </p:sp>
      <p:sp>
        <p:nvSpPr>
          <p:cNvPr id="5" name="Slide Number Placeholder 4"/>
          <p:cNvSpPr>
            <a:spLocks noGrp="1"/>
          </p:cNvSpPr>
          <p:nvPr>
            <p:ph type="sldNum" sz="quarter" idx="12"/>
          </p:nvPr>
        </p:nvSpPr>
        <p:spPr/>
        <p:txBody>
          <a:bodyPr/>
          <a:lstStyle/>
          <a:p>
            <a:fld id="{53ED57B7-563D-4F09-AF81-3F934F58C312}"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fontScale="90000"/>
          </a:bodyPr>
          <a:lstStyle/>
          <a:p>
            <a:pPr algn="ctr"/>
            <a:br>
              <a:rPr lang="en-US" dirty="0"/>
            </a:br>
            <a:r>
              <a:rPr lang="en-US" dirty="0">
                <a:solidFill>
                  <a:srgbClr val="FFFF00"/>
                </a:solidFill>
              </a:rPr>
              <a:t>how to increase </a:t>
            </a:r>
            <a:r>
              <a:rPr lang="en-US" dirty="0" err="1">
                <a:solidFill>
                  <a:srgbClr val="FFFF00"/>
                </a:solidFill>
              </a:rPr>
              <a:t>cetane</a:t>
            </a:r>
            <a:r>
              <a:rPr lang="en-US" dirty="0">
                <a:solidFill>
                  <a:srgbClr val="FFFF00"/>
                </a:solidFill>
              </a:rPr>
              <a:t> no.</a:t>
            </a:r>
          </a:p>
        </p:txBody>
      </p:sp>
      <p:sp>
        <p:nvSpPr>
          <p:cNvPr id="3" name="Content Placeholder 2"/>
          <p:cNvSpPr>
            <a:spLocks noGrp="1"/>
          </p:cNvSpPr>
          <p:nvPr>
            <p:ph idx="1"/>
          </p:nvPr>
        </p:nvSpPr>
        <p:spPr>
          <a:xfrm>
            <a:off x="152400" y="1295400"/>
            <a:ext cx="8991600" cy="3124200"/>
          </a:xfrm>
        </p:spPr>
        <p:txBody>
          <a:bodyPr>
            <a:normAutofit fontScale="62500" lnSpcReduction="20000"/>
          </a:bodyPr>
          <a:lstStyle/>
          <a:p>
            <a:pPr>
              <a:lnSpc>
                <a:spcPct val="170000"/>
              </a:lnSpc>
            </a:pPr>
            <a:r>
              <a:rPr lang="en-US" sz="3800" dirty="0">
                <a:latin typeface="Cambria" pitchFamily="18" charset="0"/>
              </a:rPr>
              <a:t>Alkyl nitrates (principally 2-ethylhexyl nitrate) and </a:t>
            </a:r>
            <a:r>
              <a:rPr lang="en-US" sz="3800" dirty="0" err="1">
                <a:latin typeface="Cambria" pitchFamily="18" charset="0"/>
              </a:rPr>
              <a:t>di</a:t>
            </a:r>
            <a:r>
              <a:rPr lang="en-US" sz="3800" dirty="0">
                <a:latin typeface="Cambria" pitchFamily="18" charset="0"/>
              </a:rPr>
              <a:t>-</a:t>
            </a:r>
            <a:r>
              <a:rPr lang="en-US" sz="3800" i="1" dirty="0" err="1">
                <a:latin typeface="Cambria" pitchFamily="18" charset="0"/>
              </a:rPr>
              <a:t>tert</a:t>
            </a:r>
            <a:r>
              <a:rPr lang="en-US" sz="3800" dirty="0">
                <a:latin typeface="Cambria" pitchFamily="18" charset="0"/>
              </a:rPr>
              <a:t>-butyl peroxide are used as additives to raise the </a:t>
            </a:r>
            <a:r>
              <a:rPr lang="en-US" sz="3800" dirty="0" err="1">
                <a:latin typeface="Cambria" pitchFamily="18" charset="0"/>
              </a:rPr>
              <a:t>cetane</a:t>
            </a:r>
            <a:r>
              <a:rPr lang="en-US" sz="3800" dirty="0">
                <a:latin typeface="Cambria" pitchFamily="18" charset="0"/>
              </a:rPr>
              <a:t> no.</a:t>
            </a:r>
          </a:p>
          <a:p>
            <a:pPr>
              <a:lnSpc>
                <a:spcPct val="170000"/>
              </a:lnSpc>
            </a:pPr>
            <a:r>
              <a:rPr lang="en-US" sz="3800" dirty="0">
                <a:latin typeface="Cambria" pitchFamily="18" charset="0"/>
              </a:rPr>
              <a:t> Antioxidant to improve oxidation resistance during storage.</a:t>
            </a:r>
          </a:p>
          <a:p>
            <a:pPr>
              <a:lnSpc>
                <a:spcPct val="170000"/>
              </a:lnSpc>
            </a:pPr>
            <a:r>
              <a:rPr lang="en-US" sz="3800" dirty="0">
                <a:latin typeface="Cambria" pitchFamily="18" charset="0"/>
              </a:rPr>
              <a:t> lubricity additives for lubrication of fuel injection system.</a:t>
            </a:r>
          </a:p>
          <a:p>
            <a:pPr>
              <a:lnSpc>
                <a:spcPct val="170000"/>
              </a:lnSpc>
            </a:pPr>
            <a:r>
              <a:rPr lang="en-US" sz="3800" dirty="0">
                <a:latin typeface="Cambria" pitchFamily="18" charset="0"/>
              </a:rPr>
              <a:t> Detergents to clean fuel line and carburetor.</a:t>
            </a:r>
          </a:p>
          <a:p>
            <a:pPr>
              <a:lnSpc>
                <a:spcPct val="170000"/>
              </a:lnSpc>
              <a:buNone/>
            </a:pPr>
            <a:endParaRPr lang="en-US" sz="3800" dirty="0">
              <a:latin typeface="Cambria" pitchFamily="18" charset="0"/>
            </a:endParaRPr>
          </a:p>
          <a:p>
            <a:pPr>
              <a:lnSpc>
                <a:spcPct val="170000"/>
              </a:lnSpc>
            </a:pPr>
            <a:endParaRPr lang="en-US" sz="3800" dirty="0">
              <a:latin typeface="Cambria" pitchFamily="18" charset="0"/>
            </a:endParaRPr>
          </a:p>
          <a:p>
            <a:pPr>
              <a:lnSpc>
                <a:spcPct val="150000"/>
              </a:lnSpc>
            </a:pPr>
            <a:endParaRPr lang="en-US" sz="2400" dirty="0"/>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08464"/>
          </a:xfrm>
        </p:spPr>
        <p:txBody>
          <a:bodyPr>
            <a:normAutofit fontScale="90000"/>
          </a:bodyPr>
          <a:lstStyle/>
          <a:p>
            <a:pPr algn="ctr"/>
            <a:r>
              <a:rPr lang="en-US" dirty="0">
                <a:solidFill>
                  <a:srgbClr val="FFFF00"/>
                </a:solidFill>
              </a:rPr>
              <a:t>Power alcohol</a:t>
            </a:r>
          </a:p>
        </p:txBody>
      </p:sp>
      <p:sp>
        <p:nvSpPr>
          <p:cNvPr id="3" name="Content Placeholder 2"/>
          <p:cNvSpPr>
            <a:spLocks noGrp="1"/>
          </p:cNvSpPr>
          <p:nvPr>
            <p:ph idx="1"/>
          </p:nvPr>
        </p:nvSpPr>
        <p:spPr>
          <a:xfrm>
            <a:off x="0" y="2278595"/>
            <a:ext cx="8915400" cy="5181917"/>
          </a:xfrm>
        </p:spPr>
        <p:txBody>
          <a:bodyPr>
            <a:normAutofit/>
          </a:bodyPr>
          <a:lstStyle/>
          <a:p>
            <a:r>
              <a:rPr lang="pt-BR" sz="2000" dirty="0"/>
              <a:t>2(C</a:t>
            </a:r>
            <a:r>
              <a:rPr lang="pt-BR" sz="2000" baseline="-25000" dirty="0"/>
              <a:t>6</a:t>
            </a:r>
            <a:r>
              <a:rPr lang="pt-BR" sz="2000" dirty="0"/>
              <a:t>H</a:t>
            </a:r>
            <a:r>
              <a:rPr lang="pt-BR" sz="2000" baseline="-25000" dirty="0"/>
              <a:t>10</a:t>
            </a:r>
            <a:r>
              <a:rPr lang="pt-BR" sz="2000" dirty="0"/>
              <a:t>O</a:t>
            </a:r>
            <a:r>
              <a:rPr lang="pt-BR" sz="2000" baseline="-25000" dirty="0"/>
              <a:t>5)</a:t>
            </a:r>
            <a:r>
              <a:rPr lang="pt-BR" sz="2000" dirty="0"/>
              <a:t> + nH</a:t>
            </a:r>
            <a:r>
              <a:rPr lang="pt-BR" sz="2000" baseline="-25000" dirty="0"/>
              <a:t>2</a:t>
            </a:r>
            <a:r>
              <a:rPr lang="pt-BR" sz="2000" dirty="0"/>
              <a:t>O	 	     n(C</a:t>
            </a:r>
            <a:r>
              <a:rPr lang="pt-BR" sz="2000" baseline="-25000" dirty="0"/>
              <a:t>12</a:t>
            </a:r>
            <a:r>
              <a:rPr lang="pt-BR" sz="2000" dirty="0"/>
              <a:t>H</a:t>
            </a:r>
            <a:r>
              <a:rPr lang="pt-BR" sz="2000" baseline="-25000" dirty="0"/>
              <a:t>22</a:t>
            </a:r>
            <a:r>
              <a:rPr lang="pt-BR" sz="2000" dirty="0"/>
              <a:t>O</a:t>
            </a:r>
            <a:r>
              <a:rPr lang="pt-BR" sz="2000" baseline="-25000" dirty="0"/>
              <a:t>11)		</a:t>
            </a:r>
            <a:r>
              <a:rPr lang="pt-BR" sz="2000" dirty="0"/>
              <a:t>         n(C</a:t>
            </a:r>
            <a:r>
              <a:rPr lang="pt-BR" sz="2000" baseline="-25000" dirty="0"/>
              <a:t>6</a:t>
            </a:r>
            <a:r>
              <a:rPr lang="pt-BR" sz="2000" dirty="0"/>
              <a:t>H</a:t>
            </a:r>
            <a:r>
              <a:rPr lang="pt-BR" sz="2000" baseline="-25000" dirty="0"/>
              <a:t>12</a:t>
            </a:r>
            <a:r>
              <a:rPr lang="pt-BR" sz="2000" dirty="0"/>
              <a:t>O</a:t>
            </a:r>
            <a:r>
              <a:rPr lang="pt-BR" sz="2000" baseline="-25000" dirty="0"/>
              <a:t>6)</a:t>
            </a:r>
            <a:br>
              <a:rPr lang="pt-BR" sz="2000" baseline="-25000" dirty="0"/>
            </a:br>
            <a:r>
              <a:rPr lang="pt-BR" sz="2000" baseline="-25000" dirty="0"/>
              <a:t>     </a:t>
            </a:r>
            <a:r>
              <a:rPr lang="pt-BR" baseline="-25000" dirty="0"/>
              <a:t>Starch                                	 </a:t>
            </a:r>
            <a:r>
              <a:rPr lang="pt-BR" dirty="0"/>
              <a:t>    </a:t>
            </a:r>
            <a:r>
              <a:rPr lang="pt-BR" baseline="-25000" dirty="0"/>
              <a:t>Maltose</a:t>
            </a:r>
            <a:r>
              <a:rPr lang="pt-BR" sz="2000" baseline="-25000" dirty="0"/>
              <a:t>  		</a:t>
            </a:r>
            <a:r>
              <a:rPr lang="pt-BR" sz="2000" dirty="0"/>
              <a:t>          </a:t>
            </a:r>
            <a:r>
              <a:rPr lang="pt-BR" sz="2400" dirty="0"/>
              <a:t>glucose</a:t>
            </a:r>
          </a:p>
          <a:p>
            <a:endParaRPr lang="pt-BR" sz="2400" dirty="0"/>
          </a:p>
          <a:p>
            <a:endParaRPr lang="pt-BR" sz="2400" dirty="0"/>
          </a:p>
          <a:p>
            <a:r>
              <a:rPr lang="pt-BR" sz="2400" dirty="0"/>
              <a:t>C</a:t>
            </a:r>
            <a:r>
              <a:rPr lang="pt-BR" sz="2400" baseline="-25000" dirty="0"/>
              <a:t>12</a:t>
            </a:r>
            <a:r>
              <a:rPr lang="pt-BR" sz="2400" dirty="0"/>
              <a:t>H</a:t>
            </a:r>
            <a:r>
              <a:rPr lang="pt-BR" sz="2400" baseline="-25000" dirty="0"/>
              <a:t>22</a:t>
            </a:r>
            <a:r>
              <a:rPr lang="pt-BR" sz="2400" dirty="0"/>
              <a:t>O</a:t>
            </a:r>
            <a:r>
              <a:rPr lang="pt-BR" sz="2400" baseline="-25000" dirty="0"/>
              <a:t>11</a:t>
            </a:r>
            <a:r>
              <a:rPr lang="pt-BR" sz="2400" dirty="0"/>
              <a:t> + H</a:t>
            </a:r>
            <a:r>
              <a:rPr lang="pt-BR" sz="2400" baseline="-25000" dirty="0"/>
              <a:t>2</a:t>
            </a:r>
            <a:r>
              <a:rPr lang="pt-BR" sz="2400" dirty="0"/>
              <a:t>O  	  		 C</a:t>
            </a:r>
            <a:r>
              <a:rPr lang="pt-BR" sz="2400" baseline="-25000" dirty="0"/>
              <a:t>6</a:t>
            </a:r>
            <a:r>
              <a:rPr lang="pt-BR" sz="2400" dirty="0"/>
              <a:t>H</a:t>
            </a:r>
            <a:r>
              <a:rPr lang="pt-BR" sz="2400" baseline="-25000" dirty="0"/>
              <a:t>12</a:t>
            </a:r>
            <a:r>
              <a:rPr lang="pt-BR" sz="2400" dirty="0"/>
              <a:t>O</a:t>
            </a:r>
            <a:r>
              <a:rPr lang="pt-BR" sz="2400" baseline="-25000" dirty="0"/>
              <a:t>6</a:t>
            </a:r>
            <a:r>
              <a:rPr lang="pt-BR" sz="2400" dirty="0"/>
              <a:t>   +	C</a:t>
            </a:r>
            <a:r>
              <a:rPr lang="pt-BR" sz="2400" baseline="-25000" dirty="0"/>
              <a:t>6</a:t>
            </a:r>
            <a:r>
              <a:rPr lang="pt-BR" sz="2400" dirty="0"/>
              <a:t>H</a:t>
            </a:r>
            <a:r>
              <a:rPr lang="pt-BR" sz="2400" baseline="-25000" dirty="0"/>
              <a:t>12</a:t>
            </a:r>
            <a:r>
              <a:rPr lang="pt-BR" sz="2400" dirty="0"/>
              <a:t>O</a:t>
            </a:r>
            <a:r>
              <a:rPr lang="pt-BR" sz="2400" baseline="-25000" dirty="0"/>
              <a:t>6</a:t>
            </a:r>
          </a:p>
          <a:p>
            <a:pPr>
              <a:buNone/>
            </a:pPr>
            <a:r>
              <a:rPr lang="pt-BR" sz="2400" dirty="0"/>
              <a:t>						  glucose	 fructose</a:t>
            </a:r>
          </a:p>
          <a:p>
            <a:pPr>
              <a:buNone/>
            </a:pPr>
            <a:endParaRPr lang="pt-BR" sz="2400" dirty="0"/>
          </a:p>
          <a:p>
            <a:pPr>
              <a:buNone/>
            </a:pPr>
            <a:endParaRPr lang="pt-BR" sz="2400" dirty="0"/>
          </a:p>
          <a:p>
            <a:pPr>
              <a:buNone/>
            </a:pPr>
            <a:endParaRPr lang="pt-BR" sz="2400" dirty="0"/>
          </a:p>
          <a:p>
            <a:pPr>
              <a:buNone/>
            </a:pPr>
            <a:r>
              <a:rPr lang="pt-BR" sz="2400" dirty="0"/>
              <a:t>	 					C</a:t>
            </a:r>
            <a:r>
              <a:rPr lang="pt-BR" sz="2400" baseline="-25000" dirty="0"/>
              <a:t>2</a:t>
            </a:r>
            <a:r>
              <a:rPr lang="pt-BR" sz="2400" dirty="0"/>
              <a:t>H</a:t>
            </a:r>
            <a:r>
              <a:rPr lang="pt-BR" sz="2400" baseline="-25000" dirty="0"/>
              <a:t>5</a:t>
            </a:r>
            <a:r>
              <a:rPr lang="pt-BR" sz="2400" dirty="0"/>
              <a:t>OH 	+      2CO</a:t>
            </a:r>
            <a:r>
              <a:rPr lang="pt-BR" sz="2400" baseline="-25000" dirty="0"/>
              <a:t>2</a:t>
            </a:r>
            <a:endParaRPr lang="en-US" sz="2400" dirty="0"/>
          </a:p>
        </p:txBody>
      </p:sp>
      <p:sp>
        <p:nvSpPr>
          <p:cNvPr id="4" name="Date Placeholder 3"/>
          <p:cNvSpPr>
            <a:spLocks noGrp="1"/>
          </p:cNvSpPr>
          <p:nvPr>
            <p:ph type="dt" sz="half" idx="10"/>
          </p:nvPr>
        </p:nvSpPr>
        <p:spPr>
          <a:xfrm>
            <a:off x="5562600" y="6400800"/>
            <a:ext cx="3002280" cy="274320"/>
          </a:xfrm>
        </p:spPr>
        <p:txBody>
          <a:bodyPr/>
          <a:lstStyle/>
          <a:p>
            <a:fld id="{1B8AACF4-6C9D-47F6-B38C-775A4DF30BB5}" type="datetimeFigureOut">
              <a:rPr lang="en-US" smtClean="0"/>
              <a:pPr/>
              <a:t>11/27/2024</a:t>
            </a:fld>
            <a:endParaRPr lang="en-US" dirty="0"/>
          </a:p>
        </p:txBody>
      </p:sp>
      <p:sp>
        <p:nvSpPr>
          <p:cNvPr id="5" name="Slide Number Placeholder 4"/>
          <p:cNvSpPr>
            <a:spLocks noGrp="1"/>
          </p:cNvSpPr>
          <p:nvPr>
            <p:ph type="sldNum" sz="quarter" idx="12"/>
          </p:nvPr>
        </p:nvSpPr>
        <p:spPr>
          <a:xfrm>
            <a:off x="8638952" y="6514568"/>
            <a:ext cx="464288" cy="274320"/>
          </a:xfrm>
        </p:spPr>
        <p:txBody>
          <a:bodyPr/>
          <a:lstStyle/>
          <a:p>
            <a:fld id="{53ED57B7-563D-4F09-AF81-3F934F58C312}" type="slidenum">
              <a:rPr lang="en-US" smtClean="0"/>
              <a:pPr/>
              <a:t>41</a:t>
            </a:fld>
            <a:endParaRPr lang="en-US" dirty="0"/>
          </a:p>
        </p:txBody>
      </p:sp>
      <p:sp>
        <p:nvSpPr>
          <p:cNvPr id="9" name="TextBox 8"/>
          <p:cNvSpPr txBox="1"/>
          <p:nvPr/>
        </p:nvSpPr>
        <p:spPr>
          <a:xfrm>
            <a:off x="2667000" y="2061980"/>
            <a:ext cx="1524000" cy="369332"/>
          </a:xfrm>
          <a:prstGeom prst="rect">
            <a:avLst/>
          </a:prstGeom>
          <a:noFill/>
        </p:spPr>
        <p:txBody>
          <a:bodyPr wrap="square" rtlCol="0">
            <a:spAutoFit/>
          </a:bodyPr>
          <a:lstStyle/>
          <a:p>
            <a:r>
              <a:rPr lang="en-US" dirty="0" err="1"/>
              <a:t>diastage</a:t>
            </a:r>
            <a:endParaRPr lang="en-US" dirty="0"/>
          </a:p>
        </p:txBody>
      </p:sp>
      <p:sp>
        <p:nvSpPr>
          <p:cNvPr id="11" name="TextBox 10"/>
          <p:cNvSpPr txBox="1"/>
          <p:nvPr/>
        </p:nvSpPr>
        <p:spPr>
          <a:xfrm>
            <a:off x="5562600" y="2069068"/>
            <a:ext cx="1524000" cy="369332"/>
          </a:xfrm>
          <a:prstGeom prst="rect">
            <a:avLst/>
          </a:prstGeom>
          <a:noFill/>
        </p:spPr>
        <p:txBody>
          <a:bodyPr wrap="square" rtlCol="0">
            <a:spAutoFit/>
          </a:bodyPr>
          <a:lstStyle/>
          <a:p>
            <a:r>
              <a:rPr lang="en-US" dirty="0"/>
              <a:t>maltase</a:t>
            </a:r>
          </a:p>
        </p:txBody>
      </p:sp>
      <p:sp>
        <p:nvSpPr>
          <p:cNvPr id="13" name="TextBox 12"/>
          <p:cNvSpPr txBox="1"/>
          <p:nvPr/>
        </p:nvSpPr>
        <p:spPr>
          <a:xfrm>
            <a:off x="2971800" y="3593068"/>
            <a:ext cx="1524000" cy="369332"/>
          </a:xfrm>
          <a:prstGeom prst="rect">
            <a:avLst/>
          </a:prstGeom>
          <a:noFill/>
        </p:spPr>
        <p:txBody>
          <a:bodyPr wrap="square" rtlCol="0">
            <a:spAutoFit/>
          </a:bodyPr>
          <a:lstStyle/>
          <a:p>
            <a:r>
              <a:rPr lang="pt-BR" dirty="0"/>
              <a:t>invertase</a:t>
            </a:r>
            <a:endParaRPr lang="en-US" dirty="0"/>
          </a:p>
        </p:txBody>
      </p:sp>
      <p:sp>
        <p:nvSpPr>
          <p:cNvPr id="15" name="TextBox 14"/>
          <p:cNvSpPr txBox="1"/>
          <p:nvPr/>
        </p:nvSpPr>
        <p:spPr>
          <a:xfrm>
            <a:off x="6400800" y="5022112"/>
            <a:ext cx="1524000" cy="369332"/>
          </a:xfrm>
          <a:prstGeom prst="rect">
            <a:avLst/>
          </a:prstGeom>
          <a:noFill/>
        </p:spPr>
        <p:txBody>
          <a:bodyPr wrap="square" rtlCol="0">
            <a:spAutoFit/>
          </a:bodyPr>
          <a:lstStyle/>
          <a:p>
            <a:r>
              <a:rPr lang="en-US" dirty="0" err="1"/>
              <a:t>Zymase</a:t>
            </a:r>
            <a:endParaRPr lang="en-US" dirty="0"/>
          </a:p>
        </p:txBody>
      </p:sp>
      <p:sp>
        <p:nvSpPr>
          <p:cNvPr id="56325" name="Rectangle 5"/>
          <p:cNvSpPr>
            <a:spLocks noChangeArrowheads="1"/>
          </p:cNvSpPr>
          <p:nvPr/>
        </p:nvSpPr>
        <p:spPr bwMode="auto">
          <a:xfrm>
            <a:off x="0" y="533400"/>
            <a:ext cx="9190336"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When ethyl alcohol is used as fuel in internal combustion engine,</a:t>
            </a:r>
          </a:p>
          <a:p>
            <a:pPr marL="0" marR="0" lvl="0" indent="0" algn="l" defTabSz="914400" rtl="0" eaLnBrk="1" fontAlgn="base" latinLnBrk="0" hangingPunct="1">
              <a:lnSpc>
                <a:spcPct val="150000"/>
              </a:lnSpc>
              <a:spcBef>
                <a:spcPct val="0"/>
              </a:spcBef>
              <a:spcAft>
                <a:spcPct val="0"/>
              </a:spcAft>
              <a:buClrTx/>
              <a:buSzTx/>
              <a:buFontTx/>
              <a:buNone/>
              <a:tabLst/>
            </a:pPr>
            <a:r>
              <a:rPr lang="en-US" sz="2400" dirty="0">
                <a:latin typeface="Arial" pitchFamily="34" charset="0"/>
                <a:ea typeface="Times New Roman" pitchFamily="18" charset="0"/>
                <a:cs typeface="Arial" pitchFamily="34" charset="0"/>
              </a:rPr>
              <a:t> </a:t>
            </a:r>
            <a:r>
              <a:rPr kumimoji="0" lang="en-US" sz="2400" b="0" i="0" u="none" strike="noStrike" cap="none" normalizeH="0" baseline="0" dirty="0">
                <a:ln>
                  <a:noFill/>
                </a:ln>
                <a:solidFill>
                  <a:schemeClr val="tx1"/>
                </a:solidFill>
                <a:effectLst/>
                <a:latin typeface="Arial" pitchFamily="34" charset="0"/>
                <a:ea typeface="Times New Roman" pitchFamily="18" charset="0"/>
                <a:cs typeface="Arial" pitchFamily="34" charset="0"/>
              </a:rPr>
              <a:t> around 5-25% with petrol, it is called as power alcohol.</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cxnSp>
        <p:nvCxnSpPr>
          <p:cNvPr id="17" name="Straight Arrow Connector 16"/>
          <p:cNvCxnSpPr/>
          <p:nvPr/>
        </p:nvCxnSpPr>
        <p:spPr>
          <a:xfrm rot="5400000">
            <a:off x="5980906" y="5219700"/>
            <a:ext cx="685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743200" y="2514600"/>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791200" y="2514600"/>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048000" y="4038600"/>
            <a:ext cx="1066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4664"/>
          </a:xfrm>
        </p:spPr>
        <p:txBody>
          <a:bodyPr>
            <a:normAutofit fontScale="90000"/>
          </a:bodyPr>
          <a:lstStyle/>
          <a:p>
            <a:r>
              <a:rPr lang="en-US" b="1" dirty="0">
                <a:solidFill>
                  <a:srgbClr val="FFFF00"/>
                </a:solidFill>
              </a:rPr>
              <a:t>Advantages of Power Alcohol</a:t>
            </a:r>
            <a:endParaRPr lang="en-US" dirty="0">
              <a:solidFill>
                <a:srgbClr val="FFFF00"/>
              </a:solidFill>
            </a:endParaRPr>
          </a:p>
        </p:txBody>
      </p:sp>
      <p:sp>
        <p:nvSpPr>
          <p:cNvPr id="3" name="Content Placeholder 2"/>
          <p:cNvSpPr>
            <a:spLocks noGrp="1"/>
          </p:cNvSpPr>
          <p:nvPr>
            <p:ph idx="1"/>
          </p:nvPr>
        </p:nvSpPr>
        <p:spPr>
          <a:xfrm>
            <a:off x="152400" y="761683"/>
            <a:ext cx="8991600" cy="5410517"/>
          </a:xfrm>
        </p:spPr>
        <p:txBody>
          <a:bodyPr>
            <a:noAutofit/>
          </a:bodyPr>
          <a:lstStyle/>
          <a:p>
            <a:pPr>
              <a:lnSpc>
                <a:spcPct val="170000"/>
              </a:lnSpc>
            </a:pPr>
            <a:r>
              <a:rPr lang="en-US" sz="2000" dirty="0"/>
              <a:t>(</a:t>
            </a:r>
            <a:r>
              <a:rPr lang="en-US" sz="2000" dirty="0" err="1"/>
              <a:t>i</a:t>
            </a:r>
            <a:r>
              <a:rPr lang="en-US" sz="2000" dirty="0"/>
              <a:t>) Ethyl alcohol has good </a:t>
            </a:r>
            <a:r>
              <a:rPr lang="en-US" sz="2000" dirty="0" err="1"/>
              <a:t>antiknocking</a:t>
            </a:r>
            <a:r>
              <a:rPr lang="en-US" sz="2000" dirty="0"/>
              <a:t> property and its octane number is 90, Addition of ethanol to petrol, increases its octane number.</a:t>
            </a:r>
          </a:p>
          <a:p>
            <a:pPr>
              <a:lnSpc>
                <a:spcPct val="170000"/>
              </a:lnSpc>
            </a:pPr>
            <a:r>
              <a:rPr lang="en-US" sz="2000" dirty="0"/>
              <a:t>(ii) It has property of absorbing any traces of water if present in petrol.</a:t>
            </a:r>
          </a:p>
          <a:p>
            <a:pPr>
              <a:lnSpc>
                <a:spcPct val="170000"/>
              </a:lnSpc>
            </a:pPr>
            <a:r>
              <a:rPr lang="en-US" sz="2000" dirty="0"/>
              <a:t>(iii) If a specially designed engine with higher compression ratio is used, then the disadvantage of lower C.V. of ethyl alcohol can be overcome.</a:t>
            </a:r>
          </a:p>
          <a:p>
            <a:pPr>
              <a:lnSpc>
                <a:spcPct val="170000"/>
              </a:lnSpc>
            </a:pPr>
            <a:r>
              <a:rPr lang="en-US" sz="2000" dirty="0"/>
              <a:t>(iv) Ethyl alcohol contains ‘O’ atoms, which help for complete combustion of power alcohol and the polluting emissions of CO, hydrocarbon, particulates are reduced largely.</a:t>
            </a:r>
          </a:p>
          <a:p>
            <a:pPr>
              <a:lnSpc>
                <a:spcPct val="170000"/>
              </a:lnSpc>
            </a:pPr>
            <a:r>
              <a:rPr lang="en-US" sz="2000" dirty="0"/>
              <a:t>(v) Use of ethyl alcohol in petrol reduces our dependence on foreign countries for petrol and saves foreign currency considerably.</a:t>
            </a:r>
          </a:p>
          <a:p>
            <a:pPr>
              <a:lnSpc>
                <a:spcPct val="170000"/>
              </a:lnSpc>
            </a:pPr>
            <a:r>
              <a:rPr lang="en-US" sz="2000" dirty="0"/>
              <a:t>(vi) Power alcohol is cheaper than petrol.</a:t>
            </a:r>
          </a:p>
          <a:p>
            <a:pPr>
              <a:lnSpc>
                <a:spcPct val="170000"/>
              </a:lnSpc>
            </a:pPr>
            <a:endParaRPr lang="en-US" sz="2000" dirty="0"/>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rmAutofit fontScale="90000"/>
          </a:bodyPr>
          <a:lstStyle/>
          <a:p>
            <a:r>
              <a:rPr lang="en-US" sz="4000" b="1" dirty="0">
                <a:solidFill>
                  <a:srgbClr val="FFFF00"/>
                </a:solidFill>
              </a:rPr>
              <a:t>Disadvantages of Power Alcohol</a:t>
            </a:r>
            <a:endParaRPr lang="en-US" sz="4000" dirty="0"/>
          </a:p>
        </p:txBody>
      </p:sp>
      <p:sp>
        <p:nvSpPr>
          <p:cNvPr id="3" name="Content Placeholder 2"/>
          <p:cNvSpPr>
            <a:spLocks noGrp="1"/>
          </p:cNvSpPr>
          <p:nvPr>
            <p:ph idx="1"/>
          </p:nvPr>
        </p:nvSpPr>
        <p:spPr>
          <a:xfrm>
            <a:off x="152400" y="838200"/>
            <a:ext cx="8839200" cy="5791199"/>
          </a:xfrm>
        </p:spPr>
        <p:txBody>
          <a:bodyPr>
            <a:normAutofit fontScale="62500" lnSpcReduction="20000"/>
          </a:bodyPr>
          <a:lstStyle/>
          <a:p>
            <a:pPr>
              <a:lnSpc>
                <a:spcPct val="170000"/>
              </a:lnSpc>
            </a:pPr>
            <a:r>
              <a:rPr lang="en-US" dirty="0"/>
              <a:t>(</a:t>
            </a:r>
            <a:r>
              <a:rPr lang="en-US" dirty="0" err="1"/>
              <a:t>i</a:t>
            </a:r>
            <a:r>
              <a:rPr lang="en-US" dirty="0"/>
              <a:t>) Ethyl alcohol has C.V. 7000 cal/gm much lower than C.V. of petrol 11500 cal/gm. It’s use reduces power output </a:t>
            </a:r>
            <a:r>
              <a:rPr lang="en-US" dirty="0" err="1"/>
              <a:t>upto</a:t>
            </a:r>
            <a:r>
              <a:rPr lang="en-US" dirty="0"/>
              <a:t> 35%.</a:t>
            </a:r>
          </a:p>
          <a:p>
            <a:pPr>
              <a:lnSpc>
                <a:spcPct val="170000"/>
              </a:lnSpc>
            </a:pPr>
            <a:r>
              <a:rPr lang="en-US" dirty="0"/>
              <a:t>(ii) Ethyl alcohol has high surface tension and its </a:t>
            </a:r>
            <a:r>
              <a:rPr lang="en-US" dirty="0" err="1"/>
              <a:t>atomisation</a:t>
            </a:r>
            <a:r>
              <a:rPr lang="en-US" dirty="0"/>
              <a:t>, especially at lower temperatures, causes starting trouble.</a:t>
            </a:r>
          </a:p>
          <a:p>
            <a:pPr>
              <a:lnSpc>
                <a:spcPct val="170000"/>
              </a:lnSpc>
            </a:pPr>
            <a:r>
              <a:rPr lang="en-US" dirty="0"/>
              <a:t>(iii) Ethyl alcohol may undergo oxidation to form acetic acid, which corrodes engine parts. </a:t>
            </a:r>
          </a:p>
          <a:p>
            <a:pPr>
              <a:lnSpc>
                <a:spcPct val="170000"/>
              </a:lnSpc>
            </a:pPr>
            <a:r>
              <a:rPr lang="en-US" dirty="0"/>
              <a:t>(iv) Ethyl alcohol obtained by fermentation process directly cannot be mixed with petrol but it has to be dehydrated first.</a:t>
            </a:r>
          </a:p>
          <a:p>
            <a:pPr>
              <a:lnSpc>
                <a:spcPct val="170000"/>
              </a:lnSpc>
            </a:pPr>
            <a:r>
              <a:rPr lang="en-US" dirty="0"/>
              <a:t>(v) As ethyl alcohol contains ‘O’ atoms, the amount of air required for complete combustion of power alcohol is lesser and therefore </a:t>
            </a:r>
            <a:r>
              <a:rPr lang="en-US" dirty="0" err="1"/>
              <a:t>carburettor</a:t>
            </a:r>
            <a:r>
              <a:rPr lang="en-US" dirty="0"/>
              <a:t> and engine needs to be adjusted or modified, when only ethyl alcohol is used as fuel.</a:t>
            </a:r>
          </a:p>
          <a:p>
            <a:pPr>
              <a:lnSpc>
                <a:spcPct val="170000"/>
              </a:lnSpc>
            </a:pPr>
            <a:endParaRPr lang="en-US" dirty="0"/>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36"/>
            <a:ext cx="8229600" cy="660864"/>
          </a:xfrm>
        </p:spPr>
        <p:txBody>
          <a:bodyPr>
            <a:normAutofit fontScale="90000"/>
          </a:bodyPr>
          <a:lstStyle/>
          <a:p>
            <a:pPr algn="ctr"/>
            <a:r>
              <a:rPr lang="en-US" dirty="0">
                <a:solidFill>
                  <a:srgbClr val="FFFF00"/>
                </a:solidFill>
              </a:rPr>
              <a:t>Bio-diesel</a:t>
            </a:r>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44</a:t>
            </a:fld>
            <a:endParaRPr lang="en-US"/>
          </a:p>
        </p:txBody>
      </p:sp>
      <p:sp>
        <p:nvSpPr>
          <p:cNvPr id="6" name="Title 1"/>
          <p:cNvSpPr txBox="1">
            <a:spLocks/>
          </p:cNvSpPr>
          <p:nvPr/>
        </p:nvSpPr>
        <p:spPr>
          <a:xfrm>
            <a:off x="457200" y="274638"/>
            <a:ext cx="8229600" cy="868362"/>
          </a:xfrm>
          <a:prstGeom prst="rect">
            <a:avLst/>
          </a:prstGeom>
        </p:spPr>
        <p:txBody>
          <a:bodyPr rIns="91440" anchor="b">
            <a:normAutofit/>
            <a:scene3d>
              <a:camera prst="orthographicFront"/>
              <a:lightRig rig="soft" dir="t">
                <a:rot lat="0" lon="0" rev="2400000"/>
              </a:lightRig>
            </a:scene3d>
            <a:sp3d>
              <a:bevelT w="19050" h="12700"/>
            </a:sp3d>
          </a:bodyPr>
          <a:lstStyle/>
          <a:p>
            <a:pPr marL="54864" marR="0" lvl="0" indent="0" algn="r" defTabSz="9144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uLnTx/>
              <a:uFillTx/>
              <a:latin typeface="Arial" pitchFamily="34" charset="0"/>
              <a:ea typeface="+mj-ea"/>
              <a:cs typeface="Arial" pitchFamily="34" charset="0"/>
            </a:endParaRPr>
          </a:p>
        </p:txBody>
      </p:sp>
      <p:sp>
        <p:nvSpPr>
          <p:cNvPr id="9" name="Text Box 2"/>
          <p:cNvSpPr txBox="1">
            <a:spLocks noChangeArrowheads="1"/>
          </p:cNvSpPr>
          <p:nvPr/>
        </p:nvSpPr>
        <p:spPr bwMode="auto">
          <a:xfrm>
            <a:off x="152400" y="533400"/>
            <a:ext cx="9144000" cy="2262158"/>
          </a:xfrm>
          <a:prstGeom prst="rect">
            <a:avLst/>
          </a:prstGeom>
          <a:noFill/>
          <a:ln w="9525">
            <a:noFill/>
            <a:miter lim="800000"/>
            <a:headEnd/>
            <a:tailEnd/>
          </a:ln>
          <a:effectLst/>
        </p:spPr>
        <p:txBody>
          <a:bodyPr wrap="square">
            <a:spAutoFit/>
          </a:bodyPr>
          <a:lstStyle/>
          <a:p>
            <a:pPr eaLnBrk="0" hangingPunct="0">
              <a:lnSpc>
                <a:spcPct val="150000"/>
              </a:lnSpc>
              <a:spcBef>
                <a:spcPct val="50000"/>
              </a:spcBef>
              <a:spcAft>
                <a:spcPct val="0"/>
              </a:spcAft>
              <a:buClrTx/>
              <a:buSzTx/>
              <a:buFont typeface="Wingdings" pitchFamily="2" charset="2"/>
              <a:buChar char="Ø"/>
            </a:pPr>
            <a:r>
              <a:rPr lang="en-US" sz="2200" dirty="0">
                <a:latin typeface="Cambria" pitchFamily="18" charset="0"/>
              </a:rPr>
              <a:t> It is a renewable fuel, composed by fatty acid methyl (or ethyl) esters, produced by a </a:t>
            </a:r>
            <a:r>
              <a:rPr lang="en-US" sz="2200" dirty="0" err="1">
                <a:latin typeface="Cambria" pitchFamily="18" charset="0"/>
              </a:rPr>
              <a:t>transesterification</a:t>
            </a:r>
            <a:r>
              <a:rPr lang="en-US" sz="2200" dirty="0">
                <a:latin typeface="Cambria" pitchFamily="18" charset="0"/>
              </a:rPr>
              <a:t> reaction between vegetable oil or animal fats and methanol (or ethanol) using Na metal or CH</a:t>
            </a:r>
            <a:r>
              <a:rPr lang="en-US" sz="2200" baseline="-25000" dirty="0">
                <a:latin typeface="Cambria" pitchFamily="18" charset="0"/>
              </a:rPr>
              <a:t>3</a:t>
            </a:r>
            <a:r>
              <a:rPr lang="en-US" sz="2200" dirty="0">
                <a:latin typeface="Cambria" pitchFamily="18" charset="0"/>
              </a:rPr>
              <a:t>ONa as catalyst.</a:t>
            </a:r>
          </a:p>
          <a:p>
            <a:pPr eaLnBrk="0" hangingPunct="0">
              <a:lnSpc>
                <a:spcPct val="150000"/>
              </a:lnSpc>
              <a:spcBef>
                <a:spcPct val="50000"/>
              </a:spcBef>
              <a:spcAft>
                <a:spcPct val="0"/>
              </a:spcAft>
              <a:buClrTx/>
              <a:buSzTx/>
              <a:buFont typeface="Wingdings" pitchFamily="2" charset="2"/>
              <a:buChar char="Ø"/>
            </a:pPr>
            <a:r>
              <a:rPr lang="en-US" sz="2100" dirty="0">
                <a:latin typeface="Cambria" pitchFamily="18" charset="0"/>
              </a:rPr>
              <a:t> </a:t>
            </a:r>
            <a:r>
              <a:rPr lang="en-US" sz="2100" dirty="0" err="1">
                <a:latin typeface="Cambria" pitchFamily="18" charset="0"/>
              </a:rPr>
              <a:t>Transestrification</a:t>
            </a:r>
            <a:r>
              <a:rPr lang="en-US" sz="2100" dirty="0">
                <a:latin typeface="Cambria" pitchFamily="18" charset="0"/>
              </a:rPr>
              <a:t> is a process of converting one ester into another ester.</a:t>
            </a:r>
          </a:p>
        </p:txBody>
      </p:sp>
      <p:sp>
        <p:nvSpPr>
          <p:cNvPr id="67585" name="Rectangle 1"/>
          <p:cNvSpPr>
            <a:spLocks noChangeArrowheads="1"/>
          </p:cNvSpPr>
          <p:nvPr/>
        </p:nvSpPr>
        <p:spPr bwMode="auto">
          <a:xfrm>
            <a:off x="228600" y="2667000"/>
            <a:ext cx="9144000" cy="387798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During the reaction we get water soluble glycerol and a small amount of sodium soaps. The water soluble part is easily separated by washing the mixture with water and biodiesel is</a:t>
            </a:r>
            <a:r>
              <a:rPr kumimoji="0" lang="en-US" sz="2000" b="0" i="0" u="none" strike="noStrike" cap="none" normalizeH="0" dirty="0">
                <a:ln>
                  <a:noFill/>
                </a:ln>
                <a:solidFill>
                  <a:schemeClr val="tx1"/>
                </a:solidFill>
                <a:effectLst/>
                <a:latin typeface="Cambria" pitchFamily="18" charset="0"/>
                <a:ea typeface="Times New Roman" pitchFamily="18" charset="0"/>
                <a:cs typeface="Arial" pitchFamily="34" charset="0"/>
              </a:rPr>
              <a:t> left behind.</a:t>
            </a:r>
            <a:endParaRPr kumimoji="0" lang="en-US" sz="1200" b="0" i="0" u="none" strike="noStrike" cap="none" normalizeH="0" baseline="0" dirty="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rgbClr val="00B0F0"/>
                </a:solidFill>
                <a:effectLst/>
                <a:latin typeface="Cambria" pitchFamily="18" charset="0"/>
                <a:ea typeface="Times New Roman" pitchFamily="18" charset="0"/>
                <a:cs typeface="Arial" pitchFamily="34" charset="0"/>
              </a:rPr>
              <a:t>Compounds present in biodiesel are like,</a:t>
            </a:r>
            <a:endParaRPr kumimoji="0" lang="en-US" sz="1200" b="0" i="0" u="none" strike="noStrike" cap="none" normalizeH="0" baseline="0" dirty="0">
              <a:ln>
                <a:noFill/>
              </a:ln>
              <a:solidFill>
                <a:srgbClr val="00B0F0"/>
              </a:solidFill>
              <a:effectLst/>
              <a:latin typeface="Cambria"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methyl </a:t>
            </a:r>
            <a:r>
              <a:rPr kumimoji="0" lang="en-US" sz="2000" b="0" i="0" u="none" strike="noStrike" cap="none" normalizeH="0" baseline="0" dirty="0" err="1">
                <a:ln>
                  <a:noFill/>
                </a:ln>
                <a:solidFill>
                  <a:schemeClr val="tx1"/>
                </a:solidFill>
                <a:effectLst/>
                <a:latin typeface="Cambria" pitchFamily="18" charset="0"/>
                <a:ea typeface="Times New Roman" pitchFamily="18" charset="0"/>
                <a:cs typeface="Arial" pitchFamily="34" charset="0"/>
              </a:rPr>
              <a:t>palmitate</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H </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3</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C - (CH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2</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14</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 COOCH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3</a:t>
            </a:r>
            <a:endParaRPr kumimoji="0" lang="en-US" sz="1200" b="0" i="0" u="none" strike="noStrike" cap="none" normalizeH="0" baseline="0" dirty="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methyl </a:t>
            </a:r>
            <a:r>
              <a:rPr kumimoji="0" lang="en-US" sz="2000" b="0" i="0" u="none" strike="noStrike" cap="none" normalizeH="0" baseline="0" dirty="0" err="1">
                <a:ln>
                  <a:noFill/>
                </a:ln>
                <a:solidFill>
                  <a:schemeClr val="tx1"/>
                </a:solidFill>
                <a:effectLst/>
                <a:latin typeface="Cambria" pitchFamily="18" charset="0"/>
                <a:ea typeface="Times New Roman" pitchFamily="18" charset="0"/>
                <a:cs typeface="Arial" pitchFamily="34" charset="0"/>
              </a:rPr>
              <a:t>stearate</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3</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C - (CH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2</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16</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 COOCH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3</a:t>
            </a:r>
            <a:endParaRPr kumimoji="0" lang="en-US" sz="1200" b="0" i="0" u="none" strike="noStrike" cap="none" normalizeH="0" baseline="0" dirty="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methyl </a:t>
            </a:r>
            <a:r>
              <a:rPr kumimoji="0" lang="en-US" sz="2000" b="0" i="0" u="none" strike="noStrike" cap="none" normalizeH="0" baseline="0" dirty="0" err="1">
                <a:ln>
                  <a:noFill/>
                </a:ln>
                <a:solidFill>
                  <a:schemeClr val="tx1"/>
                </a:solidFill>
                <a:effectLst/>
                <a:latin typeface="Cambria" pitchFamily="18" charset="0"/>
                <a:ea typeface="Times New Roman" pitchFamily="18" charset="0"/>
                <a:cs typeface="Arial" pitchFamily="34" charset="0"/>
              </a:rPr>
              <a:t>oleate</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3</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C - (CH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2</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7</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 CH = CH - (CH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2</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7</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 COOCH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3</a:t>
            </a:r>
            <a:endParaRPr kumimoji="0" lang="en-US" sz="1200" b="0" i="0" u="none" strike="noStrike" cap="none" normalizeH="0" baseline="0" dirty="0">
              <a:ln>
                <a:noFill/>
              </a:ln>
              <a:solidFill>
                <a:schemeClr val="tx1"/>
              </a:solidFill>
              <a:effectLst/>
              <a:latin typeface="Cambria"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methyl </a:t>
            </a:r>
            <a:r>
              <a:rPr kumimoji="0" lang="en-US" sz="2000" b="0" i="0" u="none" strike="noStrike" cap="none" normalizeH="0" baseline="0" dirty="0" err="1">
                <a:ln>
                  <a:noFill/>
                </a:ln>
                <a:solidFill>
                  <a:schemeClr val="tx1"/>
                </a:solidFill>
                <a:effectLst/>
                <a:latin typeface="Cambria" pitchFamily="18" charset="0"/>
                <a:ea typeface="Times New Roman" pitchFamily="18" charset="0"/>
                <a:cs typeface="Arial" pitchFamily="34" charset="0"/>
              </a:rPr>
              <a:t>linoleate</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3</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C - (CH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2</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5</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 (CH = 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2</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 (CH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2</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7</a:t>
            </a:r>
            <a:r>
              <a:rPr kumimoji="0" lang="en-US" sz="2000" b="0" i="0" u="none" strike="noStrike" cap="none" normalizeH="0" baseline="0" dirty="0">
                <a:ln>
                  <a:noFill/>
                </a:ln>
                <a:solidFill>
                  <a:schemeClr val="tx1"/>
                </a:solidFill>
                <a:effectLst/>
                <a:latin typeface="Cambria" pitchFamily="18" charset="0"/>
                <a:ea typeface="Times New Roman" pitchFamily="18" charset="0"/>
                <a:cs typeface="Arial" pitchFamily="34" charset="0"/>
              </a:rPr>
              <a:t> - COOCH</a:t>
            </a:r>
            <a:r>
              <a:rPr kumimoji="0" lang="en-US" sz="2000" b="0" i="0" u="none" strike="noStrike" cap="none" normalizeH="0" baseline="-30000" dirty="0">
                <a:ln>
                  <a:noFill/>
                </a:ln>
                <a:solidFill>
                  <a:schemeClr val="tx1"/>
                </a:solidFill>
                <a:effectLst/>
                <a:latin typeface="Cambria" pitchFamily="18" charset="0"/>
                <a:ea typeface="Times New Roman" pitchFamily="18" charset="0"/>
                <a:cs typeface="Arial" pitchFamily="34" charset="0"/>
              </a:rPr>
              <a:t>3</a:t>
            </a:r>
            <a:endParaRPr kumimoji="0" lang="en-US" sz="3600" b="0" i="0" u="none" strike="noStrike" cap="none" normalizeH="0" baseline="0" dirty="0">
              <a:ln>
                <a:noFill/>
              </a:ln>
              <a:solidFill>
                <a:schemeClr val="tx1"/>
              </a:solidFill>
              <a:effectLst/>
              <a:latin typeface="Cambria" pitchFamily="18"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936"/>
            <a:ext cx="8229600" cy="737064"/>
          </a:xfrm>
        </p:spPr>
        <p:txBody>
          <a:bodyPr>
            <a:normAutofit fontScale="90000"/>
          </a:bodyPr>
          <a:lstStyle/>
          <a:p>
            <a:pPr algn="ctr"/>
            <a:r>
              <a:rPr lang="en-US" dirty="0">
                <a:solidFill>
                  <a:srgbClr val="FFFF00"/>
                </a:solidFill>
              </a:rPr>
              <a:t>Preparation reaction</a:t>
            </a:r>
          </a:p>
        </p:txBody>
      </p:sp>
      <p:sp>
        <p:nvSpPr>
          <p:cNvPr id="3" name="Content Placeholder 2"/>
          <p:cNvSpPr>
            <a:spLocks noGrp="1"/>
          </p:cNvSpPr>
          <p:nvPr>
            <p:ph idx="1"/>
          </p:nvPr>
        </p:nvSpPr>
        <p:spPr>
          <a:xfrm>
            <a:off x="457200" y="1271220"/>
            <a:ext cx="8229600" cy="2392363"/>
          </a:xfrm>
        </p:spPr>
        <p:txBody>
          <a:bodyPr/>
          <a:lstStyle/>
          <a:p>
            <a:pPr>
              <a:buNone/>
            </a:pPr>
            <a:r>
              <a:rPr lang="en-US" sz="2000" dirty="0"/>
              <a:t>CH</a:t>
            </a:r>
            <a:r>
              <a:rPr lang="en-US" sz="2000" baseline="-25000" dirty="0"/>
              <a:t>2</a:t>
            </a:r>
            <a:r>
              <a:rPr lang="en-US" sz="2000" dirty="0"/>
              <a:t> – COOR</a:t>
            </a:r>
            <a:r>
              <a:rPr lang="en-US" sz="2000" baseline="-25000" dirty="0"/>
              <a:t>1				</a:t>
            </a:r>
            <a:r>
              <a:rPr lang="en-US" sz="2000" dirty="0"/>
              <a:t>R</a:t>
            </a:r>
            <a:r>
              <a:rPr lang="en-US" sz="2000" baseline="-25000" dirty="0"/>
              <a:t>1</a:t>
            </a:r>
            <a:r>
              <a:rPr lang="en-US" sz="2000" dirty="0"/>
              <a:t>COOCH</a:t>
            </a:r>
            <a:r>
              <a:rPr lang="en-US" sz="2000" baseline="-25000" dirty="0"/>
              <a:t>3</a:t>
            </a:r>
            <a:r>
              <a:rPr lang="en-US" sz="2000" dirty="0"/>
              <a:t>         CH</a:t>
            </a:r>
            <a:r>
              <a:rPr lang="en-US" sz="2000" baseline="-25000" dirty="0"/>
              <a:t>2</a:t>
            </a:r>
            <a:r>
              <a:rPr lang="en-US" sz="2000" dirty="0"/>
              <a:t>OH</a:t>
            </a:r>
          </a:p>
          <a:p>
            <a:pPr>
              <a:buNone/>
            </a:pPr>
            <a:r>
              <a:rPr lang="en-US" sz="2000" dirty="0"/>
              <a:t>						        +</a:t>
            </a:r>
          </a:p>
          <a:p>
            <a:pPr>
              <a:buNone/>
            </a:pPr>
            <a:r>
              <a:rPr lang="en-US" sz="2000" dirty="0"/>
              <a:t>CH   - COOR</a:t>
            </a:r>
            <a:r>
              <a:rPr lang="en-US" sz="2000" baseline="-25000" dirty="0"/>
              <a:t>2 </a:t>
            </a:r>
            <a:r>
              <a:rPr lang="en-US" sz="2000" dirty="0"/>
              <a:t>  +3 CH</a:t>
            </a:r>
            <a:r>
              <a:rPr lang="en-US" sz="2000" baseline="-25000" dirty="0"/>
              <a:t>3</a:t>
            </a:r>
            <a:r>
              <a:rPr lang="en-US" sz="2000" dirty="0"/>
              <a:t>OH	</a:t>
            </a:r>
            <a:r>
              <a:rPr lang="en-US" sz="2000" baseline="-25000" dirty="0"/>
              <a:t>	</a:t>
            </a:r>
            <a:r>
              <a:rPr lang="en-US" sz="2000" dirty="0"/>
              <a:t>R</a:t>
            </a:r>
            <a:r>
              <a:rPr lang="en-US" sz="2000" baseline="-25000" dirty="0"/>
              <a:t>2</a:t>
            </a:r>
            <a:r>
              <a:rPr lang="en-US" sz="2000" dirty="0"/>
              <a:t>COOCH</a:t>
            </a:r>
            <a:r>
              <a:rPr lang="en-US" sz="2000" baseline="-25000" dirty="0"/>
              <a:t>3</a:t>
            </a:r>
            <a:r>
              <a:rPr lang="en-US" sz="2000" dirty="0"/>
              <a:t>  +    CHOH</a:t>
            </a:r>
            <a:endParaRPr lang="en-US" sz="2000" baseline="-25000" dirty="0"/>
          </a:p>
          <a:p>
            <a:pPr>
              <a:buNone/>
            </a:pPr>
            <a:r>
              <a:rPr lang="en-US" sz="2000" baseline="-25000" dirty="0"/>
              <a:t>						</a:t>
            </a:r>
            <a:r>
              <a:rPr lang="en-US" sz="2000" dirty="0"/>
              <a:t>         +</a:t>
            </a:r>
            <a:endParaRPr lang="en-US" sz="2000" baseline="-25000" dirty="0"/>
          </a:p>
          <a:p>
            <a:pPr>
              <a:buNone/>
            </a:pPr>
            <a:r>
              <a:rPr lang="en-US" sz="2000" dirty="0"/>
              <a:t>CH</a:t>
            </a:r>
            <a:r>
              <a:rPr lang="en-US" sz="2000" baseline="-25000" dirty="0"/>
              <a:t>2</a:t>
            </a:r>
            <a:r>
              <a:rPr lang="en-US" sz="2000" dirty="0"/>
              <a:t> - COOR</a:t>
            </a:r>
            <a:r>
              <a:rPr lang="en-US" sz="2000" baseline="-25000" dirty="0"/>
              <a:t>3</a:t>
            </a:r>
            <a:r>
              <a:rPr lang="en-US" sz="2000" dirty="0"/>
              <a:t> 				R</a:t>
            </a:r>
            <a:r>
              <a:rPr lang="en-US" sz="2000" baseline="-25000" dirty="0"/>
              <a:t>3</a:t>
            </a:r>
            <a:r>
              <a:rPr lang="en-US" sz="2000" dirty="0"/>
              <a:t>COOCH</a:t>
            </a:r>
            <a:r>
              <a:rPr lang="en-US" sz="2000" baseline="-25000" dirty="0"/>
              <a:t>3</a:t>
            </a:r>
            <a:r>
              <a:rPr lang="en-US" sz="2000" dirty="0"/>
              <a:t> 	 CH</a:t>
            </a:r>
            <a:r>
              <a:rPr lang="en-US" sz="2000" baseline="-25000" dirty="0"/>
              <a:t>2</a:t>
            </a:r>
            <a:r>
              <a:rPr lang="en-US" sz="2000" dirty="0"/>
              <a:t>OH </a:t>
            </a:r>
            <a:r>
              <a:rPr lang="en-US" sz="2000" baseline="-25000" dirty="0"/>
              <a:t>	</a:t>
            </a:r>
            <a:endParaRPr lang="en-US" sz="2000" dirty="0"/>
          </a:p>
          <a:p>
            <a:pPr>
              <a:buNone/>
            </a:pPr>
            <a:endParaRPr lang="en-US" dirty="0"/>
          </a:p>
          <a:p>
            <a:pPr>
              <a:buNone/>
            </a:pPr>
            <a:endParaRPr lang="en-US" dirty="0">
              <a:latin typeface="Arial" pitchFamily="34" charset="0"/>
              <a:cs typeface="Arial" pitchFamily="34" charset="0"/>
            </a:endParaRPr>
          </a:p>
          <a:p>
            <a:pPr>
              <a:buNone/>
            </a:pPr>
            <a:endParaRPr lang="en-US" dirty="0"/>
          </a:p>
        </p:txBody>
      </p:sp>
      <p:sp>
        <p:nvSpPr>
          <p:cNvPr id="4" name="Date Placeholder 3"/>
          <p:cNvSpPr>
            <a:spLocks noGrp="1"/>
          </p:cNvSpPr>
          <p:nvPr>
            <p:ph type="dt" sz="half" idx="10"/>
          </p:nvPr>
        </p:nvSpPr>
        <p:spPr>
          <a:xfrm>
            <a:off x="5562600" y="6355080"/>
            <a:ext cx="3002280" cy="274320"/>
          </a:xfrm>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a:xfrm>
            <a:off x="8638952" y="6431280"/>
            <a:ext cx="464288" cy="274320"/>
          </a:xfrm>
        </p:spPr>
        <p:txBody>
          <a:bodyPr/>
          <a:lstStyle/>
          <a:p>
            <a:fld id="{53ED57B7-563D-4F09-AF81-3F934F58C312}" type="slidenum">
              <a:rPr lang="en-US" smtClean="0"/>
              <a:pPr/>
              <a:t>45</a:t>
            </a:fld>
            <a:endParaRPr lang="en-US" dirty="0"/>
          </a:p>
        </p:txBody>
      </p:sp>
      <p:cxnSp>
        <p:nvCxnSpPr>
          <p:cNvPr id="7" name="Straight Connector 6"/>
          <p:cNvCxnSpPr/>
          <p:nvPr/>
        </p:nvCxnSpPr>
        <p:spPr>
          <a:xfrm rot="5400000">
            <a:off x="496094" y="1719689"/>
            <a:ext cx="2278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496094" y="2330083"/>
            <a:ext cx="2278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810000" y="1987183"/>
            <a:ext cx="8382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657600" y="1606183"/>
            <a:ext cx="1219200" cy="369332"/>
          </a:xfrm>
          <a:prstGeom prst="rect">
            <a:avLst/>
          </a:prstGeom>
          <a:noFill/>
        </p:spPr>
        <p:txBody>
          <a:bodyPr wrap="square" rtlCol="0">
            <a:spAutoFit/>
          </a:bodyPr>
          <a:lstStyle/>
          <a:p>
            <a:r>
              <a:rPr lang="en-US" dirty="0"/>
              <a:t>CH</a:t>
            </a:r>
            <a:r>
              <a:rPr lang="en-US" baseline="-25000" dirty="0"/>
              <a:t>3</a:t>
            </a:r>
            <a:r>
              <a:rPr lang="en-US" dirty="0"/>
              <a:t>ONa</a:t>
            </a:r>
          </a:p>
        </p:txBody>
      </p:sp>
      <p:cxnSp>
        <p:nvCxnSpPr>
          <p:cNvPr id="21" name="Straight Connector 20"/>
          <p:cNvCxnSpPr/>
          <p:nvPr/>
        </p:nvCxnSpPr>
        <p:spPr>
          <a:xfrm rot="5400000">
            <a:off x="6972300" y="1795889"/>
            <a:ext cx="2278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972300" y="2406283"/>
            <a:ext cx="227806" cy="7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304800" y="2973318"/>
            <a:ext cx="8458200" cy="461665"/>
          </a:xfrm>
          <a:prstGeom prst="rect">
            <a:avLst/>
          </a:prstGeom>
        </p:spPr>
        <p:txBody>
          <a:bodyPr wrap="square">
            <a:spAutoFit/>
          </a:bodyPr>
          <a:lstStyle/>
          <a:p>
            <a:pPr algn="ctr"/>
            <a:r>
              <a:rPr lang="en-US" sz="2400" dirty="0">
                <a:solidFill>
                  <a:srgbClr val="00B0F0"/>
                </a:solidFill>
                <a:latin typeface="Arial" pitchFamily="34" charset="0"/>
                <a:cs typeface="Arial" pitchFamily="34" charset="0"/>
              </a:rPr>
              <a:t>Products of Reaction are Biodiesel and glycerol</a:t>
            </a:r>
            <a:endParaRPr lang="en-US" sz="2400" dirty="0">
              <a:solidFill>
                <a:srgbClr val="00B0F0"/>
              </a:solidFill>
            </a:endParaRPr>
          </a:p>
        </p:txBody>
      </p:sp>
      <p:sp>
        <p:nvSpPr>
          <p:cNvPr id="25" name="TextBox 24"/>
          <p:cNvSpPr txBox="1"/>
          <p:nvPr/>
        </p:nvSpPr>
        <p:spPr>
          <a:xfrm>
            <a:off x="304800" y="3434982"/>
            <a:ext cx="4038600" cy="3231654"/>
          </a:xfrm>
          <a:prstGeom prst="rect">
            <a:avLst/>
          </a:prstGeom>
          <a:noFill/>
        </p:spPr>
        <p:txBody>
          <a:bodyPr wrap="square" rtlCol="0">
            <a:spAutoFit/>
          </a:bodyPr>
          <a:lstStyle/>
          <a:p>
            <a:pPr>
              <a:lnSpc>
                <a:spcPct val="150000"/>
              </a:lnSpc>
              <a:buNone/>
            </a:pPr>
            <a:r>
              <a:rPr lang="en-US" sz="2400" dirty="0">
                <a:latin typeface="Cambria" pitchFamily="18" charset="0"/>
                <a:cs typeface="Arial" pitchFamily="34" charset="0"/>
              </a:rPr>
              <a:t>Why do They  separate?</a:t>
            </a:r>
          </a:p>
          <a:p>
            <a:pPr>
              <a:lnSpc>
                <a:spcPct val="150000"/>
              </a:lnSpc>
              <a:buFont typeface="Wingdings" pitchFamily="2" charset="2"/>
              <a:buChar char="Ø"/>
            </a:pPr>
            <a:r>
              <a:rPr lang="en-US" sz="2400" dirty="0">
                <a:latin typeface="Cambria" pitchFamily="18" charset="0"/>
                <a:cs typeface="Arial" pitchFamily="34" charset="0"/>
              </a:rPr>
              <a:t> As they are immiscible  </a:t>
            </a:r>
          </a:p>
          <a:p>
            <a:pPr>
              <a:lnSpc>
                <a:spcPct val="150000"/>
              </a:lnSpc>
            </a:pPr>
            <a:r>
              <a:rPr lang="en-US" sz="2400" dirty="0">
                <a:latin typeface="Cambria" pitchFamily="18" charset="0"/>
                <a:cs typeface="Arial" pitchFamily="34" charset="0"/>
              </a:rPr>
              <a:t>     phases, we can easily drain</a:t>
            </a:r>
          </a:p>
          <a:p>
            <a:pPr>
              <a:lnSpc>
                <a:spcPct val="150000"/>
              </a:lnSpc>
            </a:pPr>
            <a:r>
              <a:rPr lang="en-US" sz="2400" dirty="0">
                <a:latin typeface="Cambria" pitchFamily="18" charset="0"/>
                <a:cs typeface="Arial" pitchFamily="34" charset="0"/>
              </a:rPr>
              <a:t>     off the </a:t>
            </a:r>
            <a:r>
              <a:rPr lang="en-US" sz="2400" dirty="0" err="1">
                <a:latin typeface="Cambria" pitchFamily="18" charset="0"/>
                <a:cs typeface="Arial" pitchFamily="34" charset="0"/>
              </a:rPr>
              <a:t>glycerine</a:t>
            </a:r>
            <a:r>
              <a:rPr lang="en-US" sz="2400" dirty="0">
                <a:latin typeface="Cambria" pitchFamily="18" charset="0"/>
                <a:cs typeface="Arial" pitchFamily="34" charset="0"/>
              </a:rPr>
              <a:t> and </a:t>
            </a:r>
          </a:p>
          <a:p>
            <a:pPr>
              <a:lnSpc>
                <a:spcPct val="150000"/>
              </a:lnSpc>
            </a:pPr>
            <a:r>
              <a:rPr lang="en-US" sz="2400" dirty="0">
                <a:latin typeface="Cambria" pitchFamily="18" charset="0"/>
                <a:cs typeface="Arial" pitchFamily="34" charset="0"/>
              </a:rPr>
              <a:t>     biodiesel is left behind. </a:t>
            </a:r>
          </a:p>
          <a:p>
            <a:endParaRPr lang="en-US" sz="2400" dirty="0"/>
          </a:p>
        </p:txBody>
      </p:sp>
      <p:pic>
        <p:nvPicPr>
          <p:cNvPr id="26" name="Picture 25" descr="Pages from biodiesel_chemistry.jpg"/>
          <p:cNvPicPr>
            <a:picLocks noChangeAspect="1"/>
          </p:cNvPicPr>
          <p:nvPr/>
        </p:nvPicPr>
        <p:blipFill>
          <a:blip r:embed="rId2" cstate="print"/>
          <a:stretch>
            <a:fillRect/>
          </a:stretch>
        </p:blipFill>
        <p:spPr>
          <a:xfrm>
            <a:off x="6455362" y="3581400"/>
            <a:ext cx="2536238" cy="2683949"/>
          </a:xfrm>
          <a:prstGeom prst="rect">
            <a:avLst/>
          </a:prstGeom>
        </p:spPr>
      </p:pic>
      <p:sp>
        <p:nvSpPr>
          <p:cNvPr id="27" name="TextBox 26"/>
          <p:cNvSpPr txBox="1"/>
          <p:nvPr/>
        </p:nvSpPr>
        <p:spPr>
          <a:xfrm>
            <a:off x="4383896" y="4764978"/>
            <a:ext cx="1483504" cy="400110"/>
          </a:xfrm>
          <a:prstGeom prst="rect">
            <a:avLst/>
          </a:prstGeom>
          <a:noFill/>
        </p:spPr>
        <p:txBody>
          <a:bodyPr wrap="square" rtlCol="0">
            <a:spAutoFit/>
          </a:bodyPr>
          <a:lstStyle/>
          <a:p>
            <a:r>
              <a:rPr lang="en-US" sz="2000" dirty="0">
                <a:solidFill>
                  <a:srgbClr val="FFC000"/>
                </a:solidFill>
                <a:latin typeface="Arial" pitchFamily="34" charset="0"/>
                <a:cs typeface="Arial" pitchFamily="34" charset="0"/>
              </a:rPr>
              <a:t>Biodiesel</a:t>
            </a:r>
          </a:p>
        </p:txBody>
      </p:sp>
      <p:sp>
        <p:nvSpPr>
          <p:cNvPr id="28" name="TextBox 27"/>
          <p:cNvSpPr txBox="1"/>
          <p:nvPr/>
        </p:nvSpPr>
        <p:spPr>
          <a:xfrm>
            <a:off x="4456047" y="5638800"/>
            <a:ext cx="1335153" cy="400110"/>
          </a:xfrm>
          <a:prstGeom prst="rect">
            <a:avLst/>
          </a:prstGeom>
          <a:noFill/>
        </p:spPr>
        <p:txBody>
          <a:bodyPr wrap="square" rtlCol="0">
            <a:spAutoFit/>
          </a:bodyPr>
          <a:lstStyle/>
          <a:p>
            <a:r>
              <a:rPr lang="en-US" sz="2000" dirty="0">
                <a:solidFill>
                  <a:srgbClr val="FFC000"/>
                </a:solidFill>
                <a:latin typeface="Arial" pitchFamily="34" charset="0"/>
                <a:cs typeface="Arial" pitchFamily="34" charset="0"/>
              </a:rPr>
              <a:t>Glycerine</a:t>
            </a:r>
          </a:p>
        </p:txBody>
      </p:sp>
      <p:cxnSp>
        <p:nvCxnSpPr>
          <p:cNvPr id="30" name="Straight Arrow Connector 29"/>
          <p:cNvCxnSpPr/>
          <p:nvPr/>
        </p:nvCxnSpPr>
        <p:spPr>
          <a:xfrm>
            <a:off x="5715000" y="4953000"/>
            <a:ext cx="15240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791200" y="5943600"/>
            <a:ext cx="1524000" cy="76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fontScale="90000"/>
          </a:bodyPr>
          <a:lstStyle/>
          <a:p>
            <a:r>
              <a:rPr lang="en-US" b="1" dirty="0">
                <a:solidFill>
                  <a:srgbClr val="FFFF00"/>
                </a:solidFill>
              </a:rPr>
              <a:t>Advantages of Biodiesel</a:t>
            </a:r>
            <a:endParaRPr lang="en-US" dirty="0">
              <a:solidFill>
                <a:srgbClr val="FFFF00"/>
              </a:solidFill>
            </a:endParaRPr>
          </a:p>
        </p:txBody>
      </p:sp>
      <p:sp>
        <p:nvSpPr>
          <p:cNvPr id="3" name="Content Placeholder 2"/>
          <p:cNvSpPr>
            <a:spLocks noGrp="1"/>
          </p:cNvSpPr>
          <p:nvPr>
            <p:ph idx="1"/>
          </p:nvPr>
        </p:nvSpPr>
        <p:spPr>
          <a:xfrm>
            <a:off x="304800" y="762000"/>
            <a:ext cx="8839200" cy="6096000"/>
          </a:xfrm>
        </p:spPr>
        <p:txBody>
          <a:bodyPr>
            <a:noAutofit/>
          </a:bodyPr>
          <a:lstStyle/>
          <a:p>
            <a:pPr>
              <a:lnSpc>
                <a:spcPct val="170000"/>
              </a:lnSpc>
            </a:pPr>
            <a:r>
              <a:rPr lang="en-US" sz="2000" dirty="0"/>
              <a:t>(</a:t>
            </a:r>
            <a:r>
              <a:rPr lang="en-US" sz="2000" dirty="0" err="1"/>
              <a:t>i</a:t>
            </a:r>
            <a:r>
              <a:rPr lang="en-US" sz="2000" dirty="0"/>
              <a:t>) Biodiesel is cheaper, as it is manufactured from cheap, </a:t>
            </a:r>
            <a:r>
              <a:rPr lang="en-US" sz="2000" dirty="0" err="1"/>
              <a:t>nonedible</a:t>
            </a:r>
            <a:r>
              <a:rPr lang="en-US" sz="2000" dirty="0"/>
              <a:t> or waste oil or animal fats.</a:t>
            </a:r>
          </a:p>
          <a:p>
            <a:pPr>
              <a:lnSpc>
                <a:spcPct val="170000"/>
              </a:lnSpc>
            </a:pPr>
            <a:r>
              <a:rPr lang="en-US" sz="2000" dirty="0"/>
              <a:t>(ii) It has high </a:t>
            </a:r>
            <a:r>
              <a:rPr lang="en-US" sz="2000" dirty="0" err="1"/>
              <a:t>cetane</a:t>
            </a:r>
            <a:r>
              <a:rPr lang="en-US" sz="2000" dirty="0"/>
              <a:t> numbers 46 to 54 and high C.V. of about 40 kJ/gm.</a:t>
            </a:r>
          </a:p>
          <a:p>
            <a:pPr>
              <a:lnSpc>
                <a:spcPct val="170000"/>
              </a:lnSpc>
            </a:pPr>
            <a:r>
              <a:rPr lang="en-US" sz="2000" dirty="0"/>
              <a:t>(iii) It is regenerative and environment friendly.</a:t>
            </a:r>
          </a:p>
          <a:p>
            <a:pPr>
              <a:lnSpc>
                <a:spcPct val="170000"/>
              </a:lnSpc>
            </a:pPr>
            <a:r>
              <a:rPr lang="en-US" sz="2000" dirty="0"/>
              <a:t>(iv) It does not give out particulate and CO pollutants, as 0 atoms in biodiesel help for complete combustion.</a:t>
            </a:r>
          </a:p>
          <a:p>
            <a:pPr>
              <a:lnSpc>
                <a:spcPct val="170000"/>
              </a:lnSpc>
            </a:pPr>
            <a:r>
              <a:rPr lang="en-US" sz="2000" dirty="0"/>
              <a:t>(v) It has certain extent of lubricity, due to higher oiliness of the esters.</a:t>
            </a:r>
          </a:p>
          <a:p>
            <a:pPr>
              <a:lnSpc>
                <a:spcPct val="170000"/>
              </a:lnSpc>
            </a:pPr>
            <a:r>
              <a:rPr lang="en-US" sz="2000" dirty="0"/>
              <a:t>(vi) Its use provides good market to vegetable oils and reduces our dependence on diesel on foreign countries, saving currency.</a:t>
            </a:r>
          </a:p>
          <a:p>
            <a:pPr>
              <a:lnSpc>
                <a:spcPct val="170000"/>
              </a:lnSpc>
            </a:pPr>
            <a:r>
              <a:rPr lang="en-US" sz="2000" dirty="0"/>
              <a:t>(vii) It is clean to use biodiesel in diesel engines.</a:t>
            </a:r>
          </a:p>
          <a:p>
            <a:pPr>
              <a:lnSpc>
                <a:spcPct val="170000"/>
              </a:lnSpc>
            </a:pPr>
            <a:endParaRPr lang="en-US" sz="2000" dirty="0"/>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1026"/>
          <p:cNvSpPr>
            <a:spLocks noGrp="1" noChangeArrowheads="1"/>
          </p:cNvSpPr>
          <p:nvPr>
            <p:ph type="title"/>
          </p:nvPr>
        </p:nvSpPr>
        <p:spPr>
          <a:xfrm>
            <a:off x="457200" y="253536"/>
            <a:ext cx="8229600" cy="737064"/>
          </a:xfrm>
        </p:spPr>
        <p:txBody>
          <a:bodyPr>
            <a:normAutofit fontScale="90000"/>
          </a:bodyPr>
          <a:lstStyle/>
          <a:p>
            <a:pPr algn="ctr"/>
            <a:r>
              <a:rPr lang="en-US" b="0" dirty="0">
                <a:solidFill>
                  <a:srgbClr val="FFFF00"/>
                </a:solidFill>
                <a:latin typeface="Cambria" pitchFamily="18" charset="0"/>
              </a:rPr>
              <a:t>Disadvantages of biodiesel</a:t>
            </a:r>
          </a:p>
        </p:txBody>
      </p:sp>
      <p:sp>
        <p:nvSpPr>
          <p:cNvPr id="693251" name="Rectangle 1027"/>
          <p:cNvSpPr>
            <a:spLocks noGrp="1" noChangeArrowheads="1"/>
          </p:cNvSpPr>
          <p:nvPr>
            <p:ph type="body" idx="1"/>
          </p:nvPr>
        </p:nvSpPr>
        <p:spPr>
          <a:xfrm>
            <a:off x="228600" y="914400"/>
            <a:ext cx="8915400" cy="5715000"/>
          </a:xfrm>
        </p:spPr>
        <p:txBody>
          <a:bodyPr>
            <a:noAutofit/>
          </a:bodyPr>
          <a:lstStyle/>
          <a:p>
            <a:pPr>
              <a:lnSpc>
                <a:spcPct val="160000"/>
              </a:lnSpc>
            </a:pPr>
            <a:r>
              <a:rPr lang="en-US" sz="2000" dirty="0">
                <a:latin typeface="Cambria" pitchFamily="18" charset="0"/>
              </a:rPr>
              <a:t>Lower Energy Content</a:t>
            </a:r>
          </a:p>
          <a:p>
            <a:pPr lvl="1">
              <a:lnSpc>
                <a:spcPct val="160000"/>
              </a:lnSpc>
            </a:pPr>
            <a:r>
              <a:rPr lang="en-US" sz="2000" dirty="0">
                <a:latin typeface="Cambria" pitchFamily="18" charset="0"/>
              </a:rPr>
              <a:t>8% fewer BTU’s per gallon, but also higher </a:t>
            </a:r>
            <a:r>
              <a:rPr lang="en-US" sz="2000" dirty="0" err="1">
                <a:latin typeface="Cambria" pitchFamily="18" charset="0"/>
              </a:rPr>
              <a:t>cetane</a:t>
            </a:r>
            <a:r>
              <a:rPr lang="en-US" sz="2000" dirty="0">
                <a:latin typeface="Cambria" pitchFamily="18" charset="0"/>
              </a:rPr>
              <a:t> #, lubricity, etc. </a:t>
            </a:r>
          </a:p>
          <a:p>
            <a:pPr>
              <a:lnSpc>
                <a:spcPct val="160000"/>
              </a:lnSpc>
            </a:pPr>
            <a:r>
              <a:rPr lang="en-US" sz="2000" dirty="0">
                <a:latin typeface="Cambria" pitchFamily="18" charset="0"/>
              </a:rPr>
              <a:t>Poor cold weather performance</a:t>
            </a:r>
          </a:p>
          <a:p>
            <a:pPr lvl="1">
              <a:lnSpc>
                <a:spcPct val="160000"/>
              </a:lnSpc>
            </a:pPr>
            <a:r>
              <a:rPr lang="en-US" sz="2000" dirty="0">
                <a:latin typeface="Cambria" pitchFamily="18" charset="0"/>
              </a:rPr>
              <a:t>This can be mitigated by blending with diesel fuel or with additives, or using low gel point </a:t>
            </a:r>
            <a:r>
              <a:rPr lang="en-US" sz="2000" dirty="0" err="1">
                <a:latin typeface="Cambria" pitchFamily="18" charset="0"/>
              </a:rPr>
              <a:t>feedstocks</a:t>
            </a:r>
            <a:r>
              <a:rPr lang="en-US" sz="2000" dirty="0">
                <a:latin typeface="Cambria" pitchFamily="18" charset="0"/>
              </a:rPr>
              <a:t> such as rapeseed/canola.</a:t>
            </a:r>
          </a:p>
          <a:p>
            <a:pPr>
              <a:lnSpc>
                <a:spcPct val="160000"/>
              </a:lnSpc>
            </a:pPr>
            <a:r>
              <a:rPr lang="en-US" sz="2000" dirty="0">
                <a:latin typeface="Cambria" pitchFamily="18" charset="0"/>
              </a:rPr>
              <a:t>Stability Concerns</a:t>
            </a:r>
          </a:p>
          <a:p>
            <a:pPr lvl="1">
              <a:lnSpc>
                <a:spcPct val="160000"/>
              </a:lnSpc>
            </a:pPr>
            <a:r>
              <a:rPr lang="en-US" sz="2000" dirty="0">
                <a:latin typeface="Cambria" pitchFamily="18" charset="0"/>
              </a:rPr>
              <a:t>Biodiesel is less </a:t>
            </a:r>
            <a:r>
              <a:rPr lang="en-US" sz="2000" dirty="0" err="1">
                <a:latin typeface="Cambria" pitchFamily="18" charset="0"/>
              </a:rPr>
              <a:t>oxidatively</a:t>
            </a:r>
            <a:r>
              <a:rPr lang="en-US" sz="2000" dirty="0">
                <a:latin typeface="Cambria" pitchFamily="18" charset="0"/>
              </a:rPr>
              <a:t> stable than petroleum diesel fuel.  Old fuel can become acidic and form sediments and varnish.  Additives can prevent this.</a:t>
            </a:r>
          </a:p>
          <a:p>
            <a:pPr>
              <a:lnSpc>
                <a:spcPct val="160000"/>
              </a:lnSpc>
            </a:pPr>
            <a:r>
              <a:rPr lang="en-US" sz="2000" dirty="0">
                <a:latin typeface="Cambria" pitchFamily="18" charset="0"/>
              </a:rPr>
              <a:t>Scalability</a:t>
            </a:r>
          </a:p>
          <a:p>
            <a:pPr lvl="1">
              <a:lnSpc>
                <a:spcPct val="160000"/>
              </a:lnSpc>
            </a:pPr>
            <a:r>
              <a:rPr lang="en-US" sz="2000" dirty="0">
                <a:latin typeface="Cambria" pitchFamily="18" charset="0"/>
              </a:rPr>
              <a:t>Current feedstock technology limits large scalability</a:t>
            </a:r>
          </a:p>
          <a:p>
            <a:pPr>
              <a:lnSpc>
                <a:spcPct val="160000"/>
              </a:lnSpc>
            </a:pPr>
            <a:endParaRPr lang="en-US" sz="2000" dirty="0">
              <a:latin typeface="Cambria" pitchFamily="18"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660864"/>
          </a:xfrm>
        </p:spPr>
        <p:txBody>
          <a:bodyPr>
            <a:normAutofit fontScale="90000"/>
          </a:bodyPr>
          <a:lstStyle/>
          <a:p>
            <a:r>
              <a:rPr lang="en-US" b="1" dirty="0">
                <a:solidFill>
                  <a:srgbClr val="FFFF00"/>
                </a:solidFill>
              </a:rPr>
              <a:t>Gaseous Fuels</a:t>
            </a:r>
            <a:endParaRPr lang="en-US" dirty="0">
              <a:solidFill>
                <a:srgbClr val="FFFF00"/>
              </a:solidFill>
            </a:endParaRPr>
          </a:p>
        </p:txBody>
      </p:sp>
      <p:sp>
        <p:nvSpPr>
          <p:cNvPr id="3" name="Content Placeholder 2"/>
          <p:cNvSpPr>
            <a:spLocks noGrp="1"/>
          </p:cNvSpPr>
          <p:nvPr>
            <p:ph idx="1"/>
          </p:nvPr>
        </p:nvSpPr>
        <p:spPr>
          <a:xfrm>
            <a:off x="457200" y="914400"/>
            <a:ext cx="8229600" cy="5258117"/>
          </a:xfrm>
        </p:spPr>
        <p:txBody>
          <a:bodyPr>
            <a:normAutofit fontScale="92500" lnSpcReduction="10000"/>
          </a:bodyPr>
          <a:lstStyle/>
          <a:p>
            <a:pPr>
              <a:lnSpc>
                <a:spcPct val="150000"/>
              </a:lnSpc>
            </a:pPr>
            <a:r>
              <a:rPr lang="en-US" b="1" dirty="0">
                <a:solidFill>
                  <a:srgbClr val="FFFF00"/>
                </a:solidFill>
              </a:rPr>
              <a:t>Natural Gas</a:t>
            </a:r>
          </a:p>
          <a:p>
            <a:pPr>
              <a:lnSpc>
                <a:spcPct val="150000"/>
              </a:lnSpc>
            </a:pPr>
            <a:r>
              <a:rPr lang="en-US" dirty="0"/>
              <a:t>Composition : Average composition of a natural gas is;</a:t>
            </a:r>
          </a:p>
          <a:p>
            <a:pPr>
              <a:lnSpc>
                <a:spcPct val="150000"/>
              </a:lnSpc>
            </a:pPr>
            <a:r>
              <a:rPr lang="en-US" dirty="0"/>
              <a:t>CH</a:t>
            </a:r>
            <a:r>
              <a:rPr lang="en-US" baseline="-25000" dirty="0"/>
              <a:t>4</a:t>
            </a:r>
            <a:r>
              <a:rPr lang="en-US" dirty="0"/>
              <a:t>  C = 80 – 88 % </a:t>
            </a:r>
            <a:r>
              <a:rPr lang="en-US" baseline="-25000" dirty="0"/>
              <a:t>2</a:t>
            </a:r>
            <a:r>
              <a:rPr lang="en-US" dirty="0"/>
              <a:t>H</a:t>
            </a:r>
            <a:r>
              <a:rPr lang="en-US" baseline="-25000" dirty="0"/>
              <a:t>6</a:t>
            </a:r>
            <a:r>
              <a:rPr lang="en-US" dirty="0"/>
              <a:t> = 4 – 6 %</a:t>
            </a:r>
          </a:p>
          <a:p>
            <a:pPr>
              <a:lnSpc>
                <a:spcPct val="150000"/>
              </a:lnSpc>
            </a:pPr>
            <a:r>
              <a:rPr lang="en-US" dirty="0"/>
              <a:t>C</a:t>
            </a:r>
            <a:r>
              <a:rPr lang="en-US" baseline="-25000" dirty="0"/>
              <a:t>3</a:t>
            </a:r>
            <a:r>
              <a:rPr lang="en-US" dirty="0"/>
              <a:t> H</a:t>
            </a:r>
            <a:r>
              <a:rPr lang="en-US" baseline="-25000" dirty="0"/>
              <a:t>8</a:t>
            </a:r>
            <a:r>
              <a:rPr lang="en-US" dirty="0"/>
              <a:t>  C = 3 – 4 % </a:t>
            </a:r>
            <a:r>
              <a:rPr lang="en-US" baseline="-25000" dirty="0"/>
              <a:t>4</a:t>
            </a:r>
            <a:r>
              <a:rPr lang="en-US" dirty="0"/>
              <a:t> H</a:t>
            </a:r>
            <a:r>
              <a:rPr lang="en-US" baseline="-25000" dirty="0"/>
              <a:t>10</a:t>
            </a:r>
            <a:r>
              <a:rPr lang="en-US" dirty="0"/>
              <a:t> = 1 – 4 %</a:t>
            </a:r>
          </a:p>
          <a:p>
            <a:pPr>
              <a:lnSpc>
                <a:spcPct val="150000"/>
              </a:lnSpc>
            </a:pPr>
            <a:r>
              <a:rPr lang="en-US" dirty="0"/>
              <a:t>C</a:t>
            </a:r>
            <a:r>
              <a:rPr lang="en-US" baseline="-25000" dirty="0"/>
              <a:t>5</a:t>
            </a:r>
            <a:r>
              <a:rPr lang="en-US" dirty="0"/>
              <a:t> and C</a:t>
            </a:r>
            <a:r>
              <a:rPr lang="en-US" baseline="30000" dirty="0"/>
              <a:t>+</a:t>
            </a:r>
            <a:r>
              <a:rPr lang="en-US" baseline="-25000" dirty="0"/>
              <a:t>5</a:t>
            </a:r>
            <a:r>
              <a:rPr lang="en-US" dirty="0"/>
              <a:t> hydrocarbons = 0.5 – 8 %</a:t>
            </a:r>
          </a:p>
          <a:p>
            <a:pPr>
              <a:lnSpc>
                <a:spcPct val="150000"/>
              </a:lnSpc>
            </a:pPr>
            <a:r>
              <a:rPr lang="en-US" dirty="0"/>
              <a:t>Natural gas is also associated with 5 – 10 % of NH</a:t>
            </a:r>
            <a:r>
              <a:rPr lang="en-US" baseline="-25000" dirty="0"/>
              <a:t>3</a:t>
            </a:r>
            <a:r>
              <a:rPr lang="en-US" dirty="0"/>
              <a:t>, CO</a:t>
            </a:r>
            <a:r>
              <a:rPr lang="en-US" baseline="-25000" dirty="0"/>
              <a:t>2</a:t>
            </a:r>
            <a:r>
              <a:rPr lang="en-US" dirty="0"/>
              <a:t>, CO, H</a:t>
            </a:r>
            <a:r>
              <a:rPr lang="en-US" baseline="-25000" dirty="0"/>
              <a:t>2</a:t>
            </a:r>
            <a:r>
              <a:rPr lang="en-US" dirty="0"/>
              <a:t>O, H</a:t>
            </a:r>
            <a:r>
              <a:rPr lang="en-US" baseline="-25000" dirty="0"/>
              <a:t>2</a:t>
            </a:r>
            <a:r>
              <a:rPr lang="en-US" dirty="0"/>
              <a:t>, H</a:t>
            </a:r>
            <a:r>
              <a:rPr lang="en-US" baseline="-25000" dirty="0"/>
              <a:t>2</a:t>
            </a:r>
            <a:r>
              <a:rPr lang="en-US" dirty="0"/>
              <a:t>S, N</a:t>
            </a:r>
            <a:r>
              <a:rPr lang="en-US" baseline="-25000" dirty="0"/>
              <a:t>2</a:t>
            </a:r>
            <a:r>
              <a:rPr lang="en-US" dirty="0"/>
              <a:t>.</a:t>
            </a:r>
          </a:p>
          <a:p>
            <a:endParaRPr lang="en-US" dirty="0"/>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660864"/>
          </a:xfrm>
        </p:spPr>
        <p:txBody>
          <a:bodyPr>
            <a:normAutofit fontScale="90000"/>
          </a:bodyPr>
          <a:lstStyle/>
          <a:p>
            <a:r>
              <a:rPr lang="en-US" sz="3600" b="1" dirty="0">
                <a:solidFill>
                  <a:srgbClr val="FFFF00"/>
                </a:solidFill>
              </a:rPr>
              <a:t>COMPRESSED NATURAL GAS (CNG)</a:t>
            </a:r>
            <a:endParaRPr lang="en-US" dirty="0">
              <a:solidFill>
                <a:srgbClr val="FFFF00"/>
              </a:solidFill>
            </a:endParaRPr>
          </a:p>
        </p:txBody>
      </p:sp>
      <p:sp>
        <p:nvSpPr>
          <p:cNvPr id="3" name="Content Placeholder 2"/>
          <p:cNvSpPr>
            <a:spLocks noGrp="1"/>
          </p:cNvSpPr>
          <p:nvPr>
            <p:ph idx="1"/>
          </p:nvPr>
        </p:nvSpPr>
        <p:spPr>
          <a:xfrm>
            <a:off x="304800" y="914400"/>
            <a:ext cx="8839200" cy="5562600"/>
          </a:xfrm>
        </p:spPr>
        <p:txBody>
          <a:bodyPr>
            <a:noAutofit/>
          </a:bodyPr>
          <a:lstStyle/>
          <a:p>
            <a:pPr>
              <a:lnSpc>
                <a:spcPct val="120000"/>
              </a:lnSpc>
            </a:pPr>
            <a:r>
              <a:rPr lang="en-US" sz="1800" dirty="0"/>
              <a:t>CNG is natural gas compressed to a high pressure of about 1000 atmospheres. </a:t>
            </a:r>
          </a:p>
          <a:p>
            <a:pPr>
              <a:lnSpc>
                <a:spcPct val="120000"/>
              </a:lnSpc>
            </a:pPr>
            <a:r>
              <a:rPr lang="en-US" sz="1800" dirty="0"/>
              <a:t>A steel cylinder containing 15 kg of CNG contains about 2 x 104 L or 20 m3 of natural gas at 1 atmospheric pressure. It is derived from natural gas and the main constituent of CNG is methane.</a:t>
            </a:r>
          </a:p>
          <a:p>
            <a:pPr>
              <a:lnSpc>
                <a:spcPct val="120000"/>
              </a:lnSpc>
            </a:pPr>
            <a:r>
              <a:rPr lang="en-US" sz="1800" dirty="0"/>
              <a:t>Properties:</a:t>
            </a:r>
          </a:p>
          <a:p>
            <a:pPr>
              <a:lnSpc>
                <a:spcPct val="120000"/>
              </a:lnSpc>
              <a:buNone/>
            </a:pPr>
            <a:r>
              <a:rPr lang="en-US" sz="1800" dirty="0"/>
              <a:t>	1) CNG is comparatively much less pollution causing as it produces less CO,</a:t>
            </a:r>
          </a:p>
          <a:p>
            <a:pPr>
              <a:lnSpc>
                <a:spcPct val="120000"/>
              </a:lnSpc>
              <a:buNone/>
            </a:pPr>
            <a:r>
              <a:rPr lang="en-US" sz="1800" dirty="0"/>
              <a:t>	ozone and hydrocarbons during combustion.</a:t>
            </a:r>
          </a:p>
          <a:p>
            <a:pPr>
              <a:lnSpc>
                <a:spcPct val="120000"/>
              </a:lnSpc>
              <a:buNone/>
            </a:pPr>
            <a:r>
              <a:rPr lang="en-US" sz="1800" dirty="0"/>
              <a:t>	2) During it s combustion, no </a:t>
            </a:r>
            <a:r>
              <a:rPr lang="en-US" sz="1800" dirty="0" err="1"/>
              <a:t>sulphur</a:t>
            </a:r>
            <a:r>
              <a:rPr lang="en-US" sz="1800" dirty="0"/>
              <a:t> and nitrogen gases are evolved.</a:t>
            </a:r>
          </a:p>
          <a:p>
            <a:pPr>
              <a:lnSpc>
                <a:spcPct val="120000"/>
              </a:lnSpc>
              <a:buNone/>
            </a:pPr>
            <a:r>
              <a:rPr lang="en-US" sz="1800" dirty="0"/>
              <a:t>	3) No carbon particles are ejected during combustion.</a:t>
            </a:r>
          </a:p>
          <a:p>
            <a:pPr>
              <a:lnSpc>
                <a:spcPct val="120000"/>
              </a:lnSpc>
              <a:buNone/>
            </a:pPr>
            <a:r>
              <a:rPr lang="en-US" sz="1800" dirty="0"/>
              <a:t>	4) It is less expensive than petrol and diesel.</a:t>
            </a:r>
          </a:p>
          <a:p>
            <a:pPr>
              <a:lnSpc>
                <a:spcPct val="120000"/>
              </a:lnSpc>
              <a:buNone/>
            </a:pPr>
            <a:r>
              <a:rPr lang="en-US" sz="1800" dirty="0"/>
              <a:t>	5) The ignition temperature of CNG is 550 C.</a:t>
            </a:r>
          </a:p>
          <a:p>
            <a:pPr>
              <a:lnSpc>
                <a:spcPct val="120000"/>
              </a:lnSpc>
              <a:buNone/>
            </a:pPr>
            <a:r>
              <a:rPr lang="en-US" sz="1800" dirty="0"/>
              <a:t>	6) CNG is a better fuel than petrol/diesel for automobiles.</a:t>
            </a:r>
          </a:p>
          <a:p>
            <a:pPr>
              <a:lnSpc>
                <a:spcPct val="120000"/>
              </a:lnSpc>
              <a:buNone/>
            </a:pPr>
            <a:r>
              <a:rPr lang="en-US" sz="1800" dirty="0"/>
              <a:t>	7) CNG requires more air for ignition.</a:t>
            </a:r>
          </a:p>
          <a:p>
            <a:pPr>
              <a:lnSpc>
                <a:spcPct val="120000"/>
              </a:lnSpc>
              <a:buNone/>
            </a:pPr>
            <a:r>
              <a:rPr lang="en-US" sz="1800" dirty="0"/>
              <a:t>Uses:</a:t>
            </a:r>
          </a:p>
          <a:p>
            <a:pPr>
              <a:lnSpc>
                <a:spcPct val="120000"/>
              </a:lnSpc>
              <a:buNone/>
            </a:pPr>
            <a:r>
              <a:rPr lang="en-US" sz="1800" dirty="0"/>
              <a:t>As CNG is the cheapest, cleanest and least environmentally impacting alternative</a:t>
            </a:r>
          </a:p>
          <a:p>
            <a:pPr>
              <a:lnSpc>
                <a:spcPct val="120000"/>
              </a:lnSpc>
              <a:buNone/>
            </a:pPr>
            <a:r>
              <a:rPr lang="en-US" sz="1800" dirty="0"/>
              <a:t>fuel. In Delhi, it is mandatory for all buses, taxis and auto to use CNG as a fuel.</a:t>
            </a:r>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533400"/>
          </a:xfrm>
        </p:spPr>
        <p:txBody>
          <a:bodyPr>
            <a:noAutofit/>
          </a:bodyPr>
          <a:lstStyle/>
          <a:p>
            <a:pPr algn="ctr"/>
            <a:r>
              <a:rPr sz="2400" b="1" dirty="0">
                <a:solidFill>
                  <a:srgbClr val="FFFF00"/>
                </a:solidFill>
              </a:rPr>
              <a:t>Higher </a:t>
            </a:r>
            <a:r>
              <a:rPr sz="2400" b="1">
                <a:solidFill>
                  <a:srgbClr val="FFFF00"/>
                </a:solidFill>
              </a:rPr>
              <a:t>or Gross</a:t>
            </a:r>
            <a:r>
              <a:rPr lang="en-US" sz="2400" b="1" dirty="0">
                <a:solidFill>
                  <a:srgbClr val="FFFF00"/>
                </a:solidFill>
              </a:rPr>
              <a:t> and </a:t>
            </a:r>
            <a:r>
              <a:rPr sz="2400" b="1">
                <a:solidFill>
                  <a:srgbClr val="FFFF00"/>
                </a:solidFill>
              </a:rPr>
              <a:t>Lower </a:t>
            </a:r>
            <a:r>
              <a:rPr sz="2400" b="1" dirty="0">
                <a:solidFill>
                  <a:srgbClr val="FFFF00"/>
                </a:solidFill>
              </a:rPr>
              <a:t>or Net Calorific Value </a:t>
            </a:r>
            <a:endParaRPr lang="en-US" sz="2400" b="1" dirty="0">
              <a:solidFill>
                <a:srgbClr val="FFFF00"/>
              </a:solidFill>
            </a:endParaRPr>
          </a:p>
        </p:txBody>
      </p:sp>
      <p:sp>
        <p:nvSpPr>
          <p:cNvPr id="2" name="Content Placeholder 1"/>
          <p:cNvSpPr>
            <a:spLocks noGrp="1"/>
          </p:cNvSpPr>
          <p:nvPr>
            <p:ph idx="1"/>
          </p:nvPr>
        </p:nvSpPr>
        <p:spPr>
          <a:xfrm>
            <a:off x="457200" y="914400"/>
            <a:ext cx="8229600" cy="5486400"/>
          </a:xfrm>
        </p:spPr>
        <p:txBody>
          <a:bodyPr>
            <a:noAutofit/>
          </a:bodyPr>
          <a:lstStyle/>
          <a:p>
            <a:pPr algn="just">
              <a:buNone/>
            </a:pPr>
            <a:r>
              <a:rPr lang="en-US" sz="2400" dirty="0">
                <a:latin typeface="Cambria" pitchFamily="18" charset="0"/>
              </a:rPr>
              <a:t>	Usually all fuels contain hydrogen and when calorific value of hydrogen containing fuel is determined experimentally, the hydrogen is converted into steam.</a:t>
            </a:r>
          </a:p>
          <a:p>
            <a:pPr algn="just">
              <a:buFont typeface="Wingdings" pitchFamily="2" charset="2"/>
              <a:buChar char="Ø"/>
            </a:pPr>
            <a:r>
              <a:rPr lang="en-US" sz="2400" dirty="0">
                <a:solidFill>
                  <a:srgbClr val="FFFF00"/>
                </a:solidFill>
                <a:latin typeface="Cambria" pitchFamily="18" charset="0"/>
              </a:rPr>
              <a:t>Higher calorific value (HCV) </a:t>
            </a:r>
            <a:r>
              <a:rPr lang="en-US" sz="2400" dirty="0">
                <a:latin typeface="Cambria" pitchFamily="18" charset="0"/>
              </a:rPr>
              <a:t>is the total amount of heat produced, when unit mass/volume of fuel has been burnt completely and the products of combustion have been cooled to room temperature. </a:t>
            </a:r>
          </a:p>
          <a:p>
            <a:pPr algn="just">
              <a:buFont typeface="Wingdings" pitchFamily="2" charset="2"/>
              <a:buChar char="Ø"/>
            </a:pPr>
            <a:r>
              <a:rPr lang="en-US" sz="2400" dirty="0">
                <a:latin typeface="Cambria" pitchFamily="18" charset="0"/>
              </a:rPr>
              <a:t>In the actual use of any fuel the water vapor and moisture etc. are not condensed and escape as such along with hot combustion gases. Hence, a lesser amount of heat is available. So  </a:t>
            </a:r>
            <a:r>
              <a:rPr lang="en-US" sz="2400" dirty="0">
                <a:solidFill>
                  <a:srgbClr val="FFFF00"/>
                </a:solidFill>
                <a:latin typeface="Cambria" pitchFamily="18" charset="0"/>
              </a:rPr>
              <a:t>lower calorific value </a:t>
            </a:r>
            <a:r>
              <a:rPr lang="en-US" sz="2400" dirty="0">
                <a:latin typeface="Cambria" pitchFamily="18" charset="0"/>
              </a:rPr>
              <a:t>is the total amount of heat produced, when unit mass/volume of fuel has been burnt completely  and the products are  permitted to escape in atmosphere.</a:t>
            </a:r>
          </a:p>
        </p:txBody>
      </p:sp>
      <p:sp>
        <p:nvSpPr>
          <p:cNvPr id="5" name="Slide Number Placeholder 4"/>
          <p:cNvSpPr>
            <a:spLocks noGrp="1"/>
          </p:cNvSpPr>
          <p:nvPr>
            <p:ph type="sldNum" sz="quarter" idx="12"/>
          </p:nvPr>
        </p:nvSpPr>
        <p:spPr/>
        <p:txBody>
          <a:bodyPr/>
          <a:lstStyle/>
          <a:p>
            <a:fld id="{53ED57B7-563D-4F09-AF81-3F934F58C312}" type="slidenum">
              <a:rPr lang="en-US" smtClean="0"/>
              <a:pPr/>
              <a:t>5</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36"/>
            <a:ext cx="8229600" cy="584664"/>
          </a:xfrm>
        </p:spPr>
        <p:txBody>
          <a:bodyPr>
            <a:normAutofit fontScale="90000"/>
          </a:bodyPr>
          <a:lstStyle/>
          <a:p>
            <a:pPr algn="ctr"/>
            <a:r>
              <a:rPr lang="en-US" sz="4800" b="1" dirty="0">
                <a:solidFill>
                  <a:srgbClr val="FFFF00"/>
                </a:solidFill>
                <a:latin typeface="Cambria" pitchFamily="18" charset="0"/>
              </a:rPr>
              <a:t>LPG</a:t>
            </a:r>
            <a:endParaRPr lang="en-US" dirty="0">
              <a:solidFill>
                <a:srgbClr val="FFFF00"/>
              </a:solidFill>
            </a:endParaRPr>
          </a:p>
        </p:txBody>
      </p:sp>
      <p:sp>
        <p:nvSpPr>
          <p:cNvPr id="3" name="Content Placeholder 2"/>
          <p:cNvSpPr>
            <a:spLocks noGrp="1"/>
          </p:cNvSpPr>
          <p:nvPr>
            <p:ph idx="1"/>
          </p:nvPr>
        </p:nvSpPr>
        <p:spPr>
          <a:xfrm>
            <a:off x="457200" y="914400"/>
            <a:ext cx="8229600" cy="5715000"/>
          </a:xfrm>
        </p:spPr>
        <p:txBody>
          <a:bodyPr>
            <a:normAutofit lnSpcReduction="10000"/>
          </a:bodyPr>
          <a:lstStyle/>
          <a:p>
            <a:pPr>
              <a:lnSpc>
                <a:spcPct val="150000"/>
              </a:lnSpc>
            </a:pPr>
            <a:r>
              <a:rPr lang="en-US" sz="2400" dirty="0">
                <a:latin typeface="Cambria" pitchFamily="18" charset="0"/>
              </a:rPr>
              <a:t>Composition : LPG mainly contains propane and butanes along with little pentanes, hexanes.</a:t>
            </a:r>
          </a:p>
          <a:p>
            <a:pPr>
              <a:lnSpc>
                <a:spcPct val="150000"/>
              </a:lnSpc>
            </a:pPr>
            <a:r>
              <a:rPr lang="en-US" sz="2400" dirty="0">
                <a:latin typeface="Cambria" pitchFamily="18" charset="0"/>
              </a:rPr>
              <a:t>Properties : </a:t>
            </a:r>
          </a:p>
          <a:p>
            <a:pPr lvl="1">
              <a:lnSpc>
                <a:spcPct val="150000"/>
              </a:lnSpc>
            </a:pPr>
            <a:r>
              <a:rPr lang="en-US" sz="2400" dirty="0">
                <a:latin typeface="Cambria" pitchFamily="18" charset="0"/>
              </a:rPr>
              <a:t>1) LPG has C.V. about 25000 cal/lit.</a:t>
            </a:r>
          </a:p>
          <a:p>
            <a:pPr lvl="1">
              <a:lnSpc>
                <a:spcPct val="150000"/>
              </a:lnSpc>
            </a:pPr>
            <a:r>
              <a:rPr lang="en-US" sz="2400" dirty="0">
                <a:latin typeface="Cambria" pitchFamily="18" charset="0"/>
              </a:rPr>
              <a:t>2) To know the leakage of LPG from cylinder, a small amount of organic </a:t>
            </a:r>
            <a:r>
              <a:rPr lang="en-US" sz="2400" dirty="0" err="1">
                <a:latin typeface="Cambria" pitchFamily="18" charset="0"/>
              </a:rPr>
              <a:t>sulphur</a:t>
            </a:r>
            <a:r>
              <a:rPr lang="en-US" sz="2400" dirty="0">
                <a:latin typeface="Cambria" pitchFamily="18" charset="0"/>
              </a:rPr>
              <a:t> compound is mixed in LPG. The </a:t>
            </a:r>
            <a:r>
              <a:rPr lang="en-US" sz="2400" dirty="0" err="1">
                <a:latin typeface="Cambria" pitchFamily="18" charset="0"/>
              </a:rPr>
              <a:t>mercaptan</a:t>
            </a:r>
            <a:r>
              <a:rPr lang="en-US" sz="2400" dirty="0">
                <a:latin typeface="Cambria" pitchFamily="18" charset="0"/>
              </a:rPr>
              <a:t> or </a:t>
            </a:r>
            <a:r>
              <a:rPr lang="en-US" sz="2400" dirty="0" err="1">
                <a:latin typeface="Cambria" pitchFamily="18" charset="0"/>
              </a:rPr>
              <a:t>thioether</a:t>
            </a:r>
            <a:r>
              <a:rPr lang="en-US" sz="2400" dirty="0">
                <a:latin typeface="Cambria" pitchFamily="18" charset="0"/>
              </a:rPr>
              <a:t> has characteristic smell. </a:t>
            </a:r>
          </a:p>
          <a:p>
            <a:pPr lvl="1">
              <a:lnSpc>
                <a:spcPct val="150000"/>
              </a:lnSpc>
            </a:pPr>
            <a:r>
              <a:rPr lang="en-US" sz="2400" dirty="0">
                <a:latin typeface="Cambria" pitchFamily="18" charset="0"/>
              </a:rPr>
              <a:t>3) It burns with blue flame and it is clean to use.</a:t>
            </a:r>
          </a:p>
          <a:p>
            <a:pPr>
              <a:lnSpc>
                <a:spcPct val="150000"/>
              </a:lnSpc>
            </a:pPr>
            <a:r>
              <a:rPr lang="en-US" sz="2400" dirty="0">
                <a:latin typeface="Cambria" pitchFamily="18" charset="0"/>
              </a:rPr>
              <a:t>Uses : LPG is used as domestic fuel, industrial fuel. LPG is useful as motor fuel.</a:t>
            </a:r>
          </a:p>
          <a:p>
            <a:pPr>
              <a:lnSpc>
                <a:spcPct val="150000"/>
              </a:lnSpc>
            </a:pPr>
            <a:endParaRPr lang="en-US" sz="2400" dirty="0">
              <a:latin typeface="Cambria" pitchFamily="18" charset="0"/>
            </a:endParaRPr>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533400"/>
          </a:xfrm>
        </p:spPr>
        <p:txBody>
          <a:bodyPr>
            <a:noAutofit/>
          </a:bodyPr>
          <a:lstStyle/>
          <a:p>
            <a:pPr algn="ctr"/>
            <a:r>
              <a:rPr lang="en-US" sz="3600" b="1" dirty="0">
                <a:solidFill>
                  <a:srgbClr val="FFFF00"/>
                </a:solidFill>
              </a:rPr>
              <a:t>Calculation of Air requirement</a:t>
            </a:r>
          </a:p>
        </p:txBody>
      </p:sp>
      <p:sp>
        <p:nvSpPr>
          <p:cNvPr id="3" name="Content Placeholder 2"/>
          <p:cNvSpPr>
            <a:spLocks noGrp="1"/>
          </p:cNvSpPr>
          <p:nvPr>
            <p:ph idx="1"/>
          </p:nvPr>
        </p:nvSpPr>
        <p:spPr>
          <a:xfrm>
            <a:off x="152400" y="533400"/>
            <a:ext cx="8839200" cy="6248400"/>
          </a:xfrm>
        </p:spPr>
        <p:txBody>
          <a:bodyPr>
            <a:normAutofit lnSpcReduction="10000"/>
          </a:bodyPr>
          <a:lstStyle/>
          <a:p>
            <a:pPr>
              <a:lnSpc>
                <a:spcPct val="150000"/>
              </a:lnSpc>
              <a:buFont typeface="Wingdings" pitchFamily="2" charset="2"/>
              <a:buChar char="v"/>
            </a:pPr>
            <a:r>
              <a:rPr lang="en-US" sz="2600" dirty="0">
                <a:latin typeface="Cambria" pitchFamily="18" charset="0"/>
              </a:rPr>
              <a:t>Substances always combine in definite proportions. These proportions are determined by their molecular masses.</a:t>
            </a:r>
          </a:p>
          <a:p>
            <a:pPr algn="ctr">
              <a:lnSpc>
                <a:spcPct val="150000"/>
              </a:lnSpc>
              <a:buNone/>
            </a:pPr>
            <a:r>
              <a:rPr lang="en-US" sz="2600" dirty="0">
                <a:latin typeface="Cambria" pitchFamily="18" charset="0"/>
              </a:rPr>
              <a:t>C + O</a:t>
            </a:r>
            <a:r>
              <a:rPr lang="en-US" sz="2600" baseline="-25000" dirty="0">
                <a:latin typeface="Cambria" pitchFamily="18" charset="0"/>
              </a:rPr>
              <a:t>2</a:t>
            </a:r>
            <a:r>
              <a:rPr lang="en-US" sz="2600" dirty="0">
                <a:latin typeface="Cambria" pitchFamily="18" charset="0"/>
              </a:rPr>
              <a:t> → CO</a:t>
            </a:r>
            <a:r>
              <a:rPr lang="en-US" sz="2600" baseline="-25000" dirty="0">
                <a:latin typeface="Cambria" pitchFamily="18" charset="0"/>
              </a:rPr>
              <a:t>2</a:t>
            </a:r>
            <a:r>
              <a:rPr lang="en-US" sz="2600" dirty="0">
                <a:latin typeface="Cambria" pitchFamily="18" charset="0"/>
              </a:rPr>
              <a:t>  (12:32:44)</a:t>
            </a:r>
          </a:p>
          <a:p>
            <a:pPr algn="just">
              <a:lnSpc>
                <a:spcPct val="150000"/>
              </a:lnSpc>
              <a:buFont typeface="Wingdings" pitchFamily="2" charset="2"/>
              <a:buChar char="v"/>
            </a:pPr>
            <a:r>
              <a:rPr lang="en-US" sz="2600" dirty="0">
                <a:latin typeface="Cambria" pitchFamily="18" charset="0"/>
              </a:rPr>
              <a:t>22.4 L of any gas at 0°C and 760mm pressure (STP) has a mass equal to its 1 mol. </a:t>
            </a:r>
          </a:p>
          <a:p>
            <a:pPr algn="just">
              <a:lnSpc>
                <a:spcPct val="150000"/>
              </a:lnSpc>
              <a:buFont typeface="Wingdings" pitchFamily="2" charset="2"/>
              <a:buChar char="v"/>
            </a:pPr>
            <a:r>
              <a:rPr lang="en-US" sz="2600" dirty="0">
                <a:latin typeface="Cambria" pitchFamily="18" charset="0"/>
              </a:rPr>
              <a:t>Air contain 21% of oxygen by volume and 23% of oxygen by mass, hence from the amount of oxygen required by the fuel the amount of air can be calculated:</a:t>
            </a:r>
          </a:p>
          <a:p>
            <a:pPr algn="just">
              <a:lnSpc>
                <a:spcPct val="150000"/>
              </a:lnSpc>
              <a:buNone/>
            </a:pPr>
            <a:r>
              <a:rPr lang="en-US" sz="2600" dirty="0">
                <a:latin typeface="Cambria" pitchFamily="18" charset="0"/>
              </a:rPr>
              <a:t>	       1 kg of oxygen is supplied by 1×100/23 = 4.34 kg of air</a:t>
            </a:r>
          </a:p>
          <a:p>
            <a:pPr algn="just">
              <a:lnSpc>
                <a:spcPct val="150000"/>
              </a:lnSpc>
              <a:buNone/>
            </a:pPr>
            <a:r>
              <a:rPr lang="en-US" sz="2600" dirty="0">
                <a:latin typeface="Cambria" pitchFamily="18" charset="0"/>
              </a:rPr>
              <a:t>	       1 m</a:t>
            </a:r>
            <a:r>
              <a:rPr lang="en-US" sz="2600" baseline="30000" dirty="0">
                <a:latin typeface="Cambria" pitchFamily="18" charset="0"/>
              </a:rPr>
              <a:t>3</a:t>
            </a:r>
            <a:r>
              <a:rPr lang="en-US" sz="2600" dirty="0">
                <a:latin typeface="Cambria" pitchFamily="18" charset="0"/>
              </a:rPr>
              <a:t> of oxygen is supplied by 1×100/21 = 4.76 m</a:t>
            </a:r>
            <a:r>
              <a:rPr lang="en-US" sz="2600" baseline="30000" dirty="0">
                <a:latin typeface="Cambria" pitchFamily="18" charset="0"/>
              </a:rPr>
              <a:t>3</a:t>
            </a:r>
            <a:r>
              <a:rPr lang="en-US" sz="2600" dirty="0">
                <a:latin typeface="Cambria" pitchFamily="18" charset="0"/>
              </a:rPr>
              <a:t> of air</a:t>
            </a:r>
          </a:p>
          <a:p>
            <a:pPr algn="just">
              <a:lnSpc>
                <a:spcPct val="150000"/>
              </a:lnSpc>
              <a:buFont typeface="Wingdings" pitchFamily="2" charset="2"/>
              <a:buChar char="v"/>
            </a:pPr>
            <a:r>
              <a:rPr lang="en-US" sz="2600" dirty="0">
                <a:latin typeface="Cambria" pitchFamily="18" charset="0"/>
              </a:rPr>
              <a:t>28.94 g/mol is taken as molar mass of air.</a:t>
            </a:r>
          </a:p>
          <a:p>
            <a:pPr algn="just">
              <a:lnSpc>
                <a:spcPct val="150000"/>
              </a:lnSpc>
              <a:buNone/>
            </a:pPr>
            <a:endParaRPr lang="en-US" sz="2600" dirty="0">
              <a:latin typeface="Cambria" pitchFamily="18" charset="0"/>
            </a:endParaRPr>
          </a:p>
          <a:p>
            <a:pPr algn="just">
              <a:lnSpc>
                <a:spcPct val="150000"/>
              </a:lnSpc>
              <a:buNone/>
            </a:pPr>
            <a:endParaRPr lang="en-US" sz="2600" dirty="0">
              <a:latin typeface="Cambria" pitchFamily="18" charset="0"/>
            </a:endParaRPr>
          </a:p>
        </p:txBody>
      </p:sp>
      <p:sp>
        <p:nvSpPr>
          <p:cNvPr id="5" name="Slide Number Placeholder 4"/>
          <p:cNvSpPr>
            <a:spLocks noGrp="1"/>
          </p:cNvSpPr>
          <p:nvPr>
            <p:ph type="sldNum" sz="quarter" idx="12"/>
          </p:nvPr>
        </p:nvSpPr>
        <p:spPr/>
        <p:txBody>
          <a:bodyPr/>
          <a:lstStyle/>
          <a:p>
            <a:fld id="{53ED57B7-563D-4F09-AF81-3F934F58C312}" type="slidenum">
              <a:rPr lang="en-US" smtClean="0"/>
              <a:pPr/>
              <a:t>51</a:t>
            </a:fld>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6280"/>
          </a:xfrm>
        </p:spPr>
        <p:txBody>
          <a:bodyPr>
            <a:noAutofit/>
          </a:bodyPr>
          <a:lstStyle/>
          <a:p>
            <a:pPr algn="just">
              <a:lnSpc>
                <a:spcPct val="120000"/>
              </a:lnSpc>
              <a:buFont typeface="Wingdings" pitchFamily="2" charset="2"/>
              <a:buChar char="v"/>
            </a:pPr>
            <a:r>
              <a:rPr lang="en-US" sz="2600" dirty="0">
                <a:latin typeface="Cambria" pitchFamily="18" charset="0"/>
              </a:rPr>
              <a:t>Minimum oxygen required for combustion = Theoretical oxygen required – oxygen present in the fuel</a:t>
            </a:r>
          </a:p>
          <a:p>
            <a:pPr algn="just">
              <a:lnSpc>
                <a:spcPct val="120000"/>
              </a:lnSpc>
              <a:buFont typeface="Wingdings" pitchFamily="2" charset="2"/>
              <a:buChar char="v"/>
            </a:pPr>
            <a:r>
              <a:rPr lang="en-US" sz="2600" dirty="0">
                <a:latin typeface="Cambria" pitchFamily="18" charset="0"/>
              </a:rPr>
              <a:t>Minimum oxygen required should be calculated on the basis of complete combustion. </a:t>
            </a:r>
          </a:p>
          <a:p>
            <a:pPr algn="just">
              <a:lnSpc>
                <a:spcPct val="120000"/>
              </a:lnSpc>
              <a:buFont typeface="Wingdings" pitchFamily="2" charset="2"/>
              <a:buChar char="v"/>
            </a:pPr>
            <a:r>
              <a:rPr lang="en-US" sz="2600" dirty="0">
                <a:latin typeface="Cambria" pitchFamily="18" charset="0"/>
              </a:rPr>
              <a:t>If the combustion products contain CO and O</a:t>
            </a:r>
            <a:r>
              <a:rPr lang="en-US" sz="2600" baseline="-25000" dirty="0">
                <a:latin typeface="Cambria" pitchFamily="18" charset="0"/>
              </a:rPr>
              <a:t>2</a:t>
            </a:r>
            <a:r>
              <a:rPr lang="en-US" sz="2600" dirty="0">
                <a:latin typeface="Cambria" pitchFamily="18" charset="0"/>
              </a:rPr>
              <a:t>, then excess O</a:t>
            </a:r>
            <a:r>
              <a:rPr lang="en-US" sz="2600" baseline="-25000" dirty="0">
                <a:latin typeface="Cambria" pitchFamily="18" charset="0"/>
              </a:rPr>
              <a:t>2</a:t>
            </a:r>
            <a:r>
              <a:rPr lang="en-US" sz="2600" dirty="0">
                <a:latin typeface="Cambria" pitchFamily="18" charset="0"/>
              </a:rPr>
              <a:t> is found by subtracting the amount of O</a:t>
            </a:r>
            <a:r>
              <a:rPr lang="en-US" sz="2600" baseline="-25000" dirty="0">
                <a:latin typeface="Cambria" pitchFamily="18" charset="0"/>
              </a:rPr>
              <a:t>2</a:t>
            </a:r>
            <a:r>
              <a:rPr lang="en-US" sz="2600" dirty="0">
                <a:latin typeface="Cambria" pitchFamily="18" charset="0"/>
              </a:rPr>
              <a:t> required to burn CO to CO</a:t>
            </a:r>
            <a:r>
              <a:rPr lang="en-US" sz="2600" baseline="-25000" dirty="0">
                <a:latin typeface="Cambria" pitchFamily="18" charset="0"/>
              </a:rPr>
              <a:t>2</a:t>
            </a:r>
            <a:r>
              <a:rPr lang="en-US" sz="2600" dirty="0">
                <a:latin typeface="Cambria" pitchFamily="18" charset="0"/>
              </a:rPr>
              <a:t>.  </a:t>
            </a:r>
          </a:p>
          <a:p>
            <a:pPr algn="just">
              <a:lnSpc>
                <a:spcPct val="120000"/>
              </a:lnSpc>
              <a:buFont typeface="Wingdings" pitchFamily="2" charset="2"/>
              <a:buChar char="v"/>
            </a:pPr>
            <a:r>
              <a:rPr lang="en-US" sz="2600" dirty="0">
                <a:latin typeface="Cambria" pitchFamily="18" charset="0"/>
              </a:rPr>
              <a:t>The mass of any gas can be converted to its volume at certain temperature and pressure by assuming that the gas behaves ideally and using the equation: PV = </a:t>
            </a:r>
            <a:r>
              <a:rPr lang="en-US" sz="2600" dirty="0" err="1">
                <a:latin typeface="Cambria" pitchFamily="18" charset="0"/>
              </a:rPr>
              <a:t>nRT</a:t>
            </a:r>
            <a:endParaRPr lang="en-US" sz="2600" dirty="0">
              <a:latin typeface="Cambria" pitchFamily="18" charset="0"/>
            </a:endParaRPr>
          </a:p>
          <a:p>
            <a:pPr>
              <a:lnSpc>
                <a:spcPct val="120000"/>
              </a:lnSpc>
            </a:pPr>
            <a:endParaRPr lang="en-US" sz="2600" dirty="0"/>
          </a:p>
        </p:txBody>
      </p:sp>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dirty="0"/>
          </a:p>
        </p:txBody>
      </p:sp>
      <p:sp>
        <p:nvSpPr>
          <p:cNvPr id="5" name="Slide Number Placeholder 4"/>
          <p:cNvSpPr>
            <a:spLocks noGrp="1"/>
          </p:cNvSpPr>
          <p:nvPr>
            <p:ph type="sldNum" sz="quarter" idx="12"/>
          </p:nvPr>
        </p:nvSpPr>
        <p:spPr/>
        <p:txBody>
          <a:bodyPr/>
          <a:lstStyle/>
          <a:p>
            <a:fld id="{53ED57B7-563D-4F09-AF81-3F934F58C312}" type="slidenum">
              <a:rPr lang="en-US" smtClean="0"/>
              <a:pPr/>
              <a:t>52</a:t>
            </a:fld>
            <a:endParaRPr lang="en-US"/>
          </a:p>
        </p:txBody>
      </p:sp>
      <p:sp>
        <p:nvSpPr>
          <p:cNvPr id="6" name="Title 1"/>
          <p:cNvSpPr>
            <a:spLocks noGrp="1"/>
          </p:cNvSpPr>
          <p:nvPr>
            <p:ph type="title"/>
          </p:nvPr>
        </p:nvSpPr>
        <p:spPr>
          <a:xfrm>
            <a:off x="457200" y="254000"/>
            <a:ext cx="8229600" cy="660400"/>
          </a:xfrm>
        </p:spPr>
        <p:txBody>
          <a:bodyPr>
            <a:noAutofit/>
          </a:bodyPr>
          <a:lstStyle/>
          <a:p>
            <a:pPr algn="ctr"/>
            <a:r>
              <a:rPr lang="en-US" sz="3600" b="1" dirty="0">
                <a:solidFill>
                  <a:srgbClr val="FFFF00"/>
                </a:solidFill>
              </a:rPr>
              <a:t>Calculation continued……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01/12/2014</a:t>
            </a:r>
          </a:p>
        </p:txBody>
      </p:sp>
      <p:sp>
        <p:nvSpPr>
          <p:cNvPr id="3" name="Slide Number Placeholder 2"/>
          <p:cNvSpPr>
            <a:spLocks noGrp="1"/>
          </p:cNvSpPr>
          <p:nvPr>
            <p:ph type="sldNum" sz="quarter" idx="12"/>
          </p:nvPr>
        </p:nvSpPr>
        <p:spPr/>
        <p:txBody>
          <a:bodyPr/>
          <a:lstStyle/>
          <a:p>
            <a:fld id="{53ED57B7-563D-4F09-AF81-3F934F58C312}" type="slidenum">
              <a:rPr lang="en-US" smtClean="0"/>
              <a:pPr/>
              <a:t>53</a:t>
            </a:fld>
            <a:endParaRPr lang="en-US"/>
          </a:p>
        </p:txBody>
      </p:sp>
      <p:sp>
        <p:nvSpPr>
          <p:cNvPr id="5" name="TextBox 4"/>
          <p:cNvSpPr txBox="1"/>
          <p:nvPr/>
        </p:nvSpPr>
        <p:spPr>
          <a:xfrm>
            <a:off x="1371600" y="2133600"/>
            <a:ext cx="6172200" cy="1631216"/>
          </a:xfrm>
          <a:prstGeom prst="rect">
            <a:avLst/>
          </a:prstGeom>
          <a:noFill/>
        </p:spPr>
        <p:txBody>
          <a:bodyPr wrap="square" rtlCol="0">
            <a:spAutoFit/>
          </a:bodyPr>
          <a:lstStyle/>
          <a:p>
            <a:pPr algn="ctr"/>
            <a:r>
              <a:rPr lang="en-US" sz="10000" b="1" i="1" dirty="0">
                <a:latin typeface="Times New Roman" pitchFamily="18" charset="0"/>
                <a:cs typeface="Times New Roman" pitchFamily="18" charset="0"/>
              </a:rPr>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467600" cy="1143000"/>
          </a:xfrm>
        </p:spPr>
        <p:txBody>
          <a:bodyPr>
            <a:normAutofit fontScale="90000"/>
          </a:bodyPr>
          <a:lstStyle/>
          <a:p>
            <a:r>
              <a:rPr lang="en-US" dirty="0">
                <a:solidFill>
                  <a:srgbClr val="FFFF00"/>
                </a:solidFill>
              </a:rPr>
              <a:t>Relation between GCV and NCV</a:t>
            </a:r>
          </a:p>
        </p:txBody>
      </p:sp>
      <p:sp>
        <p:nvSpPr>
          <p:cNvPr id="4" name="Slide Number Placeholder 3"/>
          <p:cNvSpPr>
            <a:spLocks noGrp="1"/>
          </p:cNvSpPr>
          <p:nvPr>
            <p:ph type="sldNum" sz="quarter" idx="12"/>
          </p:nvPr>
        </p:nvSpPr>
        <p:spPr/>
        <p:txBody>
          <a:bodyPr/>
          <a:lstStyle/>
          <a:p>
            <a:fld id="{53ED57B7-563D-4F09-AF81-3F934F58C312}" type="slidenum">
              <a:rPr lang="en-US" smtClean="0"/>
              <a:pPr/>
              <a:t>6</a:t>
            </a:fld>
            <a:endParaRPr lang="en-US"/>
          </a:p>
        </p:txBody>
      </p:sp>
      <p:sp>
        <p:nvSpPr>
          <p:cNvPr id="9" name="Text Box 9"/>
          <p:cNvSpPr txBox="1">
            <a:spLocks noChangeArrowheads="1"/>
          </p:cNvSpPr>
          <p:nvPr/>
        </p:nvSpPr>
        <p:spPr bwMode="auto">
          <a:xfrm>
            <a:off x="228600" y="2819400"/>
            <a:ext cx="8539163" cy="954107"/>
          </a:xfrm>
          <a:prstGeom prst="rect">
            <a:avLst/>
          </a:prstGeom>
          <a:noFill/>
          <a:ln w="9525">
            <a:noFill/>
            <a:miter lim="800000"/>
            <a:headEnd/>
            <a:tailEnd/>
          </a:ln>
        </p:spPr>
        <p:txBody>
          <a:bodyPr>
            <a:spAutoFit/>
          </a:bodyPr>
          <a:lstStyle/>
          <a:p>
            <a:pPr algn="r"/>
            <a:r>
              <a:rPr lang="en-US" sz="2800" dirty="0"/>
              <a:t> NCV = GCV – (0.09 </a:t>
            </a:r>
            <a:r>
              <a:rPr lang="en-US" sz="2800" dirty="0">
                <a:cs typeface="Arial" charset="0"/>
              </a:rPr>
              <a:t>× % </a:t>
            </a:r>
            <a:r>
              <a:rPr lang="en-US" sz="2800" dirty="0"/>
              <a:t> H</a:t>
            </a:r>
            <a:r>
              <a:rPr lang="en-US" sz="2800" dirty="0">
                <a:cs typeface="Arial" charset="0"/>
              </a:rPr>
              <a:t>× Latent heat of steam)</a:t>
            </a:r>
          </a:p>
          <a:p>
            <a:pPr algn="r"/>
            <a:endParaRPr lang="en-US" sz="2800" dirty="0">
              <a:cs typeface="Arial"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762000"/>
          </a:xfrm>
        </p:spPr>
        <p:txBody>
          <a:bodyPr>
            <a:normAutofit/>
          </a:bodyPr>
          <a:lstStyle/>
          <a:p>
            <a:pPr algn="ctr"/>
            <a:r>
              <a:rPr sz="3561" b="1" dirty="0">
                <a:solidFill>
                  <a:srgbClr val="FFFF00"/>
                </a:solidFill>
              </a:rPr>
              <a:t>Characteristic of a good fuel</a:t>
            </a:r>
            <a:endParaRPr lang="en-US" sz="3561" b="1" dirty="0">
              <a:solidFill>
                <a:srgbClr val="FFFF00"/>
              </a:solidFill>
            </a:endParaRPr>
          </a:p>
        </p:txBody>
      </p:sp>
      <p:sp>
        <p:nvSpPr>
          <p:cNvPr id="2" name="Content Placeholder 1"/>
          <p:cNvSpPr>
            <a:spLocks noGrp="1"/>
          </p:cNvSpPr>
          <p:nvPr>
            <p:ph idx="1"/>
          </p:nvPr>
        </p:nvSpPr>
        <p:spPr>
          <a:xfrm>
            <a:off x="457200" y="838200"/>
            <a:ext cx="8458200" cy="5867400"/>
          </a:xfrm>
        </p:spPr>
        <p:txBody>
          <a:bodyPr>
            <a:normAutofit/>
          </a:bodyPr>
          <a:lstStyle/>
          <a:p>
            <a:r>
              <a:rPr lang="en-US" sz="2400" dirty="0">
                <a:latin typeface="Cambria" pitchFamily="18" charset="0"/>
              </a:rPr>
              <a:t>High calorific value</a:t>
            </a:r>
          </a:p>
          <a:p>
            <a:r>
              <a:rPr lang="en-US" sz="2400" dirty="0">
                <a:latin typeface="Cambria" pitchFamily="18" charset="0"/>
              </a:rPr>
              <a:t>Moderate ignition temperature</a:t>
            </a:r>
          </a:p>
          <a:p>
            <a:r>
              <a:rPr lang="en-US" sz="2400" dirty="0">
                <a:latin typeface="Cambria" pitchFamily="18" charset="0"/>
              </a:rPr>
              <a:t>Low moisture content</a:t>
            </a:r>
          </a:p>
          <a:p>
            <a:r>
              <a:rPr lang="en-US" sz="2400" dirty="0">
                <a:latin typeface="Cambria" pitchFamily="18" charset="0"/>
              </a:rPr>
              <a:t>Low non-combustible matter content</a:t>
            </a:r>
          </a:p>
          <a:p>
            <a:r>
              <a:rPr lang="en-US" sz="2400" dirty="0">
                <a:latin typeface="Cambria" pitchFamily="18" charset="0"/>
              </a:rPr>
              <a:t>Moderate velocity of combustion</a:t>
            </a:r>
          </a:p>
          <a:p>
            <a:r>
              <a:rPr lang="en-US" sz="2400" dirty="0">
                <a:latin typeface="Cambria" pitchFamily="18" charset="0"/>
              </a:rPr>
              <a:t>Products of combustion should not be harmful</a:t>
            </a:r>
          </a:p>
          <a:p>
            <a:r>
              <a:rPr lang="en-US" sz="2400" dirty="0">
                <a:latin typeface="Cambria" pitchFamily="18" charset="0"/>
              </a:rPr>
              <a:t>Low cost</a:t>
            </a:r>
          </a:p>
          <a:p>
            <a:r>
              <a:rPr lang="en-US" sz="2400" dirty="0">
                <a:latin typeface="Cambria" pitchFamily="18" charset="0"/>
              </a:rPr>
              <a:t>Easy to transport</a:t>
            </a:r>
          </a:p>
          <a:p>
            <a:r>
              <a:rPr lang="en-US" sz="2400" dirty="0">
                <a:latin typeface="Cambria" pitchFamily="18" charset="0"/>
              </a:rPr>
              <a:t>Combustion should be easily controllable</a:t>
            </a:r>
          </a:p>
          <a:p>
            <a:r>
              <a:rPr lang="en-US" sz="2400" dirty="0">
                <a:latin typeface="Cambria" pitchFamily="18" charset="0"/>
              </a:rPr>
              <a:t>Should not undergo spontaneous combustion</a:t>
            </a:r>
          </a:p>
          <a:p>
            <a:r>
              <a:rPr lang="en-US" sz="2400" dirty="0">
                <a:latin typeface="Cambria" pitchFamily="18" charset="0"/>
              </a:rPr>
              <a:t>Storage cost in bulk should be low</a:t>
            </a:r>
          </a:p>
          <a:p>
            <a:r>
              <a:rPr lang="en-US" sz="2400" dirty="0">
                <a:latin typeface="Cambria" pitchFamily="18" charset="0"/>
              </a:rPr>
              <a:t>Should burn in air with efficiency, without much smoke</a:t>
            </a:r>
          </a:p>
          <a:p>
            <a:r>
              <a:rPr lang="en-US" sz="2400" dirty="0">
                <a:latin typeface="Cambria" pitchFamily="18" charset="0"/>
              </a:rPr>
              <a:t>In case of solid fuels size should be uniform </a:t>
            </a:r>
          </a:p>
          <a:p>
            <a:endParaRPr lang="en-US" sz="2400" dirty="0">
              <a:latin typeface="Cambria" pitchFamily="18" charset="0"/>
            </a:endParaRPr>
          </a:p>
        </p:txBody>
      </p:sp>
      <p:sp>
        <p:nvSpPr>
          <p:cNvPr id="5" name="Slide Number Placeholder 4"/>
          <p:cNvSpPr>
            <a:spLocks noGrp="1"/>
          </p:cNvSpPr>
          <p:nvPr>
            <p:ph type="sldNum" sz="quarter" idx="12"/>
          </p:nvPr>
        </p:nvSpPr>
        <p:spPr/>
        <p:txBody>
          <a:bodyPr/>
          <a:lstStyle/>
          <a:p>
            <a:fld id="{53ED57B7-563D-4F09-AF81-3F934F58C312}"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609600"/>
          </a:xfrm>
        </p:spPr>
        <p:txBody>
          <a:bodyPr>
            <a:normAutofit fontScale="90000"/>
          </a:bodyPr>
          <a:lstStyle/>
          <a:p>
            <a:pPr algn="ctr"/>
            <a:r>
              <a:rPr sz="4000" b="1" dirty="0">
                <a:solidFill>
                  <a:srgbClr val="FFFF00"/>
                </a:solidFill>
              </a:rPr>
              <a:t>Comparison</a:t>
            </a:r>
            <a:r>
              <a:rPr lang="en-US" sz="4000" b="1" dirty="0">
                <a:solidFill>
                  <a:srgbClr val="FFFF00"/>
                </a:solidFill>
              </a:rPr>
              <a:t> of solid/liquid fuels</a:t>
            </a:r>
            <a:endParaRPr lang="en-US" b="1" dirty="0">
              <a:solidFill>
                <a:srgbClr val="FFFF00"/>
              </a:solidFill>
            </a:endParaRPr>
          </a:p>
        </p:txBody>
      </p:sp>
      <p:sp>
        <p:nvSpPr>
          <p:cNvPr id="2" name="Content Placeholder 1"/>
          <p:cNvSpPr>
            <a:spLocks noGrp="1"/>
          </p:cNvSpPr>
          <p:nvPr>
            <p:ph idx="1"/>
          </p:nvPr>
        </p:nvSpPr>
        <p:spPr>
          <a:xfrm>
            <a:off x="0" y="685800"/>
            <a:ext cx="4419600" cy="6172200"/>
          </a:xfrm>
        </p:spPr>
        <p:txBody>
          <a:bodyPr>
            <a:noAutofit/>
          </a:bodyPr>
          <a:lstStyle/>
          <a:p>
            <a:pPr>
              <a:buNone/>
            </a:pPr>
            <a:r>
              <a:rPr lang="en-US" sz="1000" b="1" dirty="0">
                <a:latin typeface="Cambria" pitchFamily="18" charset="0"/>
              </a:rPr>
              <a:t>	</a:t>
            </a:r>
            <a:r>
              <a:rPr lang="en-US" sz="2400" b="1" dirty="0">
                <a:solidFill>
                  <a:srgbClr val="FFFF00"/>
                </a:solidFill>
                <a:latin typeface="Cambria" pitchFamily="18" charset="0"/>
              </a:rPr>
              <a:t>Solid Fuels</a:t>
            </a:r>
            <a:br>
              <a:rPr lang="en-US" sz="2400" b="1" dirty="0">
                <a:solidFill>
                  <a:srgbClr val="FFFF00"/>
                </a:solidFill>
                <a:latin typeface="Cambria" pitchFamily="18" charset="0"/>
              </a:rPr>
            </a:br>
            <a:r>
              <a:rPr lang="en-US" sz="2400" b="1" dirty="0">
                <a:solidFill>
                  <a:srgbClr val="FFFF00"/>
                </a:solidFill>
                <a:latin typeface="Cambria" pitchFamily="18" charset="0"/>
              </a:rPr>
              <a:t>Advantages</a:t>
            </a:r>
            <a:br>
              <a:rPr lang="en-US" sz="2400" dirty="0">
                <a:latin typeface="Cambria" pitchFamily="18" charset="0"/>
              </a:rPr>
            </a:br>
            <a:r>
              <a:rPr lang="en-US" sz="2400" dirty="0">
                <a:latin typeface="Cambria" pitchFamily="18" charset="0"/>
              </a:rPr>
              <a:t>(</a:t>
            </a:r>
            <a:r>
              <a:rPr lang="en-US" sz="2400" dirty="0" err="1">
                <a:latin typeface="Cambria" pitchFamily="18" charset="0"/>
              </a:rPr>
              <a:t>i</a:t>
            </a:r>
            <a:r>
              <a:rPr lang="en-US" sz="2400" dirty="0">
                <a:latin typeface="Cambria" pitchFamily="18" charset="0"/>
              </a:rPr>
              <a:t>) Easy to transport</a:t>
            </a:r>
            <a:br>
              <a:rPr lang="en-US" sz="2400" dirty="0">
                <a:latin typeface="Cambria" pitchFamily="18" charset="0"/>
              </a:rPr>
            </a:br>
            <a:r>
              <a:rPr lang="en-US" sz="2400" dirty="0">
                <a:latin typeface="Cambria" pitchFamily="18" charset="0"/>
              </a:rPr>
              <a:t>(ii) Convenient to store</a:t>
            </a:r>
            <a:br>
              <a:rPr lang="en-US" sz="2400" dirty="0">
                <a:latin typeface="Cambria" pitchFamily="18" charset="0"/>
              </a:rPr>
            </a:br>
            <a:r>
              <a:rPr lang="en-US" sz="2400" dirty="0">
                <a:latin typeface="Cambria" pitchFamily="18" charset="0"/>
              </a:rPr>
              <a:t>(iii) Cost of production is low</a:t>
            </a:r>
            <a:br>
              <a:rPr lang="en-US" sz="2400" dirty="0">
                <a:latin typeface="Cambria" pitchFamily="18" charset="0"/>
              </a:rPr>
            </a:br>
            <a:r>
              <a:rPr lang="en-US" sz="2400" dirty="0">
                <a:latin typeface="Cambria" pitchFamily="18" charset="0"/>
              </a:rPr>
              <a:t>(iv) Moderate ignition temperature.</a:t>
            </a:r>
            <a:br>
              <a:rPr lang="en-US" sz="2400" dirty="0">
                <a:latin typeface="Cambria" pitchFamily="18" charset="0"/>
              </a:rPr>
            </a:br>
            <a:r>
              <a:rPr lang="en-US" sz="2400" b="1" dirty="0">
                <a:solidFill>
                  <a:srgbClr val="FFFF00"/>
                </a:solidFill>
                <a:latin typeface="Cambria" pitchFamily="18" charset="0"/>
              </a:rPr>
              <a:t>Disadvantages</a:t>
            </a:r>
            <a:br>
              <a:rPr lang="en-US" sz="2400" dirty="0">
                <a:latin typeface="Cambria" pitchFamily="18" charset="0"/>
              </a:rPr>
            </a:br>
            <a:r>
              <a:rPr lang="en-US" sz="2400" dirty="0">
                <a:latin typeface="Cambria" pitchFamily="18" charset="0"/>
              </a:rPr>
              <a:t>(</a:t>
            </a:r>
            <a:r>
              <a:rPr lang="en-US" sz="2400" dirty="0" err="1">
                <a:latin typeface="Cambria" pitchFamily="18" charset="0"/>
              </a:rPr>
              <a:t>i</a:t>
            </a:r>
            <a:r>
              <a:rPr lang="en-US" sz="2400" dirty="0">
                <a:latin typeface="Cambria" pitchFamily="18" charset="0"/>
              </a:rPr>
              <a:t>) Ash content is high</a:t>
            </a:r>
            <a:br>
              <a:rPr lang="en-US" sz="2400" dirty="0">
                <a:latin typeface="Cambria" pitchFamily="18" charset="0"/>
              </a:rPr>
            </a:br>
            <a:r>
              <a:rPr lang="en-US" sz="2400" dirty="0">
                <a:latin typeface="Cambria" pitchFamily="18" charset="0"/>
              </a:rPr>
              <a:t>(ii) Thermal efficiency is low</a:t>
            </a:r>
            <a:br>
              <a:rPr lang="en-US" sz="2400" dirty="0">
                <a:latin typeface="Cambria" pitchFamily="18" charset="0"/>
              </a:rPr>
            </a:br>
            <a:r>
              <a:rPr lang="en-US" sz="2400" dirty="0">
                <a:latin typeface="Cambria" pitchFamily="18" charset="0"/>
              </a:rPr>
              <a:t>(iii) Burns with clinker formation</a:t>
            </a:r>
            <a:br>
              <a:rPr lang="en-US" sz="2400" dirty="0">
                <a:latin typeface="Cambria" pitchFamily="18" charset="0"/>
              </a:rPr>
            </a:br>
            <a:r>
              <a:rPr lang="en-US" sz="2400" dirty="0">
                <a:latin typeface="Cambria" pitchFamily="18" charset="0"/>
              </a:rPr>
              <a:t>(iv) Cannot be controlled easily  </a:t>
            </a:r>
            <a:br>
              <a:rPr lang="en-US" sz="2400" dirty="0">
                <a:latin typeface="Cambria" pitchFamily="18" charset="0"/>
              </a:rPr>
            </a:br>
            <a:r>
              <a:rPr lang="en-US" sz="2400" dirty="0">
                <a:latin typeface="Cambria" pitchFamily="18" charset="0"/>
              </a:rPr>
              <a:t>(v) Cost of handling is high</a:t>
            </a:r>
            <a:br>
              <a:rPr lang="en-US" sz="2400" dirty="0">
                <a:latin typeface="Cambria" pitchFamily="18" charset="0"/>
              </a:rPr>
            </a:br>
            <a:r>
              <a:rPr lang="en-US" sz="2400" dirty="0">
                <a:latin typeface="Cambria" pitchFamily="18" charset="0"/>
              </a:rPr>
              <a:t>(vi) Calorific value is lower</a:t>
            </a:r>
            <a:br>
              <a:rPr lang="en-US" sz="2400" dirty="0">
                <a:latin typeface="Cambria" pitchFamily="18" charset="0"/>
              </a:rPr>
            </a:br>
            <a:br>
              <a:rPr lang="en-US" sz="2400" dirty="0">
                <a:latin typeface="Cambria" pitchFamily="18" charset="0"/>
              </a:rPr>
            </a:br>
            <a:endParaRPr lang="en-US" sz="2400" dirty="0">
              <a:latin typeface="Cambria" pitchFamily="18" charset="0"/>
            </a:endParaRPr>
          </a:p>
        </p:txBody>
      </p:sp>
      <p:sp>
        <p:nvSpPr>
          <p:cNvPr id="6" name="Slide Number Placeholder 5"/>
          <p:cNvSpPr>
            <a:spLocks noGrp="1"/>
          </p:cNvSpPr>
          <p:nvPr>
            <p:ph type="sldNum" sz="quarter" idx="12"/>
          </p:nvPr>
        </p:nvSpPr>
        <p:spPr/>
        <p:txBody>
          <a:bodyPr/>
          <a:lstStyle/>
          <a:p>
            <a:fld id="{53ED57B7-563D-4F09-AF81-3F934F58C312}" type="slidenum">
              <a:rPr lang="en-US" smtClean="0"/>
              <a:pPr/>
              <a:t>8</a:t>
            </a:fld>
            <a:endParaRPr lang="en-US"/>
          </a:p>
        </p:txBody>
      </p:sp>
      <p:sp>
        <p:nvSpPr>
          <p:cNvPr id="4" name="TextBox 3"/>
          <p:cNvSpPr txBox="1"/>
          <p:nvPr/>
        </p:nvSpPr>
        <p:spPr>
          <a:xfrm>
            <a:off x="5257800" y="838200"/>
            <a:ext cx="3733800" cy="6524863"/>
          </a:xfrm>
          <a:prstGeom prst="rect">
            <a:avLst/>
          </a:prstGeom>
          <a:noFill/>
        </p:spPr>
        <p:txBody>
          <a:bodyPr wrap="square" rtlCol="0">
            <a:spAutoFit/>
          </a:bodyPr>
          <a:lstStyle/>
          <a:p>
            <a:r>
              <a:rPr lang="en-US" sz="2000" b="1" dirty="0">
                <a:solidFill>
                  <a:srgbClr val="FFFF00"/>
                </a:solidFill>
                <a:latin typeface="Cambria" pitchFamily="18" charset="0"/>
              </a:rPr>
              <a:t>Liquid fuels</a:t>
            </a:r>
            <a:br>
              <a:rPr lang="en-US" sz="2000" b="1" dirty="0">
                <a:solidFill>
                  <a:srgbClr val="FFFF00"/>
                </a:solidFill>
                <a:latin typeface="Cambria" pitchFamily="18" charset="0"/>
              </a:rPr>
            </a:br>
            <a:r>
              <a:rPr lang="en-US" sz="2000" b="1" dirty="0">
                <a:solidFill>
                  <a:srgbClr val="FFFF00"/>
                </a:solidFill>
                <a:latin typeface="Cambria" pitchFamily="18" charset="0"/>
              </a:rPr>
              <a:t>Advantages</a:t>
            </a:r>
            <a:br>
              <a:rPr lang="en-US" sz="2000" dirty="0">
                <a:latin typeface="Cambria" pitchFamily="18" charset="0"/>
              </a:rPr>
            </a:br>
            <a:r>
              <a:rPr lang="en-US" sz="2000" dirty="0">
                <a:latin typeface="Cambria" pitchFamily="18" charset="0"/>
              </a:rPr>
              <a:t>(</a:t>
            </a:r>
            <a:r>
              <a:rPr lang="en-US" sz="2000" dirty="0" err="1">
                <a:latin typeface="Cambria" pitchFamily="18" charset="0"/>
              </a:rPr>
              <a:t>i</a:t>
            </a:r>
            <a:r>
              <a:rPr lang="en-US" sz="2000" dirty="0">
                <a:latin typeface="Cambria" pitchFamily="18" charset="0"/>
              </a:rPr>
              <a:t>) Higher calorific value</a:t>
            </a:r>
            <a:br>
              <a:rPr lang="en-US" sz="2000" dirty="0">
                <a:latin typeface="Cambria" pitchFamily="18" charset="0"/>
              </a:rPr>
            </a:br>
            <a:r>
              <a:rPr lang="en-US" sz="2000" dirty="0">
                <a:latin typeface="Cambria" pitchFamily="18" charset="0"/>
              </a:rPr>
              <a:t>(ii) No dust or ash formed  </a:t>
            </a:r>
            <a:br>
              <a:rPr lang="en-US" sz="2000" dirty="0">
                <a:latin typeface="Cambria" pitchFamily="18" charset="0"/>
              </a:rPr>
            </a:br>
            <a:r>
              <a:rPr lang="en-US" sz="2000" dirty="0">
                <a:latin typeface="Cambria" pitchFamily="18" charset="0"/>
              </a:rPr>
              <a:t>(iii) Firing is easier and extinguished easily by stopping the supply</a:t>
            </a:r>
            <a:br>
              <a:rPr lang="en-US" sz="2000" dirty="0">
                <a:latin typeface="Cambria" pitchFamily="18" charset="0"/>
              </a:rPr>
            </a:br>
            <a:r>
              <a:rPr lang="en-US" sz="2000" dirty="0">
                <a:latin typeface="Cambria" pitchFamily="18" charset="0"/>
              </a:rPr>
              <a:t>(iv) Easy to transport</a:t>
            </a:r>
            <a:br>
              <a:rPr lang="en-US" sz="2000" dirty="0">
                <a:latin typeface="Cambria" pitchFamily="18" charset="0"/>
              </a:rPr>
            </a:br>
            <a:r>
              <a:rPr lang="en-US" sz="2000" dirty="0">
                <a:latin typeface="Cambria" pitchFamily="18" charset="0"/>
              </a:rPr>
              <a:t>(v) Can be stored indefinitely</a:t>
            </a:r>
            <a:br>
              <a:rPr lang="en-US" sz="2000" dirty="0">
                <a:latin typeface="Cambria" pitchFamily="18" charset="0"/>
              </a:rPr>
            </a:br>
            <a:r>
              <a:rPr lang="en-US" sz="2000" dirty="0">
                <a:latin typeface="Cambria" pitchFamily="18" charset="0"/>
              </a:rPr>
              <a:t>(vi) Less excess air required</a:t>
            </a:r>
            <a:br>
              <a:rPr lang="en-US" sz="2000" dirty="0">
                <a:latin typeface="Cambria" pitchFamily="18" charset="0"/>
              </a:rPr>
            </a:br>
            <a:r>
              <a:rPr lang="en-US" sz="2000" dirty="0">
                <a:latin typeface="Cambria" pitchFamily="18" charset="0"/>
              </a:rPr>
              <a:t>(vii) Less furnace space</a:t>
            </a:r>
            <a:br>
              <a:rPr lang="en-US" sz="2000" dirty="0">
                <a:latin typeface="Cambria" pitchFamily="18" charset="0"/>
              </a:rPr>
            </a:br>
            <a:r>
              <a:rPr lang="en-US" sz="2000" dirty="0">
                <a:latin typeface="Cambria" pitchFamily="18" charset="0"/>
              </a:rPr>
              <a:t>(viii) No wear and tear</a:t>
            </a:r>
            <a:br>
              <a:rPr lang="en-US" sz="2000" dirty="0">
                <a:latin typeface="Cambria" pitchFamily="18" charset="0"/>
              </a:rPr>
            </a:br>
            <a:r>
              <a:rPr lang="en-US" sz="2000" dirty="0">
                <a:latin typeface="Cambria" pitchFamily="18" charset="0"/>
              </a:rPr>
              <a:t>(ix) Used in internal combustion engine as fuel.</a:t>
            </a:r>
            <a:br>
              <a:rPr lang="en-US" sz="2000" dirty="0">
                <a:latin typeface="Cambria" pitchFamily="18" charset="0"/>
              </a:rPr>
            </a:br>
            <a:r>
              <a:rPr lang="en-US" sz="2000" dirty="0">
                <a:latin typeface="Cambria" pitchFamily="18" charset="0"/>
              </a:rPr>
              <a:t> </a:t>
            </a:r>
            <a:br>
              <a:rPr lang="en-US" sz="2000" dirty="0">
                <a:latin typeface="Cambria" pitchFamily="18" charset="0"/>
              </a:rPr>
            </a:br>
            <a:r>
              <a:rPr lang="en-US" sz="2000" b="1" dirty="0">
                <a:solidFill>
                  <a:srgbClr val="FFFF00"/>
                </a:solidFill>
                <a:latin typeface="Cambria" pitchFamily="18" charset="0"/>
              </a:rPr>
              <a:t>Disadvantages</a:t>
            </a:r>
            <a:br>
              <a:rPr lang="en-US" sz="2000" dirty="0">
                <a:latin typeface="Cambria" pitchFamily="18" charset="0"/>
              </a:rPr>
            </a:br>
            <a:r>
              <a:rPr lang="en-US" sz="2000" dirty="0">
                <a:latin typeface="Cambria" pitchFamily="18" charset="0"/>
              </a:rPr>
              <a:t>(</a:t>
            </a:r>
            <a:r>
              <a:rPr lang="en-US" sz="2000" dirty="0" err="1">
                <a:latin typeface="Cambria" pitchFamily="18" charset="0"/>
              </a:rPr>
              <a:t>i</a:t>
            </a:r>
            <a:r>
              <a:rPr lang="en-US" sz="2000" dirty="0">
                <a:latin typeface="Cambria" pitchFamily="18" charset="0"/>
              </a:rPr>
              <a:t>) Cost is higher</a:t>
            </a:r>
            <a:br>
              <a:rPr lang="en-US" sz="2000" dirty="0">
                <a:latin typeface="Cambria" pitchFamily="18" charset="0"/>
              </a:rPr>
            </a:br>
            <a:r>
              <a:rPr lang="en-US" sz="2000" dirty="0">
                <a:latin typeface="Cambria" pitchFamily="18" charset="0"/>
              </a:rPr>
              <a:t>(ii) Storage is expensive</a:t>
            </a:r>
            <a:br>
              <a:rPr lang="en-US" sz="2000" dirty="0">
                <a:latin typeface="Cambria" pitchFamily="18" charset="0"/>
              </a:rPr>
            </a:br>
            <a:r>
              <a:rPr lang="en-US" sz="2000" dirty="0">
                <a:latin typeface="Cambria" pitchFamily="18" charset="0"/>
              </a:rPr>
              <a:t>(iii) Greater risk of fire hazards</a:t>
            </a:r>
            <a:br>
              <a:rPr lang="en-US" sz="2000" dirty="0">
                <a:latin typeface="Cambria" pitchFamily="18" charset="0"/>
              </a:rPr>
            </a:br>
            <a:r>
              <a:rPr lang="en-US" sz="2000" dirty="0">
                <a:latin typeface="Cambria" pitchFamily="18" charset="0"/>
              </a:rPr>
              <a:t> </a:t>
            </a:r>
          </a:p>
          <a:p>
            <a:endParaRPr lang="en-US" sz="2000" dirty="0">
              <a:latin typeface="Cambria"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8AACF4-6C9D-47F6-B38C-775A4DF30BB5}" type="datetimeFigureOut">
              <a:rPr lang="en-US" smtClean="0"/>
              <a:pPr/>
              <a:t>11/27/2024</a:t>
            </a:fld>
            <a:endParaRPr lang="en-US"/>
          </a:p>
        </p:txBody>
      </p:sp>
      <p:sp>
        <p:nvSpPr>
          <p:cNvPr id="5" name="Slide Number Placeholder 4"/>
          <p:cNvSpPr>
            <a:spLocks noGrp="1"/>
          </p:cNvSpPr>
          <p:nvPr>
            <p:ph type="sldNum" sz="quarter" idx="12"/>
          </p:nvPr>
        </p:nvSpPr>
        <p:spPr/>
        <p:txBody>
          <a:bodyPr/>
          <a:lstStyle/>
          <a:p>
            <a:fld id="{53ED57B7-563D-4F09-AF81-3F934F58C312}" type="slidenum">
              <a:rPr lang="en-US" smtClean="0"/>
              <a:pPr/>
              <a:t>9</a:t>
            </a:fld>
            <a:endParaRPr lang="en-US"/>
          </a:p>
        </p:txBody>
      </p:sp>
      <p:sp>
        <p:nvSpPr>
          <p:cNvPr id="6" name="Rectangle 2"/>
          <p:cNvSpPr txBox="1">
            <a:spLocks noChangeArrowheads="1"/>
          </p:cNvSpPr>
          <p:nvPr/>
        </p:nvSpPr>
        <p:spPr>
          <a:xfrm>
            <a:off x="685800" y="228600"/>
            <a:ext cx="7772400" cy="457200"/>
          </a:xfrm>
          <a:prstGeom prst="rect">
            <a:avLst/>
          </a:prstGeom>
        </p:spPr>
        <p:txBody>
          <a:bodyPr rIns="91440" anchor="b">
            <a:noAutofit/>
            <a:scene3d>
              <a:camera prst="orthographicFront"/>
              <a:lightRig rig="soft" dir="t">
                <a:rot lat="0" lon="0" rev="2400000"/>
              </a:lightRig>
            </a:scene3d>
            <a:sp3d>
              <a:bevelT w="19050" h="12700"/>
            </a:sp3d>
          </a:bodyPr>
          <a:lstStyle/>
          <a:p>
            <a:pPr marL="54864"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a:ln>
                  <a:noFill/>
                </a:ln>
                <a:solidFill>
                  <a:srgbClr val="FFFF00"/>
                </a:solidFill>
                <a:effectLst>
                  <a:outerShdw blurRad="38100" dist="25500" dir="5400000" algn="tl" rotWithShape="0">
                    <a:srgbClr val="000000">
                      <a:satMod val="180000"/>
                      <a:alpha val="75000"/>
                    </a:srgbClr>
                  </a:outerShdw>
                </a:effectLst>
                <a:uLnTx/>
                <a:uFillTx/>
                <a:latin typeface="+mj-lt"/>
                <a:ea typeface="+mj-ea"/>
                <a:cs typeface="+mj-cs"/>
              </a:rPr>
              <a:t>BOMB CALORIMETER</a:t>
            </a:r>
            <a:endParaRPr kumimoji="0" lang="en-US" sz="3600" b="1" i="0" u="none" strike="noStrike" kern="1200" cap="none" spc="0" normalizeH="0" baseline="0" noProof="0" dirty="0">
              <a:ln>
                <a:noFill/>
              </a:ln>
              <a:solidFill>
                <a:srgbClr val="FFFF00"/>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7" name="Text Box 159"/>
          <p:cNvSpPr txBox="1">
            <a:spLocks noChangeArrowheads="1"/>
          </p:cNvSpPr>
          <p:nvPr/>
        </p:nvSpPr>
        <p:spPr bwMode="auto">
          <a:xfrm>
            <a:off x="0" y="914400"/>
            <a:ext cx="9144000" cy="2492990"/>
          </a:xfrm>
          <a:prstGeom prst="rect">
            <a:avLst/>
          </a:prstGeom>
          <a:noFill/>
          <a:ln w="9525">
            <a:noFill/>
            <a:miter lim="800000"/>
            <a:headEnd/>
            <a:tailEnd/>
          </a:ln>
          <a:effectLst/>
        </p:spPr>
        <p:txBody>
          <a:bodyPr>
            <a:spAutoFit/>
          </a:bodyPr>
          <a:lstStyle/>
          <a:p>
            <a:pPr>
              <a:spcBef>
                <a:spcPct val="50000"/>
              </a:spcBef>
            </a:pPr>
            <a:r>
              <a:rPr lang="en-US" sz="2400" b="1" dirty="0">
                <a:solidFill>
                  <a:srgbClr val="FFFF00"/>
                </a:solidFill>
              </a:rPr>
              <a:t>	Principle </a:t>
            </a:r>
            <a:r>
              <a:rPr lang="en-US" sz="2400" b="1" dirty="0">
                <a:solidFill>
                  <a:srgbClr val="FFFF00"/>
                </a:solidFill>
                <a:latin typeface="Cambria" pitchFamily="18" charset="0"/>
              </a:rPr>
              <a:t>:</a:t>
            </a:r>
            <a:r>
              <a:rPr lang="en-US" b="1" dirty="0">
                <a:solidFill>
                  <a:srgbClr val="FFFF00"/>
                </a:solidFill>
                <a:latin typeface="Cambria" pitchFamily="18" charset="0"/>
              </a:rPr>
              <a:t> </a:t>
            </a:r>
            <a:r>
              <a:rPr lang="en-US" sz="2400" b="1" dirty="0">
                <a:solidFill>
                  <a:srgbClr val="FFFF00"/>
                </a:solidFill>
                <a:latin typeface="Cambria" pitchFamily="18" charset="0"/>
              </a:rPr>
              <a:t>  </a:t>
            </a:r>
            <a:r>
              <a:rPr lang="en-US" sz="2400" b="1" dirty="0">
                <a:latin typeface="Cambria" pitchFamily="18" charset="0"/>
              </a:rPr>
              <a:t>Heat released by Fuel </a:t>
            </a:r>
            <a:r>
              <a:rPr lang="en-US" b="1" dirty="0">
                <a:latin typeface="Cambria" pitchFamily="18" charset="0"/>
              </a:rPr>
              <a:t>= </a:t>
            </a:r>
            <a:r>
              <a:rPr lang="en-US" sz="2400" b="1" dirty="0">
                <a:latin typeface="Cambria" pitchFamily="18" charset="0"/>
              </a:rPr>
              <a:t>Heat gained by Water 			+ Calorimeter</a:t>
            </a:r>
          </a:p>
          <a:p>
            <a:pPr>
              <a:spcBef>
                <a:spcPct val="50000"/>
              </a:spcBef>
            </a:pPr>
            <a:r>
              <a:rPr lang="en-US" sz="2400" b="1">
                <a:latin typeface="Cambria" pitchFamily="18" charset="0"/>
              </a:rPr>
              <a:t>   </a:t>
            </a:r>
            <a:r>
              <a:rPr lang="en-US" sz="2400">
                <a:latin typeface="Cambria" pitchFamily="18" charset="0"/>
              </a:rPr>
              <a:t>The </a:t>
            </a:r>
            <a:r>
              <a:rPr lang="en-US" sz="2400" dirty="0">
                <a:latin typeface="Cambria" pitchFamily="18" charset="0"/>
              </a:rPr>
              <a:t>calorific value of the fuel is calculated from the measured data.</a:t>
            </a:r>
          </a:p>
          <a:p>
            <a:pPr>
              <a:spcBef>
                <a:spcPct val="50000"/>
              </a:spcBef>
            </a:pPr>
            <a:endParaRPr lang="en-US" sz="2400" b="1" dirty="0">
              <a:latin typeface="Cambria" pitchFamily="18" charset="0"/>
            </a:endParaRPr>
          </a:p>
          <a:p>
            <a:pPr>
              <a:spcBef>
                <a:spcPct val="50000"/>
              </a:spcBef>
            </a:pPr>
            <a:endParaRPr lang="en-US" sz="2400" b="1" dirty="0">
              <a:solidFill>
                <a:srgbClr val="FF6600"/>
              </a:solidFill>
              <a:latin typeface="Cambria" pitchFamily="18" charset="0"/>
            </a:endParaRPr>
          </a:p>
        </p:txBody>
      </p:sp>
      <p:sp>
        <p:nvSpPr>
          <p:cNvPr id="8" name="Text Box 161"/>
          <p:cNvSpPr txBox="1">
            <a:spLocks noChangeArrowheads="1"/>
          </p:cNvSpPr>
          <p:nvPr/>
        </p:nvSpPr>
        <p:spPr bwMode="auto">
          <a:xfrm>
            <a:off x="381000" y="2641937"/>
            <a:ext cx="6705600" cy="1015663"/>
          </a:xfrm>
          <a:prstGeom prst="rect">
            <a:avLst/>
          </a:prstGeom>
          <a:noFill/>
          <a:ln w="9525">
            <a:noFill/>
            <a:miter lim="800000"/>
            <a:headEnd/>
            <a:tailEnd/>
          </a:ln>
          <a:effectLst/>
        </p:spPr>
        <p:txBody>
          <a:bodyPr wrap="square">
            <a:spAutoFit/>
          </a:bodyPr>
          <a:lstStyle/>
          <a:p>
            <a:pPr marL="342900" indent="-342900">
              <a:spcBef>
                <a:spcPct val="50000"/>
              </a:spcBef>
              <a:buFontTx/>
              <a:buAutoNum type="arabicParenR"/>
            </a:pPr>
            <a:r>
              <a:rPr lang="en-US" sz="2400" b="1" u="sng" dirty="0">
                <a:latin typeface="Cambria" pitchFamily="18" charset="0"/>
              </a:rPr>
              <a:t>Bomb pot : </a:t>
            </a:r>
            <a:r>
              <a:rPr lang="en-US" sz="2400" b="1" dirty="0">
                <a:latin typeface="Cambria" pitchFamily="18" charset="0"/>
              </a:rPr>
              <a:t>a) Electrodes and Fuse wire</a:t>
            </a:r>
          </a:p>
          <a:p>
            <a:pPr marL="1257300" lvl="2" indent="-342900">
              <a:spcBef>
                <a:spcPct val="50000"/>
              </a:spcBef>
            </a:pPr>
            <a:r>
              <a:rPr lang="en-US" sz="2400" b="1" dirty="0">
                <a:latin typeface="Cambria" pitchFamily="18" charset="0"/>
              </a:rPr>
              <a:t>		  b) Cup / Crucible</a:t>
            </a:r>
          </a:p>
        </p:txBody>
      </p:sp>
      <p:sp>
        <p:nvSpPr>
          <p:cNvPr id="9" name="Text Box 162"/>
          <p:cNvSpPr txBox="1">
            <a:spLocks noChangeArrowheads="1"/>
          </p:cNvSpPr>
          <p:nvPr/>
        </p:nvSpPr>
        <p:spPr bwMode="auto">
          <a:xfrm>
            <a:off x="381000" y="3810000"/>
            <a:ext cx="8458200" cy="1015663"/>
          </a:xfrm>
          <a:prstGeom prst="rect">
            <a:avLst/>
          </a:prstGeom>
          <a:noFill/>
          <a:ln w="9525">
            <a:noFill/>
            <a:miter lim="800000"/>
            <a:headEnd/>
            <a:tailEnd/>
          </a:ln>
          <a:effectLst/>
        </p:spPr>
        <p:txBody>
          <a:bodyPr wrap="square">
            <a:spAutoFit/>
          </a:bodyPr>
          <a:lstStyle/>
          <a:p>
            <a:pPr>
              <a:spcBef>
                <a:spcPct val="50000"/>
              </a:spcBef>
            </a:pPr>
            <a:r>
              <a:rPr lang="en-US" sz="2400" b="1" dirty="0">
                <a:latin typeface="Cambria" pitchFamily="18" charset="0"/>
              </a:rPr>
              <a:t>2) </a:t>
            </a:r>
            <a:r>
              <a:rPr lang="en-US" sz="2400" b="1" u="sng" dirty="0">
                <a:latin typeface="Cambria" pitchFamily="18" charset="0"/>
              </a:rPr>
              <a:t>Calorimeter/Water bath</a:t>
            </a:r>
            <a:r>
              <a:rPr lang="en-US" sz="2400" b="1" dirty="0">
                <a:latin typeface="Cambria" pitchFamily="18" charset="0"/>
              </a:rPr>
              <a:t> : A) Thermometer : Beckmann's </a:t>
            </a:r>
          </a:p>
          <a:p>
            <a:pPr>
              <a:spcBef>
                <a:spcPct val="50000"/>
              </a:spcBef>
            </a:pPr>
            <a:r>
              <a:rPr lang="en-US" sz="2400" b="1" dirty="0">
                <a:latin typeface="Cambria" pitchFamily="18" charset="0"/>
              </a:rPr>
              <a:t>	               		     B) Stirrer	</a:t>
            </a:r>
          </a:p>
        </p:txBody>
      </p:sp>
      <p:sp>
        <p:nvSpPr>
          <p:cNvPr id="10" name="Text Box 163"/>
          <p:cNvSpPr txBox="1">
            <a:spLocks noChangeArrowheads="1"/>
          </p:cNvSpPr>
          <p:nvPr/>
        </p:nvSpPr>
        <p:spPr bwMode="auto">
          <a:xfrm>
            <a:off x="457200" y="4343400"/>
            <a:ext cx="8610600" cy="2123658"/>
          </a:xfrm>
          <a:prstGeom prst="rect">
            <a:avLst/>
          </a:prstGeom>
          <a:noFill/>
          <a:ln w="9525">
            <a:noFill/>
            <a:miter lim="800000"/>
            <a:headEnd/>
            <a:tailEnd/>
          </a:ln>
          <a:effectLst/>
        </p:spPr>
        <p:txBody>
          <a:bodyPr wrap="square">
            <a:spAutoFit/>
          </a:bodyPr>
          <a:lstStyle/>
          <a:p>
            <a:pPr>
              <a:spcBef>
                <a:spcPct val="50000"/>
              </a:spcBef>
            </a:pPr>
            <a:endParaRPr lang="en-US" sz="2400" b="1" u="sng" dirty="0">
              <a:latin typeface="Cambria" pitchFamily="18" charset="0"/>
            </a:endParaRPr>
          </a:p>
          <a:p>
            <a:pPr>
              <a:spcBef>
                <a:spcPct val="50000"/>
              </a:spcBef>
            </a:pPr>
            <a:r>
              <a:rPr lang="en-US" sz="2400" b="1" dirty="0">
                <a:latin typeface="Cambria" pitchFamily="18" charset="0"/>
              </a:rPr>
              <a:t>3) </a:t>
            </a:r>
            <a:r>
              <a:rPr lang="en-US" sz="2400" b="1" u="sng" dirty="0">
                <a:latin typeface="Cambria" pitchFamily="18" charset="0"/>
              </a:rPr>
              <a:t>Air and water Jackets</a:t>
            </a:r>
          </a:p>
          <a:p>
            <a:pPr>
              <a:spcBef>
                <a:spcPct val="50000"/>
              </a:spcBef>
            </a:pPr>
            <a:endParaRPr lang="en-US" sz="2400" b="1" u="sng" dirty="0">
              <a:latin typeface="Cambria" pitchFamily="18" charset="0"/>
            </a:endParaRPr>
          </a:p>
          <a:p>
            <a:pPr>
              <a:spcBef>
                <a:spcPct val="50000"/>
              </a:spcBef>
            </a:pPr>
            <a:r>
              <a:rPr lang="en-US" sz="2400" b="1" dirty="0">
                <a:latin typeface="Cambria" pitchFamily="18" charset="0"/>
              </a:rPr>
              <a:t>4) Accessories: Oxygen cylinder, pellet press, D.C. battery</a:t>
            </a:r>
            <a:endParaRPr lang="en-US" sz="2400" b="1" u="sng" dirty="0">
              <a:latin typeface="Cambria"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4449</TotalTime>
  <Words>5439</Words>
  <Application>Microsoft Office PowerPoint</Application>
  <PresentationFormat>On-screen Show (4:3)</PresentationFormat>
  <Paragraphs>545</Paragraphs>
  <Slides>53</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Slide Titles</vt:lpstr>
      </vt:variant>
      <vt:variant>
        <vt:i4>53</vt:i4>
      </vt:variant>
      <vt:variant>
        <vt:lpstr>Custom Shows</vt:lpstr>
      </vt:variant>
      <vt:variant>
        <vt:i4>1</vt:i4>
      </vt:variant>
    </vt:vector>
  </HeadingPairs>
  <TitlesOfParts>
    <vt:vector size="63" baseType="lpstr">
      <vt:lpstr>Arial</vt:lpstr>
      <vt:lpstr>Bernard MT Condensed</vt:lpstr>
      <vt:lpstr>Calibri</vt:lpstr>
      <vt:lpstr>Cambria</vt:lpstr>
      <vt:lpstr>Rockwell</vt:lpstr>
      <vt:lpstr>Times New Roman</vt:lpstr>
      <vt:lpstr>Wingdings</vt:lpstr>
      <vt:lpstr>Wingdings 2</vt:lpstr>
      <vt:lpstr>Foundry</vt:lpstr>
      <vt:lpstr>FUELS AND COMBUSTION</vt:lpstr>
      <vt:lpstr>Introduction</vt:lpstr>
      <vt:lpstr>PowerPoint Presentation</vt:lpstr>
      <vt:lpstr>Calorific Value</vt:lpstr>
      <vt:lpstr>Higher or Gross and Lower or Net Calorific Value </vt:lpstr>
      <vt:lpstr>Relation between GCV and NCV</vt:lpstr>
      <vt:lpstr>Characteristic of a good fuel</vt:lpstr>
      <vt:lpstr>Comparison of solid/liquid fuels</vt:lpstr>
      <vt:lpstr>PowerPoint Presentation</vt:lpstr>
      <vt:lpstr>Bomb calorimeter</vt:lpstr>
      <vt:lpstr>PowerPoint Presentation</vt:lpstr>
      <vt:lpstr>PowerPoint Presentation</vt:lpstr>
      <vt:lpstr>PowerPoint Presentation</vt:lpstr>
      <vt:lpstr>Wood and Coal as Fuel</vt:lpstr>
      <vt:lpstr>PowerPoint Presentation</vt:lpstr>
      <vt:lpstr>Classification of coal</vt:lpstr>
      <vt:lpstr>Classification continued……</vt:lpstr>
      <vt:lpstr>Analysis of Coal</vt:lpstr>
      <vt:lpstr>Proximate Analysis</vt:lpstr>
      <vt:lpstr>Importance of Proximate analysis</vt:lpstr>
      <vt:lpstr>Ultimate Analysis</vt:lpstr>
      <vt:lpstr>PowerPoint Presentation</vt:lpstr>
      <vt:lpstr>PowerPoint Presentation</vt:lpstr>
      <vt:lpstr>Importance of Ultimate analysis</vt:lpstr>
      <vt:lpstr>Types of Carbonization of Coal</vt:lpstr>
      <vt:lpstr>PowerPoint Presentation</vt:lpstr>
      <vt:lpstr>COMPOSITION OF CRUDE OIL</vt:lpstr>
      <vt:lpstr>Refining of petroleum </vt:lpstr>
      <vt:lpstr>Refining   continued………..</vt:lpstr>
      <vt:lpstr>Working </vt:lpstr>
      <vt:lpstr>Cracking</vt:lpstr>
      <vt:lpstr>TYPES OF CRACKING</vt:lpstr>
      <vt:lpstr>Knocking of IC engine</vt:lpstr>
      <vt:lpstr>PowerPoint Presentation</vt:lpstr>
      <vt:lpstr>PowerPoint Presentation</vt:lpstr>
      <vt:lpstr>Quality of petrol can be improved by adding:</vt:lpstr>
      <vt:lpstr>PowerPoint Presentation</vt:lpstr>
      <vt:lpstr>Cetane number</vt:lpstr>
      <vt:lpstr>Cetane no. continued….</vt:lpstr>
      <vt:lpstr> how to increase cetane no.</vt:lpstr>
      <vt:lpstr>Power alcohol</vt:lpstr>
      <vt:lpstr>Advantages of Power Alcohol</vt:lpstr>
      <vt:lpstr>Disadvantages of Power Alcohol</vt:lpstr>
      <vt:lpstr>Bio-diesel</vt:lpstr>
      <vt:lpstr>Preparation reaction</vt:lpstr>
      <vt:lpstr>Advantages of Biodiesel</vt:lpstr>
      <vt:lpstr>Disadvantages of biodiesel</vt:lpstr>
      <vt:lpstr>Gaseous Fuels</vt:lpstr>
      <vt:lpstr>COMPRESSED NATURAL GAS (CNG)</vt:lpstr>
      <vt:lpstr>LPG</vt:lpstr>
      <vt:lpstr>Calculation of Air requirement</vt:lpstr>
      <vt:lpstr>Calculation continued……</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FUELS AND COMBUSTION</dc:title>
  <dc:creator>Surendra</dc:creator>
  <cp:lastModifiedBy>Pawan Shetty</cp:lastModifiedBy>
  <cp:revision>161</cp:revision>
  <dcterms:created xsi:type="dcterms:W3CDTF">2014-11-26T04:47:57Z</dcterms:created>
  <dcterms:modified xsi:type="dcterms:W3CDTF">2024-11-27T05:34:12Z</dcterms:modified>
</cp:coreProperties>
</file>