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sldIdLst>
    <p:sldId id="256" r:id="rId2"/>
    <p:sldId id="299" r:id="rId3"/>
    <p:sldId id="258" r:id="rId4"/>
    <p:sldId id="259" r:id="rId5"/>
    <p:sldId id="300" r:id="rId6"/>
    <p:sldId id="301" r:id="rId7"/>
    <p:sldId id="302" r:id="rId8"/>
    <p:sldId id="303" r:id="rId9"/>
    <p:sldId id="281" r:id="rId10"/>
    <p:sldId id="282" r:id="rId11"/>
    <p:sldId id="272" r:id="rId12"/>
    <p:sldId id="283" r:id="rId13"/>
    <p:sldId id="273" r:id="rId14"/>
    <p:sldId id="284" r:id="rId15"/>
    <p:sldId id="286" r:id="rId16"/>
    <p:sldId id="287" r:id="rId17"/>
    <p:sldId id="288" r:id="rId18"/>
    <p:sldId id="285" r:id="rId19"/>
    <p:sldId id="274" r:id="rId20"/>
    <p:sldId id="289" r:id="rId21"/>
    <p:sldId id="290" r:id="rId22"/>
    <p:sldId id="291" r:id="rId23"/>
    <p:sldId id="293" r:id="rId24"/>
    <p:sldId id="294" r:id="rId25"/>
    <p:sldId id="295" r:id="rId26"/>
    <p:sldId id="296" r:id="rId27"/>
    <p:sldId id="297" r:id="rId28"/>
    <p:sldId id="29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5520" autoAdjust="0"/>
  </p:normalViewPr>
  <p:slideViewPr>
    <p:cSldViewPr>
      <p:cViewPr>
        <p:scale>
          <a:sx n="73" d="100"/>
          <a:sy n="73" d="100"/>
        </p:scale>
        <p:origin x="-1296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7214E-B14C-4140-A0FB-7D59FD5862C5}" type="datetimeFigureOut">
              <a:rPr lang="en-US" smtClean="0"/>
              <a:pPr/>
              <a:t>3/1/2011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6C4E22-321B-4B9A-8192-75FE551743C5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3457DA9-A06F-4013-A5E0-6FEED63C7F1D}" type="datetimeFigureOut">
              <a:rPr lang="en-US" smtClean="0"/>
              <a:pPr/>
              <a:t>3/1/2011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7C37BE7-2174-4AB0-A8BC-C01B8E2FF5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7DA9-A06F-4013-A5E0-6FEED63C7F1D}" type="datetimeFigureOut">
              <a:rPr lang="en-US" smtClean="0"/>
              <a:pPr/>
              <a:t>3/1/2011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7BE7-2174-4AB0-A8BC-C01B8E2FF5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7DA9-A06F-4013-A5E0-6FEED63C7F1D}" type="datetimeFigureOut">
              <a:rPr lang="en-US" smtClean="0"/>
              <a:pPr/>
              <a:t>3/1/2011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7BE7-2174-4AB0-A8BC-C01B8E2FF5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7DA9-A06F-4013-A5E0-6FEED63C7F1D}" type="datetimeFigureOut">
              <a:rPr lang="en-US" smtClean="0"/>
              <a:pPr/>
              <a:t>3/1/2011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7BE7-2174-4AB0-A8BC-C01B8E2FF5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7DA9-A06F-4013-A5E0-6FEED63C7F1D}" type="datetimeFigureOut">
              <a:rPr lang="en-US" smtClean="0"/>
              <a:pPr/>
              <a:t>3/1/2011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7BE7-2174-4AB0-A8BC-C01B8E2FF5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7DA9-A06F-4013-A5E0-6FEED63C7F1D}" type="datetimeFigureOut">
              <a:rPr lang="en-US" smtClean="0"/>
              <a:pPr/>
              <a:t>3/1/2011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7BE7-2174-4AB0-A8BC-C01B8E2FF5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3457DA9-A06F-4013-A5E0-6FEED63C7F1D}" type="datetimeFigureOut">
              <a:rPr lang="en-US" smtClean="0"/>
              <a:pPr/>
              <a:t>3/1/2011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7C37BE7-2174-4AB0-A8BC-C01B8E2FF5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3457DA9-A06F-4013-A5E0-6FEED63C7F1D}" type="datetimeFigureOut">
              <a:rPr lang="en-US" smtClean="0"/>
              <a:pPr/>
              <a:t>3/1/2011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7C37BE7-2174-4AB0-A8BC-C01B8E2FF5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7DA9-A06F-4013-A5E0-6FEED63C7F1D}" type="datetimeFigureOut">
              <a:rPr lang="en-US" smtClean="0"/>
              <a:pPr/>
              <a:t>3/1/2011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7BE7-2174-4AB0-A8BC-C01B8E2FF5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7DA9-A06F-4013-A5E0-6FEED63C7F1D}" type="datetimeFigureOut">
              <a:rPr lang="en-US" smtClean="0"/>
              <a:pPr/>
              <a:t>3/1/2011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7BE7-2174-4AB0-A8BC-C01B8E2FF5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7DA9-A06F-4013-A5E0-6FEED63C7F1D}" type="datetimeFigureOut">
              <a:rPr lang="en-US" smtClean="0"/>
              <a:pPr/>
              <a:t>3/1/2011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7BE7-2174-4AB0-A8BC-C01B8E2FF5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3457DA9-A06F-4013-A5E0-6FEED63C7F1D}" type="datetimeFigureOut">
              <a:rPr lang="en-US" smtClean="0"/>
              <a:pPr/>
              <a:t>3/1/2011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7C37BE7-2174-4AB0-A8BC-C01B8E2FF5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62200" y="0"/>
            <a:ext cx="6324600" cy="20574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                 </a:t>
            </a:r>
            <a:r>
              <a:rPr lang="en-US" sz="4000" dirty="0" smtClean="0">
                <a:latin typeface="Aharoni" pitchFamily="2" charset="-79"/>
                <a:cs typeface="Aharoni" pitchFamily="2" charset="-79"/>
              </a:rPr>
              <a:t/>
            </a:r>
            <a:br>
              <a:rPr lang="en-US" sz="4000" dirty="0" smtClean="0">
                <a:latin typeface="Aharoni" pitchFamily="2" charset="-79"/>
                <a:cs typeface="Aharoni" pitchFamily="2" charset="-79"/>
              </a:rPr>
            </a:br>
            <a:r>
              <a:rPr lang="en-US" sz="4000" dirty="0" smtClean="0">
                <a:latin typeface="Aharoni" pitchFamily="2" charset="-79"/>
                <a:cs typeface="Aharoni" pitchFamily="2" charset="-79"/>
              </a:rPr>
              <a:t/>
            </a:r>
            <a:br>
              <a:rPr lang="en-US" sz="4000" dirty="0" smtClean="0">
                <a:latin typeface="Aharoni" pitchFamily="2" charset="-79"/>
                <a:cs typeface="Aharoni" pitchFamily="2" charset="-79"/>
              </a:rPr>
            </a:br>
            <a:r>
              <a:rPr lang="en-US" sz="4000" dirty="0" smtClean="0">
                <a:latin typeface="Aharoni" pitchFamily="2" charset="-79"/>
                <a:cs typeface="Aharoni" pitchFamily="2" charset="-79"/>
              </a:rPr>
              <a:t/>
            </a:r>
            <a:br>
              <a:rPr lang="en-US" sz="4000" dirty="0" smtClean="0">
                <a:latin typeface="Aharoni" pitchFamily="2" charset="-79"/>
                <a:cs typeface="Aharoni" pitchFamily="2" charset="-79"/>
              </a:rPr>
            </a:br>
            <a:r>
              <a:rPr lang="en-US" sz="4000" dirty="0" smtClean="0">
                <a:latin typeface="Aharoni" pitchFamily="2" charset="-79"/>
                <a:cs typeface="Aharoni" pitchFamily="2" charset="-79"/>
              </a:rPr>
              <a:t/>
            </a:r>
            <a:br>
              <a:rPr lang="en-US" sz="4000" dirty="0" smtClean="0">
                <a:latin typeface="Aharoni" pitchFamily="2" charset="-79"/>
                <a:cs typeface="Aharoni" pitchFamily="2" charset="-79"/>
              </a:rPr>
            </a:br>
            <a:r>
              <a:rPr lang="en-US" sz="4000" dirty="0" smtClean="0">
                <a:latin typeface="Aharoni" pitchFamily="2" charset="-79"/>
                <a:cs typeface="Aharoni" pitchFamily="2" charset="-79"/>
              </a:rPr>
              <a:t>                   </a:t>
            </a:r>
            <a:r>
              <a:rPr lang="en-US" sz="6700" dirty="0" smtClean="0">
                <a:solidFill>
                  <a:schemeClr val="tx1"/>
                </a:solidFill>
                <a:latin typeface="Algerian" pitchFamily="82" charset="0"/>
                <a:cs typeface="Aharoni" pitchFamily="2" charset="-79"/>
              </a:rPr>
              <a:t>edi</a:t>
            </a:r>
            <a:r>
              <a:rPr lang="en-US" sz="4000" dirty="0" smtClean="0">
                <a:latin typeface="Aharoni" pitchFamily="2" charset="-79"/>
                <a:cs typeface="Aharoni" pitchFamily="2" charset="-79"/>
              </a:rPr>
              <a:t/>
            </a:r>
            <a:br>
              <a:rPr lang="en-US" sz="4000" dirty="0" smtClean="0">
                <a:latin typeface="Aharoni" pitchFamily="2" charset="-79"/>
                <a:cs typeface="Aharoni" pitchFamily="2" charset="-79"/>
              </a:rPr>
            </a:br>
            <a:r>
              <a:rPr lang="en-US" sz="4000" dirty="0" smtClean="0">
                <a:latin typeface="Aharoni" pitchFamily="2" charset="-79"/>
                <a:cs typeface="Aharoni" pitchFamily="2" charset="-79"/>
              </a:rPr>
              <a:t>  </a:t>
            </a:r>
            <a:r>
              <a:rPr lang="en-US" sz="40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Electronic Data Interchange</a:t>
            </a:r>
            <a:br>
              <a:rPr lang="en-US" sz="40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</a:br>
            <a:endParaRPr lang="en-US" sz="4000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505200" y="2667000"/>
            <a:ext cx="56388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 descr="C:\Documents and Settings\student\Desktop\KrishnaEngineeringCollege(KEC)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19200"/>
            <a:ext cx="2357422" cy="20574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4800600"/>
            <a:ext cx="3733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Presented by-</a:t>
            </a:r>
          </a:p>
          <a:p>
            <a:endParaRPr lang="en-US" sz="2000" u="sng" dirty="0" smtClean="0"/>
          </a:p>
          <a:p>
            <a:r>
              <a:rPr lang="en-US" dirty="0" smtClean="0"/>
              <a:t>Sudhir  kumar(0816113047)</a:t>
            </a:r>
          </a:p>
          <a:p>
            <a:r>
              <a:rPr lang="en-US" dirty="0" smtClean="0"/>
              <a:t>Raj  kumar(0816113041)</a:t>
            </a:r>
          </a:p>
          <a:p>
            <a:r>
              <a:rPr lang="en-US" dirty="0" smtClean="0"/>
              <a:t>Pawan singh(0816113034)</a:t>
            </a:r>
          </a:p>
          <a:p>
            <a:r>
              <a:rPr lang="en-US" dirty="0" smtClean="0"/>
              <a:t>Pradip kumar(0816113035)</a:t>
            </a:r>
            <a:endParaRPr lang="en-IN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>
            <a:noAutofit/>
          </a:bodyPr>
          <a:lstStyle/>
          <a:p>
            <a:r>
              <a:rPr lang="en-US" sz="2800" u="sng" dirty="0" smtClean="0">
                <a:latin typeface="Arial" charset="0"/>
                <a:ea typeface="Times New Roman" pitchFamily="18" charset="0"/>
                <a:cs typeface="Arial" charset="0"/>
              </a:rPr>
              <a:t>Below is a graphic demonstration of the typical flow between suppliers and customers</a:t>
            </a:r>
            <a:endParaRPr lang="en-IN" sz="2800" u="sng" dirty="0"/>
          </a:p>
        </p:txBody>
      </p:sp>
      <p:pic>
        <p:nvPicPr>
          <p:cNvPr id="4" name="Picture 5" descr="back office system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94866" y="2006727"/>
            <a:ext cx="5801868" cy="39684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 smtClean="0"/>
              <a:t>LAYERED ARCHITECTURE OF EDI</a:t>
            </a:r>
            <a:endParaRPr lang="en-IN" b="1" u="sng" dirty="0"/>
          </a:p>
        </p:txBody>
      </p:sp>
      <p:pic>
        <p:nvPicPr>
          <p:cNvPr id="6" name="Content Placeholder 5" descr="edi laye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981200"/>
            <a:ext cx="8421304" cy="4648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1066800"/>
          </a:xfrm>
        </p:spPr>
        <p:txBody>
          <a:bodyPr/>
          <a:lstStyle/>
          <a:p>
            <a:pPr algn="ctr"/>
            <a:r>
              <a:rPr lang="en-US" b="1" u="sng" dirty="0" smtClean="0"/>
              <a:t>Semantic/Application layer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25112"/>
          </a:xfrm>
        </p:spPr>
        <p:txBody>
          <a:bodyPr>
            <a:normAutofit/>
          </a:bodyPr>
          <a:lstStyle/>
          <a:p>
            <a:r>
              <a:rPr lang="en-US" sz="2600" dirty="0" smtClean="0"/>
              <a:t>Consist of actual business applications that are going to be connected through the EDI systems.</a:t>
            </a:r>
          </a:p>
          <a:p>
            <a:endParaRPr lang="en-US" sz="2600" dirty="0" smtClean="0"/>
          </a:p>
          <a:p>
            <a:r>
              <a:rPr lang="en-US" sz="2600" dirty="0" smtClean="0"/>
              <a:t>These applications may use their own electronic record formats and document formats for processing the information. </a:t>
            </a:r>
          </a:p>
          <a:p>
            <a:endParaRPr lang="en-US" sz="2600" dirty="0" smtClean="0"/>
          </a:p>
          <a:p>
            <a:r>
              <a:rPr lang="en-US" sz="2600" dirty="0" smtClean="0"/>
              <a:t>For EDI to operate documents of internal company need’s to convert to a format that can be understood by the system used by trading partner.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295400"/>
          </a:xfrm>
        </p:spPr>
        <p:txBody>
          <a:bodyPr/>
          <a:lstStyle/>
          <a:p>
            <a:pPr algn="ctr"/>
            <a:r>
              <a:rPr lang="en-US" b="1" u="sng" dirty="0" smtClean="0"/>
              <a:t>Semantic/Application layer</a:t>
            </a:r>
            <a:endParaRPr lang="en-IN" b="1" u="sng" dirty="0"/>
          </a:p>
        </p:txBody>
      </p:sp>
      <p:pic>
        <p:nvPicPr>
          <p:cNvPr id="18" name="Picture 17" descr="ediii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438400"/>
            <a:ext cx="6923876" cy="3276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1066800"/>
          </a:xfrm>
        </p:spPr>
        <p:txBody>
          <a:bodyPr/>
          <a:lstStyle/>
          <a:p>
            <a:pPr algn="ctr"/>
            <a:r>
              <a:rPr lang="en-US" b="1" u="sng" dirty="0" smtClean="0"/>
              <a:t>Standard Formats Layer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8229600" cy="4325112"/>
          </a:xfrm>
        </p:spPr>
        <p:txBody>
          <a:bodyPr>
            <a:normAutofit/>
          </a:bodyPr>
          <a:lstStyle/>
          <a:p>
            <a:r>
              <a:rPr lang="en-US" dirty="0" smtClean="0"/>
              <a:t>The important and critical block of the EDI system is standard for business documents.</a:t>
            </a:r>
          </a:p>
          <a:p>
            <a:endParaRPr lang="en-US" dirty="0" smtClean="0"/>
          </a:p>
          <a:p>
            <a:r>
              <a:rPr lang="en-US" dirty="0" smtClean="0"/>
              <a:t>EDI forms standards are basically data standards for data exchange.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For instance, a purchase order name field  in  an </a:t>
            </a:r>
          </a:p>
          <a:p>
            <a:pPr algn="just">
              <a:buNone/>
            </a:pPr>
            <a:r>
              <a:rPr lang="en-US" dirty="0" smtClean="0"/>
              <a:t>    x12 standard might be specified to hold a max. of  50 characters.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1066800"/>
          </a:xfrm>
        </p:spPr>
        <p:txBody>
          <a:bodyPr/>
          <a:lstStyle/>
          <a:p>
            <a:pPr algn="ctr"/>
            <a:r>
              <a:rPr lang="en-US" b="1" u="sng" dirty="0" smtClean="0"/>
              <a:t>Standard Formats Layer</a:t>
            </a:r>
            <a:endParaRPr lang="en-IN" b="1" dirty="0"/>
          </a:p>
        </p:txBody>
      </p:sp>
      <p:pic>
        <p:nvPicPr>
          <p:cNvPr id="4" name="Content Placeholder 3" descr="com frm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2133600"/>
            <a:ext cx="6858000" cy="3657599"/>
          </a:xfrm>
        </p:spPr>
      </p:pic>
      <p:sp>
        <p:nvSpPr>
          <p:cNvPr id="5" name="TextBox 4"/>
          <p:cNvSpPr txBox="1"/>
          <p:nvPr/>
        </p:nvSpPr>
        <p:spPr>
          <a:xfrm>
            <a:off x="2438400" y="5791200"/>
            <a:ext cx="40559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Common Formats Approach</a:t>
            </a:r>
            <a:endParaRPr lang="en-IN" sz="2400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pPr algn="ctr"/>
            <a:r>
              <a:rPr lang="en-US" b="1" u="sng" dirty="0" smtClean="0"/>
              <a:t>Data Transport Layer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25112"/>
          </a:xfrm>
        </p:spPr>
        <p:txBody>
          <a:bodyPr/>
          <a:lstStyle/>
          <a:p>
            <a:r>
              <a:rPr lang="en-US" dirty="0" smtClean="0"/>
              <a:t>Consist of services that automate the task of electronic transfer of messages.</a:t>
            </a:r>
          </a:p>
          <a:p>
            <a:endParaRPr lang="en-US" dirty="0" smtClean="0"/>
          </a:p>
          <a:p>
            <a:r>
              <a:rPr lang="en-US" dirty="0" smtClean="0"/>
              <a:t>After preparing the order dispatch it using transport/carrier mechanism.</a:t>
            </a:r>
          </a:p>
          <a:p>
            <a:endParaRPr lang="en-US" dirty="0" smtClean="0"/>
          </a:p>
          <a:p>
            <a:r>
              <a:rPr lang="en-US" dirty="0" smtClean="0"/>
              <a:t>Utilizes any of the available network transport services such as e-mail , HTTP , FTP etc.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pPr algn="ctr"/>
            <a:r>
              <a:rPr lang="en-US" b="1" u="sng" dirty="0" smtClean="0"/>
              <a:t>Data Transport Layer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25112"/>
          </a:xfrm>
        </p:spPr>
        <p:txBody>
          <a:bodyPr/>
          <a:lstStyle/>
          <a:p>
            <a:r>
              <a:rPr lang="en-US" u="sng" dirty="0" smtClean="0"/>
              <a:t>Processing-</a:t>
            </a:r>
            <a:endParaRPr lang="en-IN" u="sng" dirty="0" smtClean="0"/>
          </a:p>
          <a:p>
            <a:endParaRPr lang="en-IN" dirty="0"/>
          </a:p>
        </p:txBody>
      </p:sp>
      <p:pic>
        <p:nvPicPr>
          <p:cNvPr id="4" name="Picture 3" descr="dat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971800"/>
            <a:ext cx="7696200" cy="251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/>
              <a:t>Physical/Interconnection Layer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2511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Refers to the network infrastructure that is used for the exchange of information between trading partners.</a:t>
            </a:r>
          </a:p>
          <a:p>
            <a:endParaRPr lang="en-US" dirty="0" smtClean="0"/>
          </a:p>
          <a:p>
            <a:r>
              <a:rPr lang="en-US" dirty="0" smtClean="0"/>
              <a:t>It may consist of dial-up lines , internet or any reliable connection.</a:t>
            </a:r>
          </a:p>
          <a:p>
            <a:endParaRPr lang="en-US" dirty="0" smtClean="0"/>
          </a:p>
          <a:p>
            <a:r>
              <a:rPr lang="en-US" dirty="0" smtClean="0"/>
              <a:t>Through interconnection , EDI partners are able to achieve document exchange between themselves. 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 smtClean="0"/>
              <a:t>Network routes and pathways</a:t>
            </a:r>
            <a:endParaRPr lang="en-IN" b="1" u="sng" dirty="0"/>
          </a:p>
        </p:txBody>
      </p:sp>
      <p:pic>
        <p:nvPicPr>
          <p:cNvPr id="4" name="Content Placeholder 3" descr="clou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5600" y="2819400"/>
            <a:ext cx="2850745" cy="1501392"/>
          </a:xfrm>
        </p:spPr>
      </p:pic>
      <p:sp>
        <p:nvSpPr>
          <p:cNvPr id="5" name="TextBox 4"/>
          <p:cNvSpPr txBox="1"/>
          <p:nvPr/>
        </p:nvSpPr>
        <p:spPr>
          <a:xfrm>
            <a:off x="3657600" y="3352800"/>
            <a:ext cx="1410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Connection </a:t>
            </a:r>
          </a:p>
          <a:p>
            <a:r>
              <a:rPr lang="en-US" dirty="0" smtClean="0"/>
              <a:t>   network</a:t>
            </a:r>
            <a:endParaRPr lang="en-IN" dirty="0"/>
          </a:p>
        </p:txBody>
      </p:sp>
      <p:sp>
        <p:nvSpPr>
          <p:cNvPr id="7" name="Frame 6"/>
          <p:cNvSpPr/>
          <p:nvPr/>
        </p:nvSpPr>
        <p:spPr>
          <a:xfrm>
            <a:off x="7010400" y="3276600"/>
            <a:ext cx="1600200" cy="838200"/>
          </a:xfrm>
          <a:prstGeom prst="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>
            <a:off x="304800" y="3276600"/>
            <a:ext cx="1676400" cy="914400"/>
          </a:xfrm>
          <a:prstGeom prst="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Flowchart: Extract 8"/>
          <p:cNvSpPr/>
          <p:nvPr/>
        </p:nvSpPr>
        <p:spPr>
          <a:xfrm>
            <a:off x="7467600" y="4114800"/>
            <a:ext cx="685800" cy="685800"/>
          </a:xfrm>
          <a:prstGeom prst="flowChartExtra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Flowchart: Extract 9"/>
          <p:cNvSpPr/>
          <p:nvPr/>
        </p:nvSpPr>
        <p:spPr>
          <a:xfrm>
            <a:off x="762000" y="4191000"/>
            <a:ext cx="685800" cy="609600"/>
          </a:xfrm>
          <a:prstGeom prst="flowChartExtra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Arrow Connector 15"/>
          <p:cNvCxnSpPr>
            <a:stCxn id="8" idx="3"/>
          </p:cNvCxnSpPr>
          <p:nvPr/>
        </p:nvCxnSpPr>
        <p:spPr>
          <a:xfrm>
            <a:off x="1981200" y="3733800"/>
            <a:ext cx="9144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715000" y="3810000"/>
            <a:ext cx="12954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67400" y="3429000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Dial-up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1981200" y="3352800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Dial-up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2209800" y="5105400"/>
            <a:ext cx="4390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Wide area interconnection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              </a:t>
            </a:r>
            <a:r>
              <a:rPr lang="en-US" dirty="0" smtClean="0">
                <a:solidFill>
                  <a:schemeClr val="tx1"/>
                </a:solidFill>
                <a:latin typeface="Algerian" pitchFamily="82" charset="0"/>
              </a:rPr>
              <a:t> </a:t>
            </a:r>
            <a:r>
              <a:rPr lang="en-US" sz="4800" u="sng" dirty="0" smtClean="0">
                <a:solidFill>
                  <a:schemeClr val="tx1"/>
                </a:solidFill>
                <a:latin typeface="Algerian" pitchFamily="82" charset="0"/>
              </a:rPr>
              <a:t>outline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Aharoni" pitchFamily="2" charset="-79"/>
                <a:cs typeface="Aharoni" pitchFamily="2" charset="-79"/>
              </a:rPr>
              <a:t>Introduction of EDI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Aharoni" pitchFamily="2" charset="-79"/>
                <a:cs typeface="Aharoni" pitchFamily="2" charset="-79"/>
              </a:rPr>
              <a:t>Requirements of EDI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Aharoni" pitchFamily="2" charset="-79"/>
                <a:cs typeface="Aharoni" pitchFamily="2" charset="-79"/>
              </a:rPr>
              <a:t>Implementation of EDI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Aharoni" pitchFamily="2" charset="-79"/>
                <a:cs typeface="Aharoni" pitchFamily="2" charset="-79"/>
              </a:rPr>
              <a:t>Architecture of EDI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Aharoni" pitchFamily="2" charset="-79"/>
                <a:cs typeface="Aharoni" pitchFamily="2" charset="-79"/>
              </a:rPr>
              <a:t>Features of EDI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Aharoni" pitchFamily="2" charset="-79"/>
                <a:cs typeface="Aharoni" pitchFamily="2" charset="-79"/>
              </a:rPr>
              <a:t>Applications of EDI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Aharoni" pitchFamily="2" charset="-79"/>
                <a:cs typeface="Aharoni" pitchFamily="2" charset="-79"/>
              </a:rPr>
              <a:t>Advantages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Aharoni" pitchFamily="2" charset="-79"/>
                <a:cs typeface="Aharoni" pitchFamily="2" charset="-79"/>
              </a:rPr>
              <a:t>Disadvantages or Limitations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Aharoni" pitchFamily="2" charset="-79"/>
                <a:cs typeface="Aharoni" pitchFamily="2" charset="-79"/>
              </a:rPr>
              <a:t>Conclusion</a:t>
            </a:r>
          </a:p>
          <a:p>
            <a:pPr>
              <a:buFont typeface="Wingdings" pitchFamily="2" charset="2"/>
              <a:buChar char="v"/>
            </a:pPr>
            <a:endParaRPr lang="en-US" sz="3200" dirty="0" smtClean="0"/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1066800"/>
          </a:xfrm>
        </p:spPr>
        <p:txBody>
          <a:bodyPr/>
          <a:lstStyle/>
          <a:p>
            <a:pPr algn="ctr"/>
            <a:r>
              <a:rPr lang="en-US" b="1" u="sng" dirty="0" smtClean="0"/>
              <a:t>Features of EDI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325112"/>
          </a:xfrm>
        </p:spPr>
        <p:txBody>
          <a:bodyPr/>
          <a:lstStyle/>
          <a:p>
            <a:r>
              <a:rPr lang="en-US" sz="2400" dirty="0" smtClean="0"/>
              <a:t>Exchange of structured business information in standard formats between computers.</a:t>
            </a:r>
          </a:p>
          <a:p>
            <a:r>
              <a:rPr lang="en-US" sz="2400" dirty="0" smtClean="0"/>
              <a:t>It has reduced data entry link, eliminates the need for a paper bases system and improved business cycle.</a:t>
            </a:r>
          </a:p>
          <a:p>
            <a:r>
              <a:rPr lang="en-US" sz="2400" dirty="0" smtClean="0"/>
              <a:t>EDI  transfer structured business documents internally among groups of departments or externally with its suppliers, customers and subsidiaries.</a:t>
            </a:r>
          </a:p>
          <a:p>
            <a:r>
              <a:rPr lang="en-US" sz="2400" dirty="0" smtClean="0"/>
              <a:t>In EDI, information transferred over a network will not have to read, retyped or printed but must have predefine structure agreed between the two company's which send and receive data.</a:t>
            </a:r>
          </a:p>
          <a:p>
            <a:endParaRPr lang="en-US" sz="2400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229600" cy="1066800"/>
          </a:xfrm>
        </p:spPr>
        <p:txBody>
          <a:bodyPr/>
          <a:lstStyle/>
          <a:p>
            <a:pPr algn="ctr"/>
            <a:r>
              <a:rPr lang="en-US" b="1" u="sng" dirty="0" smtClean="0"/>
              <a:t>Applications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229600" cy="4325112"/>
          </a:xfrm>
        </p:spPr>
        <p:txBody>
          <a:bodyPr/>
          <a:lstStyle/>
          <a:p>
            <a:r>
              <a:rPr lang="en-US" sz="2400" dirty="0" smtClean="0"/>
              <a:t>The ability to exchange business document electronically has been found to facilitate coordination between the partners , reduce lead time and thus reduce inventory.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Below given four different scenarios in industry that use EDI extensively –</a:t>
            </a:r>
          </a:p>
          <a:p>
            <a:pPr>
              <a:buFont typeface="Wingdings" pitchFamily="2" charset="2"/>
              <a:buChar char="§"/>
            </a:pPr>
            <a:r>
              <a:rPr lang="en-US" sz="2400" u="sng" dirty="0" smtClean="0"/>
              <a:t>International Trade</a:t>
            </a:r>
          </a:p>
          <a:p>
            <a:r>
              <a:rPr lang="en-US" sz="2400" dirty="0" smtClean="0"/>
              <a:t> Reduce transaction expenditure.</a:t>
            </a:r>
          </a:p>
          <a:p>
            <a:r>
              <a:rPr lang="en-US" sz="2400" dirty="0" smtClean="0"/>
              <a:t> Quicker movement of import and exported goods.</a:t>
            </a:r>
          </a:p>
          <a:p>
            <a:r>
              <a:rPr lang="en-US" sz="2400" dirty="0" smtClean="0"/>
              <a:t> Improved customer service.</a:t>
            </a:r>
          </a:p>
          <a:p>
            <a:pPr>
              <a:buFont typeface="Wingdings" pitchFamily="2" charset="2"/>
              <a:buChar char="§"/>
            </a:pPr>
            <a:endParaRPr lang="en-US" sz="2400" u="sng" dirty="0" smtClean="0"/>
          </a:p>
          <a:p>
            <a:pPr>
              <a:buFont typeface="Wingdings" pitchFamily="2" charset="2"/>
              <a:buChar char="§"/>
            </a:pPr>
            <a:endParaRPr lang="en-US" sz="2400" u="sng" dirty="0" smtClean="0"/>
          </a:p>
          <a:p>
            <a:pPr>
              <a:buFont typeface="Wingdings" pitchFamily="2" charset="2"/>
              <a:buChar char="§"/>
            </a:pPr>
            <a:endParaRPr lang="en-US" sz="2400" u="sng" dirty="0" smtClean="0"/>
          </a:p>
          <a:p>
            <a:pPr>
              <a:buFont typeface="Wingdings" pitchFamily="2" charset="2"/>
              <a:buChar char="§"/>
            </a:pPr>
            <a:endParaRPr lang="en-US" sz="2400" u="sng" dirty="0" smtClean="0"/>
          </a:p>
          <a:p>
            <a:pPr>
              <a:buFont typeface="Wingdings" pitchFamily="2" charset="2"/>
              <a:buChar char="§"/>
            </a:pPr>
            <a:endParaRPr lang="en-US" sz="2400" u="sng" dirty="0" smtClean="0"/>
          </a:p>
          <a:p>
            <a:endParaRPr lang="en-US" sz="2400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pPr algn="ctr"/>
            <a:r>
              <a:rPr lang="en-US" sz="3200" b="1" u="sng" dirty="0" smtClean="0"/>
              <a:t>Electronic Fund Transfer</a:t>
            </a:r>
            <a:endParaRPr lang="en-IN" sz="32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25112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EFT are credit transfer between banks where fund flow directly from payers bank to the payee’s bank.</a:t>
            </a:r>
          </a:p>
          <a:p>
            <a:r>
              <a:rPr lang="en-US" dirty="0" smtClean="0"/>
              <a:t>EFT is one of the earliest example of                  payment systems that use online transaction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pPr algn="ctr"/>
            <a:r>
              <a:rPr lang="en-US" sz="3200" b="1" u="sng" dirty="0" smtClean="0"/>
              <a:t>Manufacturing/Retail Procurement </a:t>
            </a:r>
            <a:br>
              <a:rPr lang="en-US" sz="3200" b="1" u="sng" dirty="0" smtClean="0"/>
            </a:br>
            <a:r>
              <a:rPr lang="en-US" sz="3200" b="1" u="sng" dirty="0" smtClean="0"/>
              <a:t>using EDI</a:t>
            </a:r>
            <a:endParaRPr lang="en-IN" sz="32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25112"/>
          </a:xfrm>
        </p:spPr>
        <p:txBody>
          <a:bodyPr>
            <a:normAutofit fontScale="92500"/>
          </a:bodyPr>
          <a:lstStyle/>
          <a:p>
            <a:endParaRPr lang="en-US" dirty="0" smtClean="0"/>
          </a:p>
          <a:p>
            <a:r>
              <a:rPr lang="en-US" dirty="0" smtClean="0"/>
              <a:t>IN manufacture ,  EDI is used to support </a:t>
            </a:r>
          </a:p>
          <a:p>
            <a:pPr>
              <a:buNone/>
            </a:pPr>
            <a:r>
              <a:rPr lang="en-US" dirty="0" smtClean="0"/>
              <a:t>    Just–In-Time.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In manufacturing JIT means transfer of  data or fund among manufacturing department quickly,  </a:t>
            </a:r>
          </a:p>
          <a:p>
            <a:r>
              <a:rPr lang="en-US" dirty="0" smtClean="0"/>
              <a:t> IN retailing , EDI is used to support quick response.</a:t>
            </a:r>
          </a:p>
          <a:p>
            <a:r>
              <a:rPr lang="en-US" dirty="0" smtClean="0"/>
              <a:t>For the customer , QR means service and availability of wider range of product.</a:t>
            </a:r>
          </a:p>
          <a:p>
            <a:r>
              <a:rPr lang="en-US" dirty="0" smtClean="0"/>
              <a:t>For retailer , QR means survival in </a:t>
            </a:r>
            <a:r>
              <a:rPr lang="en-US" smtClean="0"/>
              <a:t>a competitive market. </a:t>
            </a:r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1066800"/>
          </a:xfrm>
        </p:spPr>
        <p:txBody>
          <a:bodyPr/>
          <a:lstStyle/>
          <a:p>
            <a:pPr algn="ctr"/>
            <a:r>
              <a:rPr lang="en-US" sz="3200" b="1" u="sng" dirty="0" smtClean="0"/>
              <a:t>Security and Privacy issues Regarding EDI</a:t>
            </a:r>
            <a:endParaRPr lang="en-IN" sz="32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229600" cy="4325112"/>
          </a:xfrm>
        </p:spPr>
        <p:txBody>
          <a:bodyPr/>
          <a:lstStyle/>
          <a:p>
            <a:r>
              <a:rPr lang="en-US" dirty="0" smtClean="0"/>
              <a:t> Typical security issues involved between     communicating parties in EDI  include –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  -Authentication</a:t>
            </a:r>
          </a:p>
          <a:p>
            <a:pPr>
              <a:buNone/>
            </a:pPr>
            <a:r>
              <a:rPr lang="en-US" dirty="0" smtClean="0"/>
              <a:t>          - Access control.</a:t>
            </a:r>
          </a:p>
          <a:p>
            <a:pPr>
              <a:buNone/>
            </a:pPr>
            <a:r>
              <a:rPr lang="en-US" dirty="0" smtClean="0"/>
              <a:t>          - Confidentiality.</a:t>
            </a:r>
          </a:p>
          <a:p>
            <a:pPr>
              <a:buNone/>
            </a:pPr>
            <a:r>
              <a:rPr lang="en-US" dirty="0" smtClean="0"/>
              <a:t>          - Data Integrity and Non-repudiation.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pPr algn="ctr"/>
            <a:r>
              <a:rPr lang="en-US" b="1" u="sng" dirty="0" smtClean="0"/>
              <a:t>Advantages of EDI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2511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3200" dirty="0" smtClean="0"/>
              <a:t>The Advantages of EDI are two types-  </a:t>
            </a:r>
          </a:p>
          <a:p>
            <a:pPr lvl="1">
              <a:buFont typeface="Wingdings" pitchFamily="2" charset="2"/>
              <a:buChar char="§"/>
            </a:pPr>
            <a:r>
              <a:rPr lang="en-US" sz="3200" dirty="0" smtClean="0">
                <a:solidFill>
                  <a:schemeClr val="tx1"/>
                </a:solidFill>
              </a:rPr>
              <a:t>Tangible  OR  Direct Advantages    </a:t>
            </a:r>
          </a:p>
          <a:p>
            <a:pPr lvl="1">
              <a:buFont typeface="Wingdings" pitchFamily="2" charset="2"/>
              <a:buChar char="§"/>
            </a:pPr>
            <a:r>
              <a:rPr lang="en-US" sz="3200" dirty="0" smtClean="0">
                <a:solidFill>
                  <a:schemeClr val="tx1"/>
                </a:solidFill>
              </a:rPr>
              <a:t>Intangible  OR  Indirect Advantages </a:t>
            </a:r>
          </a:p>
          <a:p>
            <a:pPr marL="633222" indent="-514350">
              <a:buFont typeface="+mj-lt"/>
              <a:buAutoNum type="arabicPeriod"/>
            </a:pPr>
            <a:endParaRPr lang="en-US" sz="3200" u="sng" dirty="0" smtClean="0"/>
          </a:p>
          <a:p>
            <a:pPr marL="633222" indent="-514350">
              <a:buFont typeface="Wingdings" pitchFamily="2" charset="2"/>
              <a:buChar char="§"/>
            </a:pPr>
            <a:r>
              <a:rPr lang="en-US" sz="3200" u="sng" dirty="0" smtClean="0">
                <a:latin typeface="Aharoni" pitchFamily="2" charset="-79"/>
                <a:cs typeface="Aharoni" pitchFamily="2" charset="-79"/>
              </a:rPr>
              <a:t>Tangible Advantages-</a:t>
            </a:r>
          </a:p>
          <a:p>
            <a:pPr marL="1191006" lvl="2" indent="-514350"/>
            <a:r>
              <a:rPr lang="en-US" sz="3200" dirty="0" smtClean="0">
                <a:solidFill>
                  <a:schemeClr val="tx1"/>
                </a:solidFill>
              </a:rPr>
              <a:t>Reduced costs</a:t>
            </a:r>
          </a:p>
          <a:p>
            <a:pPr marL="1191006" lvl="2" indent="-514350"/>
            <a:r>
              <a:rPr lang="en-US" sz="3200" dirty="0" smtClean="0">
                <a:solidFill>
                  <a:schemeClr val="tx1"/>
                </a:solidFill>
              </a:rPr>
              <a:t>Minimized paper use and storage</a:t>
            </a:r>
          </a:p>
          <a:p>
            <a:pPr marL="1191006" lvl="2" indent="-514350"/>
            <a:r>
              <a:rPr lang="en-US" sz="3200" dirty="0" smtClean="0">
                <a:solidFill>
                  <a:schemeClr val="tx1"/>
                </a:solidFill>
              </a:rPr>
              <a:t>Elimination of errors</a:t>
            </a:r>
          </a:p>
          <a:p>
            <a:pPr marL="1191006" lvl="2" indent="-514350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Improved accuracy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229600" cy="1066800"/>
          </a:xfrm>
        </p:spPr>
        <p:txBody>
          <a:bodyPr/>
          <a:lstStyle/>
          <a:p>
            <a:pPr algn="ctr"/>
            <a:r>
              <a:rPr lang="en-US" sz="3600" u="sng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Intangible Advantages- 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325112"/>
          </a:xfrm>
        </p:spPr>
        <p:txBody>
          <a:bodyPr/>
          <a:lstStyle/>
          <a:p>
            <a:pPr lvl="2"/>
            <a:endParaRPr lang="en-US" sz="2800" dirty="0" smtClean="0">
              <a:solidFill>
                <a:schemeClr val="tx1"/>
              </a:solidFill>
            </a:endParaRPr>
          </a:p>
          <a:p>
            <a:pPr lvl="2"/>
            <a:r>
              <a:rPr lang="en-US" sz="2800" dirty="0" smtClean="0">
                <a:solidFill>
                  <a:schemeClr val="tx1"/>
                </a:solidFill>
              </a:rPr>
              <a:t>Cash flow</a:t>
            </a:r>
          </a:p>
          <a:p>
            <a:pPr lvl="2">
              <a:buNone/>
            </a:pPr>
            <a:endParaRPr lang="en-US" sz="2800" dirty="0" smtClean="0">
              <a:solidFill>
                <a:schemeClr val="tx1"/>
              </a:solidFill>
            </a:endParaRPr>
          </a:p>
          <a:p>
            <a:pPr lvl="2"/>
            <a:r>
              <a:rPr lang="en-US" sz="2800" dirty="0" smtClean="0">
                <a:solidFill>
                  <a:schemeClr val="tx1"/>
                </a:solidFill>
              </a:rPr>
              <a:t>Improved business relationships</a:t>
            </a:r>
          </a:p>
          <a:p>
            <a:pPr lvl="2">
              <a:buNone/>
            </a:pPr>
            <a:endParaRPr lang="en-US" sz="2800" dirty="0" smtClean="0">
              <a:solidFill>
                <a:schemeClr val="tx1"/>
              </a:solidFill>
            </a:endParaRPr>
          </a:p>
          <a:p>
            <a:pPr lvl="2"/>
            <a:r>
              <a:rPr lang="en-US" sz="2800" dirty="0" smtClean="0">
                <a:solidFill>
                  <a:schemeClr val="tx1"/>
                </a:solidFill>
              </a:rPr>
              <a:t>Increase Business Opportunity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pPr algn="ctr"/>
            <a:r>
              <a:rPr lang="en-US" sz="3600" u="sng" dirty="0" smtClean="0">
                <a:latin typeface="Aharoni" pitchFamily="2" charset="-79"/>
                <a:cs typeface="Aharoni" pitchFamily="2" charset="-79"/>
              </a:rPr>
              <a:t>Disadvantages of EDI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25112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Network unreliability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Too Many Standards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r>
              <a:rPr lang="en-US" dirty="0" smtClean="0"/>
              <a:t>EDI is Too Expensive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r>
              <a:rPr lang="en-US" dirty="0" smtClean="0"/>
              <a:t>Limit Your Trading Partners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sz="3600" u="sng" dirty="0" smtClean="0">
                <a:latin typeface="Aharoni" pitchFamily="2" charset="-79"/>
                <a:cs typeface="Aharoni" pitchFamily="2" charset="-79"/>
              </a:rPr>
              <a:t>Conclusion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25112"/>
          </a:xfrm>
        </p:spPr>
        <p:txBody>
          <a:bodyPr/>
          <a:lstStyle/>
          <a:p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Getting into EDI is a major business decision. </a:t>
            </a:r>
          </a:p>
          <a:p>
            <a:r>
              <a:rPr lang="en-US" dirty="0" smtClean="0">
                <a:latin typeface="Arial" charset="0"/>
              </a:rPr>
              <a:t>It is easy to use.</a:t>
            </a:r>
          </a:p>
          <a:p>
            <a:r>
              <a:rPr lang="en-US" dirty="0" smtClean="0">
                <a:latin typeface="Arial" charset="0"/>
              </a:rPr>
              <a:t>Beneficial to the business. </a:t>
            </a:r>
          </a:p>
          <a:p>
            <a:r>
              <a:rPr lang="en-US" dirty="0" smtClean="0">
                <a:latin typeface="Arial" charset="0"/>
              </a:rPr>
              <a:t>Do not assume you can fall back to a paper-based system 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/>
          <a:lstStyle/>
          <a:p>
            <a:r>
              <a:rPr lang="en-US" u="sng" dirty="0" smtClean="0">
                <a:solidFill>
                  <a:schemeClr val="tx1"/>
                </a:solidFill>
              </a:rPr>
              <a:t>Introduction of EDI</a:t>
            </a:r>
            <a:endParaRPr lang="en-US" u="sng" dirty="0">
              <a:solidFill>
                <a:schemeClr val="tx1"/>
              </a:solidFill>
            </a:endParaRPr>
          </a:p>
        </p:txBody>
      </p:sp>
      <p:pic>
        <p:nvPicPr>
          <p:cNvPr id="6" name="Content Placeholder 5" descr="edi ipg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81200"/>
            <a:ext cx="9144000" cy="4876800"/>
          </a:xfr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DEFINITION</a:t>
            </a:r>
            <a:endParaRPr lang="en-US" b="1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49424"/>
            <a:ext cx="9144000" cy="4608576"/>
          </a:xfrm>
        </p:spPr>
        <p:txBody>
          <a:bodyPr/>
          <a:lstStyle/>
          <a:p>
            <a:pPr algn="just">
              <a:buNone/>
            </a:pPr>
            <a:r>
              <a:rPr lang="en-US" dirty="0" smtClean="0"/>
              <a:t>“</a:t>
            </a:r>
            <a:r>
              <a:rPr lang="en-US" sz="2400" dirty="0" smtClean="0"/>
              <a:t>The Transfer Of Structured Data , By Agreed Message Standards, From One Computer System To Another , By Electronic means ” Is Called EDI.</a:t>
            </a:r>
          </a:p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u="sng" dirty="0" smtClean="0"/>
              <a:t>GIVEN BY:-</a:t>
            </a:r>
          </a:p>
          <a:p>
            <a:pPr>
              <a:buNone/>
            </a:pPr>
            <a:r>
              <a:rPr lang="en-US" dirty="0" smtClean="0"/>
              <a:t>                      (International Data Exchange Association 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52600"/>
            <a:ext cx="9144000" cy="1295400"/>
          </a:xfrm>
        </p:spPr>
        <p:txBody>
          <a:bodyPr>
            <a:normAutofit fontScale="90000"/>
          </a:bodyPr>
          <a:lstStyle/>
          <a:p>
            <a:r>
              <a:rPr lang="en-US" sz="3100" u="sng" dirty="0" smtClean="0">
                <a:solidFill>
                  <a:schemeClr val="tx1"/>
                </a:solidFill>
              </a:rPr>
              <a:t>Structured Data- </a:t>
            </a:r>
            <a:r>
              <a:rPr lang="en-US" sz="2700" dirty="0" smtClean="0">
                <a:solidFill>
                  <a:schemeClr val="tx1"/>
                </a:solidFill>
              </a:rPr>
              <a:t>“EDI transaction are composed of code and value.”</a:t>
            </a: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3100" u="sng" dirty="0" smtClean="0">
                <a:solidFill>
                  <a:schemeClr val="tx1"/>
                </a:solidFill>
              </a:rPr>
              <a:t>Agreed Message Standards- </a:t>
            </a:r>
            <a:r>
              <a:rPr lang="en-US" sz="2700" u="sng" dirty="0" smtClean="0">
                <a:solidFill>
                  <a:schemeClr val="tx1"/>
                </a:solidFill>
              </a:rPr>
              <a:t>“</a:t>
            </a:r>
            <a:r>
              <a:rPr lang="en-US" sz="2700" dirty="0" smtClean="0">
                <a:solidFill>
                  <a:schemeClr val="tx1"/>
                </a:solidFill>
              </a:rPr>
              <a:t>The EDI has to have a standard format.”</a:t>
            </a:r>
            <a:br>
              <a:rPr lang="en-US" sz="2700" dirty="0" smtClean="0">
                <a:solidFill>
                  <a:schemeClr val="tx1"/>
                </a:solidFill>
              </a:rPr>
            </a:br>
            <a:r>
              <a:rPr lang="en-US" sz="2700" dirty="0" smtClean="0">
                <a:solidFill>
                  <a:schemeClr val="tx1"/>
                </a:solidFill>
              </a:rPr>
              <a:t/>
            </a:r>
            <a:br>
              <a:rPr lang="en-US" sz="2700" dirty="0" smtClean="0">
                <a:solidFill>
                  <a:schemeClr val="tx1"/>
                </a:solidFill>
              </a:rPr>
            </a:br>
            <a:r>
              <a:rPr lang="en-US" sz="2700" dirty="0" smtClean="0">
                <a:solidFill>
                  <a:schemeClr val="tx1"/>
                </a:solidFill>
              </a:rPr>
              <a:t/>
            </a:r>
            <a:br>
              <a:rPr lang="en-US" sz="2700" dirty="0" smtClean="0">
                <a:solidFill>
                  <a:schemeClr val="tx1"/>
                </a:solidFill>
              </a:rPr>
            </a:br>
            <a:endParaRPr lang="en-US" sz="27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819400"/>
            <a:ext cx="9144000" cy="4648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u="sng" dirty="0" smtClean="0"/>
              <a:t>From One Computer System To Another- </a:t>
            </a:r>
            <a:r>
              <a:rPr lang="en-US" sz="2400" dirty="0" smtClean="0"/>
              <a:t>“The EDI Message sent is between two computer System.”</a:t>
            </a:r>
          </a:p>
          <a:p>
            <a:pPr>
              <a:buNone/>
            </a:pPr>
            <a:endParaRPr lang="en-US" sz="800" u="sng" dirty="0" smtClean="0"/>
          </a:p>
          <a:p>
            <a:pPr>
              <a:buNone/>
            </a:pPr>
            <a:r>
              <a:rPr lang="en-US" u="sng" dirty="0" smtClean="0"/>
              <a:t>By Electronic Means- </a:t>
            </a:r>
            <a:r>
              <a:rPr lang="en-US" sz="2400" dirty="0" smtClean="0"/>
              <a:t>“ Usually this is by data communication , often network specially designed for EDI will be used.”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685800" y="4724400"/>
            <a:ext cx="7848600" cy="1828800"/>
            <a:chOff x="624" y="3168"/>
            <a:chExt cx="4944" cy="1008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4800" y="3168"/>
              <a:ext cx="768" cy="10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>
                  <a:latin typeface="Times New Roman" charset="0"/>
                </a:rPr>
                <a:t>Partner B</a:t>
              </a:r>
            </a:p>
            <a:p>
              <a:pPr algn="ctr"/>
              <a:r>
                <a:rPr lang="en-US" dirty="0">
                  <a:latin typeface="Times New Roman" charset="0"/>
                </a:rPr>
                <a:t>Internal</a:t>
              </a:r>
            </a:p>
            <a:p>
              <a:pPr algn="ctr"/>
              <a:r>
                <a:rPr lang="en-US" dirty="0">
                  <a:latin typeface="Times New Roman" charset="0"/>
                </a:rPr>
                <a:t>System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536" y="3456"/>
              <a:ext cx="912" cy="48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>
                  <a:latin typeface="Times New Roman" charset="0"/>
                </a:rPr>
                <a:t>EDI Software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3792" y="3456"/>
              <a:ext cx="912" cy="48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>
                  <a:latin typeface="Times New Roman" charset="0"/>
                </a:rPr>
                <a:t>EDI Software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624" y="3168"/>
              <a:ext cx="768" cy="10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>
                  <a:latin typeface="Times New Roman" charset="0"/>
                </a:rPr>
                <a:t>Partner A</a:t>
              </a:r>
            </a:p>
            <a:p>
              <a:pPr algn="ctr"/>
              <a:r>
                <a:rPr lang="en-US" dirty="0">
                  <a:latin typeface="Times New Roman" charset="0"/>
                </a:rPr>
                <a:t>Internal</a:t>
              </a:r>
            </a:p>
            <a:p>
              <a:pPr algn="ctr"/>
              <a:r>
                <a:rPr lang="en-US" dirty="0">
                  <a:latin typeface="Times New Roman" charset="0"/>
                </a:rPr>
                <a:t>System</a:t>
              </a: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2640" y="3360"/>
              <a:ext cx="1056" cy="67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>
                  <a:latin typeface="Times New Roman" charset="0"/>
                </a:rPr>
                <a:t>VAN</a:t>
              </a:r>
            </a:p>
          </p:txBody>
        </p:sp>
        <p:pic>
          <p:nvPicPr>
            <p:cNvPr id="10" name="Picture 11" descr="C:\Program Files\Common Files\Microsoft Shared\Clipart\cagcat50\bd04914_.wm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784" y="3456"/>
              <a:ext cx="816" cy="555"/>
            </a:xfrm>
            <a:prstGeom prst="rect">
              <a:avLst/>
            </a:prstGeom>
            <a:noFill/>
          </p:spPr>
        </p:pic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2736" y="3504"/>
              <a:ext cx="81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000" b="1" dirty="0">
                  <a:solidFill>
                    <a:srgbClr val="FF6600"/>
                  </a:solidFill>
                  <a:latin typeface="Times New Roman" charset="0"/>
                </a:rPr>
                <a:t>VAN</a:t>
              </a:r>
            </a:p>
          </p:txBody>
        </p:sp>
        <p:sp>
          <p:nvSpPr>
            <p:cNvPr id="12" name="AutoShape 15"/>
            <p:cNvSpPr>
              <a:spLocks noChangeArrowheads="1"/>
            </p:cNvSpPr>
            <p:nvPr/>
          </p:nvSpPr>
          <p:spPr bwMode="auto">
            <a:xfrm>
              <a:off x="1344" y="3744"/>
              <a:ext cx="240" cy="144"/>
            </a:xfrm>
            <a:prstGeom prst="leftRightArrow">
              <a:avLst>
                <a:gd name="adj1" fmla="val 50000"/>
                <a:gd name="adj2" fmla="val 33333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AutoShape 17"/>
            <p:cNvSpPr>
              <a:spLocks noChangeArrowheads="1"/>
            </p:cNvSpPr>
            <p:nvPr/>
          </p:nvSpPr>
          <p:spPr bwMode="auto">
            <a:xfrm>
              <a:off x="2400" y="3504"/>
              <a:ext cx="384" cy="144"/>
            </a:xfrm>
            <a:prstGeom prst="leftRightArrow">
              <a:avLst>
                <a:gd name="adj1" fmla="val 50000"/>
                <a:gd name="adj2" fmla="val 53333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AutoShape 18"/>
            <p:cNvSpPr>
              <a:spLocks noChangeArrowheads="1"/>
            </p:cNvSpPr>
            <p:nvPr/>
          </p:nvSpPr>
          <p:spPr bwMode="auto">
            <a:xfrm>
              <a:off x="3504" y="3792"/>
              <a:ext cx="384" cy="144"/>
            </a:xfrm>
            <a:prstGeom prst="leftRightArrow">
              <a:avLst>
                <a:gd name="adj1" fmla="val 50000"/>
                <a:gd name="adj2" fmla="val 53333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AutoShape 19"/>
            <p:cNvSpPr>
              <a:spLocks noChangeArrowheads="1"/>
            </p:cNvSpPr>
            <p:nvPr/>
          </p:nvSpPr>
          <p:spPr bwMode="auto">
            <a:xfrm>
              <a:off x="4656" y="3792"/>
              <a:ext cx="240" cy="144"/>
            </a:xfrm>
            <a:prstGeom prst="leftRightArrow">
              <a:avLst>
                <a:gd name="adj1" fmla="val 50000"/>
                <a:gd name="adj2" fmla="val 33333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447800"/>
          </a:xfrm>
        </p:spPr>
        <p:txBody>
          <a:bodyPr>
            <a:normAutofit/>
          </a:bodyPr>
          <a:lstStyle/>
          <a:p>
            <a:pPr algn="ctr"/>
            <a:r>
              <a:rPr lang="en-US" sz="3200" u="sng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The Main Requirements of EDI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249424"/>
            <a:ext cx="9144000" cy="43251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 smtClean="0"/>
              <a:t>Computer Systems</a:t>
            </a:r>
            <a:endParaRPr lang="en-US" dirty="0"/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endParaRPr lang="en-US" dirty="0" smtClean="0"/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 smtClean="0"/>
              <a:t>EDI Standard</a:t>
            </a:r>
            <a:endParaRPr lang="en-US" dirty="0"/>
          </a:p>
          <a:p>
            <a:pPr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 smtClean="0"/>
              <a:t>EDI Software</a:t>
            </a:r>
            <a:endParaRPr lang="en-US" dirty="0"/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endParaRPr lang="en-US" dirty="0" smtClean="0"/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 smtClean="0"/>
              <a:t>Network for Communication (VAN)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en-US" sz="3200" u="sng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Implementation of EDI</a:t>
            </a:r>
            <a:endParaRPr lang="en-US" sz="3200" u="sng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52600"/>
            <a:ext cx="9144000" cy="5105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Steps to implement EDI:-</a:t>
            </a:r>
          </a:p>
          <a:p>
            <a:pPr>
              <a:buNone/>
            </a:pPr>
            <a:endParaRPr lang="en-US" dirty="0" smtClean="0"/>
          </a:p>
          <a:p>
            <a:pPr marL="624078" indent="-514350">
              <a:buNone/>
            </a:pPr>
            <a:r>
              <a:rPr lang="en-US" u="sng" dirty="0" smtClean="0"/>
              <a:t>Step 1:- </a:t>
            </a:r>
            <a:r>
              <a:rPr lang="en-US" dirty="0" smtClean="0"/>
              <a:t>develop </a:t>
            </a:r>
            <a:r>
              <a:rPr lang="en-US" dirty="0" smtClean="0"/>
              <a:t>the organizational structure for</a:t>
            </a:r>
          </a:p>
          <a:p>
            <a:pPr marL="624078" indent="-514350">
              <a:buNone/>
            </a:pPr>
            <a:r>
              <a:rPr lang="en-US" dirty="0" smtClean="0"/>
              <a:t>               managing EDI.</a:t>
            </a:r>
          </a:p>
          <a:p>
            <a:pPr marL="624078" indent="-514350">
              <a:buNone/>
            </a:pPr>
            <a:endParaRPr lang="en-US" u="sng" dirty="0" smtClean="0"/>
          </a:p>
          <a:p>
            <a:pPr marL="624078" indent="-514350">
              <a:buNone/>
            </a:pPr>
            <a:r>
              <a:rPr lang="en-US" u="sng" dirty="0" smtClean="0"/>
              <a:t>Step 2:- </a:t>
            </a:r>
            <a:r>
              <a:rPr lang="en-US" dirty="0" smtClean="0"/>
              <a:t>undertake </a:t>
            </a:r>
            <a:r>
              <a:rPr lang="en-US" dirty="0" smtClean="0"/>
              <a:t>the strategic review of the business.</a:t>
            </a:r>
          </a:p>
          <a:p>
            <a:pPr marL="624078" indent="-514350">
              <a:buNone/>
            </a:pPr>
            <a:endParaRPr lang="en-US" u="sng" dirty="0" smtClean="0"/>
          </a:p>
          <a:p>
            <a:pPr marL="624078" indent="-514350">
              <a:buNone/>
            </a:pPr>
            <a:r>
              <a:rPr lang="en-US" u="sng" dirty="0" smtClean="0"/>
              <a:t>Step 3:-</a:t>
            </a:r>
            <a:r>
              <a:rPr lang="en-US" dirty="0" smtClean="0"/>
              <a:t>developing an EDI solution to meet the need of</a:t>
            </a:r>
          </a:p>
          <a:p>
            <a:pPr marL="624078" indent="-514350">
              <a:buNone/>
            </a:pPr>
            <a:r>
              <a:rPr lang="en-US" dirty="0" smtClean="0"/>
              <a:t>              business.</a:t>
            </a:r>
          </a:p>
          <a:p>
            <a:pPr marL="624078" indent="-514350">
              <a:buNone/>
            </a:pPr>
            <a:endParaRPr lang="en-US" dirty="0" smtClean="0"/>
          </a:p>
          <a:p>
            <a:pPr marL="624078" indent="-514350">
              <a:buNone/>
            </a:pPr>
            <a:r>
              <a:rPr lang="en-US" u="sng" dirty="0" smtClean="0"/>
              <a:t>Step 4:-</a:t>
            </a:r>
            <a:r>
              <a:rPr lang="en-US" dirty="0" smtClean="0"/>
              <a:t>integrating with other business Systems across</a:t>
            </a:r>
          </a:p>
          <a:p>
            <a:pPr marL="624078" indent="-514350">
              <a:buNone/>
            </a:pPr>
            <a:r>
              <a:rPr lang="en-US" dirty="0" smtClean="0"/>
              <a:t>              the company or out side the company.</a:t>
            </a:r>
            <a:endParaRPr lang="en-US" u="sng" dirty="0" smtClean="0"/>
          </a:p>
          <a:p>
            <a:pPr marL="624078" indent="-514350">
              <a:buNone/>
            </a:pPr>
            <a:endParaRPr lang="en-US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43000"/>
            <a:ext cx="9144000" cy="1066800"/>
          </a:xfrm>
        </p:spPr>
        <p:txBody>
          <a:bodyPr>
            <a:normAutofit/>
          </a:bodyPr>
          <a:lstStyle/>
          <a:p>
            <a:r>
              <a:rPr lang="en-US" sz="2600" u="sng" dirty="0" smtClean="0">
                <a:solidFill>
                  <a:schemeClr val="tx1"/>
                </a:solidFill>
                <a:latin typeface="+mn-lt"/>
              </a:rPr>
              <a:t>Step 5</a:t>
            </a:r>
            <a:r>
              <a:rPr lang="en-US" sz="2600" u="sng" dirty="0" smtClean="0">
                <a:solidFill>
                  <a:schemeClr val="tx1"/>
                </a:solidFill>
                <a:latin typeface="+mn-lt"/>
              </a:rPr>
              <a:t>:- </a:t>
            </a:r>
            <a:r>
              <a:rPr lang="en-US" sz="26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600" dirty="0" smtClean="0">
                <a:solidFill>
                  <a:schemeClr val="tx1"/>
                </a:solidFill>
                <a:latin typeface="+mn-lt"/>
              </a:rPr>
              <a:t>U</a:t>
            </a:r>
            <a:r>
              <a:rPr lang="en-US" sz="2600" dirty="0" smtClean="0">
                <a:solidFill>
                  <a:schemeClr val="tx1"/>
                </a:solidFill>
                <a:latin typeface="+mn-lt"/>
              </a:rPr>
              <a:t>ndertake </a:t>
            </a:r>
            <a:r>
              <a:rPr lang="en-US" sz="2600" dirty="0" smtClean="0">
                <a:solidFill>
                  <a:schemeClr val="tx1"/>
                </a:solidFill>
                <a:latin typeface="+mn-lt"/>
              </a:rPr>
              <a:t>mapping/data analysis of internal</a:t>
            </a:r>
            <a:br>
              <a:rPr lang="en-US" sz="2600" dirty="0" smtClean="0">
                <a:solidFill>
                  <a:schemeClr val="tx1"/>
                </a:solidFill>
                <a:latin typeface="+mn-lt"/>
              </a:rPr>
            </a:br>
            <a:r>
              <a:rPr lang="en-US" sz="2600" dirty="0" smtClean="0">
                <a:solidFill>
                  <a:schemeClr val="tx1"/>
                </a:solidFill>
                <a:latin typeface="+mn-lt"/>
              </a:rPr>
              <a:t>               business process</a:t>
            </a:r>
            <a:r>
              <a:rPr lang="en-US" sz="2600" dirty="0" smtClean="0">
                <a:latin typeface="+mn-lt"/>
              </a:rPr>
              <a:t>.</a:t>
            </a:r>
            <a:endParaRPr lang="en-US" sz="2600" u="sng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514600"/>
            <a:ext cx="8686800" cy="40599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u="sng" dirty="0" smtClean="0"/>
              <a:t>Step 6:- </a:t>
            </a:r>
            <a:r>
              <a:rPr lang="en-US" sz="2600" dirty="0" smtClean="0"/>
              <a:t>establishing </a:t>
            </a:r>
            <a:r>
              <a:rPr lang="en-US" sz="2600" dirty="0" smtClean="0"/>
              <a:t>a pilot project with selected trading </a:t>
            </a:r>
          </a:p>
          <a:p>
            <a:pPr>
              <a:buNone/>
            </a:pPr>
            <a:r>
              <a:rPr lang="en-US" sz="2600" dirty="0" smtClean="0"/>
              <a:t>                partners.</a:t>
            </a:r>
          </a:p>
          <a:p>
            <a:pPr>
              <a:buNone/>
            </a:pPr>
            <a:endParaRPr lang="en-US" sz="2600" u="sng" dirty="0" smtClean="0"/>
          </a:p>
          <a:p>
            <a:pPr>
              <a:buNone/>
            </a:pPr>
            <a:r>
              <a:rPr lang="en-US" sz="2600" u="sng" dirty="0" smtClean="0"/>
              <a:t>Step 7:- </a:t>
            </a:r>
            <a:r>
              <a:rPr lang="en-US" sz="2600" dirty="0" smtClean="0"/>
              <a:t>deployment </a:t>
            </a:r>
            <a:r>
              <a:rPr lang="en-US" sz="2600" dirty="0" smtClean="0"/>
              <a:t>of the EDI system amongst trading</a:t>
            </a:r>
          </a:p>
          <a:p>
            <a:pPr>
              <a:buNone/>
            </a:pPr>
            <a:r>
              <a:rPr lang="en-US" sz="2600" dirty="0" smtClean="0"/>
              <a:t>                partners.</a:t>
            </a:r>
          </a:p>
          <a:p>
            <a:pPr>
              <a:buNone/>
            </a:pPr>
            <a:endParaRPr lang="en-US" sz="26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How does EDI work?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325112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 smtClean="0"/>
              <a:t>Order is sent by customer organization to the supplier organization.</a:t>
            </a:r>
          </a:p>
          <a:p>
            <a:endParaRPr lang="en-US" sz="2600" dirty="0" smtClean="0"/>
          </a:p>
          <a:p>
            <a:r>
              <a:rPr lang="en-US" sz="2600" dirty="0" smtClean="0"/>
              <a:t>Electronic contract approved over network via acknowledgement.</a:t>
            </a:r>
          </a:p>
          <a:p>
            <a:endParaRPr lang="en-US" sz="2600" dirty="0" smtClean="0"/>
          </a:p>
          <a:p>
            <a:r>
              <a:rPr lang="en-US" sz="2600" dirty="0" smtClean="0"/>
              <a:t>Supplier manufacturer packages and goods , attaching shipping data recorded in a bar code.</a:t>
            </a:r>
          </a:p>
          <a:p>
            <a:endParaRPr lang="en-US" sz="2600" dirty="0" smtClean="0"/>
          </a:p>
          <a:p>
            <a:r>
              <a:rPr lang="en-US" sz="2600" dirty="0" smtClean="0"/>
              <a:t>Quantities shipped and invoices transmitted to purchasing organization.</a:t>
            </a:r>
            <a:endParaRPr lang="en-IN" sz="2600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1109</TotalTime>
  <Words>929</Words>
  <Application>Microsoft Office PowerPoint</Application>
  <PresentationFormat>On-screen Show (4:3)</PresentationFormat>
  <Paragraphs>176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Urban</vt:lpstr>
      <vt:lpstr>                                        edi   Electronic Data Interchange </vt:lpstr>
      <vt:lpstr>               outline</vt:lpstr>
      <vt:lpstr>Introduction of EDI</vt:lpstr>
      <vt:lpstr>DEFINITION</vt:lpstr>
      <vt:lpstr>Structured Data- “EDI transaction are composed of code and value.” Agreed Message Standards- “The EDI has to have a standard format.”   </vt:lpstr>
      <vt:lpstr>The Main Requirements of EDI</vt:lpstr>
      <vt:lpstr>Implementation of EDI</vt:lpstr>
      <vt:lpstr>Step 5:-  Undertake mapping/data analysis of internal                business process.</vt:lpstr>
      <vt:lpstr>How does EDI work?</vt:lpstr>
      <vt:lpstr>Below is a graphic demonstration of the typical flow between suppliers and customers</vt:lpstr>
      <vt:lpstr>LAYERED ARCHITECTURE OF EDI</vt:lpstr>
      <vt:lpstr>Semantic/Application layer</vt:lpstr>
      <vt:lpstr>Semantic/Application layer</vt:lpstr>
      <vt:lpstr>Standard Formats Layer</vt:lpstr>
      <vt:lpstr>Standard Formats Layer</vt:lpstr>
      <vt:lpstr>Data Transport Layer</vt:lpstr>
      <vt:lpstr>Data Transport Layer</vt:lpstr>
      <vt:lpstr>Physical/Interconnection Layer </vt:lpstr>
      <vt:lpstr>Network routes and pathways</vt:lpstr>
      <vt:lpstr>Features of EDI</vt:lpstr>
      <vt:lpstr>Applications</vt:lpstr>
      <vt:lpstr>Electronic Fund Transfer</vt:lpstr>
      <vt:lpstr>Manufacturing/Retail Procurement  using EDI</vt:lpstr>
      <vt:lpstr>Security and Privacy issues Regarding EDI</vt:lpstr>
      <vt:lpstr>Advantages of EDI</vt:lpstr>
      <vt:lpstr>Intangible Advantages- </vt:lpstr>
      <vt:lpstr>Disadvantages of EDI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EDI</dc:title>
  <dc:creator>RAJ</dc:creator>
  <cp:lastModifiedBy>shud</cp:lastModifiedBy>
  <cp:revision>119</cp:revision>
  <dcterms:created xsi:type="dcterms:W3CDTF">2011-02-23T11:17:37Z</dcterms:created>
  <dcterms:modified xsi:type="dcterms:W3CDTF">2011-03-01T10:03:21Z</dcterms:modified>
</cp:coreProperties>
</file>