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65" r:id="rId4"/>
    <p:sldId id="666" r:id="rId5"/>
    <p:sldId id="667" r:id="rId6"/>
    <p:sldId id="6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0538E-4774-4430-9A8E-F51C74A7788D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744F-807D-48E3-9A4A-E3866E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9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E999-497C-47B7-8F6B-F0FFF46FB10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32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E999-497C-47B7-8F6B-F0FFF46FB10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78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E999-497C-47B7-8F6B-F0FFF46FB10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14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E999-497C-47B7-8F6B-F0FFF46FB10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64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B77A-A258-426A-B974-3A8D4842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66773-B204-4A42-8DB0-F0BCF9198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922F-08A4-4560-8673-A730D8BE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4869-DA2B-423B-8472-ABCFA548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214E-FA0C-4521-8510-1F91870E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2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A1D5-5F01-4F6E-B804-7F056A58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7F78-3A0F-42DD-BC29-7BFA706A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19F7-1F57-475D-9BC1-2FEBC900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3869-658B-40A4-BA24-227D8E9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D939-8039-4A24-8AA6-79C5C01B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97B10-E607-438D-A242-D4D43B716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18E8-2BCA-47CF-9360-0EE72164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30C7-9BD3-40CF-A8A9-AF38E6BE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6B46-71F3-4261-B0FD-9C553D56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747B-93DE-4B5F-AC0F-DD9E9B06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4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5574" y="2292392"/>
            <a:ext cx="9560851" cy="575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36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36AC7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7797" y="660468"/>
            <a:ext cx="6676406" cy="456600"/>
          </a:xfrm>
        </p:spPr>
        <p:txBody>
          <a:bodyPr lIns="0" tIns="0" rIns="0" bIns="0"/>
          <a:lstStyle>
            <a:lvl1pPr>
              <a:defRPr sz="29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6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7797" y="660468"/>
            <a:ext cx="6676406" cy="456600"/>
          </a:xfrm>
        </p:spPr>
        <p:txBody>
          <a:bodyPr lIns="0" tIns="0" rIns="0" bIns="0"/>
          <a:lstStyle>
            <a:lvl1pPr>
              <a:defRPr sz="29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44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CF3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421" y="719864"/>
            <a:ext cx="4653657" cy="48704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8674" y="1819771"/>
            <a:ext cx="7842249" cy="46164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037331" y="1990642"/>
            <a:ext cx="7416800" cy="4159250"/>
          </a:xfrm>
          <a:custGeom>
            <a:avLst/>
            <a:gdLst/>
            <a:ahLst/>
            <a:cxnLst/>
            <a:rect l="l" t="t" r="r" b="b"/>
            <a:pathLst>
              <a:path w="11125200" h="6238875">
                <a:moveTo>
                  <a:pt x="11125199" y="6238874"/>
                </a:moveTo>
                <a:lnTo>
                  <a:pt x="0" y="6238874"/>
                </a:lnTo>
                <a:lnTo>
                  <a:pt x="0" y="0"/>
                </a:lnTo>
                <a:lnTo>
                  <a:pt x="11125199" y="0"/>
                </a:lnTo>
                <a:lnTo>
                  <a:pt x="11125199" y="6238874"/>
                </a:lnTo>
                <a:close/>
              </a:path>
            </a:pathLst>
          </a:custGeom>
          <a:solidFill>
            <a:srgbClr val="FACF32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0" name="bg object 20"/>
          <p:cNvSpPr/>
          <p:nvPr/>
        </p:nvSpPr>
        <p:spPr>
          <a:xfrm>
            <a:off x="4038599" y="2911538"/>
            <a:ext cx="7416800" cy="2273300"/>
          </a:xfrm>
          <a:custGeom>
            <a:avLst/>
            <a:gdLst/>
            <a:ahLst/>
            <a:cxnLst/>
            <a:rect l="l" t="t" r="r" b="b"/>
            <a:pathLst>
              <a:path w="11125200" h="3409950">
                <a:moveTo>
                  <a:pt x="11125199" y="3409949"/>
                </a:moveTo>
                <a:lnTo>
                  <a:pt x="0" y="3409949"/>
                </a:lnTo>
                <a:lnTo>
                  <a:pt x="0" y="0"/>
                </a:lnTo>
                <a:lnTo>
                  <a:pt x="11125199" y="0"/>
                </a:lnTo>
                <a:lnTo>
                  <a:pt x="11125199" y="3409949"/>
                </a:lnTo>
                <a:close/>
              </a:path>
            </a:pathLst>
          </a:custGeom>
          <a:solidFill>
            <a:srgbClr val="252525">
              <a:alpha val="16859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7797" y="660468"/>
            <a:ext cx="6676406" cy="456600"/>
          </a:xfrm>
        </p:spPr>
        <p:txBody>
          <a:bodyPr lIns="0" tIns="0" rIns="0" bIns="0"/>
          <a:lstStyle>
            <a:lvl1pPr>
              <a:defRPr sz="29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36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08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EF1F-09A0-4626-82E7-18E713BD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039C-0691-4758-97D9-DB750359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D2EE-57E6-4012-BFE0-C6A8203B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7AFF-7D1E-4EBF-92A9-588DE974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75E2-DC4B-41D4-800A-B300AE6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2AB7-75A2-4A90-9194-A0E36D21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121BE-0D9D-4498-B684-DAC6ED65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78A-C6C6-4CC2-9350-35C462CF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5149-78D3-4B67-A6CC-9520812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71DD-4F49-4AA9-A821-DCFC7445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5244-1428-4506-B78F-02F4D175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F4FF-8856-4250-B329-0CA830EE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32D0-4077-4F32-B6B1-6559DE1C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4AE6-7309-4BE9-B5AD-38DD248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6D94-7FAF-4759-A276-BEA0917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C46B-D1DF-4109-B24E-244F602C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EEAD-F547-4727-9A8C-6CA338A2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D897D-E6F9-4A75-8DCB-AC5069B4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E3297-7DBC-4B39-A2E7-09B1DD6D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37C36-FF14-4E9A-B81F-709D2F307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8BA8B-8604-4A4B-8A26-07AD7625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18351-9763-4C84-A824-2D84A85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524BD-D475-41B8-A7BB-4684DA4A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25BF4-F386-44D2-ADF4-021A1258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E3E0-9C80-4096-8A66-A687C09A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72AD4-519C-4A5E-B7BB-3AD7CB3E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337DE-1120-4F40-88A2-DD35360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ECEE3-94A0-40F6-9D6C-A1DB2C34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14FAA-7806-49F7-8DAA-95D351C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EAEA1-0234-4009-9C3A-903326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0BAE-69AF-423D-BC79-D34371A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9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34AA-55C3-418D-8847-45B24F94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1B3C-B9B2-4CF6-BC34-B5D2547E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2129-6E61-483B-8EE5-AEFD9E2E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7D896-900F-4DB3-9BD1-77B310D5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0AEC-63C1-457C-A21B-B3072A8F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EF5D6-C6F8-40A4-976F-3B5506B8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089C-19E9-4B68-B35D-FA7AF5E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CC6F5-B6AA-494E-899D-F9CF790F3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DD6A3-CAD4-42A3-A698-7E448D01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00C4-9CDF-40AA-9B77-85131014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52157-19C8-4337-8CB8-9D4DC896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F2F3-F688-4D4C-8F9D-7EA03435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DFCCD-8C43-4112-90FC-0586F577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3D57-FAD2-4393-A7F7-D4D1A138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8DB4-9BF8-4772-B66F-9E5E927E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F488-C920-40BB-98C1-E5CEB0511C6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1F4B-636E-40CE-AAAA-1D4A247CC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757E-D99D-450E-959B-1D5E4A797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B30E-D81D-4C5A-ACF5-60166030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7797" y="660468"/>
            <a:ext cx="6676406" cy="6848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334" y="2609977"/>
            <a:ext cx="108373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0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9733" y="323581"/>
            <a:ext cx="9786196" cy="5952067"/>
            <a:chOff x="1244600" y="512666"/>
            <a:chExt cx="14679294" cy="8928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2825" y="512666"/>
              <a:ext cx="6600823" cy="69056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0" y="2515900"/>
              <a:ext cx="11763374" cy="69246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7586" y="2772204"/>
              <a:ext cx="11125200" cy="6238875"/>
            </a:xfrm>
            <a:custGeom>
              <a:avLst/>
              <a:gdLst/>
              <a:ahLst/>
              <a:cxnLst/>
              <a:rect l="l" t="t" r="r" b="b"/>
              <a:pathLst>
                <a:path w="11125200" h="6238875">
                  <a:moveTo>
                    <a:pt x="11125199" y="6238874"/>
                  </a:moveTo>
                  <a:lnTo>
                    <a:pt x="0" y="6238874"/>
                  </a:lnTo>
                  <a:lnTo>
                    <a:pt x="0" y="0"/>
                  </a:lnTo>
                  <a:lnTo>
                    <a:pt x="11125199" y="0"/>
                  </a:lnTo>
                  <a:lnTo>
                    <a:pt x="11125199" y="6238874"/>
                  </a:lnTo>
                  <a:close/>
                </a:path>
              </a:pathLst>
            </a:custGeom>
            <a:solidFill>
              <a:srgbClr val="336AC7"/>
            </a:solidFill>
          </p:spPr>
          <p:txBody>
            <a:bodyPr wrap="square" lIns="0" tIns="0" rIns="0" bIns="0" rtlCol="0"/>
            <a:lstStyle/>
            <a:p>
              <a:pPr defTabSz="609630"/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99488" y="4153550"/>
              <a:ext cx="11125200" cy="3409950"/>
            </a:xfrm>
            <a:custGeom>
              <a:avLst/>
              <a:gdLst/>
              <a:ahLst/>
              <a:cxnLst/>
              <a:rect l="l" t="t" r="r" b="b"/>
              <a:pathLst>
                <a:path w="11125200" h="3409950">
                  <a:moveTo>
                    <a:pt x="11125199" y="3409949"/>
                  </a:moveTo>
                  <a:lnTo>
                    <a:pt x="0" y="3409949"/>
                  </a:lnTo>
                  <a:lnTo>
                    <a:pt x="0" y="0"/>
                  </a:lnTo>
                  <a:lnTo>
                    <a:pt x="11125199" y="0"/>
                  </a:lnTo>
                  <a:lnTo>
                    <a:pt x="11125199" y="3409949"/>
                  </a:lnTo>
                  <a:close/>
                </a:path>
              </a:pathLst>
            </a:custGeom>
            <a:solidFill>
              <a:srgbClr val="252525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pPr defTabSz="609630"/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9063" y="3094050"/>
            <a:ext cx="5196417" cy="140277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 defTabSz="609630">
              <a:lnSpc>
                <a:spcPct val="107400"/>
              </a:lnSpc>
              <a:spcBef>
                <a:spcPts val="67"/>
              </a:spcBef>
            </a:pPr>
            <a:r>
              <a:rPr lang="en-US" sz="9200" spc="400" dirty="0">
                <a:solidFill>
                  <a:srgbClr val="FFFFFF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Python</a:t>
            </a:r>
            <a:endParaRPr sz="9200" dirty="0">
              <a:solidFill>
                <a:prstClr val="black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6401" y="1226614"/>
            <a:ext cx="3517900" cy="4370917"/>
            <a:chOff x="8289601" y="1839920"/>
            <a:chExt cx="5276850" cy="65563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3376" y="7262519"/>
              <a:ext cx="1552574" cy="11334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9601" y="1839920"/>
              <a:ext cx="1428749" cy="13525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E9BC5FAD-666E-4CEA-A284-4269271EDF66}"/>
              </a:ext>
            </a:extLst>
          </p:cNvPr>
          <p:cNvSpPr/>
          <p:nvPr/>
        </p:nvSpPr>
        <p:spPr>
          <a:xfrm>
            <a:off x="-1" y="-7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00" y="262662"/>
            <a:ext cx="9550400" cy="164985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r>
              <a:rPr lang="en-IN" sz="5334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Machine Learning - Standard Deviation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26E79EA-D004-4AE1-8439-73C79318F5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6086" y="3093927"/>
            <a:ext cx="2535913" cy="3764073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486E61E7-AF01-4789-B663-B0E8E285EB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6086" y="0"/>
            <a:ext cx="2535913" cy="29602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EBD469-385D-4854-AB7D-7034B7C9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7" y="2441186"/>
            <a:ext cx="1231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096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62220DD-AF40-4DBD-A265-00DB7756E6F7}"/>
              </a:ext>
            </a:extLst>
          </p:cNvPr>
          <p:cNvSpPr txBox="1"/>
          <p:nvPr/>
        </p:nvSpPr>
        <p:spPr>
          <a:xfrm>
            <a:off x="932778" y="2375819"/>
            <a:ext cx="8603331" cy="3332108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What is Standard Deviation?</a:t>
            </a: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Standard deviation is a number that describes how spread out the values are.</a:t>
            </a: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 low standard deviation means that most of the numbers are close to the mean (average) value.</a:t>
            </a: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 high standard deviation means that the values are spread out over a wider range.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8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E9BC5FAD-666E-4CEA-A284-4269271EDF66}"/>
              </a:ext>
            </a:extLst>
          </p:cNvPr>
          <p:cNvSpPr/>
          <p:nvPr/>
        </p:nvSpPr>
        <p:spPr>
          <a:xfrm>
            <a:off x="-1" y="-7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00" y="262662"/>
            <a:ext cx="9550400" cy="164985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r>
              <a:rPr lang="en-IN" sz="5334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Machine Learning - Standard Deviation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26E79EA-D004-4AE1-8439-73C79318F5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6086" y="3093927"/>
            <a:ext cx="2535913" cy="3764073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486E61E7-AF01-4789-B663-B0E8E285EB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6086" y="0"/>
            <a:ext cx="2535913" cy="29602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EBD469-385D-4854-AB7D-7034B7C9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7" y="2441186"/>
            <a:ext cx="1231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096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62220DD-AF40-4DBD-A265-00DB7756E6F7}"/>
              </a:ext>
            </a:extLst>
          </p:cNvPr>
          <p:cNvSpPr txBox="1"/>
          <p:nvPr/>
        </p:nvSpPr>
        <p:spPr>
          <a:xfrm>
            <a:off x="932778" y="2375819"/>
            <a:ext cx="8603331" cy="222411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Example: This time we have registered the speed of 7 cars:</a:t>
            </a: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The standard deviation is: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E7E0-0E6B-4C5A-8E0C-A902B6E11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78" y="3346355"/>
            <a:ext cx="451485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46E47-26EE-46A9-8C63-C9D4080D8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778" y="4707501"/>
            <a:ext cx="4514850" cy="7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1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E9BC5FAD-666E-4CEA-A284-4269271EDF66}"/>
              </a:ext>
            </a:extLst>
          </p:cNvPr>
          <p:cNvSpPr/>
          <p:nvPr/>
        </p:nvSpPr>
        <p:spPr>
          <a:xfrm>
            <a:off x="-1" y="-7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00" y="262662"/>
            <a:ext cx="9550400" cy="164985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r>
              <a:rPr lang="en-IN" sz="5334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Machine Learning - Standard Deviation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26E79EA-D004-4AE1-8439-73C79318F5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6086" y="3093927"/>
            <a:ext cx="2535913" cy="3764073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486E61E7-AF01-4789-B663-B0E8E285EB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6086" y="0"/>
            <a:ext cx="2535913" cy="29602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EBD469-385D-4854-AB7D-7034B7C9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7" y="2441186"/>
            <a:ext cx="1231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096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62220DD-AF40-4DBD-A265-00DB7756E6F7}"/>
              </a:ext>
            </a:extLst>
          </p:cNvPr>
          <p:cNvSpPr txBox="1"/>
          <p:nvPr/>
        </p:nvSpPr>
        <p:spPr>
          <a:xfrm>
            <a:off x="932778" y="2375819"/>
            <a:ext cx="8603331" cy="222411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Meaning that most of the values are within the range of 0.9 from the mean value, which is 86.4.</a:t>
            </a: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Let us do the same with a selection of numbers with a wider range:</a:t>
            </a:r>
          </a:p>
          <a:p>
            <a:pPr lvl="0" defTabSz="609630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E4EF7-5693-4E5B-9450-0CC5F215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78" y="4425933"/>
            <a:ext cx="4562475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2192E7-E0B2-4C99-8F8D-6389A2DFCCB1}"/>
              </a:ext>
            </a:extLst>
          </p:cNvPr>
          <p:cNvSpPr txBox="1"/>
          <p:nvPr/>
        </p:nvSpPr>
        <p:spPr>
          <a:xfrm>
            <a:off x="812800" y="535569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The standard deviation is: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98D323-9F28-4D28-99DC-557E7A992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778" y="6004166"/>
            <a:ext cx="3886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E9BC5FAD-666E-4CEA-A284-4269271EDF66}"/>
              </a:ext>
            </a:extLst>
          </p:cNvPr>
          <p:cNvSpPr/>
          <p:nvPr/>
        </p:nvSpPr>
        <p:spPr>
          <a:xfrm>
            <a:off x="-1" y="-7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00" y="262662"/>
            <a:ext cx="9550400" cy="1649853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r>
              <a:rPr lang="en-IN" sz="5334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Machine Learning - Standard Deviation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26E79EA-D004-4AE1-8439-73C79318F5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6086" y="3093927"/>
            <a:ext cx="2535913" cy="3764073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486E61E7-AF01-4789-B663-B0E8E285EB7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6086" y="0"/>
            <a:ext cx="2535913" cy="29602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EBD469-385D-4854-AB7D-7034B7C9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7" y="2441186"/>
            <a:ext cx="1231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096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62220DD-AF40-4DBD-A265-00DB7756E6F7}"/>
              </a:ext>
            </a:extLst>
          </p:cNvPr>
          <p:cNvSpPr txBox="1"/>
          <p:nvPr/>
        </p:nvSpPr>
        <p:spPr>
          <a:xfrm>
            <a:off x="932778" y="2375819"/>
            <a:ext cx="8603331" cy="2962777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Meaning that most of the values are within the range of 37.85 from the mean value, which is 77.4.</a:t>
            </a: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As you can see, a higher standard deviation indicates that the values are spread out over a wider range.</a:t>
            </a:r>
          </a:p>
          <a:p>
            <a:pPr lvl="0" defTabSz="609630">
              <a:defRPr/>
            </a:pPr>
            <a:endParaRPr lang="en-US" sz="2400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  <a:p>
            <a:pPr lvl="0" defTabSz="609630">
              <a:defRPr/>
            </a:pPr>
            <a:r>
              <a:rPr lang="en-US" sz="2400" dirty="0">
                <a:solidFill>
                  <a:prstClr val="white"/>
                </a:solidFill>
                <a:latin typeface="Arial Rounded MT Bold" panose="020F0704030504030204" pitchFamily="34" charset="0"/>
              </a:rPr>
              <a:t>The NumPy module has a method to calculate the standard deviation: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98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197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1_Office Theme</vt:lpstr>
      <vt:lpstr>PowerPoint Presentation</vt:lpstr>
      <vt:lpstr>Machine Learning - Standard Deviation</vt:lpstr>
      <vt:lpstr>Machine Learning - Standard Deviation</vt:lpstr>
      <vt:lpstr>Machine Learning - Standard Deviation</vt:lpstr>
      <vt:lpstr>Machine Learning - Standard Deviation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Singh</dc:creator>
  <cp:lastModifiedBy>Singh, Pawan (Cognizant)</cp:lastModifiedBy>
  <cp:revision>4</cp:revision>
  <dcterms:created xsi:type="dcterms:W3CDTF">2021-10-20T14:48:15Z</dcterms:created>
  <dcterms:modified xsi:type="dcterms:W3CDTF">2021-10-22T05:09:23Z</dcterms:modified>
</cp:coreProperties>
</file>