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8644D-03F4-F8A1-EE62-64669B4F6EA6}" v="20" dt="2025-02-13T09:49:15.613"/>
    <p1510:client id="{3D5E787F-DEE3-490D-917E-5E21FE8EF0CD}" v="3" dt="2025-02-12T14:30:26.134"/>
    <p1510:client id="{B05AB44A-39B0-DE1E-E805-96BF15C5B597}" v="285" dt="2025-02-13T09:34:21.790"/>
    <p1510:client id="{C007FA4F-FED0-CF40-A385-4C018D903919}" v="138" dt="2025-02-12T14:50:03.470"/>
    <p1510:client id="{E9CAF634-8675-4AB5-FB32-46C84FEB7CC0}" v="74" dt="2025-02-12T15:59:54.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696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135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43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884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102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738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7358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34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226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904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6129690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dpi.com/2227-7102/13/9/926" TargetMode="External"/><Relationship Id="rId2" Type="http://schemas.openxmlformats.org/officeDocument/2006/relationships/hyperlink" Target="https://link.springer.com/article/10.1007/s10639-023-12157-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b="1" i="0" kern="1200">
                <a:solidFill>
                  <a:srgbClr val="EBEBEB"/>
                </a:solidFill>
                <a:latin typeface="Aptos"/>
              </a:rPr>
              <a:t>Augmented Reality (AR)</a:t>
            </a:r>
          </a:p>
        </p:txBody>
      </p:sp>
      <p:sp>
        <p:nvSpPr>
          <p:cNvPr id="3" name="Subtitle 2"/>
          <p:cNvSpPr>
            <a:spLocks noGrp="1"/>
          </p:cNvSpPr>
          <p:nvPr>
            <p:ph type="subTitle" idx="1"/>
          </p:nvPr>
        </p:nvSpPr>
        <p:spPr>
          <a:xfrm>
            <a:off x="6421089" y="204773"/>
            <a:ext cx="5122606" cy="3658688"/>
          </a:xfrm>
        </p:spPr>
        <p:txBody>
          <a:bodyPr vert="horz" lIns="91440" tIns="45720" rIns="91440" bIns="45720" rtlCol="0" anchor="t">
            <a:noAutofit/>
          </a:bodyPr>
          <a:lstStyle/>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a:p>
            <a:pPr>
              <a:lnSpc>
                <a:spcPct val="90000"/>
              </a:lnSpc>
            </a:pPr>
            <a:r>
              <a:rPr lang="en-US" sz="1800" dirty="0">
                <a:solidFill>
                  <a:srgbClr val="D0F6ED"/>
                </a:solidFill>
              </a:rPr>
              <a:t> AR GROUP</a:t>
            </a:r>
          </a:p>
          <a:p>
            <a:pPr>
              <a:lnSpc>
                <a:spcPct val="90000"/>
              </a:lnSpc>
            </a:pPr>
            <a:r>
              <a:rPr lang="en-US" sz="1800" dirty="0">
                <a:solidFill>
                  <a:srgbClr val="D0F6ED"/>
                </a:solidFill>
              </a:rPr>
              <a:t>     Group members</a:t>
            </a:r>
          </a:p>
          <a:p>
            <a:pPr>
              <a:lnSpc>
                <a:spcPct val="90000"/>
              </a:lnSpc>
            </a:pPr>
            <a:r>
              <a:rPr lang="en-US" sz="1800" dirty="0">
                <a:solidFill>
                  <a:srgbClr val="D0F6ED"/>
                </a:solidFill>
              </a:rPr>
              <a:t>       PAWAN SUBEDI</a:t>
            </a:r>
          </a:p>
          <a:p>
            <a:pPr>
              <a:lnSpc>
                <a:spcPct val="90000"/>
              </a:lnSpc>
            </a:pPr>
            <a:r>
              <a:rPr lang="en-US" sz="1800">
                <a:solidFill>
                  <a:srgbClr val="D0F6ED"/>
                </a:solidFill>
              </a:rPr>
              <a:t>        AAYUSH ADHIKARI </a:t>
            </a:r>
          </a:p>
          <a:p>
            <a:pPr>
              <a:lnSpc>
                <a:spcPct val="90000"/>
              </a:lnSpc>
            </a:pPr>
            <a:r>
              <a:rPr lang="en-US" sz="1800" dirty="0">
                <a:solidFill>
                  <a:srgbClr val="D0F6ED"/>
                </a:solidFill>
              </a:rPr>
              <a:t>        PRAYATNA BHANDARI</a:t>
            </a:r>
          </a:p>
          <a:p>
            <a:pPr indent="-228600">
              <a:lnSpc>
                <a:spcPct val="90000"/>
              </a:lnSpc>
              <a:buFont typeface="Wingdings 3" charset="2"/>
              <a:buChar char=""/>
            </a:pPr>
            <a:endParaRPr lang="en-US" sz="1400">
              <a:solidFill>
                <a:srgbClr val="D0F6ED"/>
              </a:solidFill>
            </a:endParaRPr>
          </a:p>
          <a:p>
            <a:pPr indent="-228600">
              <a:lnSpc>
                <a:spcPct val="90000"/>
              </a:lnSpc>
              <a:buFont typeface="Wingdings 3" charset="2"/>
              <a:buChar char=""/>
            </a:pPr>
            <a:endParaRPr lang="en-US" sz="1400">
              <a:solidFill>
                <a:srgbClr val="D0F6ED"/>
              </a:solidFill>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EE62BF-7A23-4389-3375-8AA29AF69A41}"/>
              </a:ext>
            </a:extLst>
          </p:cNvPr>
          <p:cNvSpPr txBox="1"/>
          <p:nvPr/>
        </p:nvSpPr>
        <p:spPr>
          <a:xfrm>
            <a:off x="4162567" y="818984"/>
            <a:ext cx="6714699" cy="317868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rgbClr val="FFFFFF"/>
                </a:solidFill>
                <a:latin typeface="+mj-lt"/>
                <a:ea typeface="+mj-ea"/>
                <a:cs typeface="+mj-cs"/>
              </a:rPr>
              <a:t>ANY QUESTIONS ??</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FCD2C4-8F8D-C978-A71F-16051F9692D2}"/>
              </a:ext>
            </a:extLst>
          </p:cNvPr>
          <p:cNvSpPr txBox="1"/>
          <p:nvPr/>
        </p:nvSpPr>
        <p:spPr>
          <a:xfrm>
            <a:off x="4285397" y="4960961"/>
            <a:ext cx="7055893" cy="107805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400" b="1" kern="1200">
                <a:solidFill>
                  <a:srgbClr val="FFFFFF"/>
                </a:solidFill>
                <a:latin typeface="+mn-lt"/>
                <a:ea typeface="+mn-ea"/>
                <a:cs typeface="+mn-cs"/>
              </a:rPr>
              <a:t>THE END...</a:t>
            </a:r>
          </a:p>
        </p:txBody>
      </p:sp>
    </p:spTree>
    <p:extLst>
      <p:ext uri="{BB962C8B-B14F-4D97-AF65-F5344CB8AC3E}">
        <p14:creationId xmlns:p14="http://schemas.microsoft.com/office/powerpoint/2010/main" val="45447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8A34314-6C31-65FF-A36E-2AEC39278A19}"/>
              </a:ext>
            </a:extLst>
          </p:cNvPr>
          <p:cNvSpPr>
            <a:spLocks noGrp="1"/>
          </p:cNvSpPr>
          <p:nvPr>
            <p:ph type="title"/>
          </p:nvPr>
        </p:nvSpPr>
        <p:spPr>
          <a:xfrm>
            <a:off x="838200" y="448721"/>
            <a:ext cx="4707671" cy="1225650"/>
          </a:xfrm>
        </p:spPr>
        <p:txBody>
          <a:bodyPr anchor="b">
            <a:normAutofit/>
          </a:bodyPr>
          <a:lstStyle/>
          <a:p>
            <a:r>
              <a:rPr lang="en-GB" sz="3800" b="1">
                <a:solidFill>
                  <a:schemeClr val="bg1"/>
                </a:solidFill>
              </a:rPr>
              <a:t>Abstract </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92055-3190-F824-520F-CDA779C3D3FD}"/>
              </a:ext>
            </a:extLst>
          </p:cNvPr>
          <p:cNvSpPr>
            <a:spLocks noGrp="1"/>
          </p:cNvSpPr>
          <p:nvPr>
            <p:ph idx="1"/>
          </p:nvPr>
        </p:nvSpPr>
        <p:spPr>
          <a:xfrm>
            <a:off x="897769" y="1909192"/>
            <a:ext cx="4586513" cy="3647710"/>
          </a:xfrm>
        </p:spPr>
        <p:txBody>
          <a:bodyPr vert="horz" lIns="91440" tIns="45720" rIns="91440" bIns="45720" rtlCol="0" anchor="t">
            <a:normAutofit/>
          </a:bodyPr>
          <a:lstStyle/>
          <a:p>
            <a:r>
              <a:rPr lang="en-GB" sz="1800">
                <a:solidFill>
                  <a:schemeClr val="bg1"/>
                </a:solidFill>
                <a:ea typeface="+mn-lt"/>
                <a:cs typeface="+mn-lt"/>
              </a:rPr>
              <a:t>Augmented Reality (AR) is a transformative technology that blends digital content with the real world, enhancing the user’s perception and interaction with their environment. This presentation discusses the core concepts of AR, its current applications, the challenges faced in its adoption, the opportunities it presents across various sectors, and potential future developments. By </a:t>
            </a:r>
            <a:r>
              <a:rPr lang="en-GB" sz="1800" err="1">
                <a:solidFill>
                  <a:schemeClr val="bg1"/>
                </a:solidFill>
                <a:ea typeface="+mn-lt"/>
                <a:cs typeface="+mn-lt"/>
              </a:rPr>
              <a:t>analyzing</a:t>
            </a:r>
            <a:r>
              <a:rPr lang="en-GB" sz="1800">
                <a:solidFill>
                  <a:schemeClr val="bg1"/>
                </a:solidFill>
                <a:ea typeface="+mn-lt"/>
                <a:cs typeface="+mn-lt"/>
              </a:rPr>
              <a:t> research findings and real-world case studies, we explore how AR is reshaping industries like healthcare, retail, and education.</a:t>
            </a:r>
            <a:endParaRPr lang="en-GB" sz="18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6A5B8AE-AFEC-9CA7-2728-803F5B4A1961}"/>
              </a:ext>
            </a:extLst>
          </p:cNvPr>
          <p:cNvSpPr>
            <a:spLocks noGrp="1"/>
          </p:cNvSpPr>
          <p:nvPr>
            <p:ph type="dt" sz="half" idx="10"/>
          </p:nvPr>
        </p:nvSpPr>
        <p:spPr>
          <a:xfrm>
            <a:off x="838200" y="6356350"/>
            <a:ext cx="1536470" cy="365125"/>
          </a:xfrm>
        </p:spPr>
        <p:txBody>
          <a:bodyPr>
            <a:normAutofit/>
          </a:bodyPr>
          <a:lstStyle/>
          <a:p>
            <a:pPr>
              <a:spcAft>
                <a:spcPts val="600"/>
              </a:spcAft>
            </a:pPr>
            <a:fld id="{0F996519-E62D-4F8C-AE1E-36928EC7D15C}" type="datetime1">
              <a:rPr lang="en-US">
                <a:solidFill>
                  <a:schemeClr val="bg1">
                    <a:lumMod val="50000"/>
                  </a:schemeClr>
                </a:solidFill>
              </a:rPr>
              <a:pPr>
                <a:spcAft>
                  <a:spcPts val="600"/>
                </a:spcAft>
              </a:pPr>
              <a:t>2/13/2025</a:t>
            </a:fld>
            <a:endParaRPr lang="en-US">
              <a:solidFill>
                <a:schemeClr val="bg1">
                  <a:lumMod val="50000"/>
                </a:schemeClr>
              </a:solidFill>
            </a:endParaRPr>
          </a:p>
        </p:txBody>
      </p:sp>
      <p:sp>
        <p:nvSpPr>
          <p:cNvPr id="5" name="Footer Placeholder 4">
            <a:extLst>
              <a:ext uri="{FF2B5EF4-FFF2-40B4-BE49-F238E27FC236}">
                <a16:creationId xmlns:a16="http://schemas.microsoft.com/office/drawing/2014/main" id="{6A2F97C4-ADA0-8F74-5A3E-0BD0A4176103}"/>
              </a:ext>
            </a:extLst>
          </p:cNvPr>
          <p:cNvSpPr>
            <a:spLocks noGrp="1"/>
          </p:cNvSpPr>
          <p:nvPr>
            <p:ph type="ftr" sz="quarter" idx="11"/>
          </p:nvPr>
        </p:nvSpPr>
        <p:spPr>
          <a:xfrm>
            <a:off x="2374670" y="6356350"/>
            <a:ext cx="3945835" cy="365125"/>
          </a:xfrm>
        </p:spPr>
        <p:txBody>
          <a:bodyPr>
            <a:normAutofit/>
          </a:bodyPr>
          <a:lstStyle/>
          <a:p>
            <a:pPr>
              <a:spcAft>
                <a:spcPts val="600"/>
              </a:spcAft>
            </a:pPr>
            <a:r>
              <a:rPr lang="en-US">
                <a:solidFill>
                  <a:schemeClr val="bg1">
                    <a:lumMod val="50000"/>
                  </a:schemeClr>
                </a:solidFill>
              </a:rPr>
              <a:t> </a:t>
            </a:r>
          </a:p>
        </p:txBody>
      </p:sp>
      <p:pic>
        <p:nvPicPr>
          <p:cNvPr id="8" name="Picture 7">
            <a:extLst>
              <a:ext uri="{FF2B5EF4-FFF2-40B4-BE49-F238E27FC236}">
                <a16:creationId xmlns:a16="http://schemas.microsoft.com/office/drawing/2014/main" id="{7B4D75A4-EFEB-E7EF-91F4-FEDD656F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453" y="1828200"/>
            <a:ext cx="5666547" cy="3201599"/>
          </a:xfrm>
          <a:prstGeom prst="rect">
            <a:avLst/>
          </a:prstGeom>
        </p:spPr>
      </p:pic>
      <p:sp>
        <p:nvSpPr>
          <p:cNvPr id="6" name="Slide Number Placeholder 5">
            <a:extLst>
              <a:ext uri="{FF2B5EF4-FFF2-40B4-BE49-F238E27FC236}">
                <a16:creationId xmlns:a16="http://schemas.microsoft.com/office/drawing/2014/main" id="{F542193A-FBB5-7E43-7D71-AB9E06084417}"/>
              </a:ext>
            </a:extLst>
          </p:cNvPr>
          <p:cNvSpPr>
            <a:spLocks noGrp="1"/>
          </p:cNvSpPr>
          <p:nvPr>
            <p:ph type="sldNum" sz="quarter" idx="12"/>
          </p:nvPr>
        </p:nvSpPr>
        <p:spPr>
          <a:xfrm>
            <a:off x="9303026" y="6356350"/>
            <a:ext cx="2050774" cy="365125"/>
          </a:xfrm>
        </p:spPr>
        <p:txBody>
          <a:bodyPr>
            <a:normAutofit/>
          </a:bodyPr>
          <a:lstStyle/>
          <a:p>
            <a:pPr>
              <a:spcAft>
                <a:spcPts val="600"/>
              </a:spcAft>
            </a:pPr>
            <a:fld id="{6E91CC32-6A6B-4E2E-BBA1-6864F305DA26}" type="slidenum">
              <a:rPr lang="en-US">
                <a:solidFill>
                  <a:srgbClr val="FFFFFF"/>
                </a:solidFill>
              </a:rPr>
              <a:pPr>
                <a:spcAft>
                  <a:spcPts val="600"/>
                </a:spcAft>
              </a:pPr>
              <a:t>2</a:t>
            </a:fld>
            <a:endParaRPr lang="en-US">
              <a:solidFill>
                <a:srgbClr val="FFFFFF"/>
              </a:solidFill>
            </a:endParaRPr>
          </a:p>
        </p:txBody>
      </p:sp>
      <p:sp>
        <p:nvSpPr>
          <p:cNvPr id="7" name="TextBox 6">
            <a:extLst>
              <a:ext uri="{FF2B5EF4-FFF2-40B4-BE49-F238E27FC236}">
                <a16:creationId xmlns:a16="http://schemas.microsoft.com/office/drawing/2014/main" id="{1F324F40-D278-539B-45F3-BB63FDB6E6E7}"/>
              </a:ext>
            </a:extLst>
          </p:cNvPr>
          <p:cNvSpPr txBox="1"/>
          <p:nvPr/>
        </p:nvSpPr>
        <p:spPr>
          <a:xfrm>
            <a:off x="0" y="9344203"/>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32978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D8F0-D015-2B71-3208-A43D699B66D1}"/>
              </a:ext>
            </a:extLst>
          </p:cNvPr>
          <p:cNvSpPr>
            <a:spLocks noGrp="1"/>
          </p:cNvSpPr>
          <p:nvPr>
            <p:ph type="title"/>
          </p:nvPr>
        </p:nvSpPr>
        <p:spPr>
          <a:xfrm>
            <a:off x="1103312" y="452718"/>
            <a:ext cx="8947522" cy="1400530"/>
          </a:xfrm>
        </p:spPr>
        <p:txBody>
          <a:bodyPr anchor="ctr">
            <a:normAutofit/>
          </a:bodyPr>
          <a:lstStyle/>
          <a:p>
            <a:r>
              <a:rPr lang="en-GB" b="1">
                <a:solidFill>
                  <a:schemeClr val="bg1"/>
                </a:solidFill>
              </a:rPr>
              <a:t>Introduction </a:t>
            </a:r>
            <a:endParaRPr lang="en-US" b="1">
              <a:solidFill>
                <a:schemeClr val="bg1"/>
              </a:solidFill>
            </a:endParaRPr>
          </a:p>
        </p:txBody>
      </p:sp>
      <p:sp>
        <p:nvSpPr>
          <p:cNvPr id="3" name="Content Placeholder 2">
            <a:extLst>
              <a:ext uri="{FF2B5EF4-FFF2-40B4-BE49-F238E27FC236}">
                <a16:creationId xmlns:a16="http://schemas.microsoft.com/office/drawing/2014/main" id="{C598673A-A183-A99B-F90B-66ADF63EAF9A}"/>
              </a:ext>
            </a:extLst>
          </p:cNvPr>
          <p:cNvSpPr>
            <a:spLocks noGrp="1"/>
          </p:cNvSpPr>
          <p:nvPr>
            <p:ph idx="1"/>
          </p:nvPr>
        </p:nvSpPr>
        <p:spPr>
          <a:xfrm>
            <a:off x="1103312" y="2763520"/>
            <a:ext cx="8946541" cy="3484879"/>
          </a:xfrm>
        </p:spPr>
        <p:txBody>
          <a:bodyPr vert="horz" lIns="91440" tIns="45720" rIns="91440" bIns="45720" rtlCol="0" anchor="t">
            <a:normAutofit/>
          </a:bodyPr>
          <a:lstStyle/>
          <a:p>
            <a:pPr>
              <a:lnSpc>
                <a:spcPct val="90000"/>
              </a:lnSpc>
            </a:pPr>
            <a:r>
              <a:rPr lang="en-GB" sz="1700" b="1">
                <a:highlight>
                  <a:srgbClr val="C0C0C0"/>
                </a:highlight>
                <a:ea typeface="+mn-lt"/>
                <a:cs typeface="+mn-lt"/>
              </a:rPr>
              <a:t>What is Augmented Reality?</a:t>
            </a:r>
            <a:endParaRPr lang="en-GB" sz="1700">
              <a:highlight>
                <a:srgbClr val="C0C0C0"/>
              </a:highlight>
            </a:endParaRPr>
          </a:p>
          <a:p>
            <a:pPr>
              <a:lnSpc>
                <a:spcPct val="90000"/>
              </a:lnSpc>
            </a:pPr>
            <a:r>
              <a:rPr lang="en-GB" sz="1700">
                <a:highlight>
                  <a:srgbClr val="C0C0C0"/>
                </a:highlight>
                <a:ea typeface="+mn-lt"/>
                <a:cs typeface="+mn-lt"/>
              </a:rPr>
              <a:t>Augmented Reality (AR) is a technology that overlays digital objects, such as images, videos, or data, onto the physical world. This is done in real time using devices like smartphones, tablets, and AR glasses.</a:t>
            </a:r>
            <a:endParaRPr lang="en-GB" sz="1700">
              <a:highlight>
                <a:srgbClr val="C0C0C0"/>
              </a:highlight>
            </a:endParaRPr>
          </a:p>
          <a:p>
            <a:pPr>
              <a:lnSpc>
                <a:spcPct val="90000"/>
              </a:lnSpc>
            </a:pPr>
            <a:r>
              <a:rPr lang="en-GB" sz="1700" b="1">
                <a:highlight>
                  <a:srgbClr val="C0C0C0"/>
                </a:highlight>
                <a:ea typeface="+mn-lt"/>
                <a:cs typeface="+mn-lt"/>
              </a:rPr>
              <a:t>Distinction from Virtual Reality (VR):</a:t>
            </a:r>
            <a:endParaRPr lang="en-GB" sz="1700">
              <a:highlight>
                <a:srgbClr val="C0C0C0"/>
              </a:highlight>
            </a:endParaRPr>
          </a:p>
          <a:p>
            <a:pPr>
              <a:lnSpc>
                <a:spcPct val="90000"/>
              </a:lnSpc>
            </a:pPr>
            <a:r>
              <a:rPr lang="en-GB" sz="1700" b="1">
                <a:highlight>
                  <a:srgbClr val="C0C0C0"/>
                </a:highlight>
                <a:ea typeface="+mn-lt"/>
                <a:cs typeface="+mn-lt"/>
              </a:rPr>
              <a:t>AR</a:t>
            </a:r>
            <a:r>
              <a:rPr lang="en-GB" sz="1700">
                <a:highlight>
                  <a:srgbClr val="C0C0C0"/>
                </a:highlight>
                <a:ea typeface="+mn-lt"/>
                <a:cs typeface="+mn-lt"/>
              </a:rPr>
              <a:t> enhances the real world with virtual elements.</a:t>
            </a:r>
            <a:endParaRPr lang="en-GB" sz="1700">
              <a:highlight>
                <a:srgbClr val="C0C0C0"/>
              </a:highlight>
            </a:endParaRPr>
          </a:p>
          <a:p>
            <a:pPr>
              <a:lnSpc>
                <a:spcPct val="90000"/>
              </a:lnSpc>
            </a:pPr>
            <a:r>
              <a:rPr lang="en-GB" sz="1700" b="1">
                <a:highlight>
                  <a:srgbClr val="C0C0C0"/>
                </a:highlight>
                <a:ea typeface="+mn-lt"/>
                <a:cs typeface="+mn-lt"/>
              </a:rPr>
              <a:t>VR</a:t>
            </a:r>
            <a:r>
              <a:rPr lang="en-GB" sz="1700">
                <a:highlight>
                  <a:srgbClr val="C0C0C0"/>
                </a:highlight>
                <a:ea typeface="+mn-lt"/>
                <a:cs typeface="+mn-lt"/>
              </a:rPr>
              <a:t> immerses users in a completely artificial environment, disconnecting them from the real world.</a:t>
            </a:r>
            <a:endParaRPr lang="en-GB" sz="1700">
              <a:highlight>
                <a:srgbClr val="C0C0C0"/>
              </a:highlight>
            </a:endParaRPr>
          </a:p>
          <a:p>
            <a:pPr>
              <a:lnSpc>
                <a:spcPct val="90000"/>
              </a:lnSpc>
            </a:pPr>
            <a:r>
              <a:rPr lang="en-GB" sz="1700" b="1">
                <a:highlight>
                  <a:srgbClr val="C0C0C0"/>
                </a:highlight>
                <a:ea typeface="+mn-lt"/>
                <a:cs typeface="+mn-lt"/>
              </a:rPr>
              <a:t>Historical Development:</a:t>
            </a:r>
            <a:endParaRPr lang="en-GB" sz="1700">
              <a:highlight>
                <a:srgbClr val="C0C0C0"/>
              </a:highlight>
            </a:endParaRPr>
          </a:p>
          <a:p>
            <a:pPr>
              <a:lnSpc>
                <a:spcPct val="90000"/>
              </a:lnSpc>
            </a:pPr>
            <a:r>
              <a:rPr lang="en-GB" sz="1700">
                <a:highlight>
                  <a:srgbClr val="C0C0C0"/>
                </a:highlight>
                <a:ea typeface="+mn-lt"/>
                <a:cs typeface="+mn-lt"/>
              </a:rPr>
              <a:t>AR has evolved from military applications in the 1960s to the current widespread use in gaming, healthcare, education, and retail.</a:t>
            </a:r>
            <a:endParaRPr lang="en-GB" sz="1700">
              <a:highlight>
                <a:srgbClr val="C0C0C0"/>
              </a:highlight>
            </a:endParaRPr>
          </a:p>
          <a:p>
            <a:pPr>
              <a:lnSpc>
                <a:spcPct val="90000"/>
              </a:lnSpc>
            </a:pPr>
            <a:endParaRPr lang="en-GB" sz="1700">
              <a:highlight>
                <a:srgbClr val="C0C0C0"/>
              </a:highlight>
            </a:endParaRPr>
          </a:p>
        </p:txBody>
      </p:sp>
      <p:sp>
        <p:nvSpPr>
          <p:cNvPr id="4" name="Date Placeholder 3">
            <a:extLst>
              <a:ext uri="{FF2B5EF4-FFF2-40B4-BE49-F238E27FC236}">
                <a16:creationId xmlns:a16="http://schemas.microsoft.com/office/drawing/2014/main" id="{209E2EB3-4B07-5ECE-D051-3A82638F6D0F}"/>
              </a:ext>
            </a:extLst>
          </p:cNvPr>
          <p:cNvSpPr>
            <a:spLocks noGrp="1"/>
          </p:cNvSpPr>
          <p:nvPr>
            <p:ph type="dt" sz="half" idx="10"/>
          </p:nvPr>
        </p:nvSpPr>
        <p:spPr>
          <a:xfrm>
            <a:off x="9254068" y="6355080"/>
            <a:ext cx="2290232" cy="304799"/>
          </a:xfrm>
        </p:spPr>
        <p:txBody>
          <a:bodyPr>
            <a:normAutofit/>
          </a:bodyPr>
          <a:lstStyle/>
          <a:p>
            <a:pPr algn="r">
              <a:spcAft>
                <a:spcPts val="600"/>
              </a:spcAft>
            </a:pPr>
            <a:fld id="{0F996519-E62D-4F8C-AE1E-36928EC7D15C}" type="datetime1">
              <a:rPr lang="en-US">
                <a:solidFill>
                  <a:schemeClr val="tx1">
                    <a:alpha val="60000"/>
                  </a:schemeClr>
                </a:solidFill>
              </a:rPr>
              <a:pPr algn="r">
                <a:spcAft>
                  <a:spcPts val="600"/>
                </a:spcAft>
              </a:pPr>
              <a:t>2/13/2025</a:t>
            </a:fld>
            <a:endParaRPr lang="en-US">
              <a:solidFill>
                <a:schemeClr val="tx1">
                  <a:alpha val="60000"/>
                </a:schemeClr>
              </a:solidFill>
            </a:endParaRPr>
          </a:p>
        </p:txBody>
      </p:sp>
      <p:sp>
        <p:nvSpPr>
          <p:cNvPr id="5" name="Footer Placeholder 4">
            <a:extLst>
              <a:ext uri="{FF2B5EF4-FFF2-40B4-BE49-F238E27FC236}">
                <a16:creationId xmlns:a16="http://schemas.microsoft.com/office/drawing/2014/main" id="{43B829D6-A4EF-93F1-7D42-288727594D71}"/>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tx1">
                    <a:alpha val="60000"/>
                  </a:schemeClr>
                </a:solidFill>
              </a:rPr>
              <a:t> </a:t>
            </a:r>
          </a:p>
        </p:txBody>
      </p:sp>
      <p:sp>
        <p:nvSpPr>
          <p:cNvPr id="6" name="Slide Number Placeholder 5">
            <a:extLst>
              <a:ext uri="{FF2B5EF4-FFF2-40B4-BE49-F238E27FC236}">
                <a16:creationId xmlns:a16="http://schemas.microsoft.com/office/drawing/2014/main" id="{EB636E34-C367-F66D-D7D0-92CC2E48FB44}"/>
              </a:ext>
            </a:extLst>
          </p:cNvPr>
          <p:cNvSpPr>
            <a:spLocks noGrp="1"/>
          </p:cNvSpPr>
          <p:nvPr>
            <p:ph type="sldNum" sz="quarter" idx="12"/>
          </p:nvPr>
        </p:nvSpPr>
        <p:spPr/>
        <p:txBody>
          <a:bodyPr>
            <a:normAutofit/>
          </a:bodyPr>
          <a:lstStyle/>
          <a:p>
            <a:pPr>
              <a:spcAft>
                <a:spcPts val="600"/>
              </a:spcAft>
            </a:pPr>
            <a:fld id="{6E91CC32-6A6B-4E2E-BBA1-6864F305DA26}"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193805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B4FF82-0756-D477-C43A-2B5A945E392E}"/>
              </a:ext>
            </a:extLst>
          </p:cNvPr>
          <p:cNvSpPr>
            <a:spLocks noGrp="1"/>
          </p:cNvSpPr>
          <p:nvPr>
            <p:ph type="title"/>
          </p:nvPr>
        </p:nvSpPr>
        <p:spPr>
          <a:xfrm>
            <a:off x="838200" y="669925"/>
            <a:ext cx="4710229" cy="1354317"/>
          </a:xfrm>
        </p:spPr>
        <p:txBody>
          <a:bodyPr anchor="b">
            <a:normAutofit/>
          </a:bodyPr>
          <a:lstStyle/>
          <a:p>
            <a:pPr algn="r"/>
            <a:r>
              <a:rPr lang="en-GB">
                <a:solidFill>
                  <a:schemeClr val="bg1"/>
                </a:solidFill>
              </a:rPr>
              <a:t>Problem Statement </a:t>
            </a:r>
            <a:endParaRPr lang="en-US">
              <a:solidFill>
                <a:schemeClr val="bg1"/>
              </a:solidFill>
            </a:endParaRP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0CEFA9-6809-8B1A-0DFD-D7C37CD0C6BE}"/>
              </a:ext>
            </a:extLst>
          </p:cNvPr>
          <p:cNvSpPr>
            <a:spLocks noGrp="1"/>
          </p:cNvSpPr>
          <p:nvPr>
            <p:ph idx="1"/>
          </p:nvPr>
        </p:nvSpPr>
        <p:spPr>
          <a:xfrm>
            <a:off x="1392667" y="2398957"/>
            <a:ext cx="9406666" cy="3526144"/>
          </a:xfrm>
        </p:spPr>
        <p:txBody>
          <a:bodyPr vert="horz" lIns="91440" tIns="45720" rIns="91440" bIns="45720" rtlCol="0">
            <a:normAutofit/>
          </a:bodyPr>
          <a:lstStyle/>
          <a:p>
            <a:r>
              <a:rPr lang="en-GB" sz="1600" b="1">
                <a:solidFill>
                  <a:schemeClr val="bg1"/>
                </a:solidFill>
                <a:ea typeface="+mn-lt"/>
                <a:cs typeface="+mn-lt"/>
              </a:rPr>
              <a:t>Integration and Compatibility Issues:</a:t>
            </a:r>
            <a:endParaRPr lang="en-GB" sz="1600">
              <a:solidFill>
                <a:schemeClr val="bg1"/>
              </a:solidFill>
            </a:endParaRPr>
          </a:p>
          <a:p>
            <a:r>
              <a:rPr lang="en-GB" sz="1600">
                <a:solidFill>
                  <a:schemeClr val="bg1"/>
                </a:solidFill>
                <a:ea typeface="+mn-lt"/>
                <a:cs typeface="+mn-lt"/>
              </a:rPr>
              <a:t>Despite its potential, AR often faces difficulties in seamless integration with existing digital ecosystems. Many AR applications operate as isolated systems, limiting their cross-industry applicability and scalability.</a:t>
            </a:r>
            <a:endParaRPr lang="en-GB" sz="1600">
              <a:solidFill>
                <a:schemeClr val="bg1"/>
              </a:solidFill>
            </a:endParaRPr>
          </a:p>
          <a:p>
            <a:r>
              <a:rPr lang="en-GB" sz="1600" b="1">
                <a:solidFill>
                  <a:schemeClr val="bg1"/>
                </a:solidFill>
                <a:ea typeface="+mn-lt"/>
                <a:cs typeface="+mn-lt"/>
              </a:rPr>
              <a:t>Technological Barriers:</a:t>
            </a:r>
            <a:endParaRPr lang="en-GB" sz="1600">
              <a:solidFill>
                <a:schemeClr val="bg1"/>
              </a:solidFill>
            </a:endParaRPr>
          </a:p>
          <a:p>
            <a:r>
              <a:rPr lang="en-GB" sz="1600">
                <a:solidFill>
                  <a:schemeClr val="bg1"/>
                </a:solidFill>
                <a:ea typeface="+mn-lt"/>
                <a:cs typeface="+mn-lt"/>
              </a:rPr>
              <a:t>AR requires sophisticated hardware and software for tracking, sensing, and rendering digital content in real-time. Current devices like AR glasses or headsets still face limitations in processing power, battery life, and display quality.</a:t>
            </a:r>
            <a:endParaRPr lang="en-GB" sz="1600">
              <a:solidFill>
                <a:schemeClr val="bg1"/>
              </a:solidFill>
            </a:endParaRPr>
          </a:p>
          <a:p>
            <a:r>
              <a:rPr lang="en-GB" sz="1600" b="1">
                <a:solidFill>
                  <a:schemeClr val="bg1"/>
                </a:solidFill>
                <a:ea typeface="+mn-lt"/>
                <a:cs typeface="+mn-lt"/>
              </a:rPr>
              <a:t>Usability and Comfort Concerns:</a:t>
            </a:r>
            <a:endParaRPr lang="en-GB" sz="1600">
              <a:solidFill>
                <a:schemeClr val="bg1"/>
              </a:solidFill>
            </a:endParaRPr>
          </a:p>
          <a:p>
            <a:r>
              <a:rPr lang="en-GB" sz="1600">
                <a:solidFill>
                  <a:schemeClr val="bg1"/>
                </a:solidFill>
                <a:ea typeface="+mn-lt"/>
                <a:cs typeface="+mn-lt"/>
              </a:rPr>
              <a:t>Current AR headsets are bulky and uncomfortable for extended use. They are also expensive, preventing mass adoption. Additionally, AR apps require high levels of accuracy in object recognition and environmental mapping, which can be difficult to achieve in diverse real-world conditions.</a:t>
            </a:r>
            <a:endParaRPr lang="en-GB" sz="1600">
              <a:solidFill>
                <a:schemeClr val="bg1"/>
              </a:solidFill>
            </a:endParaRPr>
          </a:p>
          <a:p>
            <a:endParaRPr lang="en-GB" sz="1600">
              <a:solidFill>
                <a:schemeClr val="bg1"/>
              </a:solidFill>
            </a:endParaRPr>
          </a:p>
        </p:txBody>
      </p:sp>
      <p:sp>
        <p:nvSpPr>
          <p:cNvPr id="18" name="Rectangle 1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D2762B5-1C05-EC2E-36A3-AD53967AEA39}"/>
              </a:ext>
            </a:extLst>
          </p:cNvPr>
          <p:cNvSpPr>
            <a:spLocks noGrp="1"/>
          </p:cNvSpPr>
          <p:nvPr>
            <p:ph type="dt" sz="half" idx="10"/>
          </p:nvPr>
        </p:nvSpPr>
        <p:spPr>
          <a:xfrm>
            <a:off x="838200" y="6356350"/>
            <a:ext cx="2743200" cy="365125"/>
          </a:xfrm>
        </p:spPr>
        <p:txBody>
          <a:bodyPr>
            <a:normAutofit/>
          </a:bodyPr>
          <a:lstStyle/>
          <a:p>
            <a:pPr>
              <a:spcAft>
                <a:spcPts val="600"/>
              </a:spcAft>
            </a:pPr>
            <a:fld id="{0F996519-E62D-4F8C-AE1E-36928EC7D15C}" type="datetime1">
              <a:rPr lang="en-US">
                <a:solidFill>
                  <a:schemeClr val="bg1">
                    <a:lumMod val="50000"/>
                  </a:schemeClr>
                </a:solidFill>
              </a:rPr>
              <a:pPr>
                <a:spcAft>
                  <a:spcPts val="600"/>
                </a:spcAft>
              </a:pPr>
              <a:t>2/13/2025</a:t>
            </a:fld>
            <a:endParaRPr lang="en-US">
              <a:solidFill>
                <a:schemeClr val="bg1">
                  <a:lumMod val="50000"/>
                </a:schemeClr>
              </a:solidFill>
            </a:endParaRPr>
          </a:p>
        </p:txBody>
      </p:sp>
      <p:sp>
        <p:nvSpPr>
          <p:cNvPr id="5" name="Footer Placeholder 4">
            <a:extLst>
              <a:ext uri="{FF2B5EF4-FFF2-40B4-BE49-F238E27FC236}">
                <a16:creationId xmlns:a16="http://schemas.microsoft.com/office/drawing/2014/main" id="{48D5B762-5FB1-2171-1F87-A8177FB3EDE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lumMod val="50000"/>
                  </a:schemeClr>
                </a:solidFill>
              </a:rPr>
              <a:t> </a:t>
            </a:r>
          </a:p>
        </p:txBody>
      </p:sp>
      <p:sp>
        <p:nvSpPr>
          <p:cNvPr id="6" name="Slide Number Placeholder 5">
            <a:extLst>
              <a:ext uri="{FF2B5EF4-FFF2-40B4-BE49-F238E27FC236}">
                <a16:creationId xmlns:a16="http://schemas.microsoft.com/office/drawing/2014/main" id="{52BE00F0-F5B1-940B-8055-48D33D38B540}"/>
              </a:ext>
            </a:extLst>
          </p:cNvPr>
          <p:cNvSpPr>
            <a:spLocks noGrp="1"/>
          </p:cNvSpPr>
          <p:nvPr>
            <p:ph type="sldNum" sz="quarter" idx="12"/>
          </p:nvPr>
        </p:nvSpPr>
        <p:spPr>
          <a:xfrm>
            <a:off x="8610600" y="6356350"/>
            <a:ext cx="2743200" cy="365125"/>
          </a:xfrm>
        </p:spPr>
        <p:txBody>
          <a:bodyPr>
            <a:normAutofit/>
          </a:bodyPr>
          <a:lstStyle/>
          <a:p>
            <a:pPr>
              <a:spcAft>
                <a:spcPts val="600"/>
              </a:spcAft>
            </a:pPr>
            <a:fld id="{6E91CC32-6A6B-4E2E-BBA1-6864F305DA26}" type="slidenum">
              <a:rPr lang="en-US">
                <a:solidFill>
                  <a:schemeClr val="bg1">
                    <a:lumMod val="50000"/>
                  </a:schemeClr>
                </a:solidFill>
              </a:rPr>
              <a:pPr>
                <a:spcAft>
                  <a:spcPts val="600"/>
                </a:spcAft>
              </a:pPr>
              <a:t>4</a:t>
            </a:fld>
            <a:endParaRPr lang="en-US">
              <a:solidFill>
                <a:schemeClr val="bg1">
                  <a:lumMod val="50000"/>
                </a:schemeClr>
              </a:solidFill>
            </a:endParaRPr>
          </a:p>
        </p:txBody>
      </p:sp>
    </p:spTree>
    <p:extLst>
      <p:ext uri="{BB962C8B-B14F-4D97-AF65-F5344CB8AC3E}">
        <p14:creationId xmlns:p14="http://schemas.microsoft.com/office/powerpoint/2010/main" val="31234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4BA5-2C79-88B8-92E4-C09F8F21B873}"/>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Research and finding</a:t>
            </a:r>
          </a:p>
        </p:txBody>
      </p:sp>
      <p:sp>
        <p:nvSpPr>
          <p:cNvPr id="3" name="Content Placeholder 2">
            <a:extLst>
              <a:ext uri="{FF2B5EF4-FFF2-40B4-BE49-F238E27FC236}">
                <a16:creationId xmlns:a16="http://schemas.microsoft.com/office/drawing/2014/main" id="{87EA9EAD-681F-DFE9-CC8D-EF5B36D3B0F2}"/>
              </a:ext>
            </a:extLst>
          </p:cNvPr>
          <p:cNvSpPr>
            <a:spLocks noGrp="1"/>
          </p:cNvSpPr>
          <p:nvPr>
            <p:ph idx="1"/>
          </p:nvPr>
        </p:nvSpPr>
        <p:spPr>
          <a:xfrm>
            <a:off x="1103312" y="2763520"/>
            <a:ext cx="8946541" cy="3484879"/>
          </a:xfrm>
        </p:spPr>
        <p:txBody>
          <a:bodyPr vert="horz" lIns="91440" tIns="45720" rIns="91440" bIns="45720" rtlCol="0" anchor="t">
            <a:noAutofit/>
          </a:bodyPr>
          <a:lstStyle/>
          <a:p>
            <a:pPr>
              <a:lnSpc>
                <a:spcPct val="90000"/>
              </a:lnSpc>
            </a:pPr>
            <a:r>
              <a:rPr lang="en-GB" sz="1400" b="1">
                <a:highlight>
                  <a:srgbClr val="C0C0C0"/>
                </a:highlight>
                <a:ea typeface="+mn-lt"/>
                <a:cs typeface="+mn-lt"/>
              </a:rPr>
              <a:t>Technological Advancements in AR:</a:t>
            </a:r>
            <a:endParaRPr lang="en-GB" sz="1400">
              <a:highlight>
                <a:srgbClr val="C0C0C0"/>
              </a:highlight>
            </a:endParaRPr>
          </a:p>
          <a:p>
            <a:pPr>
              <a:lnSpc>
                <a:spcPct val="90000"/>
              </a:lnSpc>
            </a:pPr>
            <a:r>
              <a:rPr lang="en-GB" sz="1400">
                <a:highlight>
                  <a:srgbClr val="C0C0C0"/>
                </a:highlight>
                <a:ea typeface="+mn-lt"/>
                <a:cs typeface="+mn-lt"/>
              </a:rPr>
              <a:t>Recent studies show significant improvements in AR hardware, such as lighter, more efficient AR glasses, and advanced computer vision algorithms that enable better interaction with real-world objects.</a:t>
            </a:r>
            <a:endParaRPr lang="en-GB" sz="1400">
              <a:highlight>
                <a:srgbClr val="C0C0C0"/>
              </a:highlight>
            </a:endParaRPr>
          </a:p>
          <a:p>
            <a:pPr>
              <a:lnSpc>
                <a:spcPct val="90000"/>
              </a:lnSpc>
            </a:pPr>
            <a:r>
              <a:rPr lang="en-GB" sz="1400" b="1">
                <a:highlight>
                  <a:srgbClr val="C0C0C0"/>
                </a:highlight>
                <a:ea typeface="+mn-lt"/>
                <a:cs typeface="+mn-lt"/>
              </a:rPr>
              <a:t>AR in Healthcare:</a:t>
            </a:r>
            <a:endParaRPr lang="en-GB" sz="1400">
              <a:highlight>
                <a:srgbClr val="C0C0C0"/>
              </a:highlight>
            </a:endParaRPr>
          </a:p>
          <a:p>
            <a:pPr>
              <a:lnSpc>
                <a:spcPct val="90000"/>
              </a:lnSpc>
            </a:pPr>
            <a:r>
              <a:rPr lang="en-GB" sz="1400">
                <a:highlight>
                  <a:srgbClr val="C0C0C0"/>
                </a:highlight>
                <a:ea typeface="+mn-lt"/>
                <a:cs typeface="+mn-lt"/>
              </a:rPr>
              <a:t>Research highlights AR’s potential to assist in medical procedures, such as real-time visualization during surgery, enabling more precise operations. Furthermore, AR is used in medical training by simulating complex surgeries and procedures.</a:t>
            </a:r>
            <a:endParaRPr lang="en-GB" sz="1400">
              <a:highlight>
                <a:srgbClr val="C0C0C0"/>
              </a:highlight>
            </a:endParaRPr>
          </a:p>
          <a:p>
            <a:pPr>
              <a:lnSpc>
                <a:spcPct val="90000"/>
              </a:lnSpc>
            </a:pPr>
            <a:r>
              <a:rPr lang="en-GB" sz="1400" b="1">
                <a:highlight>
                  <a:srgbClr val="C0C0C0"/>
                </a:highlight>
                <a:ea typeface="+mn-lt"/>
                <a:cs typeface="+mn-lt"/>
              </a:rPr>
              <a:t>AR in Education:</a:t>
            </a:r>
            <a:endParaRPr lang="en-GB" sz="1400">
              <a:highlight>
                <a:srgbClr val="C0C0C0"/>
              </a:highlight>
            </a:endParaRPr>
          </a:p>
          <a:p>
            <a:pPr>
              <a:lnSpc>
                <a:spcPct val="90000"/>
              </a:lnSpc>
            </a:pPr>
            <a:r>
              <a:rPr lang="en-GB" sz="1400">
                <a:highlight>
                  <a:srgbClr val="C0C0C0"/>
                </a:highlight>
                <a:ea typeface="+mn-lt"/>
                <a:cs typeface="+mn-lt"/>
              </a:rPr>
              <a:t>AR has demonstrated its ability to transform the learning experience. Studies show that students who engage with AR-based learning tools perform better in subjects requiring visual understanding, such as anatomy, engineering, and design.</a:t>
            </a:r>
            <a:endParaRPr lang="en-GB" sz="1400">
              <a:highlight>
                <a:srgbClr val="C0C0C0"/>
              </a:highlight>
            </a:endParaRPr>
          </a:p>
          <a:p>
            <a:pPr>
              <a:lnSpc>
                <a:spcPct val="90000"/>
              </a:lnSpc>
            </a:pPr>
            <a:r>
              <a:rPr lang="en-GB" sz="1400" b="1">
                <a:highlight>
                  <a:srgbClr val="C0C0C0"/>
                </a:highlight>
                <a:ea typeface="+mn-lt"/>
                <a:cs typeface="+mn-lt"/>
              </a:rPr>
              <a:t>AR in Retail and Marketing:</a:t>
            </a:r>
            <a:endParaRPr lang="en-GB" sz="1400">
              <a:highlight>
                <a:srgbClr val="C0C0C0"/>
              </a:highlight>
            </a:endParaRPr>
          </a:p>
          <a:p>
            <a:pPr>
              <a:lnSpc>
                <a:spcPct val="90000"/>
              </a:lnSpc>
            </a:pPr>
            <a:r>
              <a:rPr lang="en-GB" sz="1400">
                <a:highlight>
                  <a:srgbClr val="C0C0C0"/>
                </a:highlight>
                <a:ea typeface="+mn-lt"/>
                <a:cs typeface="+mn-lt"/>
              </a:rPr>
              <a:t>Market research indicates that AR increases consumer engagement by allowing virtual try-ons, interactive ads, and immersive shopping experiences. Brands have reported higher customer satisfaction and conversion rates.</a:t>
            </a:r>
            <a:endParaRPr lang="en-GB" sz="1600">
              <a:highlight>
                <a:srgbClr val="C0C0C0"/>
              </a:highlight>
            </a:endParaRPr>
          </a:p>
        </p:txBody>
      </p:sp>
      <p:sp>
        <p:nvSpPr>
          <p:cNvPr id="4" name="Date Placeholder 3">
            <a:extLst>
              <a:ext uri="{FF2B5EF4-FFF2-40B4-BE49-F238E27FC236}">
                <a16:creationId xmlns:a16="http://schemas.microsoft.com/office/drawing/2014/main" id="{59570047-503C-A2B1-B38A-FFD20E413329}"/>
              </a:ext>
            </a:extLst>
          </p:cNvPr>
          <p:cNvSpPr>
            <a:spLocks noGrp="1"/>
          </p:cNvSpPr>
          <p:nvPr>
            <p:ph type="dt" sz="half" idx="10"/>
          </p:nvPr>
        </p:nvSpPr>
        <p:spPr>
          <a:xfrm>
            <a:off x="9254068" y="6355080"/>
            <a:ext cx="2290232" cy="304799"/>
          </a:xfrm>
        </p:spPr>
        <p:txBody>
          <a:bodyPr>
            <a:normAutofit/>
          </a:bodyPr>
          <a:lstStyle/>
          <a:p>
            <a:pPr algn="r">
              <a:spcAft>
                <a:spcPts val="600"/>
              </a:spcAft>
            </a:pPr>
            <a:fld id="{0F996519-E62D-4F8C-AE1E-36928EC7D15C}" type="datetime1">
              <a:rPr lang="en-US">
                <a:solidFill>
                  <a:schemeClr val="tx1">
                    <a:alpha val="60000"/>
                  </a:schemeClr>
                </a:solidFill>
              </a:rPr>
              <a:pPr algn="r">
                <a:spcAft>
                  <a:spcPts val="600"/>
                </a:spcAft>
              </a:pPr>
              <a:t>2/13/2025</a:t>
            </a:fld>
            <a:endParaRPr lang="en-US">
              <a:solidFill>
                <a:schemeClr val="tx1">
                  <a:alpha val="60000"/>
                </a:schemeClr>
              </a:solidFill>
            </a:endParaRPr>
          </a:p>
        </p:txBody>
      </p:sp>
      <p:sp>
        <p:nvSpPr>
          <p:cNvPr id="5" name="Footer Placeholder 4">
            <a:extLst>
              <a:ext uri="{FF2B5EF4-FFF2-40B4-BE49-F238E27FC236}">
                <a16:creationId xmlns:a16="http://schemas.microsoft.com/office/drawing/2014/main" id="{7BE3F19E-D098-63C2-D184-B6B9D783C979}"/>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tx1">
                    <a:alpha val="60000"/>
                  </a:schemeClr>
                </a:solidFill>
              </a:rPr>
              <a:t> </a:t>
            </a:r>
          </a:p>
        </p:txBody>
      </p:sp>
      <p:sp>
        <p:nvSpPr>
          <p:cNvPr id="6" name="Slide Number Placeholder 5">
            <a:extLst>
              <a:ext uri="{FF2B5EF4-FFF2-40B4-BE49-F238E27FC236}">
                <a16:creationId xmlns:a16="http://schemas.microsoft.com/office/drawing/2014/main" id="{44870A5E-BF33-D40E-5FD3-D6924484E0A3}"/>
              </a:ext>
            </a:extLst>
          </p:cNvPr>
          <p:cNvSpPr>
            <a:spLocks noGrp="1"/>
          </p:cNvSpPr>
          <p:nvPr>
            <p:ph type="sldNum" sz="quarter" idx="12"/>
          </p:nvPr>
        </p:nvSpPr>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8727486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3ED41-E374-4C5A-BE6B-F75652F0DAB6}"/>
              </a:ext>
            </a:extLst>
          </p:cNvPr>
          <p:cNvSpPr>
            <a:spLocks noGrp="1"/>
          </p:cNvSpPr>
          <p:nvPr>
            <p:ph type="title"/>
          </p:nvPr>
        </p:nvSpPr>
        <p:spPr>
          <a:xfrm>
            <a:off x="572493" y="238539"/>
            <a:ext cx="5224445" cy="1434415"/>
          </a:xfrm>
        </p:spPr>
        <p:txBody>
          <a:bodyPr anchor="b">
            <a:normAutofit/>
          </a:bodyPr>
          <a:lstStyle/>
          <a:p>
            <a:r>
              <a:rPr lang="en-GB" sz="5400"/>
              <a:t>Opportunity  </a:t>
            </a:r>
            <a:endParaRPr lang="en-US" sz="5400"/>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2B551B-FAA6-34A8-16A2-9A7766877C2B}"/>
              </a:ext>
            </a:extLst>
          </p:cNvPr>
          <p:cNvSpPr>
            <a:spLocks noGrp="1"/>
          </p:cNvSpPr>
          <p:nvPr>
            <p:ph idx="1"/>
          </p:nvPr>
        </p:nvSpPr>
        <p:spPr>
          <a:xfrm>
            <a:off x="241814" y="2085693"/>
            <a:ext cx="7044231" cy="4291700"/>
          </a:xfrm>
        </p:spPr>
        <p:txBody>
          <a:bodyPr vert="horz" lIns="91440" tIns="45720" rIns="91440" bIns="45720" rtlCol="0" anchor="t">
            <a:normAutofit/>
          </a:bodyPr>
          <a:lstStyle/>
          <a:p>
            <a:r>
              <a:rPr lang="en-GB" sz="1400" b="1">
                <a:ea typeface="+mn-lt"/>
                <a:cs typeface="+mn-lt"/>
              </a:rPr>
              <a:t>Revolutionizing Retail:</a:t>
            </a:r>
            <a:endParaRPr lang="en-GB" sz="1400"/>
          </a:p>
          <a:p>
            <a:r>
              <a:rPr lang="en-GB" sz="1400">
                <a:ea typeface="+mn-lt"/>
                <a:cs typeface="+mn-lt"/>
              </a:rPr>
              <a:t>AR allows consumers to visualize products in real time before making purchasing decisions. Virtual try-ons for clothes, makeup, and even home furniture are gaining popularity and enhancing customer satisfaction.</a:t>
            </a:r>
            <a:endParaRPr lang="en-GB" sz="1400"/>
          </a:p>
          <a:p>
            <a:r>
              <a:rPr lang="en-GB" sz="1400" b="1">
                <a:ea typeface="+mn-lt"/>
                <a:cs typeface="+mn-lt"/>
              </a:rPr>
              <a:t>Transforming Education and Training:</a:t>
            </a:r>
            <a:endParaRPr lang="en-GB" sz="1400"/>
          </a:p>
          <a:p>
            <a:r>
              <a:rPr lang="en-GB" sz="1400">
                <a:ea typeface="+mn-lt"/>
                <a:cs typeface="+mn-lt"/>
              </a:rPr>
              <a:t>AR can create interactive, hands-on learning experiences that engage students. In fields like medicine and engineering, AR can provide realistic simulations that allow learners to practice without the risk of real-world consequences.</a:t>
            </a:r>
            <a:endParaRPr lang="en-GB" sz="1400"/>
          </a:p>
          <a:p>
            <a:r>
              <a:rPr lang="en-GB" sz="1400" b="1">
                <a:ea typeface="+mn-lt"/>
                <a:cs typeface="+mn-lt"/>
              </a:rPr>
              <a:t>Enhancing Healthcare:</a:t>
            </a:r>
            <a:endParaRPr lang="en-GB" sz="1400"/>
          </a:p>
          <a:p>
            <a:r>
              <a:rPr lang="en-GB" sz="1400">
                <a:ea typeface="+mn-lt"/>
                <a:cs typeface="+mn-lt"/>
              </a:rPr>
              <a:t>AR’s potential in healthcare is immense. Surgeons can use AR to see 3D visualizations of patients' organs, while remote medical experts can assist in procedures using AR to guide on-site personnel.</a:t>
            </a:r>
            <a:endParaRPr lang="en-GB" sz="1400"/>
          </a:p>
          <a:p>
            <a:r>
              <a:rPr lang="en-GB" sz="1400" b="1">
                <a:ea typeface="+mn-lt"/>
                <a:cs typeface="+mn-lt"/>
              </a:rPr>
              <a:t>Remote Assistance and Collaboration:</a:t>
            </a:r>
            <a:endParaRPr lang="en-GB" sz="1400"/>
          </a:p>
          <a:p>
            <a:r>
              <a:rPr lang="en-GB" sz="1400">
                <a:ea typeface="+mn-lt"/>
                <a:cs typeface="+mn-lt"/>
              </a:rPr>
              <a:t>AR allows experts to provide real-time support and guidance remotely. Whether for troubleshooting technical issues, guiding assembly tasks, or teaching new skills, AR improves collaboration by overlaying instructions and annotations in the user’s view</a:t>
            </a:r>
            <a:endParaRPr lang="en-GB" sz="1400"/>
          </a:p>
        </p:txBody>
      </p:sp>
      <p:pic>
        <p:nvPicPr>
          <p:cNvPr id="7" name="Picture 6" descr="A group of people holding devices&#10;&#10;AI-generated content may be incorrect.">
            <a:extLst>
              <a:ext uri="{FF2B5EF4-FFF2-40B4-BE49-F238E27FC236}">
                <a16:creationId xmlns:a16="http://schemas.microsoft.com/office/drawing/2014/main" id="{017E9AEC-E20D-2CED-D3E0-ABB276D16801}"/>
              </a:ext>
            </a:extLst>
          </p:cNvPr>
          <p:cNvPicPr>
            <a:picLocks noChangeAspect="1"/>
          </p:cNvPicPr>
          <p:nvPr/>
        </p:nvPicPr>
        <p:blipFill>
          <a:blip r:embed="rId2"/>
          <a:srcRect l="13864" r="32743" b="1"/>
          <a:stretch/>
        </p:blipFill>
        <p:spPr>
          <a:xfrm>
            <a:off x="7546262" y="224921"/>
            <a:ext cx="4415518" cy="3205117"/>
          </a:xfrm>
          <a:prstGeom prst="rect">
            <a:avLst/>
          </a:prstGeom>
        </p:spPr>
      </p:pic>
      <p:sp>
        <p:nvSpPr>
          <p:cNvPr id="4" name="Date Placeholder 3">
            <a:extLst>
              <a:ext uri="{FF2B5EF4-FFF2-40B4-BE49-F238E27FC236}">
                <a16:creationId xmlns:a16="http://schemas.microsoft.com/office/drawing/2014/main" id="{4A9FBEA0-612C-A0D4-6E6F-1A05DB02CFC1}"/>
              </a:ext>
            </a:extLst>
          </p:cNvPr>
          <p:cNvSpPr>
            <a:spLocks noGrp="1"/>
          </p:cNvSpPr>
          <p:nvPr>
            <p:ph type="dt" sz="half" idx="10"/>
          </p:nvPr>
        </p:nvSpPr>
        <p:spPr>
          <a:xfrm>
            <a:off x="838200" y="6356350"/>
            <a:ext cx="2743200" cy="365125"/>
          </a:xfrm>
        </p:spPr>
        <p:txBody>
          <a:bodyPr>
            <a:normAutofit/>
          </a:bodyPr>
          <a:lstStyle/>
          <a:p>
            <a:pPr>
              <a:spcAft>
                <a:spcPts val="600"/>
              </a:spcAft>
            </a:pPr>
            <a:fld id="{0F996519-E62D-4F8C-AE1E-36928EC7D15C}" type="datetime1">
              <a:rPr lang="en-US"/>
              <a:pPr>
                <a:spcAft>
                  <a:spcPts val="600"/>
                </a:spcAft>
              </a:pPr>
              <a:t>2/13/2025</a:t>
            </a:fld>
            <a:endParaRPr lang="en-US"/>
          </a:p>
        </p:txBody>
      </p:sp>
      <p:sp>
        <p:nvSpPr>
          <p:cNvPr id="5" name="Footer Placeholder 4">
            <a:extLst>
              <a:ext uri="{FF2B5EF4-FFF2-40B4-BE49-F238E27FC236}">
                <a16:creationId xmlns:a16="http://schemas.microsoft.com/office/drawing/2014/main" id="{D747B8F5-03B8-94B8-49DB-C450FBAC2EE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 </a:t>
            </a:r>
          </a:p>
        </p:txBody>
      </p:sp>
      <p:sp>
        <p:nvSpPr>
          <p:cNvPr id="6" name="Slide Number Placeholder 5">
            <a:extLst>
              <a:ext uri="{FF2B5EF4-FFF2-40B4-BE49-F238E27FC236}">
                <a16:creationId xmlns:a16="http://schemas.microsoft.com/office/drawing/2014/main" id="{99F9AA1B-B023-E7AC-0965-FCB5A94E2126}"/>
              </a:ext>
            </a:extLst>
          </p:cNvPr>
          <p:cNvSpPr>
            <a:spLocks noGrp="1"/>
          </p:cNvSpPr>
          <p:nvPr>
            <p:ph type="sldNum" sz="quarter" idx="12"/>
          </p:nvPr>
        </p:nvSpPr>
        <p:spPr>
          <a:xfrm>
            <a:off x="8610600" y="6356350"/>
            <a:ext cx="2743200" cy="365125"/>
          </a:xfrm>
        </p:spPr>
        <p:txBody>
          <a:bodyPr>
            <a:normAutofit/>
          </a:bodyPr>
          <a:lstStyle/>
          <a:p>
            <a:pPr>
              <a:spcAft>
                <a:spcPts val="600"/>
              </a:spcAft>
            </a:pPr>
            <a:fld id="{6E91CC32-6A6B-4E2E-BBA1-6864F305DA26}" type="slidenum">
              <a:rPr lang="en-US"/>
              <a:pPr>
                <a:spcAft>
                  <a:spcPts val="600"/>
                </a:spcAft>
              </a:pPr>
              <a:t>6</a:t>
            </a:fld>
            <a:endParaRPr lang="en-US"/>
          </a:p>
        </p:txBody>
      </p:sp>
      <p:pic>
        <p:nvPicPr>
          <p:cNvPr id="22" name="Picture 21" descr="A child wearing a virtual reality headset&#10;&#10;AI-generated content may be incorrect.">
            <a:extLst>
              <a:ext uri="{FF2B5EF4-FFF2-40B4-BE49-F238E27FC236}">
                <a16:creationId xmlns:a16="http://schemas.microsoft.com/office/drawing/2014/main" id="{97901368-B47C-0BD6-B4A4-8DA6960CAACE}"/>
              </a:ext>
            </a:extLst>
          </p:cNvPr>
          <p:cNvPicPr>
            <a:picLocks noChangeAspect="1"/>
          </p:cNvPicPr>
          <p:nvPr/>
        </p:nvPicPr>
        <p:blipFill>
          <a:blip r:embed="rId3"/>
          <a:stretch>
            <a:fillRect/>
          </a:stretch>
        </p:blipFill>
        <p:spPr>
          <a:xfrm>
            <a:off x="7542362" y="3623153"/>
            <a:ext cx="4425351" cy="2760334"/>
          </a:xfrm>
          <a:prstGeom prst="rect">
            <a:avLst/>
          </a:prstGeom>
        </p:spPr>
      </p:pic>
    </p:spTree>
    <p:extLst>
      <p:ext uri="{BB962C8B-B14F-4D97-AF65-F5344CB8AC3E}">
        <p14:creationId xmlns:p14="http://schemas.microsoft.com/office/powerpoint/2010/main" val="206251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3823-6565-50B1-90DE-F3CC18E27F32}"/>
              </a:ext>
            </a:extLst>
          </p:cNvPr>
          <p:cNvSpPr>
            <a:spLocks noGrp="1"/>
          </p:cNvSpPr>
          <p:nvPr>
            <p:ph type="title"/>
          </p:nvPr>
        </p:nvSpPr>
        <p:spPr>
          <a:xfrm>
            <a:off x="1103312" y="452718"/>
            <a:ext cx="8947522" cy="1400530"/>
          </a:xfrm>
        </p:spPr>
        <p:txBody>
          <a:bodyPr anchor="ctr">
            <a:normAutofit/>
          </a:bodyPr>
          <a:lstStyle/>
          <a:p>
            <a:r>
              <a:rPr lang="en-GB" sz="4800" b="1">
                <a:solidFill>
                  <a:srgbClr val="FFFFFF"/>
                </a:solidFill>
              </a:rPr>
              <a:t>Challenge </a:t>
            </a:r>
            <a:endParaRPr lang="en-US" sz="4800" b="1">
              <a:solidFill>
                <a:srgbClr val="FFFFFF"/>
              </a:solidFill>
            </a:endParaRPr>
          </a:p>
        </p:txBody>
      </p:sp>
      <p:sp>
        <p:nvSpPr>
          <p:cNvPr id="3" name="Content Placeholder 2">
            <a:extLst>
              <a:ext uri="{FF2B5EF4-FFF2-40B4-BE49-F238E27FC236}">
                <a16:creationId xmlns:a16="http://schemas.microsoft.com/office/drawing/2014/main" id="{C2A3C72B-FBC8-86B9-9911-FB6973CB29BF}"/>
              </a:ext>
            </a:extLst>
          </p:cNvPr>
          <p:cNvSpPr>
            <a:spLocks noGrp="1"/>
          </p:cNvSpPr>
          <p:nvPr>
            <p:ph idx="1"/>
          </p:nvPr>
        </p:nvSpPr>
        <p:spPr>
          <a:xfrm>
            <a:off x="1103312" y="1699596"/>
            <a:ext cx="8889032" cy="4635067"/>
          </a:xfrm>
        </p:spPr>
        <p:txBody>
          <a:bodyPr vert="horz" lIns="91440" tIns="45720" rIns="91440" bIns="45720" rtlCol="0" anchor="t">
            <a:noAutofit/>
          </a:bodyPr>
          <a:lstStyle/>
          <a:p>
            <a:pPr>
              <a:lnSpc>
                <a:spcPct val="90000"/>
              </a:lnSpc>
            </a:pPr>
            <a:r>
              <a:rPr lang="en-GB" sz="1600" b="1">
                <a:highlight>
                  <a:srgbClr val="C0C0C0"/>
                </a:highlight>
                <a:ea typeface="+mn-lt"/>
                <a:cs typeface="+mn-lt"/>
              </a:rPr>
              <a:t>Technological Limitations:</a:t>
            </a:r>
            <a:endParaRPr lang="en-GB" sz="1600">
              <a:highlight>
                <a:srgbClr val="C0C0C0"/>
              </a:highlight>
            </a:endParaRPr>
          </a:p>
          <a:p>
            <a:pPr>
              <a:lnSpc>
                <a:spcPct val="90000"/>
              </a:lnSpc>
            </a:pPr>
            <a:r>
              <a:rPr lang="en-GB" sz="1600">
                <a:highlight>
                  <a:srgbClr val="C0C0C0"/>
                </a:highlight>
                <a:ea typeface="+mn-lt"/>
                <a:cs typeface="+mn-lt"/>
              </a:rPr>
              <a:t>AR systems need powerful hardware and software to function seamlessly, which is still a barrier in achieving high-quality, low-latency experiences.</a:t>
            </a:r>
            <a:endParaRPr lang="en-GB" sz="1600">
              <a:highlight>
                <a:srgbClr val="C0C0C0"/>
              </a:highlight>
            </a:endParaRPr>
          </a:p>
          <a:p>
            <a:pPr>
              <a:lnSpc>
                <a:spcPct val="90000"/>
              </a:lnSpc>
            </a:pPr>
            <a:r>
              <a:rPr lang="en-GB" sz="1600">
                <a:highlight>
                  <a:srgbClr val="C0C0C0"/>
                </a:highlight>
                <a:ea typeface="+mn-lt"/>
                <a:cs typeface="+mn-lt"/>
              </a:rPr>
              <a:t>Object recognition and environmental mapping in dynamic real-world settings pose additional challenges to accurate AR experiences.</a:t>
            </a:r>
            <a:endParaRPr lang="en-GB" sz="1600">
              <a:highlight>
                <a:srgbClr val="C0C0C0"/>
              </a:highlight>
            </a:endParaRPr>
          </a:p>
          <a:p>
            <a:pPr>
              <a:lnSpc>
                <a:spcPct val="90000"/>
              </a:lnSpc>
            </a:pPr>
            <a:r>
              <a:rPr lang="en-GB" sz="1600" b="1">
                <a:highlight>
                  <a:srgbClr val="C0C0C0"/>
                </a:highlight>
                <a:ea typeface="+mn-lt"/>
                <a:cs typeface="+mn-lt"/>
              </a:rPr>
              <a:t>Cost of AR Devices and Content Development:</a:t>
            </a:r>
            <a:endParaRPr lang="en-GB" sz="1600">
              <a:highlight>
                <a:srgbClr val="C0C0C0"/>
              </a:highlight>
            </a:endParaRPr>
          </a:p>
          <a:p>
            <a:pPr>
              <a:lnSpc>
                <a:spcPct val="90000"/>
              </a:lnSpc>
            </a:pPr>
            <a:r>
              <a:rPr lang="en-GB" sz="1600">
                <a:highlight>
                  <a:srgbClr val="C0C0C0"/>
                </a:highlight>
                <a:ea typeface="+mn-lt"/>
                <a:cs typeface="+mn-lt"/>
              </a:rPr>
              <a:t>The cost of AR devices remains high, and the development of AR content is complex, requiring skilled developers, which increases the cost for businesses and consumers alike.</a:t>
            </a:r>
            <a:endParaRPr lang="en-GB" sz="1600">
              <a:highlight>
                <a:srgbClr val="C0C0C0"/>
              </a:highlight>
            </a:endParaRPr>
          </a:p>
          <a:p>
            <a:pPr>
              <a:lnSpc>
                <a:spcPct val="90000"/>
              </a:lnSpc>
            </a:pPr>
            <a:r>
              <a:rPr lang="en-GB" sz="1600" b="1">
                <a:highlight>
                  <a:srgbClr val="C0C0C0"/>
                </a:highlight>
                <a:ea typeface="+mn-lt"/>
                <a:cs typeface="+mn-lt"/>
              </a:rPr>
              <a:t>Privacy and Data Security Concerns:</a:t>
            </a:r>
            <a:endParaRPr lang="en-GB" sz="1600">
              <a:highlight>
                <a:srgbClr val="C0C0C0"/>
              </a:highlight>
            </a:endParaRPr>
          </a:p>
          <a:p>
            <a:pPr>
              <a:lnSpc>
                <a:spcPct val="90000"/>
              </a:lnSpc>
            </a:pPr>
            <a:r>
              <a:rPr lang="en-GB" sz="1600">
                <a:highlight>
                  <a:srgbClr val="C0C0C0"/>
                </a:highlight>
                <a:ea typeface="+mn-lt"/>
                <a:cs typeface="+mn-lt"/>
              </a:rPr>
              <a:t>AR applications often require access to personal data, such as location, environment scanning, and even facial recognition. This raises concerns about user privacy and data security, particularly with the increasing use of AR in public spaces.</a:t>
            </a:r>
            <a:endParaRPr lang="en-GB" sz="1600">
              <a:highlight>
                <a:srgbClr val="C0C0C0"/>
              </a:highlight>
            </a:endParaRPr>
          </a:p>
          <a:p>
            <a:pPr>
              <a:lnSpc>
                <a:spcPct val="90000"/>
              </a:lnSpc>
            </a:pPr>
            <a:r>
              <a:rPr lang="en-GB" sz="1600" b="1">
                <a:highlight>
                  <a:srgbClr val="C0C0C0"/>
                </a:highlight>
                <a:ea typeface="+mn-lt"/>
                <a:cs typeface="+mn-lt"/>
              </a:rPr>
              <a:t>User Comfort and Adoption Barriers:</a:t>
            </a:r>
            <a:endParaRPr lang="en-GB" sz="1600">
              <a:highlight>
                <a:srgbClr val="C0C0C0"/>
              </a:highlight>
            </a:endParaRPr>
          </a:p>
          <a:p>
            <a:pPr>
              <a:lnSpc>
                <a:spcPct val="90000"/>
              </a:lnSpc>
            </a:pPr>
            <a:r>
              <a:rPr lang="en-GB" sz="1600">
                <a:highlight>
                  <a:srgbClr val="C0C0C0"/>
                </a:highlight>
                <a:ea typeface="+mn-lt"/>
                <a:cs typeface="+mn-lt"/>
              </a:rPr>
              <a:t>Wearing AR glasses or headsets for extended periods can cause discomfort, including eye strain, dizziness, or headaches. This may deter widespread consumer adoption of AR devices.</a:t>
            </a:r>
            <a:endParaRPr lang="en-GB" sz="1600">
              <a:highlight>
                <a:srgbClr val="C0C0C0"/>
              </a:highlight>
            </a:endParaRPr>
          </a:p>
          <a:p>
            <a:pPr marL="0" indent="0">
              <a:lnSpc>
                <a:spcPct val="90000"/>
              </a:lnSpc>
              <a:buNone/>
            </a:pPr>
            <a:endParaRPr lang="en-GB" sz="1600">
              <a:highlight>
                <a:srgbClr val="C0C0C0"/>
              </a:highlight>
            </a:endParaRPr>
          </a:p>
        </p:txBody>
      </p:sp>
      <p:sp>
        <p:nvSpPr>
          <p:cNvPr id="4" name="Date Placeholder 3">
            <a:extLst>
              <a:ext uri="{FF2B5EF4-FFF2-40B4-BE49-F238E27FC236}">
                <a16:creationId xmlns:a16="http://schemas.microsoft.com/office/drawing/2014/main" id="{B610945D-C2BE-84E7-BF3A-8B8B65F8FFE8}"/>
              </a:ext>
            </a:extLst>
          </p:cNvPr>
          <p:cNvSpPr>
            <a:spLocks noGrp="1"/>
          </p:cNvSpPr>
          <p:nvPr>
            <p:ph type="dt" sz="half" idx="10"/>
          </p:nvPr>
        </p:nvSpPr>
        <p:spPr>
          <a:xfrm>
            <a:off x="9254068" y="6355080"/>
            <a:ext cx="2290232" cy="304799"/>
          </a:xfrm>
        </p:spPr>
        <p:txBody>
          <a:bodyPr>
            <a:normAutofit/>
          </a:bodyPr>
          <a:lstStyle/>
          <a:p>
            <a:pPr algn="r">
              <a:spcAft>
                <a:spcPts val="600"/>
              </a:spcAft>
            </a:pPr>
            <a:fld id="{0F996519-E62D-4F8C-AE1E-36928EC7D15C}" type="datetime1">
              <a:rPr lang="en-US">
                <a:solidFill>
                  <a:schemeClr val="tx1">
                    <a:alpha val="60000"/>
                  </a:schemeClr>
                </a:solidFill>
              </a:rPr>
              <a:pPr algn="r">
                <a:spcAft>
                  <a:spcPts val="600"/>
                </a:spcAft>
              </a:pPr>
              <a:t>2/13/2025</a:t>
            </a:fld>
            <a:endParaRPr lang="en-US">
              <a:solidFill>
                <a:schemeClr val="tx1">
                  <a:alpha val="60000"/>
                </a:schemeClr>
              </a:solidFill>
            </a:endParaRPr>
          </a:p>
        </p:txBody>
      </p:sp>
      <p:sp>
        <p:nvSpPr>
          <p:cNvPr id="5" name="Footer Placeholder 4">
            <a:extLst>
              <a:ext uri="{FF2B5EF4-FFF2-40B4-BE49-F238E27FC236}">
                <a16:creationId xmlns:a16="http://schemas.microsoft.com/office/drawing/2014/main" id="{12C25CD2-CE9A-E30E-EF61-A137B91D322D}"/>
              </a:ext>
            </a:extLst>
          </p:cNvPr>
          <p:cNvSpPr>
            <a:spLocks noGrp="1"/>
          </p:cNvSpPr>
          <p:nvPr>
            <p:ph type="ftr" sz="quarter" idx="11"/>
          </p:nvPr>
        </p:nvSpPr>
        <p:spPr>
          <a:xfrm>
            <a:off x="636915" y="6355080"/>
            <a:ext cx="3859795" cy="304801"/>
          </a:xfrm>
        </p:spPr>
        <p:txBody>
          <a:bodyPr>
            <a:normAutofit/>
          </a:bodyPr>
          <a:lstStyle/>
          <a:p>
            <a:pPr>
              <a:spcAft>
                <a:spcPts val="600"/>
              </a:spcAft>
            </a:pPr>
            <a:r>
              <a:rPr lang="en-US">
                <a:solidFill>
                  <a:schemeClr val="tx1">
                    <a:alpha val="60000"/>
                  </a:schemeClr>
                </a:solidFill>
              </a:rPr>
              <a:t> </a:t>
            </a:r>
          </a:p>
        </p:txBody>
      </p:sp>
      <p:sp>
        <p:nvSpPr>
          <p:cNvPr id="6" name="Slide Number Placeholder 5">
            <a:extLst>
              <a:ext uri="{FF2B5EF4-FFF2-40B4-BE49-F238E27FC236}">
                <a16:creationId xmlns:a16="http://schemas.microsoft.com/office/drawing/2014/main" id="{3FE11A60-8B03-B34F-7118-5369499292CF}"/>
              </a:ext>
            </a:extLst>
          </p:cNvPr>
          <p:cNvSpPr>
            <a:spLocks noGrp="1"/>
          </p:cNvSpPr>
          <p:nvPr>
            <p:ph type="sldNum" sz="quarter" idx="12"/>
          </p:nvPr>
        </p:nvSpPr>
        <p:spPr/>
        <p:txBody>
          <a:bodyPr>
            <a:normAutofit/>
          </a:bodyPr>
          <a:lstStyle/>
          <a:p>
            <a:pPr>
              <a:spcAft>
                <a:spcPts val="600"/>
              </a:spcAft>
            </a:pPr>
            <a:fld id="{6E91CC32-6A6B-4E2E-BBA1-6864F305DA26}"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8526207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B105-E668-2EA7-BCE4-5F86D46BB5BC}"/>
              </a:ext>
            </a:extLst>
          </p:cNvPr>
          <p:cNvSpPr>
            <a:spLocks noGrp="1"/>
          </p:cNvSpPr>
          <p:nvPr>
            <p:ph type="title"/>
          </p:nvPr>
        </p:nvSpPr>
        <p:spPr>
          <a:xfrm>
            <a:off x="1156851" y="637762"/>
            <a:ext cx="9888496" cy="900131"/>
          </a:xfrm>
        </p:spPr>
        <p:txBody>
          <a:bodyPr anchor="t">
            <a:normAutofit/>
          </a:bodyPr>
          <a:lstStyle/>
          <a:p>
            <a:r>
              <a:rPr lang="nep" sz="4000">
                <a:solidFill>
                  <a:schemeClr val="bg1"/>
                </a:solidFill>
              </a:rPr>
              <a:t>C</a:t>
            </a:r>
            <a:r>
              <a:rPr lang="en-GB" sz="4000">
                <a:solidFill>
                  <a:schemeClr val="bg1"/>
                </a:solidFill>
              </a:rPr>
              <a:t>onclusion</a:t>
            </a:r>
            <a:endParaRPr lang="en-US" sz="4000">
              <a:solidFill>
                <a:schemeClr val="bg1"/>
              </a:solidFill>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C2DEC2A-B8BF-D0BA-29FC-40DD03354EE0}"/>
              </a:ext>
            </a:extLst>
          </p:cNvPr>
          <p:cNvSpPr>
            <a:spLocks noGrp="1"/>
          </p:cNvSpPr>
          <p:nvPr>
            <p:ph type="dt" sz="half" idx="10"/>
          </p:nvPr>
        </p:nvSpPr>
        <p:spPr>
          <a:xfrm rot="5400000">
            <a:off x="-331735" y="1294644"/>
            <a:ext cx="1627275" cy="313512"/>
          </a:xfrm>
        </p:spPr>
        <p:txBody>
          <a:bodyPr anchor="ctr">
            <a:normAutofit/>
          </a:bodyPr>
          <a:lstStyle/>
          <a:p>
            <a:pPr>
              <a:spcAft>
                <a:spcPts val="600"/>
              </a:spcAft>
            </a:pPr>
            <a:fld id="{0F996519-E62D-4F8C-AE1E-36928EC7D15C}" type="datetime1">
              <a:rPr lang="en-US" sz="900">
                <a:solidFill>
                  <a:schemeClr val="bg1"/>
                </a:solidFill>
              </a:rPr>
              <a:pPr>
                <a:spcAft>
                  <a:spcPts val="600"/>
                </a:spcAft>
              </a:pPr>
              <a:t>2/13/2025</a:t>
            </a:fld>
            <a:endParaRPr lang="en-US" sz="900">
              <a:solidFill>
                <a:schemeClr val="bg1"/>
              </a:solidFill>
            </a:endParaRPr>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32F4DE3-FFF5-A5FB-E5F3-A7B944A02416}"/>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6E91CC32-6A6B-4E2E-BBA1-6864F305DA26}" type="slidenum">
              <a:rPr lang="en-US" sz="1400">
                <a:solidFill>
                  <a:schemeClr val="tx1"/>
                </a:solidFill>
              </a:rPr>
              <a:pPr algn="ctr">
                <a:spcAft>
                  <a:spcPts val="600"/>
                </a:spcAft>
              </a:pPr>
              <a:t>8</a:t>
            </a:fld>
            <a:endParaRPr lang="en-US" sz="1400">
              <a:solidFill>
                <a:schemeClr val="tx1"/>
              </a:solidFill>
            </a:endParaRPr>
          </a:p>
        </p:txBody>
      </p:sp>
      <p:sp>
        <p:nvSpPr>
          <p:cNvPr id="5" name="Footer Placeholder 4">
            <a:extLst>
              <a:ext uri="{FF2B5EF4-FFF2-40B4-BE49-F238E27FC236}">
                <a16:creationId xmlns:a16="http://schemas.microsoft.com/office/drawing/2014/main" id="{33AF4EEA-8127-8A0C-197B-2E3358FCB16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tx1"/>
                </a:solidFill>
              </a:rPr>
              <a:t> </a:t>
            </a:r>
          </a:p>
        </p:txBody>
      </p:sp>
      <p:sp>
        <p:nvSpPr>
          <p:cNvPr id="3" name="Content Placeholder 2">
            <a:extLst>
              <a:ext uri="{FF2B5EF4-FFF2-40B4-BE49-F238E27FC236}">
                <a16:creationId xmlns:a16="http://schemas.microsoft.com/office/drawing/2014/main" id="{7A16B10C-802B-536E-34A6-E204D2F60B6B}"/>
              </a:ext>
            </a:extLst>
          </p:cNvPr>
          <p:cNvSpPr>
            <a:spLocks noGrp="1"/>
          </p:cNvSpPr>
          <p:nvPr>
            <p:ph idx="1"/>
          </p:nvPr>
        </p:nvSpPr>
        <p:spPr>
          <a:xfrm>
            <a:off x="1155548" y="2217343"/>
            <a:ext cx="9880893" cy="3959619"/>
          </a:xfrm>
        </p:spPr>
        <p:txBody>
          <a:bodyPr vert="horz" lIns="91440" tIns="45720" rIns="91440" bIns="45720" rtlCol="0">
            <a:normAutofit/>
          </a:bodyPr>
          <a:lstStyle/>
          <a:p>
            <a:r>
              <a:rPr lang="en-GB" sz="2400">
                <a:ea typeface="+mn-lt"/>
                <a:cs typeface="+mn-lt"/>
              </a:rPr>
              <a:t>Augmented Reality is a transformative technology with the potential to impact a wide range of industries, from healthcare to retail to education.</a:t>
            </a:r>
            <a:endParaRPr lang="en-GB" sz="2400"/>
          </a:p>
          <a:p>
            <a:r>
              <a:rPr lang="en-GB" sz="2400">
                <a:ea typeface="+mn-lt"/>
                <a:cs typeface="+mn-lt"/>
              </a:rPr>
              <a:t>While there are several challenges related to technology, cost, and user experience, the continuous evolution of AR hardware and software is expected to address many of these issues in the coming years.</a:t>
            </a:r>
            <a:endParaRPr lang="en-GB" sz="2400"/>
          </a:p>
          <a:p>
            <a:r>
              <a:rPr lang="en-GB" sz="2400">
                <a:ea typeface="+mn-lt"/>
                <a:cs typeface="+mn-lt"/>
              </a:rPr>
              <a:t>The future of AR is promising, with applications likely to expand and become more integrated into everyday life. As the technology matures, AR will offer new opportunities for enhancing communication, learning, and interactive experiences.</a:t>
            </a:r>
            <a:endParaRPr lang="en-GB" sz="2400"/>
          </a:p>
          <a:p>
            <a:endParaRPr lang="en-GB" sz="2400"/>
          </a:p>
        </p:txBody>
      </p:sp>
    </p:spTree>
    <p:extLst>
      <p:ext uri="{BB962C8B-B14F-4D97-AF65-F5344CB8AC3E}">
        <p14:creationId xmlns:p14="http://schemas.microsoft.com/office/powerpoint/2010/main" val="103655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89313-8364-E47B-F4C4-120FF436A374}"/>
              </a:ext>
            </a:extLst>
          </p:cNvPr>
          <p:cNvSpPr>
            <a:spLocks noGrp="1"/>
          </p:cNvSpPr>
          <p:nvPr>
            <p:ph type="title"/>
          </p:nvPr>
        </p:nvSpPr>
        <p:spPr>
          <a:xfrm>
            <a:off x="1171074" y="1396686"/>
            <a:ext cx="3240506" cy="4064628"/>
          </a:xfrm>
        </p:spPr>
        <p:txBody>
          <a:bodyPr>
            <a:normAutofit/>
          </a:bodyPr>
          <a:lstStyle/>
          <a:p>
            <a:r>
              <a:rPr lang="en-GB">
                <a:solidFill>
                  <a:srgbClr val="FFFFFF"/>
                </a:solidFill>
              </a:rPr>
              <a:t>References </a:t>
            </a:r>
            <a:endParaRPr lang="en-US">
              <a:solidFill>
                <a:srgbClr val="FFFFFF"/>
              </a:solidFill>
            </a:endParaRPr>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FD775C-16A2-526D-76A0-540DF263980F}"/>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sz="1500">
                <a:ea typeface="+mn-lt"/>
                <a:cs typeface="+mn-lt"/>
              </a:rPr>
              <a:t>Include a list of the academic papers, articles, websites, and other sources used to research the presentation. For example:</a:t>
            </a:r>
            <a:endParaRPr lang="en-US" sz="1500"/>
          </a:p>
          <a:p>
            <a:pPr marL="0" indent="0">
              <a:buNone/>
            </a:pPr>
            <a:r>
              <a:rPr lang="en-GB" sz="1500"/>
              <a:t>        </a:t>
            </a:r>
          </a:p>
          <a:p>
            <a:pPr marL="0" indent="0">
              <a:buNone/>
            </a:pPr>
            <a:endParaRPr lang="en-GB" sz="1500"/>
          </a:p>
          <a:p>
            <a:pPr marL="0" indent="0">
              <a:buNone/>
            </a:pPr>
            <a:r>
              <a:rPr lang="en-GB" sz="1500"/>
              <a:t>   </a:t>
            </a:r>
            <a:r>
              <a:rPr lang="en-GB" sz="1500">
                <a:latin typeface="Arial"/>
                <a:cs typeface="Arial"/>
                <a:hlinkClick r:id="rId2"/>
              </a:rPr>
              <a:t>A systematic review of </a:t>
            </a:r>
            <a:r>
              <a:rPr lang="en-GB" sz="1500" b="1">
                <a:latin typeface="Arial"/>
                <a:cs typeface="Arial"/>
                <a:hlinkClick r:id="rId2"/>
              </a:rPr>
              <a:t>augmented reality </a:t>
            </a:r>
            <a:r>
              <a:rPr lang="en-GB" sz="1500">
                <a:latin typeface="Arial"/>
                <a:cs typeface="Arial"/>
                <a:hlinkClick r:id="rId2"/>
              </a:rPr>
              <a:t>in science, technology, engineering and mathematics education</a:t>
            </a:r>
            <a:endParaRPr lang="en-GB" sz="1500">
              <a:latin typeface="Arial"/>
              <a:cs typeface="Arial"/>
            </a:endParaRPr>
          </a:p>
          <a:p>
            <a:pPr>
              <a:buNone/>
            </a:pPr>
            <a:r>
              <a:rPr lang="en-GB" sz="1500" u="sng">
                <a:latin typeface="Arial"/>
                <a:cs typeface="Arial"/>
                <a:hlinkClick r:id="rId3"/>
              </a:rPr>
              <a:t>A framework for analysis and development of </a:t>
            </a:r>
            <a:r>
              <a:rPr lang="en-GB" sz="1500" b="1" u="sng">
                <a:latin typeface="Arial"/>
                <a:cs typeface="Arial"/>
                <a:hlinkClick r:id="rId3"/>
              </a:rPr>
              <a:t>augmented reality </a:t>
            </a:r>
            <a:r>
              <a:rPr lang="en-GB" sz="1500" u="sng">
                <a:latin typeface="Arial"/>
                <a:cs typeface="Arial"/>
                <a:hlinkClick r:id="rId3"/>
              </a:rPr>
              <a:t>applications in science and engineering teaching</a:t>
            </a:r>
            <a:endParaRPr lang="en-GB" sz="1500"/>
          </a:p>
          <a:p>
            <a:pPr marL="0" indent="0">
              <a:buNone/>
            </a:pPr>
            <a:endParaRPr lang="en-GB" sz="1500">
              <a:latin typeface="Arial"/>
              <a:cs typeface="Arial"/>
            </a:endParaRPr>
          </a:p>
          <a:p>
            <a:pPr marL="0" indent="0">
              <a:buNone/>
            </a:pPr>
            <a:endParaRPr lang="en-GB" sz="1500">
              <a:latin typeface="Arial"/>
              <a:cs typeface="Arial"/>
            </a:endParaRPr>
          </a:p>
          <a:p>
            <a:pPr marL="0" indent="0">
              <a:buNone/>
            </a:pPr>
            <a:endParaRPr lang="en-GB" sz="1500"/>
          </a:p>
          <a:p>
            <a:pPr marL="0" indent="0">
              <a:buNone/>
            </a:pPr>
            <a:endParaRPr lang="en-GB" sz="1500"/>
          </a:p>
          <a:p>
            <a:pPr marL="0" indent="0">
              <a:buNone/>
            </a:pPr>
            <a:r>
              <a:rPr lang="en-GB" sz="1500"/>
              <a:t>  </a:t>
            </a:r>
          </a:p>
          <a:p>
            <a:pPr marL="0" indent="0">
              <a:buNone/>
            </a:pPr>
            <a:endParaRPr lang="en-GB" sz="1500"/>
          </a:p>
        </p:txBody>
      </p:sp>
      <p:sp>
        <p:nvSpPr>
          <p:cNvPr id="4" name="Date Placeholder 3">
            <a:extLst>
              <a:ext uri="{FF2B5EF4-FFF2-40B4-BE49-F238E27FC236}">
                <a16:creationId xmlns:a16="http://schemas.microsoft.com/office/drawing/2014/main" id="{38EAF0C2-80C7-48BC-915A-2343A6122C23}"/>
              </a:ext>
            </a:extLst>
          </p:cNvPr>
          <p:cNvSpPr>
            <a:spLocks noGrp="1"/>
          </p:cNvSpPr>
          <p:nvPr>
            <p:ph type="dt" sz="half" idx="10"/>
          </p:nvPr>
        </p:nvSpPr>
        <p:spPr>
          <a:xfrm>
            <a:off x="838200" y="6356350"/>
            <a:ext cx="2743200" cy="365125"/>
          </a:xfrm>
        </p:spPr>
        <p:txBody>
          <a:bodyPr>
            <a:normAutofit/>
          </a:bodyPr>
          <a:lstStyle/>
          <a:p>
            <a:pPr>
              <a:spcAft>
                <a:spcPts val="600"/>
              </a:spcAft>
            </a:pPr>
            <a:fld id="{0F996519-E62D-4F8C-AE1E-36928EC7D15C}" type="datetime1">
              <a:rPr lang="en-US"/>
              <a:pPr>
                <a:spcAft>
                  <a:spcPts val="600"/>
                </a:spcAft>
              </a:pPr>
              <a:t>2/13/2025</a:t>
            </a:fld>
            <a:endParaRPr lang="en-US"/>
          </a:p>
        </p:txBody>
      </p:sp>
      <p:sp>
        <p:nvSpPr>
          <p:cNvPr id="5" name="Footer Placeholder 4">
            <a:extLst>
              <a:ext uri="{FF2B5EF4-FFF2-40B4-BE49-F238E27FC236}">
                <a16:creationId xmlns:a16="http://schemas.microsoft.com/office/drawing/2014/main" id="{11950999-6062-A982-FED6-D8A5CB2DB4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 </a:t>
            </a:r>
          </a:p>
        </p:txBody>
      </p:sp>
      <p:sp>
        <p:nvSpPr>
          <p:cNvPr id="6" name="Slide Number Placeholder 5">
            <a:extLst>
              <a:ext uri="{FF2B5EF4-FFF2-40B4-BE49-F238E27FC236}">
                <a16:creationId xmlns:a16="http://schemas.microsoft.com/office/drawing/2014/main" id="{E89DF690-B17C-B36D-8647-B77B72FC9BF2}"/>
              </a:ext>
            </a:extLst>
          </p:cNvPr>
          <p:cNvSpPr>
            <a:spLocks noGrp="1"/>
          </p:cNvSpPr>
          <p:nvPr>
            <p:ph type="sldNum" sz="quarter" idx="12"/>
          </p:nvPr>
        </p:nvSpPr>
        <p:spPr>
          <a:xfrm>
            <a:off x="8610600" y="6356350"/>
            <a:ext cx="2743200" cy="365125"/>
          </a:xfrm>
        </p:spPr>
        <p:txBody>
          <a:bodyPr>
            <a:normAutofit/>
          </a:bodyPr>
          <a:lstStyle/>
          <a:p>
            <a:pPr>
              <a:spcAft>
                <a:spcPts val="600"/>
              </a:spcAft>
            </a:pPr>
            <a:fld id="{6E91CC32-6A6B-4E2E-BBA1-6864F305DA26}" type="slidenum">
              <a:rPr lang="en-US"/>
              <a:pPr>
                <a:spcAft>
                  <a:spcPts val="600"/>
                </a:spcAft>
              </a:pPr>
              <a:t>9</a:t>
            </a:fld>
            <a:endParaRPr lang="en-US"/>
          </a:p>
        </p:txBody>
      </p:sp>
    </p:spTree>
    <p:extLst>
      <p:ext uri="{BB962C8B-B14F-4D97-AF65-F5344CB8AC3E}">
        <p14:creationId xmlns:p14="http://schemas.microsoft.com/office/powerpoint/2010/main" val="36553937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Augmented Reality (AR)</vt:lpstr>
      <vt:lpstr>Abstract </vt:lpstr>
      <vt:lpstr>Introduction </vt:lpstr>
      <vt:lpstr>Problem Statement </vt:lpstr>
      <vt:lpstr>Research and finding</vt:lpstr>
      <vt:lpstr>Opportunity  </vt:lpstr>
      <vt:lpstr>Challenge </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(AR)</dc:title>
  <dc:creator/>
  <cp:revision>9</cp:revision>
  <dcterms:created xsi:type="dcterms:W3CDTF">2024-12-27T13:30:17Z</dcterms:created>
  <dcterms:modified xsi:type="dcterms:W3CDTF">2025-02-13T09:52:23Z</dcterms:modified>
</cp:coreProperties>
</file>