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25"/>
  </p:notesMasterIdLst>
  <p:handoutMasterIdLst>
    <p:handoutMasterId r:id="rId26"/>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0"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3/5/2022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20</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3/5/2022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3/5/2022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3/5/2022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3/5/2022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3/5/2022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3/5/2022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3/5/2022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fontScale="90000"/>
          </a:bodyPr>
          <a:lstStyle/>
          <a:p>
            <a:r>
              <a:rPr lang="en-US" sz="3000" dirty="0">
                <a:solidFill>
                  <a:schemeClr val="tx1"/>
                </a:solidFill>
              </a:rPr>
              <a:t>BIG DATA SPARK AND NO SQL ASSIGNMENT</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By Pawan Thakur (A21020)</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915D-000D-44AF-98E9-3048F0E35952}"/>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DFC39B66-B3A6-424A-A8A6-374CFD5F15F4}"/>
              </a:ext>
            </a:extLst>
          </p:cNvPr>
          <p:cNvSpPr>
            <a:spLocks noGrp="1"/>
          </p:cNvSpPr>
          <p:nvPr>
            <p:ph idx="1"/>
          </p:nvPr>
        </p:nvSpPr>
        <p:spPr/>
        <p:txBody>
          <a:bodyPr/>
          <a:lstStyle/>
          <a:p>
            <a:pPr marL="342900" indent="-342900">
              <a:buFont typeface="+mj-lt"/>
              <a:buAutoNum type="arabicPeriod"/>
            </a:pPr>
            <a:r>
              <a:rPr lang="en-US" dirty="0"/>
              <a:t>We then standardize the data using the Standard Scaler so the datapoints are on the same scale</a:t>
            </a:r>
          </a:p>
          <a:p>
            <a:pPr marL="342900" indent="-342900">
              <a:buFont typeface="+mj-lt"/>
              <a:buAutoNum type="arabicPeriod"/>
            </a:pPr>
            <a:r>
              <a:rPr lang="en-US" dirty="0"/>
              <a:t>We then find the optimal Value for K either 2 or 3 using the </a:t>
            </a:r>
            <a:r>
              <a:rPr lang="en-US" dirty="0" err="1"/>
              <a:t>trainingCost</a:t>
            </a:r>
            <a:r>
              <a:rPr lang="en-US" dirty="0"/>
              <a:t> function in Spark</a:t>
            </a:r>
          </a:p>
          <a:p>
            <a:pPr marL="342900" indent="-342900">
              <a:buFont typeface="+mj-lt"/>
              <a:buAutoNum type="arabicPeriod"/>
            </a:pPr>
            <a:r>
              <a:rPr lang="en-US" dirty="0"/>
              <a:t>Although 3 cluster had a lower score we first modelled using K=3 but it was unevenly spread unlike the information provided to us by the domain experts </a:t>
            </a:r>
            <a:r>
              <a:rPr lang="en-US" dirty="0" err="1"/>
              <a:t>i.e</a:t>
            </a:r>
            <a:r>
              <a:rPr lang="en-US" dirty="0"/>
              <a:t> Forensic engineers</a:t>
            </a:r>
          </a:p>
          <a:p>
            <a:pPr marL="342900" indent="-342900">
              <a:buFont typeface="+mj-lt"/>
              <a:buAutoNum type="arabicPeriod"/>
            </a:pPr>
            <a:r>
              <a:rPr lang="en-US" dirty="0"/>
              <a:t>So we take K= 2 and we find the attack are evenly traded off. So we do the clustering by take K=2 and make 2 clusters</a:t>
            </a:r>
          </a:p>
        </p:txBody>
      </p:sp>
    </p:spTree>
    <p:extLst>
      <p:ext uri="{BB962C8B-B14F-4D97-AF65-F5344CB8AC3E}">
        <p14:creationId xmlns:p14="http://schemas.microsoft.com/office/powerpoint/2010/main" val="230425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B28A-8970-453F-A5D6-5EF7CA58ABFE}"/>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15840ECE-18C8-4863-A72C-286DE3D5C4AB}"/>
              </a:ext>
            </a:extLst>
          </p:cNvPr>
          <p:cNvSpPr>
            <a:spLocks noGrp="1"/>
          </p:cNvSpPr>
          <p:nvPr>
            <p:ph idx="1"/>
          </p:nvPr>
        </p:nvSpPr>
        <p:spPr>
          <a:xfrm>
            <a:off x="2231136" y="2638044"/>
            <a:ext cx="7729728" cy="2795347"/>
          </a:xfrm>
        </p:spPr>
        <p:txBody>
          <a:bodyPr/>
          <a:lstStyle/>
          <a:p>
            <a:r>
              <a:rPr lang="en-US" dirty="0"/>
              <a:t>We used Python and Spark to solve the above problem</a:t>
            </a:r>
          </a:p>
          <a:p>
            <a:r>
              <a:rPr lang="en-US" dirty="0"/>
              <a:t>We used read.csv function to read the data</a:t>
            </a:r>
          </a:p>
          <a:p>
            <a:r>
              <a:rPr lang="en-US" dirty="0"/>
              <a:t>We used </a:t>
            </a:r>
            <a:r>
              <a:rPr lang="en-US" dirty="0" err="1"/>
              <a:t>pyspark.ml.clustering</a:t>
            </a:r>
            <a:r>
              <a:rPr lang="en-US" dirty="0"/>
              <a:t> to import </a:t>
            </a:r>
            <a:r>
              <a:rPr lang="en-US" dirty="0" err="1"/>
              <a:t>Kmeans</a:t>
            </a:r>
            <a:endParaRPr lang="en-US" dirty="0"/>
          </a:p>
          <a:p>
            <a:r>
              <a:rPr lang="en-US" dirty="0"/>
              <a:t>We used </a:t>
            </a:r>
            <a:r>
              <a:rPr lang="en-US" dirty="0" err="1"/>
              <a:t>printSchema</a:t>
            </a:r>
            <a:r>
              <a:rPr lang="en-US" dirty="0"/>
              <a:t> to check the structure of the </a:t>
            </a:r>
            <a:r>
              <a:rPr lang="en-US" dirty="0" err="1"/>
              <a:t>dataframe</a:t>
            </a:r>
            <a:endParaRPr lang="en-US" dirty="0"/>
          </a:p>
          <a:p>
            <a:r>
              <a:rPr lang="fr-FR" dirty="0" err="1"/>
              <a:t>pyspark.ml.feature</a:t>
            </a:r>
            <a:r>
              <a:rPr lang="fr-FR" dirty="0"/>
              <a:t> import </a:t>
            </a:r>
            <a:r>
              <a:rPr lang="fr-FR" dirty="0" err="1"/>
              <a:t>VectorAssembler</a:t>
            </a:r>
            <a:r>
              <a:rPr lang="fr-FR" dirty="0"/>
              <a:t> to </a:t>
            </a:r>
            <a:r>
              <a:rPr lang="fr-FR" dirty="0" err="1"/>
              <a:t>perform</a:t>
            </a:r>
            <a:r>
              <a:rPr lang="fr-FR" dirty="0"/>
              <a:t> </a:t>
            </a:r>
            <a:r>
              <a:rPr lang="fr-FR" dirty="0" err="1"/>
              <a:t>feature</a:t>
            </a:r>
            <a:r>
              <a:rPr lang="fr-FR" dirty="0"/>
              <a:t> transformations</a:t>
            </a:r>
          </a:p>
          <a:p>
            <a:r>
              <a:rPr lang="fr-FR" dirty="0" err="1"/>
              <a:t>We</a:t>
            </a:r>
            <a:r>
              <a:rPr lang="fr-FR" dirty="0"/>
              <a:t> use </a:t>
            </a:r>
            <a:r>
              <a:rPr lang="fr-FR" dirty="0" err="1"/>
              <a:t>StandardScaler</a:t>
            </a:r>
            <a:r>
              <a:rPr lang="fr-FR" dirty="0"/>
              <a:t> to </a:t>
            </a:r>
            <a:r>
              <a:rPr lang="fr-FR" dirty="0" err="1"/>
              <a:t>scale</a:t>
            </a:r>
            <a:r>
              <a:rPr lang="fr-FR" dirty="0"/>
              <a:t> the data</a:t>
            </a:r>
          </a:p>
          <a:p>
            <a:pPr marL="0" indent="0">
              <a:buNone/>
            </a:pPr>
            <a:endParaRPr lang="en-US" dirty="0"/>
          </a:p>
          <a:p>
            <a:endParaRPr lang="en-IN" dirty="0"/>
          </a:p>
        </p:txBody>
      </p:sp>
    </p:spTree>
    <p:extLst>
      <p:ext uri="{BB962C8B-B14F-4D97-AF65-F5344CB8AC3E}">
        <p14:creationId xmlns:p14="http://schemas.microsoft.com/office/powerpoint/2010/main" val="242504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6631-AA70-4402-8A19-332F6DAB49DF}"/>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FF801AC8-05A7-4282-99E1-AEC6958BE08B}"/>
              </a:ext>
            </a:extLst>
          </p:cNvPr>
          <p:cNvSpPr>
            <a:spLocks noGrp="1"/>
          </p:cNvSpPr>
          <p:nvPr>
            <p:ph idx="1"/>
          </p:nvPr>
        </p:nvSpPr>
        <p:spPr>
          <a:xfrm>
            <a:off x="2241997" y="2332383"/>
            <a:ext cx="7729728" cy="3560925"/>
          </a:xfrm>
        </p:spPr>
        <p:txBody>
          <a:bodyPr/>
          <a:lstStyle/>
          <a:p>
            <a:r>
              <a:rPr lang="en-US" dirty="0"/>
              <a:t>We used </a:t>
            </a:r>
            <a:r>
              <a:rPr lang="en-US" dirty="0" err="1"/>
              <a:t>trainingCost</a:t>
            </a:r>
            <a:r>
              <a:rPr lang="en-US" dirty="0"/>
              <a:t> feature of Spark to calculate cost for optimum value of K</a:t>
            </a:r>
          </a:p>
          <a:p>
            <a:r>
              <a:rPr lang="en-US" dirty="0"/>
              <a:t>We used Tableau as well to create visualizations</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7901708-0136-4B11-A222-509C0DB972E7}"/>
              </a:ext>
            </a:extLst>
          </p:cNvPr>
          <p:cNvPicPr>
            <a:picLocks noChangeAspect="1"/>
          </p:cNvPicPr>
          <p:nvPr/>
        </p:nvPicPr>
        <p:blipFill>
          <a:blip r:embed="rId2"/>
          <a:stretch>
            <a:fillRect/>
          </a:stretch>
        </p:blipFill>
        <p:spPr>
          <a:xfrm>
            <a:off x="2364518" y="3429000"/>
            <a:ext cx="7484685" cy="856008"/>
          </a:xfrm>
          <a:prstGeom prst="rect">
            <a:avLst/>
          </a:prstGeom>
        </p:spPr>
      </p:pic>
      <p:pic>
        <p:nvPicPr>
          <p:cNvPr id="7" name="Picture 6">
            <a:extLst>
              <a:ext uri="{FF2B5EF4-FFF2-40B4-BE49-F238E27FC236}">
                <a16:creationId xmlns:a16="http://schemas.microsoft.com/office/drawing/2014/main" id="{A047711C-C9D3-4946-B986-81BD2E1E3240}"/>
              </a:ext>
            </a:extLst>
          </p:cNvPr>
          <p:cNvPicPr>
            <a:picLocks noChangeAspect="1"/>
          </p:cNvPicPr>
          <p:nvPr/>
        </p:nvPicPr>
        <p:blipFill>
          <a:blip r:embed="rId3"/>
          <a:stretch>
            <a:fillRect/>
          </a:stretch>
        </p:blipFill>
        <p:spPr>
          <a:xfrm>
            <a:off x="4367833" y="4382883"/>
            <a:ext cx="2952750" cy="1543050"/>
          </a:xfrm>
          <a:prstGeom prst="rect">
            <a:avLst/>
          </a:prstGeom>
        </p:spPr>
      </p:pic>
    </p:spTree>
    <p:extLst>
      <p:ext uri="{BB962C8B-B14F-4D97-AF65-F5344CB8AC3E}">
        <p14:creationId xmlns:p14="http://schemas.microsoft.com/office/powerpoint/2010/main" val="208047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4434-694F-4982-8B31-48C19B517073}"/>
              </a:ext>
            </a:extLst>
          </p:cNvPr>
          <p:cNvSpPr>
            <a:spLocks noGrp="1"/>
          </p:cNvSpPr>
          <p:nvPr>
            <p:ph type="title"/>
          </p:nvPr>
        </p:nvSpPr>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60535115-969D-4975-8861-357B14644097}"/>
              </a:ext>
            </a:extLst>
          </p:cNvPr>
          <p:cNvSpPr>
            <a:spLocks noGrp="1"/>
          </p:cNvSpPr>
          <p:nvPr>
            <p:ph idx="1"/>
          </p:nvPr>
        </p:nvSpPr>
        <p:spPr/>
        <p:txBody>
          <a:bodyPr/>
          <a:lstStyle/>
          <a:p>
            <a:r>
              <a:rPr lang="en-US" dirty="0"/>
              <a:t>We tested for 3 cluster and 2 clusters and found that the cost decreased for 3 clusters so ideally it should have been the optimum K value but since domain expertise requires that clusters to be evenly split so we tested for both 2 and 3</a:t>
            </a:r>
          </a:p>
          <a:p>
            <a:r>
              <a:rPr lang="en-US" dirty="0"/>
              <a:t>We first tried 3 clusters we saw it was not evenly split</a:t>
            </a:r>
          </a:p>
          <a:p>
            <a:r>
              <a:rPr lang="en-US" dirty="0"/>
              <a:t>We then performed clustering with 2 clusters and found it was evenly split so we go with 2 clusters  </a:t>
            </a:r>
            <a:endParaRPr lang="en-IN" dirty="0"/>
          </a:p>
        </p:txBody>
      </p:sp>
    </p:spTree>
    <p:extLst>
      <p:ext uri="{BB962C8B-B14F-4D97-AF65-F5344CB8AC3E}">
        <p14:creationId xmlns:p14="http://schemas.microsoft.com/office/powerpoint/2010/main" val="197948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6B99-023E-445E-A5B9-016671D7205B}"/>
              </a:ext>
            </a:extLst>
          </p:cNvPr>
          <p:cNvSpPr>
            <a:spLocks noGrp="1"/>
          </p:cNvSpPr>
          <p:nvPr>
            <p:ph type="title"/>
          </p:nvPr>
        </p:nvSpPr>
        <p:spPr>
          <a:xfrm>
            <a:off x="2231136" y="964692"/>
            <a:ext cx="5746673" cy="599065"/>
          </a:xfrm>
        </p:spPr>
        <p:txBody>
          <a:bodyPr>
            <a:normAutofit fontScale="90000"/>
          </a:bodyPr>
          <a:lstStyle/>
          <a:p>
            <a:r>
              <a:rPr lang="en-US" dirty="0"/>
              <a:t>VISUALIZATIONS</a:t>
            </a:r>
            <a:endParaRPr lang="en-IN" dirty="0"/>
          </a:p>
        </p:txBody>
      </p:sp>
      <p:sp>
        <p:nvSpPr>
          <p:cNvPr id="3" name="Content Placeholder 2">
            <a:extLst>
              <a:ext uri="{FF2B5EF4-FFF2-40B4-BE49-F238E27FC236}">
                <a16:creationId xmlns:a16="http://schemas.microsoft.com/office/drawing/2014/main" id="{EE7AC354-9D62-47B6-8743-FDF9142B055D}"/>
              </a:ext>
            </a:extLst>
          </p:cNvPr>
          <p:cNvSpPr>
            <a:spLocks noGrp="1"/>
          </p:cNvSpPr>
          <p:nvPr>
            <p:ph idx="1"/>
          </p:nvPr>
        </p:nvSpPr>
        <p:spPr>
          <a:xfrm>
            <a:off x="1528771" y="1753195"/>
            <a:ext cx="7729728" cy="599066"/>
          </a:xfrm>
        </p:spPr>
        <p:txBody>
          <a:bodyPr/>
          <a:lstStyle/>
          <a:p>
            <a:r>
              <a:rPr lang="en-US" dirty="0"/>
              <a:t>The visualizations also give an idea that there might be 2 hackers</a:t>
            </a:r>
          </a:p>
          <a:p>
            <a:endParaRPr lang="en-IN" dirty="0"/>
          </a:p>
        </p:txBody>
      </p:sp>
      <p:pic>
        <p:nvPicPr>
          <p:cNvPr id="5" name="Picture 4">
            <a:extLst>
              <a:ext uri="{FF2B5EF4-FFF2-40B4-BE49-F238E27FC236}">
                <a16:creationId xmlns:a16="http://schemas.microsoft.com/office/drawing/2014/main" id="{60F733B9-BCC2-42A9-9903-88B9AF8559A7}"/>
              </a:ext>
            </a:extLst>
          </p:cNvPr>
          <p:cNvPicPr>
            <a:picLocks noChangeAspect="1"/>
          </p:cNvPicPr>
          <p:nvPr/>
        </p:nvPicPr>
        <p:blipFill>
          <a:blip r:embed="rId2"/>
          <a:stretch>
            <a:fillRect/>
          </a:stretch>
        </p:blipFill>
        <p:spPr>
          <a:xfrm>
            <a:off x="1423335" y="2160105"/>
            <a:ext cx="8926613" cy="4558748"/>
          </a:xfrm>
          <a:prstGeom prst="rect">
            <a:avLst/>
          </a:prstGeom>
        </p:spPr>
      </p:pic>
    </p:spTree>
    <p:extLst>
      <p:ext uri="{BB962C8B-B14F-4D97-AF65-F5344CB8AC3E}">
        <p14:creationId xmlns:p14="http://schemas.microsoft.com/office/powerpoint/2010/main" val="378105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5068-83BF-46B8-A022-525648DD7E7E}"/>
              </a:ext>
            </a:extLst>
          </p:cNvPr>
          <p:cNvSpPr>
            <a:spLocks noGrp="1"/>
          </p:cNvSpPr>
          <p:nvPr>
            <p:ph type="title"/>
          </p:nvPr>
        </p:nvSpPr>
        <p:spPr>
          <a:xfrm>
            <a:off x="2231136" y="964692"/>
            <a:ext cx="7729728" cy="360525"/>
          </a:xfrm>
        </p:spPr>
        <p:txBody>
          <a:bodyPr>
            <a:normAutofit fontScale="90000"/>
          </a:bodyPr>
          <a:lstStyle/>
          <a:p>
            <a:r>
              <a:rPr lang="en-US" dirty="0"/>
              <a:t>VISUALIZATIONS</a:t>
            </a:r>
            <a:endParaRPr lang="en-IN" dirty="0"/>
          </a:p>
        </p:txBody>
      </p:sp>
      <p:pic>
        <p:nvPicPr>
          <p:cNvPr id="5" name="Content Placeholder 4">
            <a:extLst>
              <a:ext uri="{FF2B5EF4-FFF2-40B4-BE49-F238E27FC236}">
                <a16:creationId xmlns:a16="http://schemas.microsoft.com/office/drawing/2014/main" id="{47D6EAF7-6990-46A2-A023-CCB14A48957D}"/>
              </a:ext>
            </a:extLst>
          </p:cNvPr>
          <p:cNvPicPr>
            <a:picLocks noGrp="1" noChangeAspect="1"/>
          </p:cNvPicPr>
          <p:nvPr>
            <p:ph idx="1"/>
          </p:nvPr>
        </p:nvPicPr>
        <p:blipFill>
          <a:blip r:embed="rId2"/>
          <a:stretch>
            <a:fillRect/>
          </a:stretch>
        </p:blipFill>
        <p:spPr>
          <a:xfrm>
            <a:off x="1447156" y="1839606"/>
            <a:ext cx="9231013" cy="4391638"/>
          </a:xfrm>
        </p:spPr>
      </p:pic>
    </p:spTree>
    <p:extLst>
      <p:ext uri="{BB962C8B-B14F-4D97-AF65-F5344CB8AC3E}">
        <p14:creationId xmlns:p14="http://schemas.microsoft.com/office/powerpoint/2010/main" val="282563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3D6C-41FB-4EB0-BC82-FD3CC815EECE}"/>
              </a:ext>
            </a:extLst>
          </p:cNvPr>
          <p:cNvSpPr>
            <a:spLocks noGrp="1"/>
          </p:cNvSpPr>
          <p:nvPr>
            <p:ph type="title"/>
          </p:nvPr>
        </p:nvSpPr>
        <p:spPr>
          <a:xfrm>
            <a:off x="2231136" y="964692"/>
            <a:ext cx="7124899" cy="585812"/>
          </a:xfrm>
        </p:spPr>
        <p:txBody>
          <a:bodyPr>
            <a:normAutofit fontScale="90000"/>
          </a:bodyPr>
          <a:lstStyle/>
          <a:p>
            <a:r>
              <a:rPr lang="en-US" dirty="0"/>
              <a:t>VISUALIZATIONS</a:t>
            </a:r>
            <a:endParaRPr lang="en-IN" dirty="0"/>
          </a:p>
        </p:txBody>
      </p:sp>
      <p:pic>
        <p:nvPicPr>
          <p:cNvPr id="5" name="Content Placeholder 4">
            <a:extLst>
              <a:ext uri="{FF2B5EF4-FFF2-40B4-BE49-F238E27FC236}">
                <a16:creationId xmlns:a16="http://schemas.microsoft.com/office/drawing/2014/main" id="{884414BF-5297-4CFD-8146-90D3582C93C7}"/>
              </a:ext>
            </a:extLst>
          </p:cNvPr>
          <p:cNvPicPr>
            <a:picLocks noGrp="1" noChangeAspect="1"/>
          </p:cNvPicPr>
          <p:nvPr>
            <p:ph idx="1"/>
          </p:nvPr>
        </p:nvPicPr>
        <p:blipFill>
          <a:blip r:embed="rId2"/>
          <a:stretch>
            <a:fillRect/>
          </a:stretch>
        </p:blipFill>
        <p:spPr>
          <a:xfrm>
            <a:off x="982016" y="1972167"/>
            <a:ext cx="9259592" cy="4324954"/>
          </a:xfrm>
        </p:spPr>
      </p:pic>
    </p:spTree>
    <p:extLst>
      <p:ext uri="{BB962C8B-B14F-4D97-AF65-F5344CB8AC3E}">
        <p14:creationId xmlns:p14="http://schemas.microsoft.com/office/powerpoint/2010/main" val="25911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B703-0D84-4CF4-9C33-E0EAE4F2EDC3}"/>
              </a:ext>
            </a:extLst>
          </p:cNvPr>
          <p:cNvSpPr>
            <a:spLocks noGrp="1"/>
          </p:cNvSpPr>
          <p:nvPr>
            <p:ph type="title"/>
          </p:nvPr>
        </p:nvSpPr>
        <p:spPr>
          <a:xfrm>
            <a:off x="2231136" y="964692"/>
            <a:ext cx="7376690" cy="519551"/>
          </a:xfrm>
        </p:spPr>
        <p:txBody>
          <a:bodyPr>
            <a:normAutofit fontScale="90000"/>
          </a:bodyPr>
          <a:lstStyle/>
          <a:p>
            <a:r>
              <a:rPr lang="en-US" dirty="0"/>
              <a:t>VISUALIZATIONS</a:t>
            </a:r>
            <a:endParaRPr lang="en-IN" dirty="0"/>
          </a:p>
        </p:txBody>
      </p:sp>
      <p:pic>
        <p:nvPicPr>
          <p:cNvPr id="5" name="Content Placeholder 4">
            <a:extLst>
              <a:ext uri="{FF2B5EF4-FFF2-40B4-BE49-F238E27FC236}">
                <a16:creationId xmlns:a16="http://schemas.microsoft.com/office/drawing/2014/main" id="{1D03794D-4F29-444B-870C-A789843CFBEA}"/>
              </a:ext>
            </a:extLst>
          </p:cNvPr>
          <p:cNvPicPr>
            <a:picLocks noGrp="1" noChangeAspect="1"/>
          </p:cNvPicPr>
          <p:nvPr>
            <p:ph idx="1"/>
          </p:nvPr>
        </p:nvPicPr>
        <p:blipFill>
          <a:blip r:embed="rId2"/>
          <a:stretch>
            <a:fillRect/>
          </a:stretch>
        </p:blipFill>
        <p:spPr>
          <a:xfrm>
            <a:off x="2231136" y="1682819"/>
            <a:ext cx="7572976" cy="4465637"/>
          </a:xfrm>
        </p:spPr>
      </p:pic>
    </p:spTree>
    <p:extLst>
      <p:ext uri="{BB962C8B-B14F-4D97-AF65-F5344CB8AC3E}">
        <p14:creationId xmlns:p14="http://schemas.microsoft.com/office/powerpoint/2010/main" val="73482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927C-A631-4A9A-A1A8-94A599813004}"/>
              </a:ext>
            </a:extLst>
          </p:cNvPr>
          <p:cNvSpPr>
            <a:spLocks noGrp="1"/>
          </p:cNvSpPr>
          <p:nvPr>
            <p:ph type="title"/>
          </p:nvPr>
        </p:nvSpPr>
        <p:spPr>
          <a:xfrm>
            <a:off x="2231136" y="964692"/>
            <a:ext cx="7244168" cy="466543"/>
          </a:xfrm>
        </p:spPr>
        <p:txBody>
          <a:bodyPr>
            <a:normAutofit fontScale="90000"/>
          </a:bodyPr>
          <a:lstStyle/>
          <a:p>
            <a:r>
              <a:rPr lang="en-US" dirty="0"/>
              <a:t>VISUALIZATION</a:t>
            </a:r>
            <a:endParaRPr lang="en-IN" dirty="0"/>
          </a:p>
        </p:txBody>
      </p:sp>
      <p:pic>
        <p:nvPicPr>
          <p:cNvPr id="5" name="Content Placeholder 4">
            <a:extLst>
              <a:ext uri="{FF2B5EF4-FFF2-40B4-BE49-F238E27FC236}">
                <a16:creationId xmlns:a16="http://schemas.microsoft.com/office/drawing/2014/main" id="{D002CCBE-4388-4FB2-B49A-10D241899CF5}"/>
              </a:ext>
            </a:extLst>
          </p:cNvPr>
          <p:cNvPicPr>
            <a:picLocks noGrp="1" noChangeAspect="1"/>
          </p:cNvPicPr>
          <p:nvPr>
            <p:ph idx="1"/>
          </p:nvPr>
        </p:nvPicPr>
        <p:blipFill>
          <a:blip r:embed="rId2"/>
          <a:stretch>
            <a:fillRect/>
          </a:stretch>
        </p:blipFill>
        <p:spPr>
          <a:xfrm>
            <a:off x="2230438" y="1812433"/>
            <a:ext cx="7562919" cy="4190802"/>
          </a:xfrm>
        </p:spPr>
      </p:pic>
    </p:spTree>
    <p:extLst>
      <p:ext uri="{BB962C8B-B14F-4D97-AF65-F5344CB8AC3E}">
        <p14:creationId xmlns:p14="http://schemas.microsoft.com/office/powerpoint/2010/main" val="2648476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4C91-46BA-45A4-BBC3-710168D9CF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5B1B34C-4352-441C-948E-AE9FA6BB8B57}"/>
              </a:ext>
            </a:extLst>
          </p:cNvPr>
          <p:cNvSpPr>
            <a:spLocks noGrp="1"/>
          </p:cNvSpPr>
          <p:nvPr>
            <p:ph idx="1"/>
          </p:nvPr>
        </p:nvSpPr>
        <p:spPr/>
        <p:txBody>
          <a:bodyPr/>
          <a:lstStyle/>
          <a:p>
            <a:r>
              <a:rPr lang="en-US" dirty="0"/>
              <a:t>From the assignment we conclude that Machine Learning and Data Analytics can be a powerful tools to reduce crimes in the cyberworld</a:t>
            </a:r>
          </a:p>
          <a:p>
            <a:r>
              <a:rPr lang="en-US" dirty="0"/>
              <a:t>Cybercrime is a thing for concern as everyone today has a digital footprint and therefore could be vulnerable to attacks</a:t>
            </a:r>
          </a:p>
          <a:p>
            <a:r>
              <a:rPr lang="en-US" dirty="0"/>
              <a:t>We should also educate the masses about cybercrimes to prevent it</a:t>
            </a:r>
          </a:p>
          <a:p>
            <a:r>
              <a:rPr lang="en-US" dirty="0"/>
              <a:t>Integrating Machine Learning an Cybersecurity can reduce the trivial tasks so that more knowledge could be applied to prevent powerful and well planned attacks</a:t>
            </a:r>
            <a:endParaRPr lang="en-IN" dirty="0"/>
          </a:p>
        </p:txBody>
      </p:sp>
    </p:spTree>
    <p:extLst>
      <p:ext uri="{BB962C8B-B14F-4D97-AF65-F5344CB8AC3E}">
        <p14:creationId xmlns:p14="http://schemas.microsoft.com/office/powerpoint/2010/main" val="127625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4297" y="0"/>
            <a:ext cx="7537704" cy="6858000"/>
          </a:xfrm>
          <a:prstGeom prst="rect">
            <a:avLst/>
          </a:prstGeom>
        </p:spPr>
      </p:pic>
      <p:sp>
        <p:nvSpPr>
          <p:cNvPr id="6" name="Content Placeholder 5">
            <a:extLst>
              <a:ext uri="{FF2B5EF4-FFF2-40B4-BE49-F238E27FC236}">
                <a16:creationId xmlns:a16="http://schemas.microsoft.com/office/drawing/2014/main" id="{23333BBD-3BF0-47C5-A484-736BBE8347F9}"/>
              </a:ext>
            </a:extLst>
          </p:cNvPr>
          <p:cNvSpPr>
            <a:spLocks noGrp="1"/>
          </p:cNvSpPr>
          <p:nvPr>
            <p:ph idx="1"/>
          </p:nvPr>
        </p:nvSpPr>
        <p:spPr>
          <a:xfrm>
            <a:off x="204894" y="1723643"/>
            <a:ext cx="7729728" cy="3915860"/>
          </a:xfrm>
        </p:spPr>
        <p:txBody>
          <a:bodyPr/>
          <a:lstStyle/>
          <a:p>
            <a:r>
              <a:rPr lang="en-US" dirty="0">
                <a:solidFill>
                  <a:schemeClr val="bg1"/>
                </a:solidFill>
              </a:rPr>
              <a:t>INTRODUCTION………………………………………………….  3-4</a:t>
            </a:r>
          </a:p>
          <a:p>
            <a:r>
              <a:rPr lang="en-US" dirty="0">
                <a:solidFill>
                  <a:schemeClr val="bg1"/>
                </a:solidFill>
              </a:rPr>
              <a:t>BUSINESS PROBLEM…………………………………………............5-6</a:t>
            </a:r>
          </a:p>
          <a:p>
            <a:r>
              <a:rPr lang="en-US" dirty="0">
                <a:solidFill>
                  <a:schemeClr val="bg1"/>
                </a:solidFill>
              </a:rPr>
              <a:t>DATASET…………………………………………………………….7-8</a:t>
            </a:r>
          </a:p>
          <a:p>
            <a:r>
              <a:rPr lang="en-US" dirty="0">
                <a:solidFill>
                  <a:schemeClr val="bg1"/>
                </a:solidFill>
              </a:rPr>
              <a:t>PROPOSED SOLUTION……………………………………………9-10</a:t>
            </a:r>
          </a:p>
          <a:p>
            <a:r>
              <a:rPr lang="en-US" dirty="0">
                <a:solidFill>
                  <a:schemeClr val="bg1"/>
                </a:solidFill>
              </a:rPr>
              <a:t>TOOLS USED………………………………………………………..11-12</a:t>
            </a:r>
          </a:p>
          <a:p>
            <a:r>
              <a:rPr lang="en-US" dirty="0">
                <a:solidFill>
                  <a:schemeClr val="bg1"/>
                </a:solidFill>
              </a:rPr>
              <a:t>RESULTS OBTAINED…………………………………………….......13</a:t>
            </a:r>
          </a:p>
          <a:p>
            <a:r>
              <a:rPr lang="en-US" dirty="0">
                <a:solidFill>
                  <a:schemeClr val="bg1"/>
                </a:solidFill>
              </a:rPr>
              <a:t>VISUALIZATIONS……………………………………………………14-18</a:t>
            </a:r>
          </a:p>
          <a:p>
            <a:r>
              <a:rPr lang="en-US" dirty="0">
                <a:solidFill>
                  <a:schemeClr val="bg1"/>
                </a:solidFill>
              </a:rPr>
              <a:t>CONCLUSION……………………………………………………......19</a:t>
            </a:r>
          </a:p>
          <a:p>
            <a:pPr marL="0" indent="0">
              <a:buNone/>
            </a:pPr>
            <a:endParaRPr lang="en-US" dirty="0">
              <a:solidFill>
                <a:schemeClr val="bg1"/>
              </a:solidFill>
            </a:endParaRPr>
          </a:p>
          <a:p>
            <a:endParaRPr lang="en-IN" dirty="0">
              <a:solidFill>
                <a:schemeClr val="bg1"/>
              </a:solidFill>
            </a:endParaRPr>
          </a:p>
        </p:txBody>
      </p:sp>
      <p:sp>
        <p:nvSpPr>
          <p:cNvPr id="8" name="Title 7">
            <a:extLst>
              <a:ext uri="{FF2B5EF4-FFF2-40B4-BE49-F238E27FC236}">
                <a16:creationId xmlns:a16="http://schemas.microsoft.com/office/drawing/2014/main" id="{D7BFFFCE-20F0-4782-A4FD-766B9206DB58}"/>
              </a:ext>
            </a:extLst>
          </p:cNvPr>
          <p:cNvSpPr>
            <a:spLocks noGrp="1"/>
          </p:cNvSpPr>
          <p:nvPr>
            <p:ph type="title"/>
          </p:nvPr>
        </p:nvSpPr>
        <p:spPr>
          <a:xfrm>
            <a:off x="178507" y="505147"/>
            <a:ext cx="4475788" cy="581532"/>
          </a:xfrm>
        </p:spPr>
        <p:txBody>
          <a:bodyPr>
            <a:normAutofit fontScale="90000"/>
          </a:bodyPr>
          <a:lstStyle/>
          <a:p>
            <a:r>
              <a:rPr lang="en-US" dirty="0"/>
              <a:t>CONTENTS</a:t>
            </a:r>
            <a:endParaRPr lang="en-IN" dirty="0"/>
          </a:p>
        </p:txBody>
      </p:sp>
    </p:spTree>
    <p:extLst>
      <p:ext uri="{BB962C8B-B14F-4D97-AF65-F5344CB8AC3E}">
        <p14:creationId xmlns:p14="http://schemas.microsoft.com/office/powerpoint/2010/main" val="342431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657345" y="2638044"/>
            <a:ext cx="7534635"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15618" y="599712"/>
            <a:ext cx="5870712" cy="712253"/>
          </a:xfrm>
          <a:noFill/>
          <a:ln>
            <a:solidFill>
              <a:srgbClr val="FFFFFF"/>
            </a:solidFill>
          </a:ln>
          <a:effectLst>
            <a:glow rad="152400">
              <a:schemeClr val="bg1">
                <a:alpha val="13000"/>
              </a:schemeClr>
            </a:glow>
          </a:effectLst>
        </p:spPr>
        <p:txBody>
          <a:bodyPr wrap="square">
            <a:normAutofit fontScale="90000"/>
          </a:bodyPr>
          <a:lstStyle/>
          <a:p>
            <a:r>
              <a:rPr lang="en-US" dirty="0">
                <a:solidFill>
                  <a:schemeClr val="tx1"/>
                </a:solidFill>
              </a:rPr>
              <a:t>INTRODUCTION</a:t>
            </a:r>
            <a:r>
              <a:rPr lang="en-US" dirty="0">
                <a:solidFill>
                  <a:srgbClr val="FFFFFF"/>
                </a:solidFill>
              </a:rPr>
              <a:t> Growth</a:t>
            </a:r>
          </a:p>
        </p:txBody>
      </p:sp>
      <p:sp>
        <p:nvSpPr>
          <p:cNvPr id="4" name="Content Placeholder 3">
            <a:extLst>
              <a:ext uri="{FF2B5EF4-FFF2-40B4-BE49-F238E27FC236}">
                <a16:creationId xmlns:a16="http://schemas.microsoft.com/office/drawing/2014/main" id="{FA706D25-7672-4CF2-8EC4-FBC87F9945AA}"/>
              </a:ext>
            </a:extLst>
          </p:cNvPr>
          <p:cNvSpPr>
            <a:spLocks noGrp="1"/>
          </p:cNvSpPr>
          <p:nvPr>
            <p:ph idx="1"/>
          </p:nvPr>
        </p:nvSpPr>
        <p:spPr>
          <a:xfrm>
            <a:off x="129710" y="1537252"/>
            <a:ext cx="7407993" cy="4863548"/>
          </a:xfrm>
        </p:spPr>
        <p:txBody>
          <a:bodyPr/>
          <a:lstStyle/>
          <a:p>
            <a:r>
              <a:rPr lang="en-US" dirty="0"/>
              <a:t>Cybercrime is a crime that involves a Computer and network. The computer may have been used in the commission of a crime, or it may be the target. Cybercrime may harm someone's security and financial health.</a:t>
            </a:r>
          </a:p>
          <a:p>
            <a:r>
              <a:rPr lang="en-US" dirty="0"/>
              <a:t>Cybercrime reports have exploded in the past decade, with over 4.7 million reports in the U.S. in 2020. This represents an increase of over 300% in 2020 relative to a 2010 baseline, costing the global economy trillions of dollars in the process. California is one of the top 3 states to be affected.</a:t>
            </a:r>
          </a:p>
          <a:p>
            <a:endParaRPr lang="en-US" dirty="0"/>
          </a:p>
          <a:p>
            <a:endParaRPr lang="en-US" dirty="0"/>
          </a:p>
          <a:p>
            <a:endParaRPr lang="en-IN" dirty="0"/>
          </a:p>
        </p:txBody>
      </p:sp>
      <p:pic>
        <p:nvPicPr>
          <p:cNvPr id="7" name="Picture 6">
            <a:extLst>
              <a:ext uri="{FF2B5EF4-FFF2-40B4-BE49-F238E27FC236}">
                <a16:creationId xmlns:a16="http://schemas.microsoft.com/office/drawing/2014/main" id="{215E7C62-1B73-4910-9FDB-E09D5851F43E}"/>
              </a:ext>
            </a:extLst>
          </p:cNvPr>
          <p:cNvPicPr>
            <a:picLocks noChangeAspect="1"/>
          </p:cNvPicPr>
          <p:nvPr/>
        </p:nvPicPr>
        <p:blipFill>
          <a:blip r:embed="rId3"/>
          <a:stretch>
            <a:fillRect/>
          </a:stretch>
        </p:blipFill>
        <p:spPr>
          <a:xfrm>
            <a:off x="7667413" y="967409"/>
            <a:ext cx="4223546" cy="5141844"/>
          </a:xfrm>
          <a:prstGeom prst="rect">
            <a:avLst/>
          </a:prstGeom>
        </p:spPr>
      </p:pic>
      <p:pic>
        <p:nvPicPr>
          <p:cNvPr id="9" name="Picture 8">
            <a:extLst>
              <a:ext uri="{FF2B5EF4-FFF2-40B4-BE49-F238E27FC236}">
                <a16:creationId xmlns:a16="http://schemas.microsoft.com/office/drawing/2014/main" id="{FE7CDCBE-294C-4C3C-9645-CAB62B1A1AE7}"/>
              </a:ext>
            </a:extLst>
          </p:cNvPr>
          <p:cNvPicPr>
            <a:picLocks noChangeAspect="1"/>
          </p:cNvPicPr>
          <p:nvPr/>
        </p:nvPicPr>
        <p:blipFill>
          <a:blip r:embed="rId4"/>
          <a:stretch>
            <a:fillRect/>
          </a:stretch>
        </p:blipFill>
        <p:spPr>
          <a:xfrm>
            <a:off x="443660" y="4076869"/>
            <a:ext cx="6793004" cy="2315213"/>
          </a:xfrm>
          <a:prstGeom prst="rect">
            <a:avLst/>
          </a:prstGeom>
        </p:spPr>
      </p:pic>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endParaRPr lang="en-US" dirty="0">
              <a:solidFill>
                <a:srgbClr val="FFFFFF"/>
              </a:solidFill>
            </a:endParaRPr>
          </a:p>
        </p:txBody>
      </p:sp>
      <p:pic>
        <p:nvPicPr>
          <p:cNvPr id="4" name="Picture 3">
            <a:extLst>
              <a:ext uri="{FF2B5EF4-FFF2-40B4-BE49-F238E27FC236}">
                <a16:creationId xmlns:a16="http://schemas.microsoft.com/office/drawing/2014/main" id="{8568D1EC-A296-46FA-A311-A87C6F99CDA8}"/>
              </a:ext>
            </a:extLst>
          </p:cNvPr>
          <p:cNvPicPr>
            <a:picLocks noChangeAspect="1"/>
          </p:cNvPicPr>
          <p:nvPr/>
        </p:nvPicPr>
        <p:blipFill>
          <a:blip r:embed="rId3"/>
          <a:stretch>
            <a:fillRect/>
          </a:stretch>
        </p:blipFill>
        <p:spPr>
          <a:xfrm>
            <a:off x="-1" y="0"/>
            <a:ext cx="4944083" cy="6858000"/>
          </a:xfrm>
          <a:prstGeom prst="rect">
            <a:avLst/>
          </a:prstGeom>
        </p:spPr>
      </p:pic>
      <p:sp>
        <p:nvSpPr>
          <p:cNvPr id="6" name="Content Placeholder 5">
            <a:extLst>
              <a:ext uri="{FF2B5EF4-FFF2-40B4-BE49-F238E27FC236}">
                <a16:creationId xmlns:a16="http://schemas.microsoft.com/office/drawing/2014/main" id="{8D144CB9-874A-43AB-8B94-8571858DC0F0}"/>
              </a:ext>
            </a:extLst>
          </p:cNvPr>
          <p:cNvSpPr>
            <a:spLocks noGrp="1"/>
          </p:cNvSpPr>
          <p:nvPr>
            <p:ph idx="1"/>
          </p:nvPr>
        </p:nvSpPr>
        <p:spPr>
          <a:xfrm>
            <a:off x="5297762" y="0"/>
            <a:ext cx="6894237" cy="6811617"/>
          </a:xfrm>
        </p:spPr>
        <p:txBody>
          <a:bodyPr/>
          <a:lstStyle/>
          <a:p>
            <a:pPr marL="0" indent="0">
              <a:buNone/>
            </a:pPr>
            <a:endParaRPr lang="en-US" dirty="0"/>
          </a:p>
          <a:p>
            <a:pPr marL="0" indent="0">
              <a:buNone/>
            </a:pPr>
            <a:r>
              <a:rPr lang="en-US" dirty="0"/>
              <a:t>Most computer crimes are motivated by money. This includes types of computer fraud or theft. Common computer crimes can include the following:</a:t>
            </a:r>
          </a:p>
          <a:p>
            <a:r>
              <a:rPr lang="en-US" dirty="0"/>
              <a:t>Identity Theft</a:t>
            </a:r>
          </a:p>
          <a:p>
            <a:r>
              <a:rPr lang="en-US" dirty="0"/>
              <a:t>Credit Card Fraud</a:t>
            </a:r>
          </a:p>
          <a:p>
            <a:r>
              <a:rPr lang="en-US" dirty="0"/>
              <a:t>Insurance Fraud</a:t>
            </a:r>
          </a:p>
          <a:p>
            <a:r>
              <a:rPr lang="en-US" dirty="0"/>
              <a:t>Hacking</a:t>
            </a:r>
          </a:p>
          <a:p>
            <a:r>
              <a:rPr lang="en-US" dirty="0"/>
              <a:t>Phishing</a:t>
            </a:r>
          </a:p>
          <a:p>
            <a:r>
              <a:rPr lang="en-US" dirty="0"/>
              <a:t>Stealing financial data</a:t>
            </a:r>
          </a:p>
          <a:p>
            <a:r>
              <a:rPr lang="en-US" dirty="0"/>
              <a:t>Denial of Service (DOS) attacks</a:t>
            </a:r>
          </a:p>
          <a:p>
            <a:r>
              <a:rPr lang="en-US" dirty="0"/>
              <a:t>Use of Malware</a:t>
            </a:r>
          </a:p>
          <a:p>
            <a:pPr marL="0" indent="0">
              <a:buNone/>
            </a:pPr>
            <a:r>
              <a:rPr lang="en-US" dirty="0"/>
              <a:t>Most computer crimes involve fraud or theft. However, computers can also be used for unlawfully spying on someone, online harassment etc.</a:t>
            </a:r>
          </a:p>
          <a:p>
            <a:pPr marL="0" indent="0">
              <a:buNone/>
            </a:pPr>
            <a:r>
              <a:rPr lang="en-US" dirty="0"/>
              <a:t>Applications of Machine Learning can identify sources and potential vulnerabilities in the IT infrastructure of an organization so that future attacks are prevented and detected in a timely manner.</a:t>
            </a:r>
          </a:p>
          <a:p>
            <a:endParaRPr lang="en-US" dirty="0"/>
          </a:p>
          <a:p>
            <a:pPr marL="0" indent="0">
              <a:buNone/>
            </a:pPr>
            <a:endParaRPr lang="en-IN" dirty="0"/>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F32F-7473-4877-9049-E2E07BA866F5}"/>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04FDF1F5-0314-4848-9982-C13E91BBC0E9}"/>
              </a:ext>
            </a:extLst>
          </p:cNvPr>
          <p:cNvSpPr>
            <a:spLocks noGrp="1"/>
          </p:cNvSpPr>
          <p:nvPr>
            <p:ph idx="1"/>
          </p:nvPr>
        </p:nvSpPr>
        <p:spPr/>
        <p:txBody>
          <a:bodyPr/>
          <a:lstStyle/>
          <a:p>
            <a:r>
              <a:rPr lang="en-US" dirty="0"/>
              <a:t>A technology Start-up in San- Francisco, California have been recently attacked and need help in finding out about hackers</a:t>
            </a:r>
          </a:p>
          <a:p>
            <a:r>
              <a:rPr lang="en-US" dirty="0"/>
              <a:t>The forensic engineers in the start-up have grabbed valuable information about the hacks, including information like session time, locations, Words per minute typing speed </a:t>
            </a:r>
            <a:r>
              <a:rPr lang="en-US" dirty="0" err="1"/>
              <a:t>etc</a:t>
            </a:r>
            <a:endParaRPr lang="en-US" dirty="0"/>
          </a:p>
          <a:p>
            <a:r>
              <a:rPr lang="en-US" dirty="0"/>
              <a:t>The forensic engineer have been able to grab meta data of each session that the hackers have used to connect to their servers</a:t>
            </a:r>
          </a:p>
          <a:p>
            <a:r>
              <a:rPr lang="en-US" dirty="0"/>
              <a:t>The firm is certain that there are 3 potential hackers that perpetrated the attack</a:t>
            </a:r>
            <a:endParaRPr lang="en-IN" dirty="0"/>
          </a:p>
        </p:txBody>
      </p:sp>
    </p:spTree>
    <p:extLst>
      <p:ext uri="{BB962C8B-B14F-4D97-AF65-F5344CB8AC3E}">
        <p14:creationId xmlns:p14="http://schemas.microsoft.com/office/powerpoint/2010/main" val="378695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033C-7C81-497E-9AE8-C5DBBB31823C}"/>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9C3A1EC2-CE6F-432D-BCA6-1A059F1BE290}"/>
              </a:ext>
            </a:extLst>
          </p:cNvPr>
          <p:cNvSpPr>
            <a:spLocks noGrp="1"/>
          </p:cNvSpPr>
          <p:nvPr>
            <p:ph idx="1"/>
          </p:nvPr>
        </p:nvSpPr>
        <p:spPr/>
        <p:txBody>
          <a:bodyPr/>
          <a:lstStyle/>
          <a:p>
            <a:r>
              <a:rPr lang="en-US" dirty="0"/>
              <a:t>The engineers are certain about 2 hackers being involved but they aren’t sure that if there was any 3</a:t>
            </a:r>
            <a:r>
              <a:rPr lang="en-US" baseline="30000" dirty="0"/>
              <a:t>rd</a:t>
            </a:r>
            <a:r>
              <a:rPr lang="en-US" dirty="0"/>
              <a:t> person involved</a:t>
            </a:r>
          </a:p>
          <a:p>
            <a:r>
              <a:rPr lang="en-US" dirty="0"/>
              <a:t>Can we as data professionals help to figure out whether any 3</a:t>
            </a:r>
            <a:r>
              <a:rPr lang="en-US" baseline="30000" dirty="0"/>
              <a:t>rd</a:t>
            </a:r>
            <a:r>
              <a:rPr lang="en-US" dirty="0"/>
              <a:t> person was involved in perpetrating the attack?</a:t>
            </a:r>
          </a:p>
          <a:p>
            <a:r>
              <a:rPr lang="en-US" dirty="0"/>
              <a:t>One last thing the forensic engineer helped us with is knowing that the hackers trade-off attacks</a:t>
            </a:r>
          </a:p>
          <a:p>
            <a:r>
              <a:rPr lang="en-US" dirty="0"/>
              <a:t>This means that they should have same attacks roughly. For example if there are 100 attacks if there are two attackers each will have roughly 50 attacks and if there are 3 attackers each will have 33 attacks approximately</a:t>
            </a:r>
            <a:endParaRPr lang="en-IN" dirty="0"/>
          </a:p>
        </p:txBody>
      </p:sp>
    </p:spTree>
    <p:extLst>
      <p:ext uri="{BB962C8B-B14F-4D97-AF65-F5344CB8AC3E}">
        <p14:creationId xmlns:p14="http://schemas.microsoft.com/office/powerpoint/2010/main" val="158212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7DA4-AF27-47A0-BC54-DAA15080C936}"/>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D9BAD2AF-9E8B-44A3-9C92-1AC33B792A2D}"/>
              </a:ext>
            </a:extLst>
          </p:cNvPr>
          <p:cNvSpPr>
            <a:spLocks noGrp="1"/>
          </p:cNvSpPr>
          <p:nvPr>
            <p:ph idx="1"/>
          </p:nvPr>
        </p:nvSpPr>
        <p:spPr/>
        <p:txBody>
          <a:bodyPr>
            <a:normAutofit/>
          </a:bodyPr>
          <a:lstStyle/>
          <a:p>
            <a:pPr marL="0" indent="0">
              <a:buNone/>
            </a:pPr>
            <a:r>
              <a:rPr lang="en-US" dirty="0"/>
              <a:t>These are the features of the data provided to us by the forensic engineers</a:t>
            </a:r>
            <a:endParaRPr lang="en-IN" dirty="0"/>
          </a:p>
          <a:p>
            <a:pPr marL="342900" indent="-342900">
              <a:buFont typeface="+mj-lt"/>
              <a:buAutoNum type="arabicPeriod"/>
            </a:pPr>
            <a:r>
              <a:rPr lang="en-IN" dirty="0"/>
              <a:t>‘</a:t>
            </a:r>
            <a:r>
              <a:rPr lang="en-IN" dirty="0" err="1"/>
              <a:t>Session_Connection_Time</a:t>
            </a:r>
            <a:r>
              <a:rPr lang="en-IN" dirty="0"/>
              <a:t>’: How long the session lasted in </a:t>
            </a:r>
            <a:r>
              <a:rPr lang="en-IN" dirty="0" err="1"/>
              <a:t>miniutes</a:t>
            </a:r>
            <a:endParaRPr lang="en-IN" dirty="0"/>
          </a:p>
          <a:p>
            <a:pPr marL="342900" indent="-342900">
              <a:buFont typeface="+mj-lt"/>
              <a:buAutoNum type="arabicPeriod"/>
            </a:pPr>
            <a:r>
              <a:rPr lang="en-IN" dirty="0"/>
              <a:t>Bytes Transferred: Number of MB transferred during the session</a:t>
            </a:r>
          </a:p>
          <a:p>
            <a:pPr marL="342900" indent="-342900">
              <a:buFont typeface="+mj-lt"/>
              <a:buAutoNum type="arabicPeriod"/>
            </a:pPr>
            <a:r>
              <a:rPr lang="en-IN" dirty="0" err="1"/>
              <a:t>Kali_Trace_Used</a:t>
            </a:r>
            <a:r>
              <a:rPr lang="en-IN" dirty="0"/>
              <a:t>: Indicates if the hacker was using Kali Linux</a:t>
            </a:r>
          </a:p>
          <a:p>
            <a:pPr marL="342900" indent="-342900">
              <a:buFont typeface="+mj-lt"/>
              <a:buAutoNum type="arabicPeriod"/>
            </a:pPr>
            <a:r>
              <a:rPr lang="en-IN" dirty="0" err="1"/>
              <a:t>Servers_Corrupted</a:t>
            </a:r>
            <a:r>
              <a:rPr lang="en-IN" dirty="0"/>
              <a:t>: Number of Servers corrupted during the attack</a:t>
            </a:r>
          </a:p>
          <a:p>
            <a:pPr marL="342900" indent="-342900">
              <a:buFont typeface="+mj-lt"/>
              <a:buAutoNum type="arabicPeriod"/>
            </a:pPr>
            <a:r>
              <a:rPr lang="en-IN" dirty="0" err="1"/>
              <a:t>Pages_Corrputed</a:t>
            </a:r>
            <a:r>
              <a:rPr lang="en-IN" dirty="0"/>
              <a:t>: Number of Pages illegally accessed</a:t>
            </a:r>
          </a:p>
          <a:p>
            <a:pPr marL="342900" indent="-342900">
              <a:buFont typeface="+mj-lt"/>
              <a:buAutoNum type="arabicPeriod"/>
            </a:pPr>
            <a:r>
              <a:rPr lang="en-IN" dirty="0"/>
              <a:t>Location:- Location of the attack (Probably useless as hackers might have used VPNs)</a:t>
            </a:r>
            <a:endParaRPr lang="en-US" dirty="0"/>
          </a:p>
        </p:txBody>
      </p:sp>
    </p:spTree>
    <p:extLst>
      <p:ext uri="{BB962C8B-B14F-4D97-AF65-F5344CB8AC3E}">
        <p14:creationId xmlns:p14="http://schemas.microsoft.com/office/powerpoint/2010/main" val="225409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889-A058-49CF-97CF-11566BB28047}"/>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B489E173-6116-4879-BA28-911C7DB6A5C7}"/>
              </a:ext>
            </a:extLst>
          </p:cNvPr>
          <p:cNvSpPr>
            <a:spLocks noGrp="1"/>
          </p:cNvSpPr>
          <p:nvPr>
            <p:ph idx="1"/>
          </p:nvPr>
        </p:nvSpPr>
        <p:spPr>
          <a:xfrm>
            <a:off x="2231136" y="2638044"/>
            <a:ext cx="7729728" cy="3749503"/>
          </a:xfrm>
        </p:spPr>
        <p:txBody>
          <a:bodyPr/>
          <a:lstStyle/>
          <a:p>
            <a:r>
              <a:rPr lang="en-US" dirty="0" err="1"/>
              <a:t>WPM_typing_speed</a:t>
            </a:r>
            <a:r>
              <a:rPr lang="en-US" dirty="0"/>
              <a:t>: The hackers estimated typing speed based on session logs</a:t>
            </a:r>
          </a:p>
          <a:p>
            <a:r>
              <a:rPr lang="en-US" dirty="0"/>
              <a:t>The dataset given to us was in CSV format</a:t>
            </a:r>
          </a:p>
          <a:p>
            <a:r>
              <a:rPr lang="en-US" dirty="0"/>
              <a:t>The dataset has 334 rows and 7 columns</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345D7889-A208-4AFB-AC14-C0E26E82FA86}"/>
              </a:ext>
            </a:extLst>
          </p:cNvPr>
          <p:cNvPicPr>
            <a:picLocks noChangeAspect="1"/>
          </p:cNvPicPr>
          <p:nvPr/>
        </p:nvPicPr>
        <p:blipFill>
          <a:blip r:embed="rId2"/>
          <a:stretch>
            <a:fillRect/>
          </a:stretch>
        </p:blipFill>
        <p:spPr>
          <a:xfrm>
            <a:off x="1366367" y="4054725"/>
            <a:ext cx="9697803" cy="2134039"/>
          </a:xfrm>
          <a:prstGeom prst="rect">
            <a:avLst/>
          </a:prstGeom>
        </p:spPr>
      </p:pic>
    </p:spTree>
    <p:extLst>
      <p:ext uri="{BB962C8B-B14F-4D97-AF65-F5344CB8AC3E}">
        <p14:creationId xmlns:p14="http://schemas.microsoft.com/office/powerpoint/2010/main" val="259499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C270-B34C-4AD9-8572-605B0D6F97D9}"/>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641052D2-88EA-4A82-9677-D8E12DE53BD0}"/>
              </a:ext>
            </a:extLst>
          </p:cNvPr>
          <p:cNvSpPr>
            <a:spLocks noGrp="1"/>
          </p:cNvSpPr>
          <p:nvPr>
            <p:ph idx="1"/>
          </p:nvPr>
        </p:nvSpPr>
        <p:spPr>
          <a:xfrm>
            <a:off x="2231136" y="2638044"/>
            <a:ext cx="7729728" cy="3060391"/>
          </a:xfrm>
        </p:spPr>
        <p:txBody>
          <a:bodyPr/>
          <a:lstStyle/>
          <a:p>
            <a:pPr marL="342900" indent="-342900">
              <a:buFont typeface="+mj-lt"/>
              <a:buAutoNum type="arabicPeriod"/>
            </a:pPr>
            <a:r>
              <a:rPr lang="en-US" dirty="0"/>
              <a:t>We use Spark and Python to do clustering with the features available to find the number of attackers</a:t>
            </a:r>
          </a:p>
          <a:p>
            <a:pPr marL="342900" indent="-342900">
              <a:buFont typeface="+mj-lt"/>
              <a:buAutoNum type="arabicPeriod"/>
            </a:pPr>
            <a:r>
              <a:rPr lang="en-US" dirty="0"/>
              <a:t>We used the </a:t>
            </a:r>
            <a:r>
              <a:rPr lang="en-US" dirty="0" err="1"/>
              <a:t>KMeans</a:t>
            </a:r>
            <a:r>
              <a:rPr lang="en-US" dirty="0"/>
              <a:t> Clustering technique to form clusters of Hackers by assigning the K=2 or 3 </a:t>
            </a:r>
          </a:p>
          <a:p>
            <a:pPr marL="342900" indent="-342900">
              <a:buFont typeface="+mj-lt"/>
              <a:buAutoNum type="arabicPeriod"/>
            </a:pPr>
            <a:r>
              <a:rPr lang="en-US" dirty="0"/>
              <a:t>We first start by importing the latest version of Spark and creating a spark session</a:t>
            </a:r>
          </a:p>
          <a:p>
            <a:pPr marL="342900" indent="-342900">
              <a:buFont typeface="+mj-lt"/>
              <a:buAutoNum type="arabicPeriod"/>
            </a:pPr>
            <a:r>
              <a:rPr lang="en-US" dirty="0"/>
              <a:t>We then Read CSV by spark’s spark.read.csv function</a:t>
            </a:r>
          </a:p>
          <a:p>
            <a:pPr marL="342900" indent="-342900">
              <a:buFont typeface="+mj-lt"/>
              <a:buAutoNum type="arabicPeriod"/>
            </a:pPr>
            <a:r>
              <a:rPr lang="en-US" dirty="0"/>
              <a:t>We then transform the data using Vector Assembler</a:t>
            </a:r>
          </a:p>
          <a:p>
            <a:pPr marL="0" indent="0">
              <a:buNone/>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14959547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301</TotalTime>
  <Words>996</Words>
  <Application>Microsoft Office PowerPoint</Application>
  <PresentationFormat>Widescreen</PresentationFormat>
  <Paragraphs>94</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Parcel</vt:lpstr>
      <vt:lpstr>BIG DATA SPARK AND NO SQL ASSIGNMENT</vt:lpstr>
      <vt:lpstr>CONTENTS</vt:lpstr>
      <vt:lpstr>INTRODUCTION Growth</vt:lpstr>
      <vt:lpstr>PowerPoint Presentation</vt:lpstr>
      <vt:lpstr>BUSINESS PROBLEM</vt:lpstr>
      <vt:lpstr>BUSINESS PROBLEM</vt:lpstr>
      <vt:lpstr>DATASET</vt:lpstr>
      <vt:lpstr>DATASET</vt:lpstr>
      <vt:lpstr>PROPOSED SOLUTION</vt:lpstr>
      <vt:lpstr>PROPOSED SOLUTION</vt:lpstr>
      <vt:lpstr>TOOLS USED</vt:lpstr>
      <vt:lpstr>TOOLS USED</vt:lpstr>
      <vt:lpstr>RESULTS OBTAINED</vt:lpstr>
      <vt:lpstr>VISUALIZATIONS</vt:lpstr>
      <vt:lpstr>VISUALIZATIONS</vt:lpstr>
      <vt:lpstr>VISUALIZATIONS</vt:lpstr>
      <vt:lpstr>VISUALIZATIONS</vt:lpstr>
      <vt:lpstr>VISUALIZATION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SPARK AND NO SQL ASSIGNMENT</dc:title>
  <dc:creator>Pawan Thakur</dc:creator>
  <cp:lastModifiedBy>Pawan Thakur</cp:lastModifiedBy>
  <cp:revision>36</cp:revision>
  <dcterms:created xsi:type="dcterms:W3CDTF">2022-03-05T12:28:03Z</dcterms:created>
  <dcterms:modified xsi:type="dcterms:W3CDTF">2022-03-05T17:29:05Z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