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368576e78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6368576e78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368576e78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6368576e78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36e1923ac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636e1923ac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36e1923ac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36e1923ac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36e1923ac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36e1923ac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36e1923ac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36e1923ac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36e1923ac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36e1923ac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13b90235d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13b90235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368576e7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368576e7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Deepali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173fc5a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173fc5a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13b90235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13b90235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368576e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368576e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13b90235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13b90235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BCE: Reconstruction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KLD: KL Divergence (latent space) - beta hyperparameter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CE: Classification Loss (Cross Entropy) - alpha hyperparameter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13b90235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13b90235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Tulika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368576e7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368576e7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Tulika</a:t>
            </a:r>
            <a:br>
              <a:rPr lang="en"/>
            </a:br>
            <a:br>
              <a:rPr lang="en"/>
            </a:br>
            <a:r>
              <a:rPr lang="en"/>
              <a:t>- is it noise encoding?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time and resource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we were able to explore some aspects like the beta VAEs, but there are a lot of moving parts that we would like to look into. VQ VAEs?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uromatch Academ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Quantifying Latent Dimensionality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7-Layer Perceptron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D9D9D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built this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Development Session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14" name="Google Shape;114;p22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Quantifying The Dimensionality Of Image Manifold For Classification</a:t>
            </a:r>
            <a:endParaRPr sz="3700"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510450" y="327196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DEEPALI BIDWAI, HOMERO ESMERALDO, MENNAT ALLAH KHALIFA, MOHAMED GAMAL, PAWAN THAPALIYA, TULIKA KHARGONKAR</a:t>
            </a:r>
            <a:endParaRPr i="1" sz="9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AWESOME MENTORS: MOBIN NESARI, REZA RAJABLI</a:t>
            </a:r>
            <a:endParaRPr i="1" sz="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4416825" y="4283325"/>
            <a:ext cx="4561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THE MORRIGAN | 7</a:t>
            </a:r>
            <a:r>
              <a:rPr lang="en" sz="1700"/>
              <a:t>-</a:t>
            </a:r>
            <a:r>
              <a:rPr lang="en" sz="1700"/>
              <a:t>LAYER PERCEPTRON</a:t>
            </a:r>
            <a:endParaRPr sz="1700"/>
          </a:p>
        </p:txBody>
      </p:sp>
      <p:pic>
        <p:nvPicPr>
          <p:cNvPr id="140" name="Google Shape;140;p25" title="vaediagram-removebg-preview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4889100" y="0"/>
            <a:ext cx="5370275" cy="33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510450" y="1287900"/>
            <a:ext cx="81231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Thank you to our colleagues, TAs and NMA!</a:t>
            </a:r>
            <a:endParaRPr sz="3700"/>
          </a:p>
        </p:txBody>
      </p:sp>
      <p:pic>
        <p:nvPicPr>
          <p:cNvPr id="232" name="Google Shape;232;p34" title="vaediagram-removebg-preview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4889100" y="0"/>
            <a:ext cx="5370275" cy="33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21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6" title="Screenshot from 2025-07-24 18-25-02.png"/>
          <p:cNvPicPr preferRelativeResize="0"/>
          <p:nvPr/>
        </p:nvPicPr>
        <p:blipFill rotWithShape="1">
          <a:blip r:embed="rId3">
            <a:alphaModFix/>
          </a:blip>
          <a:srcRect b="0" l="0" r="49410" t="0"/>
          <a:stretch/>
        </p:blipFill>
        <p:spPr>
          <a:xfrm>
            <a:off x="41375" y="1059100"/>
            <a:ext cx="2351375" cy="187510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456988" y="608150"/>
            <a:ext cx="147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No overfitting:</a:t>
            </a:r>
            <a:endParaRPr sz="1500">
              <a:solidFill>
                <a:schemeClr val="accent3"/>
              </a:solidFill>
            </a:endParaRPr>
          </a:p>
        </p:txBody>
      </p:sp>
      <p:pic>
        <p:nvPicPr>
          <p:cNvPr id="246" name="Google Shape;246;p36" title="Screenshot from 2025-07-24 18-25-02.png"/>
          <p:cNvPicPr preferRelativeResize="0"/>
          <p:nvPr/>
        </p:nvPicPr>
        <p:blipFill rotWithShape="1">
          <a:blip r:embed="rId3">
            <a:alphaModFix/>
          </a:blip>
          <a:srcRect b="0" l="50541" r="0" t="0"/>
          <a:stretch/>
        </p:blipFill>
        <p:spPr>
          <a:xfrm>
            <a:off x="72150" y="2957006"/>
            <a:ext cx="2247775" cy="1833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architecture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311700" y="1152475"/>
            <a:ext cx="85206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BatchNorm1d, ReLU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12045" r="7217" t="0"/>
          <a:stretch/>
        </p:blipFill>
        <p:spPr>
          <a:xfrm>
            <a:off x="3304125" y="1043275"/>
            <a:ext cx="4390677" cy="30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3978600" y="3244450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512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4572000" y="3234075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256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6309150" y="3283800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512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5701475" y="3283800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256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75753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 sz="1100"/>
              <a:t>nn.Conv2d(1, 32, kernel_size=3, padding=1),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nn.BatchNorm2d(32),.ReLU(), nn.MaxPool2d(2, 2),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nn.Conv2d(32, 64, kernel_size=3, padding=1),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nn.BatchNorm2d(64), .ReLU(), .MaxPool2d(2, 2),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nn.Flatten(),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nn.Linear(64 * 7 * 7, 128),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nn.ReLU(),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nn.Dropout(0.25),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nn.Linear(128, 10)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9" title="Screenshot from 2025-07-24 18-20-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818" y="896487"/>
            <a:ext cx="3957937" cy="16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 title="Screenshot from 2025-07-24 18-24-2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099" y="2571750"/>
            <a:ext cx="2506924" cy="10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 title="Screenshot from 2025-07-24 18-32-0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1850" y="3754509"/>
            <a:ext cx="2351400" cy="96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3012975" y="569163"/>
            <a:ext cx="147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t-SNE | PCA</a:t>
            </a:r>
            <a:endParaRPr sz="15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54925" y="10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50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02125" y="786750"/>
            <a:ext cx="42408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Why quantify dimensionality of a dataset?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 u="sng"/>
              <a:t>M</a:t>
            </a:r>
            <a:r>
              <a:rPr i="1" lang="en" sz="1500" u="sng"/>
              <a:t>anifold Hypothesis</a:t>
            </a:r>
            <a:r>
              <a:rPr i="1" lang="en" sz="1500"/>
              <a:t>: A</a:t>
            </a:r>
            <a:r>
              <a:rPr i="1" lang="en" sz="1500"/>
              <a:t> low dimensional manifold can approximate the dataset embedded in a high dimensional space (</a:t>
            </a:r>
            <a:r>
              <a:rPr i="1" lang="en" sz="1500"/>
              <a:t>Causin &amp; Marta, 2025).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Dimensionality of input affects representations of networks trained on it (Huh et al, 2024).</a:t>
            </a:r>
            <a:endParaRPr sz="1600"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12045" r="7217" t="0"/>
          <a:stretch/>
        </p:blipFill>
        <p:spPr>
          <a:xfrm>
            <a:off x="4441625" y="639925"/>
            <a:ext cx="4390677" cy="305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163" y="3954713"/>
            <a:ext cx="1163100" cy="77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9" name="Google Shape;149;p26"/>
          <p:cNvCxnSpPr>
            <a:stCxn id="148" idx="3"/>
            <a:endCxn id="150" idx="1"/>
          </p:cNvCxnSpPr>
          <p:nvPr/>
        </p:nvCxnSpPr>
        <p:spPr>
          <a:xfrm>
            <a:off x="5886263" y="4342600"/>
            <a:ext cx="5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26"/>
          <p:cNvSpPr txBox="1"/>
          <p:nvPr/>
        </p:nvSpPr>
        <p:spPr>
          <a:xfrm>
            <a:off x="6475250" y="4073200"/>
            <a:ext cx="372900" cy="53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?</a:t>
            </a:r>
            <a:endParaRPr b="1" sz="2300">
              <a:solidFill>
                <a:schemeClr val="dk1"/>
              </a:solidFill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 flipH="1" rot="10800000">
            <a:off x="6848150" y="4332988"/>
            <a:ext cx="671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52" name="Google Shape;152;p26" title="imag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550" y="3958150"/>
            <a:ext cx="1138401" cy="75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5106413" y="2924400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512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5654088" y="2708300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256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7441538" y="2924400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512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6848138" y="2708300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256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 title="Experiment Pipeline.png"/>
          <p:cNvPicPr preferRelativeResize="0"/>
          <p:nvPr/>
        </p:nvPicPr>
        <p:blipFill rotWithShape="1">
          <a:blip r:embed="rId3">
            <a:alphaModFix/>
          </a:blip>
          <a:srcRect b="7868" l="0" r="0" t="0"/>
          <a:stretch/>
        </p:blipFill>
        <p:spPr>
          <a:xfrm>
            <a:off x="1316175" y="-113511"/>
            <a:ext cx="7236349" cy="500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575" y="816650"/>
            <a:ext cx="3094425" cy="1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125750"/>
            <a:ext cx="22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Experiment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Pipeline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212450" y="145450"/>
            <a:ext cx="312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vs VAE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250" y="31825"/>
            <a:ext cx="4265926" cy="3379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4572000" y="3493725"/>
            <a:ext cx="4409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lang="en" sz="1300">
                <a:solidFill>
                  <a:schemeClr val="accent3"/>
                </a:solidFill>
              </a:rPr>
              <a:t>Test accuracy rises with latent size, then plateaus.</a:t>
            </a:r>
            <a:endParaRPr sz="13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lang="en" sz="1300">
                <a:solidFill>
                  <a:schemeClr val="accent3"/>
                </a:solidFill>
              </a:rPr>
              <a:t>VAE rises much earlier than PCA (nonlinear technique is more powerful)</a:t>
            </a:r>
            <a:endParaRPr sz="13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lang="en" sz="1300">
                <a:solidFill>
                  <a:schemeClr val="accent3"/>
                </a:solidFill>
              </a:rPr>
              <a:t>PCA has higher accuracy at the plateau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0" y="1881802"/>
            <a:ext cx="4026100" cy="17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682600" y="1450700"/>
            <a:ext cx="304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Example reconstructed images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 title="Screenshot from 2025-07-24 18-20-54.png"/>
          <p:cNvPicPr preferRelativeResize="0"/>
          <p:nvPr/>
        </p:nvPicPr>
        <p:blipFill rotWithShape="1">
          <a:blip r:embed="rId3">
            <a:alphaModFix/>
          </a:blip>
          <a:srcRect b="0" l="0" r="49359" t="0"/>
          <a:stretch/>
        </p:blipFill>
        <p:spPr>
          <a:xfrm>
            <a:off x="-57150" y="846425"/>
            <a:ext cx="2801999" cy="22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 title="Screenshot from 2025-07-24 18-24-24.png"/>
          <p:cNvPicPr preferRelativeResize="0"/>
          <p:nvPr/>
        </p:nvPicPr>
        <p:blipFill rotWithShape="1">
          <a:blip r:embed="rId4">
            <a:alphaModFix/>
          </a:blip>
          <a:srcRect b="0" l="0" r="48898" t="0"/>
          <a:stretch/>
        </p:blipFill>
        <p:spPr>
          <a:xfrm>
            <a:off x="3179475" y="858504"/>
            <a:ext cx="2802001" cy="225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 title="Screenshot from 2025-07-24 18-32-05.png"/>
          <p:cNvPicPr preferRelativeResize="0"/>
          <p:nvPr/>
        </p:nvPicPr>
        <p:blipFill rotWithShape="1">
          <a:blip r:embed="rId5">
            <a:alphaModFix/>
          </a:blip>
          <a:srcRect b="0" l="0" r="48825" t="0"/>
          <a:stretch/>
        </p:blipFill>
        <p:spPr>
          <a:xfrm>
            <a:off x="6266675" y="873257"/>
            <a:ext cx="2802001" cy="223836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269975" y="0"/>
            <a:ext cx="87987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Effect of Latent Dimension on Latent Space Structure (MNIST)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1941425" y="3229775"/>
            <a:ext cx="51372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lang="en" sz="1300">
                <a:solidFill>
                  <a:schemeClr val="accent3"/>
                </a:solidFill>
              </a:rPr>
              <a:t>t-SNE shows clear clusters at low latent dims.</a:t>
            </a:r>
            <a:br>
              <a:rPr lang="en" sz="1300">
                <a:solidFill>
                  <a:schemeClr val="accent3"/>
                </a:solidFill>
              </a:rPr>
            </a:br>
            <a:endParaRPr sz="13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lang="en" sz="1300">
                <a:solidFill>
                  <a:schemeClr val="accent3"/>
                </a:solidFill>
              </a:rPr>
              <a:t>Clusters blur at high dims, showing less structure.</a:t>
            </a:r>
            <a:br>
              <a:rPr lang="en" sz="1300">
                <a:solidFill>
                  <a:schemeClr val="accent3"/>
                </a:solidFill>
              </a:rPr>
            </a:br>
            <a:endParaRPr sz="13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lang="en" sz="1300">
                <a:solidFill>
                  <a:schemeClr val="accent3"/>
                </a:solidFill>
              </a:rPr>
              <a:t>Tradeoff: small latent spaces compress well; large ones better reconstruct but not always classify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3915925" y="396400"/>
            <a:ext cx="76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t-SNE</a:t>
            </a:r>
            <a:endParaRPr sz="15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51425" y="0"/>
            <a:ext cx="156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</a:t>
            </a:r>
            <a:r>
              <a:rPr lang="en"/>
              <a:t>-VAE</a:t>
            </a:r>
            <a:endParaRPr/>
          </a:p>
        </p:txBody>
      </p:sp>
      <p:grpSp>
        <p:nvGrpSpPr>
          <p:cNvPr id="193" name="Google Shape;193;p31"/>
          <p:cNvGrpSpPr/>
          <p:nvPr/>
        </p:nvGrpSpPr>
        <p:grpSpPr>
          <a:xfrm>
            <a:off x="6205573" y="1868108"/>
            <a:ext cx="2933715" cy="2196984"/>
            <a:chOff x="480575" y="1237552"/>
            <a:chExt cx="2008844" cy="1504372"/>
          </a:xfrm>
        </p:grpSpPr>
        <p:pic>
          <p:nvPicPr>
            <p:cNvPr id="194" name="Google Shape;19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75" y="1237552"/>
              <a:ext cx="2008844" cy="1303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31"/>
            <p:cNvSpPr txBox="1"/>
            <p:nvPr/>
          </p:nvSpPr>
          <p:spPr>
            <a:xfrm>
              <a:off x="984752" y="2453624"/>
              <a:ext cx="11529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3125" lIns="103125" spcFirstLastPara="1" rIns="103125" wrap="square" tIns="1031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80">
                  <a:solidFill>
                    <a:srgbClr val="595959"/>
                  </a:solidFill>
                </a:rPr>
                <a:t>alpha</a:t>
              </a:r>
              <a:r>
                <a:rPr lang="en" sz="1380">
                  <a:solidFill>
                    <a:srgbClr val="595959"/>
                  </a:solidFill>
                </a:rPr>
                <a:t>=1, beta=1</a:t>
              </a:r>
              <a:endParaRPr sz="1380"/>
            </a:p>
          </p:txBody>
        </p:sp>
      </p:grpSp>
      <p:grpSp>
        <p:nvGrpSpPr>
          <p:cNvPr id="196" name="Google Shape;196;p31"/>
          <p:cNvGrpSpPr/>
          <p:nvPr/>
        </p:nvGrpSpPr>
        <p:grpSpPr>
          <a:xfrm>
            <a:off x="0" y="1780987"/>
            <a:ext cx="3043550" cy="2331609"/>
            <a:chOff x="3195082" y="1374601"/>
            <a:chExt cx="1869962" cy="1432544"/>
          </a:xfrm>
        </p:grpSpPr>
        <p:pic>
          <p:nvPicPr>
            <p:cNvPr id="197" name="Google Shape;1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95082" y="1374601"/>
              <a:ext cx="1869962" cy="121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31"/>
            <p:cNvSpPr txBox="1"/>
            <p:nvPr/>
          </p:nvSpPr>
          <p:spPr>
            <a:xfrm>
              <a:off x="3476725" y="2535045"/>
              <a:ext cx="1254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5225" lIns="105225" spcFirstLastPara="1" rIns="105225" wrap="square" tIns="1052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97">
                  <a:solidFill>
                    <a:srgbClr val="595959"/>
                  </a:solidFill>
                </a:rPr>
                <a:t>alpha=0, beta=1</a:t>
              </a:r>
              <a:endParaRPr sz="1497">
                <a:solidFill>
                  <a:srgbClr val="595959"/>
                </a:solidFill>
              </a:endParaRPr>
            </a:p>
          </p:txBody>
        </p:sp>
      </p:grpSp>
      <p:grpSp>
        <p:nvGrpSpPr>
          <p:cNvPr id="199" name="Google Shape;199;p31"/>
          <p:cNvGrpSpPr/>
          <p:nvPr/>
        </p:nvGrpSpPr>
        <p:grpSpPr>
          <a:xfrm>
            <a:off x="3085644" y="1791901"/>
            <a:ext cx="3077834" cy="2331601"/>
            <a:chOff x="3067807" y="3047916"/>
            <a:chExt cx="1973350" cy="1494904"/>
          </a:xfrm>
        </p:grpSpPr>
        <p:pic>
          <p:nvPicPr>
            <p:cNvPr id="200" name="Google Shape;200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67807" y="3047916"/>
              <a:ext cx="1973350" cy="128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31"/>
            <p:cNvSpPr txBox="1"/>
            <p:nvPr/>
          </p:nvSpPr>
          <p:spPr>
            <a:xfrm>
              <a:off x="3546356" y="4262320"/>
              <a:ext cx="13245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275" lIns="106275" spcFirstLastPara="1" rIns="106275" wrap="square" tIns="1062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48">
                  <a:solidFill>
                    <a:srgbClr val="595959"/>
                  </a:solidFill>
                </a:rPr>
                <a:t>alpha=0, beta=10.0</a:t>
              </a:r>
              <a:endParaRPr sz="1448">
                <a:solidFill>
                  <a:srgbClr val="595959"/>
                </a:solidFill>
              </a:endParaRPr>
            </a:p>
          </p:txBody>
        </p:sp>
      </p:grpSp>
      <p:sp>
        <p:nvSpPr>
          <p:cNvPr id="202" name="Google Shape;202;p31"/>
          <p:cNvSpPr txBox="1"/>
          <p:nvPr/>
        </p:nvSpPr>
        <p:spPr>
          <a:xfrm>
            <a:off x="6658450" y="3995575"/>
            <a:ext cx="2516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Including bottleneck classification in the loss increases its classifiability</a:t>
            </a:r>
            <a:endParaRPr sz="1500">
              <a:solidFill>
                <a:schemeClr val="accent3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295650" y="3919375"/>
            <a:ext cx="315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Increasing beta collapses representations in the bottleneck and harms classification accuracy</a:t>
            </a:r>
            <a:endParaRPr sz="1500">
              <a:solidFill>
                <a:schemeClr val="accent3"/>
              </a:solidFill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452875" y="4151775"/>
            <a:ext cx="229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B</a:t>
            </a:r>
            <a:r>
              <a:rPr lang="en" sz="1500">
                <a:solidFill>
                  <a:schemeClr val="accent3"/>
                </a:solidFill>
              </a:rPr>
              <a:t>ottleneck features are not linearly classifiable</a:t>
            </a:r>
            <a:endParaRPr sz="1500">
              <a:solidFill>
                <a:schemeClr val="accent3"/>
              </a:solidFill>
            </a:endParaRPr>
          </a:p>
        </p:txBody>
      </p:sp>
      <p:grpSp>
        <p:nvGrpSpPr>
          <p:cNvPr id="205" name="Google Shape;205;p31"/>
          <p:cNvGrpSpPr/>
          <p:nvPr/>
        </p:nvGrpSpPr>
        <p:grpSpPr>
          <a:xfrm>
            <a:off x="1461425" y="668875"/>
            <a:ext cx="6671100" cy="1112100"/>
            <a:chOff x="1461425" y="668875"/>
            <a:chExt cx="6671100" cy="1112100"/>
          </a:xfrm>
        </p:grpSpPr>
        <p:sp>
          <p:nvSpPr>
            <p:cNvPr id="206" name="Google Shape;206;p31"/>
            <p:cNvSpPr txBox="1"/>
            <p:nvPr/>
          </p:nvSpPr>
          <p:spPr>
            <a:xfrm>
              <a:off x="1461425" y="668875"/>
              <a:ext cx="5354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</a:rPr>
                <a:t>Loss Function</a:t>
              </a:r>
              <a:r>
                <a:rPr lang="en" sz="1700">
                  <a:solidFill>
                    <a:schemeClr val="accent3"/>
                  </a:solidFill>
                </a:rPr>
                <a:t> = BCE + </a:t>
              </a:r>
              <a:r>
                <a:rPr i="1" lang="en" sz="1700" u="sng">
                  <a:solidFill>
                    <a:srgbClr val="0000FF"/>
                  </a:solidFill>
                </a:rPr>
                <a:t>beta</a:t>
              </a:r>
              <a:r>
                <a:rPr i="1" lang="en" sz="1700">
                  <a:solidFill>
                    <a:schemeClr val="accent3"/>
                  </a:solidFill>
                </a:rPr>
                <a:t> </a:t>
              </a:r>
              <a:r>
                <a:rPr lang="en" sz="1700">
                  <a:solidFill>
                    <a:schemeClr val="accent3"/>
                  </a:solidFill>
                </a:rPr>
                <a:t>* KLD + </a:t>
              </a:r>
              <a:r>
                <a:rPr i="1" lang="en" sz="1700" u="sng">
                  <a:solidFill>
                    <a:srgbClr val="0000FF"/>
                  </a:solidFill>
                </a:rPr>
                <a:t>alpha</a:t>
              </a:r>
              <a:r>
                <a:rPr i="1" lang="en" sz="1700">
                  <a:solidFill>
                    <a:schemeClr val="accent3"/>
                  </a:solidFill>
                </a:rPr>
                <a:t> </a:t>
              </a:r>
              <a:r>
                <a:rPr lang="en" sz="1700">
                  <a:solidFill>
                    <a:schemeClr val="accent3"/>
                  </a:solidFill>
                </a:rPr>
                <a:t>* CE</a:t>
              </a:r>
              <a:endParaRPr sz="1700">
                <a:solidFill>
                  <a:schemeClr val="accent3"/>
                </a:solidFill>
              </a:endParaRPr>
            </a:p>
          </p:txBody>
        </p:sp>
        <p:cxnSp>
          <p:nvCxnSpPr>
            <p:cNvPr id="207" name="Google Shape;207;p31"/>
            <p:cNvCxnSpPr/>
            <p:nvPr/>
          </p:nvCxnSpPr>
          <p:spPr>
            <a:xfrm flipH="1">
              <a:off x="3205950" y="996600"/>
              <a:ext cx="89700" cy="26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8" name="Google Shape;208;p31"/>
            <p:cNvSpPr txBox="1"/>
            <p:nvPr/>
          </p:nvSpPr>
          <p:spPr>
            <a:xfrm>
              <a:off x="2129375" y="1165375"/>
              <a:ext cx="147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</a:rPr>
                <a:t>Reconstruction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09" name="Google Shape;209;p31"/>
            <p:cNvSpPr txBox="1"/>
            <p:nvPr/>
          </p:nvSpPr>
          <p:spPr>
            <a:xfrm>
              <a:off x="6660725" y="1057675"/>
              <a:ext cx="1471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</a:rPr>
                <a:t>Classifiability of the bottleneck</a:t>
              </a:r>
              <a:endParaRPr>
                <a:solidFill>
                  <a:schemeClr val="accent3"/>
                </a:solidFill>
              </a:endParaRPr>
            </a:p>
          </p:txBody>
        </p:sp>
        <p:cxnSp>
          <p:nvCxnSpPr>
            <p:cNvPr id="210" name="Google Shape;210;p31"/>
            <p:cNvCxnSpPr/>
            <p:nvPr/>
          </p:nvCxnSpPr>
          <p:spPr>
            <a:xfrm>
              <a:off x="6147725" y="947875"/>
              <a:ext cx="513000" cy="26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Google Shape;211;p31"/>
            <p:cNvCxnSpPr/>
            <p:nvPr/>
          </p:nvCxnSpPr>
          <p:spPr>
            <a:xfrm>
              <a:off x="4652525" y="972175"/>
              <a:ext cx="0" cy="21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2" name="Google Shape;212;p31"/>
            <p:cNvSpPr txBox="1"/>
            <p:nvPr/>
          </p:nvSpPr>
          <p:spPr>
            <a:xfrm>
              <a:off x="3689750" y="1165375"/>
              <a:ext cx="2369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</a:rPr>
                <a:t>Bottleneck distribution regularization (Gaussian)</a:t>
              </a: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213" name="Google Shape;213;p31"/>
          <p:cNvSpPr txBox="1"/>
          <p:nvPr/>
        </p:nvSpPr>
        <p:spPr>
          <a:xfrm>
            <a:off x="1341950" y="0"/>
            <a:ext cx="7369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We manipulated Loss function parameters to understand how it affects classification of the reconstructed images and of the bottleneck features</a:t>
            </a:r>
            <a:endParaRPr sz="17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VAE can represent images with fewer latent dimensions than PCA, preserving classification accuracy for low dimensional latent space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PCA does better than VAE at higher dimensions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Better </a:t>
            </a:r>
            <a:r>
              <a:rPr lang="en" sz="1500"/>
              <a:t>understanding of manifold dimensionality by comparing VAE and PCA</a:t>
            </a:r>
            <a:endParaRPr sz="1500"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050" y="1152475"/>
            <a:ext cx="3660701" cy="289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next episode…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5206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We’re closer to quantifying latent dimensionality but not entirely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Why is VAE’s accuracy lower than PCA at higher dimensions? Can it potentially change with different VAE modifications?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How do these results change with more complex datasets?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