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02" r:id="rId2"/>
    <p:sldId id="269" r:id="rId3"/>
    <p:sldId id="262" r:id="rId4"/>
    <p:sldId id="257" r:id="rId5"/>
    <p:sldId id="277" r:id="rId6"/>
    <p:sldId id="275" r:id="rId7"/>
    <p:sldId id="276" r:id="rId8"/>
    <p:sldId id="278" r:id="rId9"/>
    <p:sldId id="279" r:id="rId10"/>
    <p:sldId id="281" r:id="rId11"/>
    <p:sldId id="301" r:id="rId12"/>
    <p:sldId id="258" r:id="rId13"/>
    <p:sldId id="259" r:id="rId14"/>
    <p:sldId id="271" r:id="rId15"/>
    <p:sldId id="272" r:id="rId16"/>
    <p:sldId id="283" r:id="rId17"/>
    <p:sldId id="284" r:id="rId18"/>
    <p:sldId id="263" r:id="rId19"/>
    <p:sldId id="286" r:id="rId20"/>
    <p:sldId id="287" r:id="rId21"/>
    <p:sldId id="288" r:id="rId22"/>
    <p:sldId id="297" r:id="rId23"/>
    <p:sldId id="289" r:id="rId24"/>
    <p:sldId id="291" r:id="rId25"/>
    <p:sldId id="290" r:id="rId26"/>
    <p:sldId id="292" r:id="rId27"/>
    <p:sldId id="293" r:id="rId28"/>
    <p:sldId id="298" r:id="rId29"/>
    <p:sldId id="299" r:id="rId30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158973"/>
    <a:srgbClr val="1CB497"/>
    <a:srgbClr val="17B970"/>
    <a:srgbClr val="4AE8A1"/>
    <a:srgbClr val="99FFCC"/>
    <a:srgbClr val="FF33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6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1470" y="90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4" Type="http://schemas.openxmlformats.org/officeDocument/2006/relationships/image" Target="../media/image8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4" Type="http://schemas.openxmlformats.org/officeDocument/2006/relationships/image" Target="../media/image9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emf"/><Relationship Id="rId1" Type="http://schemas.openxmlformats.org/officeDocument/2006/relationships/image" Target="../media/image10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image" Target="../media/image95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image" Target="../media/image1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image" Target="../media/image37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12" Type="http://schemas.openxmlformats.org/officeDocument/2006/relationships/image" Target="../media/image36.e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emf"/><Relationship Id="rId11" Type="http://schemas.openxmlformats.org/officeDocument/2006/relationships/image" Target="../media/image35.emf"/><Relationship Id="rId5" Type="http://schemas.openxmlformats.org/officeDocument/2006/relationships/image" Target="../media/image29.emf"/><Relationship Id="rId10" Type="http://schemas.openxmlformats.org/officeDocument/2006/relationships/image" Target="../media/image34.emf"/><Relationship Id="rId4" Type="http://schemas.openxmlformats.org/officeDocument/2006/relationships/image" Target="../media/image28.emf"/><Relationship Id="rId9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2.emf"/><Relationship Id="rId18" Type="http://schemas.openxmlformats.org/officeDocument/2006/relationships/image" Target="../media/image57.emf"/><Relationship Id="rId3" Type="http://schemas.openxmlformats.org/officeDocument/2006/relationships/image" Target="../media/image42.wmf"/><Relationship Id="rId21" Type="http://schemas.openxmlformats.org/officeDocument/2006/relationships/image" Target="../media/image60.emf"/><Relationship Id="rId7" Type="http://schemas.openxmlformats.org/officeDocument/2006/relationships/image" Target="../media/image46.wmf"/><Relationship Id="rId12" Type="http://schemas.openxmlformats.org/officeDocument/2006/relationships/image" Target="../media/image51.emf"/><Relationship Id="rId17" Type="http://schemas.openxmlformats.org/officeDocument/2006/relationships/image" Target="../media/image56.emf"/><Relationship Id="rId2" Type="http://schemas.openxmlformats.org/officeDocument/2006/relationships/image" Target="../media/image41.wmf"/><Relationship Id="rId16" Type="http://schemas.openxmlformats.org/officeDocument/2006/relationships/image" Target="../media/image55.emf"/><Relationship Id="rId20" Type="http://schemas.openxmlformats.org/officeDocument/2006/relationships/image" Target="../media/image59.e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11" Type="http://schemas.openxmlformats.org/officeDocument/2006/relationships/image" Target="../media/image50.emf"/><Relationship Id="rId5" Type="http://schemas.openxmlformats.org/officeDocument/2006/relationships/image" Target="../media/image44.wmf"/><Relationship Id="rId15" Type="http://schemas.openxmlformats.org/officeDocument/2006/relationships/image" Target="../media/image54.emf"/><Relationship Id="rId10" Type="http://schemas.openxmlformats.org/officeDocument/2006/relationships/image" Target="../media/image49.emf"/><Relationship Id="rId19" Type="http://schemas.openxmlformats.org/officeDocument/2006/relationships/image" Target="../media/image58.emf"/><Relationship Id="rId4" Type="http://schemas.openxmlformats.org/officeDocument/2006/relationships/image" Target="../media/image43.wmf"/><Relationship Id="rId9" Type="http://schemas.openxmlformats.org/officeDocument/2006/relationships/image" Target="../media/image48.emf"/><Relationship Id="rId14" Type="http://schemas.openxmlformats.org/officeDocument/2006/relationships/image" Target="../media/image5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6" Type="http://schemas.openxmlformats.org/officeDocument/2006/relationships/image" Target="../media/image70.emf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021A5-E78A-4333-9921-6DD5B46AE490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C1F0C-3198-48CD-9E85-631F28A7D3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3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0773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6BBF-A95C-499D-B5CA-AFFF732BEB72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E987-AD6F-48F2-9835-061A879BB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4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6BBF-A95C-499D-B5CA-AFFF732BEB72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E987-AD6F-48F2-9835-061A879BB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1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6BBF-A95C-499D-B5CA-AFFF732BEB72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E987-AD6F-48F2-9835-061A879BB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9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6BBF-A95C-499D-B5CA-AFFF732BEB72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E987-AD6F-48F2-9835-061A879BB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3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6BBF-A95C-499D-B5CA-AFFF732BEB72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E987-AD6F-48F2-9835-061A879BB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5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6BBF-A95C-499D-B5CA-AFFF732BEB72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E987-AD6F-48F2-9835-061A879BB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6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6BBF-A95C-499D-B5CA-AFFF732BEB72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E987-AD6F-48F2-9835-061A879BB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2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6BBF-A95C-499D-B5CA-AFFF732BEB72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E987-AD6F-48F2-9835-061A879BB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8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6BBF-A95C-499D-B5CA-AFFF732BEB72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E987-AD6F-48F2-9835-061A879BB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3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6BBF-A95C-499D-B5CA-AFFF732BEB72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E987-AD6F-48F2-9835-061A879BB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6BBF-A95C-499D-B5CA-AFFF732BEB72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E987-AD6F-48F2-9835-061A879BB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0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46BBF-A95C-499D-B5CA-AFFF732BEB72}" type="datetimeFigureOut">
              <a:rPr lang="en-US" smtClean="0"/>
              <a:pPr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BE987-AD6F-48F2-9835-061A879BBF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package" Target="../embeddings/Microsoft_Word_Document15.docx"/><Relationship Id="rId18" Type="http://schemas.openxmlformats.org/officeDocument/2006/relationships/image" Target="../media/image31.emf"/><Relationship Id="rId26" Type="http://schemas.openxmlformats.org/officeDocument/2006/relationships/image" Target="../media/image35.emf"/><Relationship Id="rId3" Type="http://schemas.openxmlformats.org/officeDocument/2006/relationships/image" Target="../media/image38.png"/><Relationship Id="rId21" Type="http://schemas.openxmlformats.org/officeDocument/2006/relationships/package" Target="../embeddings/Microsoft_Word_Document19.docx"/><Relationship Id="rId7" Type="http://schemas.openxmlformats.org/officeDocument/2006/relationships/image" Target="../media/image26.wmf"/><Relationship Id="rId12" Type="http://schemas.openxmlformats.org/officeDocument/2006/relationships/image" Target="../media/image28.emf"/><Relationship Id="rId17" Type="http://schemas.openxmlformats.org/officeDocument/2006/relationships/package" Target="../embeddings/Microsoft_Word_Document17.docx"/><Relationship Id="rId25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emf"/><Relationship Id="rId20" Type="http://schemas.openxmlformats.org/officeDocument/2006/relationships/image" Target="../media/image32.emf"/><Relationship Id="rId29" Type="http://schemas.openxmlformats.org/officeDocument/2006/relationships/package" Target="../embeddings/Microsoft_Word_Document23.docx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.bin"/><Relationship Id="rId11" Type="http://schemas.openxmlformats.org/officeDocument/2006/relationships/package" Target="../embeddings/Microsoft_Word_Document14.docx"/><Relationship Id="rId24" Type="http://schemas.openxmlformats.org/officeDocument/2006/relationships/image" Target="../media/image34.emf"/><Relationship Id="rId5" Type="http://schemas.openxmlformats.org/officeDocument/2006/relationships/image" Target="../media/image25.wmf"/><Relationship Id="rId15" Type="http://schemas.openxmlformats.org/officeDocument/2006/relationships/package" Target="../embeddings/Microsoft_Word_Document16.docx"/><Relationship Id="rId23" Type="http://schemas.openxmlformats.org/officeDocument/2006/relationships/package" Target="../embeddings/Microsoft_Word_Document20.docx"/><Relationship Id="rId28" Type="http://schemas.openxmlformats.org/officeDocument/2006/relationships/image" Target="../media/image36.emf"/><Relationship Id="rId10" Type="http://schemas.openxmlformats.org/officeDocument/2006/relationships/image" Target="../media/image27.emf"/><Relationship Id="rId19" Type="http://schemas.openxmlformats.org/officeDocument/2006/relationships/package" Target="../embeddings/Microsoft_Word_Document18.docx"/><Relationship Id="rId4" Type="http://schemas.openxmlformats.org/officeDocument/2006/relationships/oleObject" Target="../embeddings/oleObject1.bin"/><Relationship Id="rId9" Type="http://schemas.openxmlformats.org/officeDocument/2006/relationships/package" Target="../embeddings/Microsoft_Word_Document13.docx"/><Relationship Id="rId14" Type="http://schemas.openxmlformats.org/officeDocument/2006/relationships/image" Target="../media/image29.emf"/><Relationship Id="rId22" Type="http://schemas.openxmlformats.org/officeDocument/2006/relationships/image" Target="../media/image33.emf"/><Relationship Id="rId27" Type="http://schemas.openxmlformats.org/officeDocument/2006/relationships/package" Target="../embeddings/Microsoft_Word_Document22.docx"/><Relationship Id="rId30" Type="http://schemas.openxmlformats.org/officeDocument/2006/relationships/image" Target="../media/image37.e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.bin"/><Relationship Id="rId18" Type="http://schemas.openxmlformats.org/officeDocument/2006/relationships/image" Target="../media/image47.wmf"/><Relationship Id="rId26" Type="http://schemas.openxmlformats.org/officeDocument/2006/relationships/image" Target="../media/image51.emf"/><Relationship Id="rId39" Type="http://schemas.openxmlformats.org/officeDocument/2006/relationships/package" Target="../embeddings/Microsoft_Word_Document34.docx"/><Relationship Id="rId21" Type="http://schemas.openxmlformats.org/officeDocument/2006/relationships/package" Target="../embeddings/Microsoft_Word_Document25.docx"/><Relationship Id="rId34" Type="http://schemas.openxmlformats.org/officeDocument/2006/relationships/image" Target="../media/image55.emf"/><Relationship Id="rId42" Type="http://schemas.openxmlformats.org/officeDocument/2006/relationships/image" Target="../media/image59.emf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emf"/><Relationship Id="rId29" Type="http://schemas.openxmlformats.org/officeDocument/2006/relationships/package" Target="../embeddings/Microsoft_Word_Document29.docx"/><Relationship Id="rId41" Type="http://schemas.openxmlformats.org/officeDocument/2006/relationships/package" Target="../embeddings/Microsoft_Word_Document35.docx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50.emf"/><Relationship Id="rId32" Type="http://schemas.openxmlformats.org/officeDocument/2006/relationships/image" Target="../media/image54.emf"/><Relationship Id="rId37" Type="http://schemas.openxmlformats.org/officeDocument/2006/relationships/package" Target="../embeddings/Microsoft_Word_Document33.docx"/><Relationship Id="rId40" Type="http://schemas.openxmlformats.org/officeDocument/2006/relationships/image" Target="../media/image58.e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package" Target="../embeddings/Microsoft_Word_Document26.docx"/><Relationship Id="rId28" Type="http://schemas.openxmlformats.org/officeDocument/2006/relationships/image" Target="../media/image52.emf"/><Relationship Id="rId36" Type="http://schemas.openxmlformats.org/officeDocument/2006/relationships/image" Target="../media/image56.emf"/><Relationship Id="rId10" Type="http://schemas.openxmlformats.org/officeDocument/2006/relationships/image" Target="../media/image43.wmf"/><Relationship Id="rId19" Type="http://schemas.openxmlformats.org/officeDocument/2006/relationships/package" Target="../embeddings/Microsoft_Word_Document24.docx"/><Relationship Id="rId31" Type="http://schemas.openxmlformats.org/officeDocument/2006/relationships/package" Target="../embeddings/Microsoft_Word_Document30.docx"/><Relationship Id="rId44" Type="http://schemas.openxmlformats.org/officeDocument/2006/relationships/image" Target="../media/image60.e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45.wmf"/><Relationship Id="rId22" Type="http://schemas.openxmlformats.org/officeDocument/2006/relationships/image" Target="../media/image49.emf"/><Relationship Id="rId27" Type="http://schemas.openxmlformats.org/officeDocument/2006/relationships/package" Target="../embeddings/Microsoft_Word_Document28.docx"/><Relationship Id="rId30" Type="http://schemas.openxmlformats.org/officeDocument/2006/relationships/image" Target="../media/image53.emf"/><Relationship Id="rId35" Type="http://schemas.openxmlformats.org/officeDocument/2006/relationships/package" Target="../embeddings/Microsoft_Word_Document32.docx"/><Relationship Id="rId43" Type="http://schemas.openxmlformats.org/officeDocument/2006/relationships/package" Target="../embeddings/Microsoft_Word_Document36.docx"/><Relationship Id="rId8" Type="http://schemas.openxmlformats.org/officeDocument/2006/relationships/image" Target="../media/image42.wmf"/><Relationship Id="rId3" Type="http://schemas.openxmlformats.org/officeDocument/2006/relationships/oleObject" Target="../embeddings/oleObject3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10.bin"/><Relationship Id="rId25" Type="http://schemas.openxmlformats.org/officeDocument/2006/relationships/package" Target="../embeddings/Microsoft_Word_Document27.docx"/><Relationship Id="rId33" Type="http://schemas.openxmlformats.org/officeDocument/2006/relationships/package" Target="../embeddings/Microsoft_Word_Document31.docx"/><Relationship Id="rId38" Type="http://schemas.openxmlformats.org/officeDocument/2006/relationships/image" Target="../media/image5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package" Target="../embeddings/Microsoft_Word_Document37.docx"/><Relationship Id="rId18" Type="http://schemas.openxmlformats.org/officeDocument/2006/relationships/image" Target="../media/image67.emf"/><Relationship Id="rId3" Type="http://schemas.openxmlformats.org/officeDocument/2006/relationships/image" Target="../media/image71.png"/><Relationship Id="rId21" Type="http://schemas.openxmlformats.org/officeDocument/2006/relationships/package" Target="../embeddings/Microsoft_Word_Document41.docx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emf"/><Relationship Id="rId20" Type="http://schemas.openxmlformats.org/officeDocument/2006/relationships/image" Target="../media/image68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24" Type="http://schemas.openxmlformats.org/officeDocument/2006/relationships/image" Target="../media/image70.emf"/><Relationship Id="rId5" Type="http://schemas.openxmlformats.org/officeDocument/2006/relationships/image" Target="../media/image73.png"/><Relationship Id="rId15" Type="http://schemas.openxmlformats.org/officeDocument/2006/relationships/package" Target="../embeddings/Microsoft_Word_Document38.docx"/><Relationship Id="rId23" Type="http://schemas.openxmlformats.org/officeDocument/2006/relationships/package" Target="../embeddings/Microsoft_Word_Document42.docx"/><Relationship Id="rId10" Type="http://schemas.openxmlformats.org/officeDocument/2006/relationships/image" Target="../media/image78.png"/><Relationship Id="rId19" Type="http://schemas.openxmlformats.org/officeDocument/2006/relationships/package" Target="../embeddings/Microsoft_Word_Document40.docx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65.emf"/><Relationship Id="rId22" Type="http://schemas.openxmlformats.org/officeDocument/2006/relationships/image" Target="../media/image69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8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package" Target="../embeddings/Microsoft_Word_Document44.docx"/><Relationship Id="rId7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4.emf"/><Relationship Id="rId5" Type="http://schemas.openxmlformats.org/officeDocument/2006/relationships/package" Target="../embeddings/Microsoft_Word_Document45.docx"/><Relationship Id="rId10" Type="http://schemas.openxmlformats.org/officeDocument/2006/relationships/image" Target="../media/image86.emf"/><Relationship Id="rId4" Type="http://schemas.openxmlformats.org/officeDocument/2006/relationships/image" Target="../media/image83.emf"/><Relationship Id="rId9" Type="http://schemas.openxmlformats.org/officeDocument/2006/relationships/package" Target="../embeddings/Microsoft_Word_Document47.docx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package" Target="../embeddings/Microsoft_Word_Document48.docx"/><Relationship Id="rId7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8.emf"/><Relationship Id="rId5" Type="http://schemas.openxmlformats.org/officeDocument/2006/relationships/package" Target="../embeddings/Microsoft_Word_Document49.docx"/><Relationship Id="rId10" Type="http://schemas.openxmlformats.org/officeDocument/2006/relationships/image" Target="../media/image90.emf"/><Relationship Id="rId4" Type="http://schemas.openxmlformats.org/officeDocument/2006/relationships/image" Target="../media/image87.emf"/><Relationship Id="rId9" Type="http://schemas.openxmlformats.org/officeDocument/2006/relationships/package" Target="../embeddings/Microsoft_Word_Document51.doc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9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9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4.emf"/><Relationship Id="rId5" Type="http://schemas.openxmlformats.org/officeDocument/2006/relationships/package" Target="../embeddings/Microsoft_Word_Document55.docx"/><Relationship Id="rId4" Type="http://schemas.openxmlformats.org/officeDocument/2006/relationships/image" Target="../media/image93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95.emf"/><Relationship Id="rId4" Type="http://schemas.openxmlformats.org/officeDocument/2006/relationships/image" Target="../media/image97.png"/><Relationship Id="rId9" Type="http://schemas.openxmlformats.org/officeDocument/2006/relationships/package" Target="../embeddings/Microsoft_Word_Document56.docx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4.png"/><Relationship Id="rId7" Type="http://schemas.openxmlformats.org/officeDocument/2006/relationships/image" Target="../media/image102.emf"/><Relationship Id="rId12" Type="http://schemas.openxmlformats.org/officeDocument/2006/relationships/image" Target="../media/image10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package" Target="../embeddings/Microsoft_Word_Document57.docx"/><Relationship Id="rId11" Type="http://schemas.openxmlformats.org/officeDocument/2006/relationships/package" Target="../embeddings/Microsoft_Word_Document58.docx"/><Relationship Id="rId5" Type="http://schemas.openxmlformats.org/officeDocument/2006/relationships/image" Target="../media/image106.png"/><Relationship Id="rId10" Type="http://schemas.openxmlformats.org/officeDocument/2006/relationships/image" Target="../media/image109.png"/><Relationship Id="rId4" Type="http://schemas.openxmlformats.org/officeDocument/2006/relationships/image" Target="../media/image105.png"/><Relationship Id="rId9" Type="http://schemas.openxmlformats.org/officeDocument/2006/relationships/image" Target="../media/image10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60.docx"/><Relationship Id="rId3" Type="http://schemas.openxmlformats.org/officeDocument/2006/relationships/image" Target="../media/image111.png"/><Relationship Id="rId7" Type="http://schemas.openxmlformats.org/officeDocument/2006/relationships/image" Target="../media/image9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package" Target="../embeddings/Microsoft_Word_Document59.docx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9" Type="http://schemas.openxmlformats.org/officeDocument/2006/relationships/image" Target="../media/image110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6.png"/><Relationship Id="rId7" Type="http://schemas.openxmlformats.org/officeDocument/2006/relationships/image" Target="../media/image114.emf"/><Relationship Id="rId12" Type="http://schemas.openxmlformats.org/officeDocument/2006/relationships/image" Target="../media/image1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package" Target="../embeddings/Microsoft_Word_Document61.docx"/><Relationship Id="rId11" Type="http://schemas.openxmlformats.org/officeDocument/2006/relationships/package" Target="../embeddings/Microsoft_Word_Document62.docx"/><Relationship Id="rId5" Type="http://schemas.openxmlformats.org/officeDocument/2006/relationships/image" Target="../media/image118.png"/><Relationship Id="rId10" Type="http://schemas.openxmlformats.org/officeDocument/2006/relationships/image" Target="../media/image121.png"/><Relationship Id="rId4" Type="http://schemas.openxmlformats.org/officeDocument/2006/relationships/image" Target="../media/image117.png"/><Relationship Id="rId9" Type="http://schemas.openxmlformats.org/officeDocument/2006/relationships/image" Target="../media/image1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2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2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Word_Document4.docx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7.docx"/><Relationship Id="rId13" Type="http://schemas.openxmlformats.org/officeDocument/2006/relationships/image" Target="../media/image19.emf"/><Relationship Id="rId3" Type="http://schemas.openxmlformats.org/officeDocument/2006/relationships/image" Target="../media/image22.png"/><Relationship Id="rId7" Type="http://schemas.openxmlformats.org/officeDocument/2006/relationships/image" Target="../media/image16.emf"/><Relationship Id="rId12" Type="http://schemas.openxmlformats.org/officeDocument/2006/relationships/package" Target="../embeddings/Microsoft_Word_Document9.docx"/><Relationship Id="rId17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6" Type="http://schemas.openxmlformats.org/officeDocument/2006/relationships/package" Target="../embeddings/Microsoft_Word_Document11.docx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Document6.docx"/><Relationship Id="rId11" Type="http://schemas.openxmlformats.org/officeDocument/2006/relationships/image" Target="../media/image18.emf"/><Relationship Id="rId5" Type="http://schemas.openxmlformats.org/officeDocument/2006/relationships/image" Target="../media/image15.emf"/><Relationship Id="rId15" Type="http://schemas.openxmlformats.org/officeDocument/2006/relationships/image" Target="../media/image20.emf"/><Relationship Id="rId10" Type="http://schemas.openxmlformats.org/officeDocument/2006/relationships/package" Target="../embeddings/Microsoft_Word_Document8.docx"/><Relationship Id="rId4" Type="http://schemas.openxmlformats.org/officeDocument/2006/relationships/package" Target="../embeddings/Microsoft_Word_Document5.docx"/><Relationship Id="rId9" Type="http://schemas.openxmlformats.org/officeDocument/2006/relationships/image" Target="../media/image17.emf"/><Relationship Id="rId14" Type="http://schemas.openxmlformats.org/officeDocument/2006/relationships/package" Target="../embeddings/Microsoft_Word_Document10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95275" y="409575"/>
          <a:ext cx="8915400" cy="757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4" name="Document" r:id="rId3" imgW="8920628" imgH="7600762" progId="Word.Document.12">
                  <p:embed/>
                </p:oleObj>
              </mc:Choice>
              <mc:Fallback>
                <p:oleObj name="Document" r:id="rId3" imgW="8920628" imgH="7600762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409575"/>
                        <a:ext cx="8915400" cy="757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0" y="2124075"/>
          <a:ext cx="8829675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4" name="Document" r:id="rId3" imgW="9196980" imgH="5104908" progId="Word.Document.12">
                  <p:embed/>
                </p:oleObj>
              </mc:Choice>
              <mc:Fallback>
                <p:oleObj name="Document" r:id="rId3" imgW="9196980" imgH="5104908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24075"/>
                        <a:ext cx="8829675" cy="488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 descr="C:\Users\user\Downloads\parame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688" y="2085975"/>
            <a:ext cx="7031037" cy="4972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68" y="1404926"/>
            <a:ext cx="3489325" cy="2292221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724035" y="4229570"/>
            <a:ext cx="3608909" cy="12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464024" y="2683340"/>
            <a:ext cx="780" cy="16077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70699" y="2684461"/>
            <a:ext cx="780" cy="16077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762754"/>
              </p:ext>
            </p:extLst>
          </p:nvPr>
        </p:nvGraphicFramePr>
        <p:xfrm>
          <a:off x="3369746" y="4323132"/>
          <a:ext cx="210970" cy="450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" name="Equation" r:id="rId4" imgW="139700" imgH="228600" progId="">
                  <p:embed/>
                </p:oleObj>
              </mc:Choice>
              <mc:Fallback>
                <p:oleObj name="Equation" r:id="rId4" imgW="139700" imgH="228600" progId="">
                  <p:embed/>
                  <p:pic>
                    <p:nvPicPr>
                      <p:cNvPr id="0" name="Picture 8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9746" y="4323132"/>
                        <a:ext cx="210970" cy="4500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519828"/>
              </p:ext>
            </p:extLst>
          </p:nvPr>
        </p:nvGraphicFramePr>
        <p:xfrm>
          <a:off x="1426237" y="4352409"/>
          <a:ext cx="270241" cy="421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" name="Equation" r:id="rId6" imgW="190500" imgH="228600" progId="">
                  <p:embed/>
                </p:oleObj>
              </mc:Choice>
              <mc:Fallback>
                <p:oleObj name="Equation" r:id="rId6" imgW="190500" imgH="228600" progId="">
                  <p:embed/>
                  <p:pic>
                    <p:nvPicPr>
                      <p:cNvPr id="0" name="Picture 8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237" y="4352409"/>
                        <a:ext cx="270241" cy="4216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639822" y="329201"/>
            <a:ext cx="5167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Binding energy b/w bases in base pair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889981" y="8466067"/>
            <a:ext cx="20429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 PRL (2005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8" name="Rectangle 790"/>
          <p:cNvSpPr>
            <a:spLocks noChangeArrowheads="1"/>
          </p:cNvSpPr>
          <p:nvPr/>
        </p:nvSpPr>
        <p:spPr bwMode="auto">
          <a:xfrm>
            <a:off x="0" y="120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40" name="Rectangle 792"/>
          <p:cNvSpPr>
            <a:spLocks noChangeArrowheads="1"/>
          </p:cNvSpPr>
          <p:nvPr/>
        </p:nvSpPr>
        <p:spPr bwMode="auto">
          <a:xfrm>
            <a:off x="0" y="120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41" name="Rectangle 793"/>
          <p:cNvSpPr>
            <a:spLocks noChangeArrowheads="1"/>
          </p:cNvSpPr>
          <p:nvPr/>
        </p:nvSpPr>
        <p:spPr bwMode="auto">
          <a:xfrm>
            <a:off x="0" y="9583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5" name="Picture 3" descr="C:\Users\user\Downloads\Mors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86708" y="985558"/>
            <a:ext cx="4657292" cy="4068565"/>
          </a:xfrm>
          <a:prstGeom prst="rect">
            <a:avLst/>
          </a:prstGeom>
          <a:noFill/>
        </p:spPr>
      </p:pic>
      <p:cxnSp>
        <p:nvCxnSpPr>
          <p:cNvPr id="45" name="Straight Connector 44"/>
          <p:cNvCxnSpPr/>
          <p:nvPr/>
        </p:nvCxnSpPr>
        <p:spPr>
          <a:xfrm>
            <a:off x="7786915" y="1673982"/>
            <a:ext cx="29029" cy="206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685314" y="2419048"/>
            <a:ext cx="21772" cy="1306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255657" y="2835128"/>
            <a:ext cx="319314" cy="9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226630" y="3396345"/>
            <a:ext cx="377371" cy="2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Object 71"/>
          <p:cNvGraphicFramePr>
            <a:graphicFrameLocks noChangeAspect="1"/>
          </p:cNvGraphicFramePr>
          <p:nvPr/>
        </p:nvGraphicFramePr>
        <p:xfrm>
          <a:off x="7567161" y="1799773"/>
          <a:ext cx="212497" cy="2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" name="Document" r:id="rId9" imgW="300101" imgH="294902" progId="Word.Document.12">
                  <p:embed/>
                </p:oleObj>
              </mc:Choice>
              <mc:Fallback>
                <p:oleObj name="Document" r:id="rId9" imgW="300101" imgH="294902" progId="Word.Document.12">
                  <p:embed/>
                  <p:pic>
                    <p:nvPicPr>
                      <p:cNvPr id="0" name="Picture 8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7161" y="1799773"/>
                        <a:ext cx="212497" cy="21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90"/>
          <p:cNvGraphicFramePr>
            <a:graphicFrameLocks noChangeAspect="1"/>
          </p:cNvGraphicFramePr>
          <p:nvPr/>
        </p:nvGraphicFramePr>
        <p:xfrm>
          <a:off x="7487785" y="2911929"/>
          <a:ext cx="168501" cy="213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" name="Document" r:id="rId11" imgW="300101" imgH="295623" progId="Word.Document.12">
                  <p:embed/>
                </p:oleObj>
              </mc:Choice>
              <mc:Fallback>
                <p:oleObj name="Document" r:id="rId11" imgW="300101" imgH="295623" progId="Word.Document.12">
                  <p:embed/>
                  <p:pic>
                    <p:nvPicPr>
                      <p:cNvPr id="0" name="Picture 8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7785" y="2911929"/>
                        <a:ext cx="168501" cy="2137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91"/>
          <p:cNvGraphicFramePr>
            <a:graphicFrameLocks noChangeAspect="1"/>
          </p:cNvGraphicFramePr>
          <p:nvPr/>
        </p:nvGraphicFramePr>
        <p:xfrm>
          <a:off x="6400801" y="2584452"/>
          <a:ext cx="195943" cy="231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" name="Document" r:id="rId13" imgW="231733" imgH="294902" progId="Word.Document.12">
                  <p:embed/>
                </p:oleObj>
              </mc:Choice>
              <mc:Fallback>
                <p:oleObj name="Document" r:id="rId13" imgW="231733" imgH="294902" progId="Word.Document.12">
                  <p:embed/>
                  <p:pic>
                    <p:nvPicPr>
                      <p:cNvPr id="0" name="Picture 8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1" y="2584452"/>
                        <a:ext cx="195943" cy="2313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92"/>
          <p:cNvGraphicFramePr>
            <a:graphicFrameLocks noChangeAspect="1"/>
          </p:cNvGraphicFramePr>
          <p:nvPr/>
        </p:nvGraphicFramePr>
        <p:xfrm>
          <a:off x="6378576" y="3172886"/>
          <a:ext cx="160111" cy="24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" name="Document" r:id="rId15" imgW="248645" imgH="295623" progId="Word.Document.12">
                  <p:embed/>
                </p:oleObj>
              </mc:Choice>
              <mc:Fallback>
                <p:oleObj name="Document" r:id="rId15" imgW="248645" imgH="295623" progId="Word.Document.12">
                  <p:embed/>
                  <p:pic>
                    <p:nvPicPr>
                      <p:cNvPr id="0" name="Picture 8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8576" y="3172886"/>
                        <a:ext cx="160111" cy="2475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2474259" y="4238255"/>
          <a:ext cx="242607" cy="288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" name="Document" r:id="rId17" imgW="173440" imgH="295623" progId="Word.Document.12">
                  <p:embed/>
                </p:oleObj>
              </mc:Choice>
              <mc:Fallback>
                <p:oleObj name="Document" r:id="rId17" imgW="173440" imgH="295623" progId="Word.Document.12">
                  <p:embed/>
                  <p:pic>
                    <p:nvPicPr>
                      <p:cNvPr id="0" name="Picture 8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259" y="4238255"/>
                        <a:ext cx="242607" cy="288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2537012" y="4087906"/>
            <a:ext cx="8541" cy="276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1103313" y="5468938"/>
          <a:ext cx="280511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" name="Document" r:id="rId19" imgW="2814256" imgH="484534" progId="Word.Document.12">
                  <p:embed/>
                </p:oleObj>
              </mc:Choice>
              <mc:Fallback>
                <p:oleObj name="Document" r:id="rId19" imgW="2814256" imgH="484534" progId="Word.Document.12">
                  <p:embed/>
                  <p:pic>
                    <p:nvPicPr>
                      <p:cNvPr id="0" name="Picture 8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5468938"/>
                        <a:ext cx="2805112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5" name="Object 797"/>
          <p:cNvGraphicFramePr>
            <a:graphicFrameLocks noChangeAspect="1"/>
          </p:cNvGraphicFramePr>
          <p:nvPr/>
        </p:nvGraphicFramePr>
        <p:xfrm>
          <a:off x="976992" y="7747908"/>
          <a:ext cx="5022850" cy="929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" name="Document" r:id="rId21" imgW="5031190" imgH="844329" progId="Word.Document.12">
                  <p:embed/>
                </p:oleObj>
              </mc:Choice>
              <mc:Fallback>
                <p:oleObj name="Document" r:id="rId21" imgW="5031190" imgH="844329" progId="Word.Document.12">
                  <p:embed/>
                  <p:pic>
                    <p:nvPicPr>
                      <p:cNvPr id="0" name="Picture 8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992" y="7747908"/>
                        <a:ext cx="5022850" cy="9298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/>
        </p:nvGraphicFramePr>
        <p:xfrm>
          <a:off x="995817" y="8048625"/>
          <a:ext cx="60817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" name="Document" r:id="rId23" imgW="6083702" imgH="487418" progId="Word.Document.12">
                  <p:embed/>
                </p:oleObj>
              </mc:Choice>
              <mc:Fallback>
                <p:oleObj name="Document" r:id="rId23" imgW="6083702" imgH="487418" progId="Word.Document.12">
                  <p:embed/>
                  <p:pic>
                    <p:nvPicPr>
                      <p:cNvPr id="0" name="Picture 8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817" y="8048625"/>
                        <a:ext cx="6081712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/>
          <p:nvPr/>
        </p:nvCxnSpPr>
        <p:spPr>
          <a:xfrm flipH="1" flipV="1">
            <a:off x="3110753" y="4069976"/>
            <a:ext cx="8968" cy="277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2940423" y="4311463"/>
          <a:ext cx="3143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" name="Document" r:id="rId25" imgW="319892" imgH="294902" progId="Word.Document.12">
                  <p:embed/>
                </p:oleObj>
              </mc:Choice>
              <mc:Fallback>
                <p:oleObj name="Document" r:id="rId25" imgW="319892" imgH="294902" progId="Word.Document.12">
                  <p:embed/>
                  <p:pic>
                    <p:nvPicPr>
                      <p:cNvPr id="0" name="Picture 8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423" y="4311463"/>
                        <a:ext cx="314325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9" name="Object 801"/>
          <p:cNvGraphicFramePr>
            <a:graphicFrameLocks noChangeAspect="1"/>
          </p:cNvGraphicFramePr>
          <p:nvPr/>
        </p:nvGraphicFramePr>
        <p:xfrm>
          <a:off x="1792288" y="4321175"/>
          <a:ext cx="296862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" name="Document" r:id="rId27" imgW="319892" imgH="295623" progId="Word.Document.12">
                  <p:embed/>
                </p:oleObj>
              </mc:Choice>
              <mc:Fallback>
                <p:oleObj name="Document" r:id="rId27" imgW="319892" imgH="295623" progId="Word.Document.12">
                  <p:embed/>
                  <p:pic>
                    <p:nvPicPr>
                      <p:cNvPr id="0" name="Picture 8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4321175"/>
                        <a:ext cx="296862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1945341" y="4069977"/>
            <a:ext cx="0" cy="24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Object 80"/>
          <p:cNvGraphicFramePr>
            <a:graphicFrameLocks noChangeAspect="1"/>
          </p:cNvGraphicFramePr>
          <p:nvPr/>
        </p:nvGraphicFramePr>
        <p:xfrm>
          <a:off x="958850" y="6383338"/>
          <a:ext cx="606901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" name="Document" r:id="rId29" imgW="6083702" imgH="534285" progId="Word.Document.12">
                  <p:embed/>
                </p:oleObj>
              </mc:Choice>
              <mc:Fallback>
                <p:oleObj name="Document" r:id="rId29" imgW="6083702" imgH="534285" progId="Word.Document.12">
                  <p:embed/>
                  <p:pic>
                    <p:nvPicPr>
                      <p:cNvPr id="0" name="Picture 8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6383338"/>
                        <a:ext cx="6069013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852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Arrow Connector 114"/>
          <p:cNvCxnSpPr/>
          <p:nvPr/>
        </p:nvCxnSpPr>
        <p:spPr>
          <a:xfrm flipV="1">
            <a:off x="1081095" y="2060831"/>
            <a:ext cx="2" cy="22248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2106074" y="2060831"/>
            <a:ext cx="6191" cy="22248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121770" y="3766014"/>
            <a:ext cx="975897" cy="144319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114483" y="2405496"/>
            <a:ext cx="965280" cy="158657"/>
          </a:xfrm>
          <a:prstGeom prst="straightConnector1">
            <a:avLst/>
          </a:prstGeom>
          <a:ln w="190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106359" y="2525745"/>
            <a:ext cx="9312" cy="387784"/>
          </a:xfrm>
          <a:prstGeom prst="straightConnector1">
            <a:avLst/>
          </a:prstGeom>
          <a:ln w="28575">
            <a:solidFill>
              <a:srgbClr val="33CC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106706" y="3343835"/>
            <a:ext cx="6477" cy="486389"/>
          </a:xfrm>
          <a:prstGeom prst="straightConnector1">
            <a:avLst/>
          </a:prstGeom>
          <a:ln w="28575">
            <a:solidFill>
              <a:srgbClr val="33CC3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075765" y="2397707"/>
            <a:ext cx="5333" cy="470999"/>
          </a:xfrm>
          <a:prstGeom prst="straightConnector1">
            <a:avLst/>
          </a:prstGeom>
          <a:ln w="28575">
            <a:solidFill>
              <a:srgbClr val="33CC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090026" y="3442447"/>
            <a:ext cx="3668" cy="501738"/>
          </a:xfrm>
          <a:prstGeom prst="straightConnector1">
            <a:avLst/>
          </a:prstGeom>
          <a:ln w="28575">
            <a:solidFill>
              <a:srgbClr val="33CC3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39822" y="329201"/>
            <a:ext cx="4005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Stacking energy b/w base pairs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735552"/>
              </p:ext>
            </p:extLst>
          </p:nvPr>
        </p:nvGraphicFramePr>
        <p:xfrm>
          <a:off x="1359769" y="1942437"/>
          <a:ext cx="477838" cy="505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5" name="Equation" r:id="rId3" imgW="304668" imgH="241195" progId="">
                  <p:embed/>
                </p:oleObj>
              </mc:Choice>
              <mc:Fallback>
                <p:oleObj name="Equation" r:id="rId3" imgW="304668" imgH="241195" progId="">
                  <p:embed/>
                  <p:pic>
                    <p:nvPicPr>
                      <p:cNvPr id="0" name="Picture 9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9769" y="1942437"/>
                        <a:ext cx="477838" cy="5058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11782"/>
              </p:ext>
            </p:extLst>
          </p:nvPr>
        </p:nvGraphicFramePr>
        <p:xfrm>
          <a:off x="1330573" y="3339282"/>
          <a:ext cx="576262" cy="50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6" name="Equation" r:id="rId5" imgW="368300" imgH="241300" progId="">
                  <p:embed/>
                </p:oleObj>
              </mc:Choice>
              <mc:Fallback>
                <p:oleObj name="Equation" r:id="rId5" imgW="368300" imgH="241300" progId="">
                  <p:embed/>
                  <p:pic>
                    <p:nvPicPr>
                      <p:cNvPr id="0" name="Picture 9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573" y="3339282"/>
                        <a:ext cx="576262" cy="5058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029358"/>
              </p:ext>
            </p:extLst>
          </p:nvPr>
        </p:nvGraphicFramePr>
        <p:xfrm>
          <a:off x="848649" y="1367974"/>
          <a:ext cx="479425" cy="372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7" name="Equation" r:id="rId7" imgW="304404" imgH="177569" progId="">
                  <p:embed/>
                </p:oleObj>
              </mc:Choice>
              <mc:Fallback>
                <p:oleObj name="Equation" r:id="rId7" imgW="304404" imgH="177569" progId="">
                  <p:embed/>
                  <p:pic>
                    <p:nvPicPr>
                      <p:cNvPr id="0" name="Picture 9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649" y="1367974"/>
                        <a:ext cx="479425" cy="3725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080701"/>
              </p:ext>
            </p:extLst>
          </p:nvPr>
        </p:nvGraphicFramePr>
        <p:xfrm>
          <a:off x="2001112" y="1411142"/>
          <a:ext cx="2000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8" name="Equation" r:id="rId9" imgW="126835" imgH="139518" progId="">
                  <p:embed/>
                </p:oleObj>
              </mc:Choice>
              <mc:Fallback>
                <p:oleObj name="Equation" r:id="rId9" imgW="126835" imgH="139518" progId="">
                  <p:embed/>
                  <p:pic>
                    <p:nvPicPr>
                      <p:cNvPr id="0" name="Picture 9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112" y="1411142"/>
                        <a:ext cx="200025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Straight Arrow Connector 65"/>
          <p:cNvCxnSpPr/>
          <p:nvPr/>
        </p:nvCxnSpPr>
        <p:spPr>
          <a:xfrm flipV="1">
            <a:off x="1107246" y="4146515"/>
            <a:ext cx="990420" cy="595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746138"/>
              </p:ext>
            </p:extLst>
          </p:nvPr>
        </p:nvGraphicFramePr>
        <p:xfrm>
          <a:off x="4062502" y="1947819"/>
          <a:ext cx="4587419" cy="448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9" name="Equation" r:id="rId11" imgW="3302000" imgH="241300" progId="">
                  <p:embed/>
                </p:oleObj>
              </mc:Choice>
              <mc:Fallback>
                <p:oleObj name="Equation" r:id="rId11" imgW="3302000" imgH="241300" progId="">
                  <p:embed/>
                  <p:pic>
                    <p:nvPicPr>
                      <p:cNvPr id="0" name="Picture 9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502" y="1947819"/>
                        <a:ext cx="4587419" cy="4481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41602"/>
              </p:ext>
            </p:extLst>
          </p:nvPr>
        </p:nvGraphicFramePr>
        <p:xfrm>
          <a:off x="777811" y="5230832"/>
          <a:ext cx="2305372" cy="486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0" name="Equation" r:id="rId13" imgW="1269449" imgH="203112" progId="">
                  <p:embed/>
                </p:oleObj>
              </mc:Choice>
              <mc:Fallback>
                <p:oleObj name="Equation" r:id="rId13" imgW="1269449" imgH="203112" progId="">
                  <p:embed/>
                  <p:pic>
                    <p:nvPicPr>
                      <p:cNvPr id="0" name="Picture 9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11" y="5230832"/>
                        <a:ext cx="2305372" cy="4863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TextBox 154"/>
          <p:cNvSpPr txBox="1"/>
          <p:nvPr/>
        </p:nvSpPr>
        <p:spPr>
          <a:xfrm>
            <a:off x="866067" y="8444376"/>
            <a:ext cx="5456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 function: stacking interaction b/w closed bps is stronger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8" name="Object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188062"/>
              </p:ext>
            </p:extLst>
          </p:nvPr>
        </p:nvGraphicFramePr>
        <p:xfrm>
          <a:off x="6947359" y="7909009"/>
          <a:ext cx="549275" cy="391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1" name="Equation" r:id="rId15" imgW="380835" imgH="203112" progId="">
                  <p:embed/>
                </p:oleObj>
              </mc:Choice>
              <mc:Fallback>
                <p:oleObj name="Equation" r:id="rId15" imgW="380835" imgH="203112" progId="">
                  <p:embed/>
                  <p:pic>
                    <p:nvPicPr>
                      <p:cNvPr id="0" name="Picture 9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7359" y="7909009"/>
                        <a:ext cx="549275" cy="391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" name="Rectangle 159"/>
          <p:cNvSpPr/>
          <p:nvPr/>
        </p:nvSpPr>
        <p:spPr>
          <a:xfrm>
            <a:off x="6889981" y="8513692"/>
            <a:ext cx="20429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 PRL (2005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1" name="Object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937537"/>
              </p:ext>
            </p:extLst>
          </p:nvPr>
        </p:nvGraphicFramePr>
        <p:xfrm>
          <a:off x="5189626" y="405228"/>
          <a:ext cx="941208" cy="54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2" name="Equation" r:id="rId17" imgW="469696" imgH="203112" progId="">
                  <p:embed/>
                </p:oleObj>
              </mc:Choice>
              <mc:Fallback>
                <p:oleObj name="Equation" r:id="rId17" imgW="469696" imgH="203112" progId="">
                  <p:embed/>
                  <p:pic>
                    <p:nvPicPr>
                      <p:cNvPr id="0" name="Picture 9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626" y="405228"/>
                        <a:ext cx="941208" cy="54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2168206" y="2509156"/>
          <a:ext cx="195263" cy="433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3" name="Document" r:id="rId19" imgW="197548" imgH="334919" progId="Word.Document.12">
                  <p:embed/>
                </p:oleObj>
              </mc:Choice>
              <mc:Fallback>
                <p:oleObj name="Document" r:id="rId19" imgW="197548" imgH="334919" progId="Word.Document.12">
                  <p:embed/>
                  <p:pic>
                    <p:nvPicPr>
                      <p:cNvPr id="0" name="Picture 9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206" y="2509156"/>
                        <a:ext cx="195263" cy="4339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6" name="Object 930"/>
          <p:cNvGraphicFramePr>
            <a:graphicFrameLocks noChangeAspect="1"/>
          </p:cNvGraphicFramePr>
          <p:nvPr/>
        </p:nvGraphicFramePr>
        <p:xfrm>
          <a:off x="733200" y="2555121"/>
          <a:ext cx="3333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4" name="Document" r:id="rId21" imgW="288946" imgH="291297" progId="Word.Document.12">
                  <p:embed/>
                </p:oleObj>
              </mc:Choice>
              <mc:Fallback>
                <p:oleObj name="Document" r:id="rId21" imgW="288946" imgH="291297" progId="Word.Document.12">
                  <p:embed/>
                  <p:pic>
                    <p:nvPicPr>
                      <p:cNvPr id="0" name="Picture 9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200" y="2555121"/>
                        <a:ext cx="3333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7" name="Object 931"/>
          <p:cNvGraphicFramePr>
            <a:graphicFrameLocks noChangeAspect="1"/>
          </p:cNvGraphicFramePr>
          <p:nvPr/>
        </p:nvGraphicFramePr>
        <p:xfrm>
          <a:off x="631826" y="3445633"/>
          <a:ext cx="333375" cy="452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5" name="Document" r:id="rId23" imgW="288946" imgH="294902" progId="Word.Document.12">
                  <p:embed/>
                </p:oleObj>
              </mc:Choice>
              <mc:Fallback>
                <p:oleObj name="Document" r:id="rId23" imgW="288946" imgH="294902" progId="Word.Document.12">
                  <p:embed/>
                  <p:pic>
                    <p:nvPicPr>
                      <p:cNvPr id="0" name="Picture 9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6" y="3445633"/>
                        <a:ext cx="333375" cy="4529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/>
        </p:nvGraphicFramePr>
        <p:xfrm>
          <a:off x="2208106" y="3532521"/>
          <a:ext cx="1460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6" name="Document" r:id="rId25" imgW="146092" imgH="294902" progId="Word.Document.12">
                  <p:embed/>
                </p:oleObj>
              </mc:Choice>
              <mc:Fallback>
                <p:oleObj name="Document" r:id="rId25" imgW="146092" imgH="294902" progId="Word.Document.12">
                  <p:embed/>
                  <p:pic>
                    <p:nvPicPr>
                      <p:cNvPr id="0" name="Picture 9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106" y="3532521"/>
                        <a:ext cx="14605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1426256" y="4186162"/>
          <a:ext cx="3619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7" name="Document" r:id="rId27" imgW="362352" imgH="294902" progId="Word.Document.12">
                  <p:embed/>
                </p:oleObj>
              </mc:Choice>
              <mc:Fallback>
                <p:oleObj name="Document" r:id="rId27" imgW="362352" imgH="294902" progId="Word.Document.12">
                  <p:embed/>
                  <p:pic>
                    <p:nvPicPr>
                      <p:cNvPr id="0" name="Picture 10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256" y="4186162"/>
                        <a:ext cx="36195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/>
        </p:nvGraphicFramePr>
        <p:xfrm>
          <a:off x="4035653" y="2370667"/>
          <a:ext cx="60737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8" name="Document" r:id="rId29" imgW="6083702" imgH="553392" progId="Word.Document.12">
                  <p:embed/>
                </p:oleObj>
              </mc:Choice>
              <mc:Fallback>
                <p:oleObj name="Document" r:id="rId29" imgW="6083702" imgH="553392" progId="Word.Document.12">
                  <p:embed/>
                  <p:pic>
                    <p:nvPicPr>
                      <p:cNvPr id="0" name="Picture 10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653" y="2370667"/>
                        <a:ext cx="6073775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/>
        </p:nvGraphicFramePr>
        <p:xfrm>
          <a:off x="4038600" y="2764367"/>
          <a:ext cx="296068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9" name="Document" r:id="rId31" imgW="2960142" imgH="862602" progId="Word.Document.12">
                  <p:embed/>
                </p:oleObj>
              </mc:Choice>
              <mc:Fallback>
                <p:oleObj name="Document" r:id="rId31" imgW="2960142" imgH="862602" progId="Word.Document.12">
                  <p:embed/>
                  <p:pic>
                    <p:nvPicPr>
                      <p:cNvPr id="0" name="Picture 10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764367"/>
                        <a:ext cx="2960688" cy="1149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/>
        </p:nvGraphicFramePr>
        <p:xfrm>
          <a:off x="4065589" y="3676652"/>
          <a:ext cx="6086475" cy="639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2" name="Document" r:id="rId33" imgW="6086608" imgH="479505" progId="Word.Document.12">
                  <p:embed/>
                </p:oleObj>
              </mc:Choice>
              <mc:Fallback>
                <p:oleObj name="Document" r:id="rId33" imgW="6086608" imgH="479505" progId="Word.Document.12">
                  <p:embed/>
                  <p:pic>
                    <p:nvPicPr>
                      <p:cNvPr id="0" name="Picture 10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589" y="3676652"/>
                        <a:ext cx="6086475" cy="639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0" y="5970588"/>
          <a:ext cx="7799388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3" name="Document" r:id="rId35" imgW="7818818" imgH="1058836" progId="Word.Document.12">
                  <p:embed/>
                </p:oleObj>
              </mc:Choice>
              <mc:Fallback>
                <p:oleObj name="Document" r:id="rId35" imgW="7818818" imgH="1058836" progId="Word.Document.12">
                  <p:embed/>
                  <p:pic>
                    <p:nvPicPr>
                      <p:cNvPr id="0" name="Picture 10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970588"/>
                        <a:ext cx="7799388" cy="1049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/>
        </p:nvGraphicFramePr>
        <p:xfrm>
          <a:off x="247650" y="7229475"/>
          <a:ext cx="57054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4" name="Document" r:id="rId37" imgW="5702998" imgH="653616" progId="Word.Document.12">
                  <p:embed/>
                </p:oleObj>
              </mc:Choice>
              <mc:Fallback>
                <p:oleObj name="Document" r:id="rId37" imgW="5702998" imgH="653616" progId="Word.Document.12">
                  <p:embed/>
                  <p:pic>
                    <p:nvPicPr>
                      <p:cNvPr id="0" name="Picture 10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7229475"/>
                        <a:ext cx="570547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/>
          <p:cNvGraphicFramePr>
            <a:graphicFrameLocks noChangeAspect="1"/>
          </p:cNvGraphicFramePr>
          <p:nvPr/>
        </p:nvGraphicFramePr>
        <p:xfrm>
          <a:off x="7003824" y="6976533"/>
          <a:ext cx="942975" cy="928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5" name="Document" r:id="rId39" imgW="943123" imgH="676689" progId="Word.Document.12">
                  <p:embed/>
                </p:oleObj>
              </mc:Choice>
              <mc:Fallback>
                <p:oleObj name="Document" r:id="rId39" imgW="943123" imgH="676689" progId="Word.Document.12">
                  <p:embed/>
                  <p:pic>
                    <p:nvPicPr>
                      <p:cNvPr id="0" name="Picture 10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3824" y="6976533"/>
                        <a:ext cx="942975" cy="9280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1" name="Straight Connector 70"/>
          <p:cNvCxnSpPr/>
          <p:nvPr/>
        </p:nvCxnSpPr>
        <p:spPr>
          <a:xfrm flipV="1">
            <a:off x="1075765" y="3065930"/>
            <a:ext cx="1048870" cy="2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Object 81"/>
          <p:cNvGraphicFramePr>
            <a:graphicFrameLocks noChangeAspect="1"/>
          </p:cNvGraphicFramePr>
          <p:nvPr/>
        </p:nvGraphicFramePr>
        <p:xfrm>
          <a:off x="2133507" y="3218571"/>
          <a:ext cx="304893" cy="295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6" name="Document" r:id="rId41" imgW="307298" imgH="295623" progId="Word.Document.12">
                  <p:embed/>
                </p:oleObj>
              </mc:Choice>
              <mc:Fallback>
                <p:oleObj name="Document" r:id="rId41" imgW="307298" imgH="295623" progId="Word.Document.12">
                  <p:embed/>
                  <p:pic>
                    <p:nvPicPr>
                      <p:cNvPr id="0" name="Picture 10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507" y="3218571"/>
                        <a:ext cx="304893" cy="2958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1" name="Object 945"/>
          <p:cNvGraphicFramePr>
            <a:graphicFrameLocks noChangeAspect="1"/>
          </p:cNvGraphicFramePr>
          <p:nvPr/>
        </p:nvGraphicFramePr>
        <p:xfrm>
          <a:off x="2124075" y="28321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7" name="Document" r:id="rId43" imgW="307298" imgH="314010" progId="Word.Document.12">
                  <p:embed/>
                </p:oleObj>
              </mc:Choice>
              <mc:Fallback>
                <p:oleObj name="Document" r:id="rId43" imgW="307298" imgH="314010" progId="Word.Document.12">
                  <p:embed/>
                  <p:pic>
                    <p:nvPicPr>
                      <p:cNvPr id="0" name="Picture 10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832100"/>
                        <a:ext cx="304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8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120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120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0527" y="1010195"/>
            <a:ext cx="6113417" cy="2542903"/>
          </a:xfrm>
          <a:prstGeom prst="rect">
            <a:avLst/>
          </a:prstGeom>
          <a:noFill/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14536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Backbone_stretching_potential_equilibriu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8013" y="3438920"/>
            <a:ext cx="2076994" cy="2728737"/>
          </a:xfrm>
          <a:prstGeom prst="rect">
            <a:avLst/>
          </a:prstGeom>
        </p:spPr>
      </p:pic>
      <p:pic>
        <p:nvPicPr>
          <p:cNvPr id="10" name="Picture 9" descr="Backbone_stretching_potential_equilibriumlL0to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94926" y="3582128"/>
            <a:ext cx="2834640" cy="2124889"/>
          </a:xfrm>
          <a:prstGeom prst="rect">
            <a:avLst/>
          </a:prstGeom>
        </p:spPr>
      </p:pic>
      <p:pic>
        <p:nvPicPr>
          <p:cNvPr id="11" name="Picture 10" descr="Backbone_stretching_potential_equilibriumlL0tol=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09521" y="6401769"/>
            <a:ext cx="3474721" cy="25429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76550" y="452847"/>
            <a:ext cx="4924697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Backbone stretching energy b/w n-1,n bases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120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15298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017520" y="5817326"/>
            <a:ext cx="2011680" cy="52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056710" y="4135121"/>
            <a:ext cx="478971" cy="1804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505202" y="4131733"/>
            <a:ext cx="1493519" cy="1700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070861" y="3657600"/>
            <a:ext cx="1906089" cy="2204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4950824" y="3692920"/>
            <a:ext cx="40276" cy="2098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120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5085" y="4441371"/>
            <a:ext cx="169817" cy="358503"/>
          </a:xfrm>
          <a:prstGeom prst="rect">
            <a:avLst/>
          </a:prstGeom>
          <a:noFill/>
        </p:spPr>
      </p:pic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6662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120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22701" y="4165601"/>
            <a:ext cx="371475" cy="342900"/>
          </a:xfrm>
          <a:prstGeom prst="rect">
            <a:avLst/>
          </a:prstGeom>
          <a:noFill/>
        </p:spPr>
      </p:pic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0" y="7678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0" y="120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0" y="7678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0" y="120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65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41901" y="4453467"/>
            <a:ext cx="219075" cy="342900"/>
          </a:xfrm>
          <a:prstGeom prst="rect">
            <a:avLst/>
          </a:prstGeom>
          <a:noFill/>
        </p:spPr>
      </p:pic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0" y="7678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0" y="120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68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94200" y="4047067"/>
            <a:ext cx="114300" cy="241300"/>
          </a:xfrm>
          <a:prstGeom prst="rect">
            <a:avLst/>
          </a:prstGeom>
          <a:noFill/>
        </p:spPr>
      </p:pic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0" y="6662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H="1" flipV="1">
            <a:off x="4808220" y="5588000"/>
            <a:ext cx="17526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823460" y="5598160"/>
            <a:ext cx="30480" cy="233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920240" y="386080"/>
            <a:ext cx="54406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Coupling Between helical twist, rise, and base pair opening</a:t>
            </a:r>
            <a:endParaRPr lang="en-US" dirty="0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-756738"/>
            <a:ext cx="1846142" cy="212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0" y="8567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0" y="-756738"/>
            <a:ext cx="1846142" cy="212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74" name="Picture 2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30601" y="4368800"/>
            <a:ext cx="257175" cy="431800"/>
          </a:xfrm>
          <a:prstGeom prst="rect">
            <a:avLst/>
          </a:prstGeom>
          <a:noFill/>
        </p:spPr>
      </p:pic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0" y="8567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-756738"/>
            <a:ext cx="1846142" cy="2123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0" y="8567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3429000" y="4334934"/>
            <a:ext cx="228600" cy="118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0" y="120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80" name="Picture 28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89401" y="5892801"/>
            <a:ext cx="85725" cy="241300"/>
          </a:xfrm>
          <a:prstGeom prst="rect">
            <a:avLst/>
          </a:prstGeom>
          <a:noFill/>
        </p:spPr>
      </p:pic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0" y="6662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0" y="120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0" y="6662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86" name="Picture 34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32500" y="2912534"/>
            <a:ext cx="1162050" cy="342900"/>
          </a:xfrm>
          <a:prstGeom prst="rect">
            <a:avLst/>
          </a:prstGeom>
          <a:noFill/>
        </p:spPr>
      </p:pic>
      <p:sp>
        <p:nvSpPr>
          <p:cNvPr id="23589" name="Rectangle 3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88" name="Picture 36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56300" y="3358958"/>
            <a:ext cx="1346200" cy="387543"/>
          </a:xfrm>
          <a:prstGeom prst="rect">
            <a:avLst/>
          </a:prstGeom>
          <a:noFill/>
        </p:spPr>
      </p:pic>
      <p:sp>
        <p:nvSpPr>
          <p:cNvPr id="23591" name="Rectangle 3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90" name="Picture 38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13400" y="4030133"/>
            <a:ext cx="2870200" cy="440267"/>
          </a:xfrm>
          <a:prstGeom prst="rect">
            <a:avLst/>
          </a:prstGeom>
          <a:noFill/>
        </p:spPr>
      </p:pic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0" y="120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0" y="6662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0" y="120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95" name="Picture 43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29301" y="4724401"/>
            <a:ext cx="1114425" cy="342900"/>
          </a:xfrm>
          <a:prstGeom prst="rect">
            <a:avLst/>
          </a:prstGeom>
          <a:noFill/>
        </p:spPr>
      </p:pic>
      <p:sp>
        <p:nvSpPr>
          <p:cNvPr id="23597" name="Rectangle 45"/>
          <p:cNvSpPr>
            <a:spLocks noChangeArrowheads="1"/>
          </p:cNvSpPr>
          <p:nvPr/>
        </p:nvSpPr>
        <p:spPr bwMode="auto">
          <a:xfrm>
            <a:off x="0" y="7678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0" y="120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600" name="Rectangle 48"/>
          <p:cNvSpPr>
            <a:spLocks noChangeArrowheads="1"/>
          </p:cNvSpPr>
          <p:nvPr/>
        </p:nvSpPr>
        <p:spPr bwMode="auto">
          <a:xfrm>
            <a:off x="0" y="8948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120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428654" y="2202908"/>
            <a:ext cx="6553200" cy="71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Describe cross over from closed to open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120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8567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120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8567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6" name="Object 65"/>
          <p:cNvGraphicFramePr>
            <a:graphicFrameLocks noChangeAspect="1"/>
          </p:cNvGraphicFramePr>
          <p:nvPr/>
        </p:nvGraphicFramePr>
        <p:xfrm>
          <a:off x="5229226" y="6311900"/>
          <a:ext cx="35528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Document" r:id="rId13" imgW="5015357" imgH="751676" progId="Word.Document.12">
                  <p:embed/>
                </p:oleObj>
              </mc:Choice>
              <mc:Fallback>
                <p:oleObj name="Document" r:id="rId13" imgW="5015357" imgH="751676" progId="Word.Document.12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226" y="6311900"/>
                        <a:ext cx="3552825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314950" y="6908801"/>
          <a:ext cx="28003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Document" r:id="rId15" imgW="3953489" imgH="746629" progId="Word.Document.12">
                  <p:embed/>
                </p:oleObj>
              </mc:Choice>
              <mc:Fallback>
                <p:oleObj name="Document" r:id="rId15" imgW="3953489" imgH="746629" progId="Word.Document.12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6908801"/>
                        <a:ext cx="280035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2066925" y="1438275"/>
          <a:ext cx="48672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Document" r:id="rId17" imgW="7165361" imgH="1152570" progId="Word.Document.12">
                  <p:embed/>
                </p:oleObj>
              </mc:Choice>
              <mc:Fallback>
                <p:oleObj name="Document" r:id="rId17" imgW="7165361" imgH="1152570" progId="Word.Document.12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1438275"/>
                        <a:ext cx="486727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Straight Arrow Connector 67"/>
          <p:cNvCxnSpPr/>
          <p:nvPr/>
        </p:nvCxnSpPr>
        <p:spPr>
          <a:xfrm>
            <a:off x="4816549" y="1800447"/>
            <a:ext cx="648586" cy="680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Object 68"/>
          <p:cNvGraphicFramePr>
            <a:graphicFrameLocks noChangeAspect="1"/>
          </p:cNvGraphicFramePr>
          <p:nvPr/>
        </p:nvGraphicFramePr>
        <p:xfrm>
          <a:off x="381000" y="7181850"/>
          <a:ext cx="42291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Document" r:id="rId19" imgW="4235238" imgH="714543" progId="Word.Document.12">
                  <p:embed/>
                </p:oleObj>
              </mc:Choice>
              <mc:Fallback>
                <p:oleObj name="Document" r:id="rId19" imgW="4235238" imgH="714543" progId="Word.Document.12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181850"/>
                        <a:ext cx="42291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69"/>
          <p:cNvGraphicFramePr>
            <a:graphicFrameLocks noChangeAspect="1"/>
          </p:cNvGraphicFramePr>
          <p:nvPr/>
        </p:nvGraphicFramePr>
        <p:xfrm>
          <a:off x="5019675" y="5316538"/>
          <a:ext cx="4195763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Document" r:id="rId21" imgW="4288134" imgH="747350" progId="Word.Document.12">
                  <p:embed/>
                </p:oleObj>
              </mc:Choice>
              <mc:Fallback>
                <p:oleObj name="Document" r:id="rId21" imgW="4288134" imgH="747350" progId="Word.Document.12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5316538"/>
                        <a:ext cx="4195763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333375" y="8077200"/>
          <a:ext cx="58864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Document" r:id="rId23" imgW="3980836" imgH="470113" progId="Word.Document.12">
                  <p:embed/>
                </p:oleObj>
              </mc:Choice>
              <mc:Fallback>
                <p:oleObj name="Document" r:id="rId23" imgW="3980836" imgH="470113" progId="Word.Document.12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8077200"/>
                        <a:ext cx="58864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C:\Users\user\Downloads\countour pl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6" y="647699"/>
            <a:ext cx="8696324" cy="629602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778580" y="216202"/>
            <a:ext cx="322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Contour plot  h and U</a:t>
            </a:r>
            <a:r>
              <a:rPr lang="en-US" baseline="-25000" dirty="0" smtClean="0"/>
              <a:t>c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23850" y="3238500"/>
          <a:ext cx="7724775" cy="53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Document" r:id="rId3" imgW="7806944" imgH="5452806" progId="Word.Document.12">
                  <p:embed/>
                </p:oleObj>
              </mc:Choice>
              <mc:Fallback>
                <p:oleObj name="Document" r:id="rId3" imgW="7806944" imgH="5452806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238500"/>
                        <a:ext cx="7724775" cy="538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49714" y="270934"/>
            <a:ext cx="416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External stretching force between  n and n-1.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51" y="331452"/>
            <a:ext cx="3634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 Monte Carlo Simulation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889981" y="8513692"/>
            <a:ext cx="20429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 PRL (2005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66" name="Rectangle 122"/>
          <p:cNvSpPr>
            <a:spLocks noChangeArrowheads="1"/>
          </p:cNvSpPr>
          <p:nvPr/>
        </p:nvSpPr>
        <p:spPr bwMode="auto">
          <a:xfrm>
            <a:off x="0" y="1201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268" name="Object 124"/>
          <p:cNvGraphicFramePr>
            <a:graphicFrameLocks noChangeAspect="1"/>
          </p:cNvGraphicFramePr>
          <p:nvPr/>
        </p:nvGraphicFramePr>
        <p:xfrm>
          <a:off x="252639" y="612172"/>
          <a:ext cx="7461250" cy="802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5" name="Document" r:id="rId3" imgW="7709069" imgH="995025" progId="Word.Document.12">
                  <p:embed/>
                </p:oleObj>
              </mc:Choice>
              <mc:Fallback>
                <p:oleObj name="Document" r:id="rId3" imgW="7709069" imgH="995025" progId="Word.Document.12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639" y="612172"/>
                        <a:ext cx="7461250" cy="8022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85750" y="1790700"/>
          <a:ext cx="6086475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6" name="Document" r:id="rId5" imgW="6083702" imgH="4345301" progId="Word.Document.12">
                  <p:embed/>
                </p:oleObj>
              </mc:Choice>
              <mc:Fallback>
                <p:oleObj name="Document" r:id="rId5" imgW="6083702" imgH="4345301" progId="Word.Document.12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790700"/>
                        <a:ext cx="6086475" cy="388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924175" y="4857750"/>
          <a:ext cx="6086475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" name="Document" r:id="rId7" imgW="6083702" imgH="1857740" progId="Word.Document.12">
                  <p:embed/>
                </p:oleObj>
              </mc:Choice>
              <mc:Fallback>
                <p:oleObj name="Document" r:id="rId7" imgW="6083702" imgH="1857740" progId="Word.Document.12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4857750"/>
                        <a:ext cx="6086475" cy="184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61950" y="6524625"/>
          <a:ext cx="6086475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" name="Document" r:id="rId9" imgW="6083702" imgH="2632489" progId="Word.Document.12">
                  <p:embed/>
                </p:oleObj>
              </mc:Choice>
              <mc:Fallback>
                <p:oleObj name="Document" r:id="rId9" imgW="6083702" imgH="2632489" progId="Word.Document.12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6524625"/>
                        <a:ext cx="6086475" cy="2619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942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533525" y="5381625"/>
          <a:ext cx="6019800" cy="409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0" name="Document" r:id="rId3" imgW="6083702" imgH="4144493" progId="Word.Document.12">
                  <p:embed/>
                </p:oleObj>
              </mc:Choice>
              <mc:Fallback>
                <p:oleObj name="Document" r:id="rId3" imgW="6083702" imgH="4144493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5381625"/>
                        <a:ext cx="6019800" cy="409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609725" y="809625"/>
          <a:ext cx="6477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1" name="Document" r:id="rId5" imgW="6474121" imgH="511933" progId="Word.Document.12">
                  <p:embed/>
                </p:oleObj>
              </mc:Choice>
              <mc:Fallback>
                <p:oleObj name="Document" r:id="rId5" imgW="6474121" imgH="511933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809625"/>
                        <a:ext cx="64770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57325" y="1857375"/>
          <a:ext cx="60864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2" name="Document" r:id="rId7" imgW="6083702" imgH="879299" progId="Word.Document.12">
                  <p:embed/>
                </p:oleObj>
              </mc:Choice>
              <mc:Fallback>
                <p:oleObj name="Document" r:id="rId7" imgW="6083702" imgH="879299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1857375"/>
                        <a:ext cx="6086475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30313" y="2698750"/>
          <a:ext cx="6083300" cy="407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3" name="Document" r:id="rId9" imgW="6083702" imgH="4076356" progId="Word.Document.12">
                  <p:embed/>
                </p:oleObj>
              </mc:Choice>
              <mc:Fallback>
                <p:oleObj name="Document" r:id="rId9" imgW="6083702" imgH="4076356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2698750"/>
                        <a:ext cx="6083300" cy="407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00225" y="142875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Base-pair opening move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726" y="766354"/>
            <a:ext cx="28215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Deoxyribonucleic Acid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Component sugar, phosphate and Nitrogen bases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Two strands are complementary to each other start from 5’ to 3’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Bases are paired as AT and GC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Function carrier of genetic information.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21577" y="400595"/>
            <a:ext cx="322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24743" y="940525"/>
            <a:ext cx="333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1.1 DNA and it’s structure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87292" y="6461761"/>
            <a:ext cx="28085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Covalent bond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Hydrogen bond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Stacking interaction  hydrophobic effect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Van </a:t>
            </a:r>
            <a:r>
              <a:rPr lang="en-US" dirty="0" err="1" smtClean="0"/>
              <a:t>der</a:t>
            </a:r>
            <a:r>
              <a:rPr lang="en-US" dirty="0" smtClean="0"/>
              <a:t> Waals interaction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dipole-dipole interaction 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296298" y="5869579"/>
            <a:ext cx="1136469" cy="369332"/>
          </a:xfrm>
          <a:prstGeom prst="rect">
            <a:avLst/>
          </a:prstGeom>
          <a:solidFill>
            <a:srgbClr val="FF0000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Stability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74675" y="487681"/>
            <a:ext cx="137160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pic>
        <p:nvPicPr>
          <p:cNvPr id="106497" name="Picture 1" descr="C:\Users\user\Downloads\DNA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950" y="1892674"/>
            <a:ext cx="4962525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7950" y="62865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Twisting move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33525" y="1201738"/>
          <a:ext cx="6069013" cy="637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3" name="Document" r:id="rId3" imgW="6083702" imgH="6039727" progId="Word.Document.12">
                  <p:embed/>
                </p:oleObj>
              </mc:Choice>
              <mc:Fallback>
                <p:oleObj name="Document" r:id="rId3" imgW="6083702" imgH="6039727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1201738"/>
                        <a:ext cx="6069013" cy="6373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8775" y="1800225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Stretching Move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41463" y="2733675"/>
          <a:ext cx="6069012" cy="567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6" name="Document" r:id="rId3" imgW="6083702" imgH="5704086" progId="Word.Document.12">
                  <p:embed/>
                </p:oleObj>
              </mc:Choice>
              <mc:Fallback>
                <p:oleObj name="Document" r:id="rId3" imgW="6083702" imgH="5704086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2733675"/>
                        <a:ext cx="6069012" cy="567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7875" y="466725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Double stranded ensemble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90650" y="1057275"/>
          <a:ext cx="6086475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4" name="Document" r:id="rId3" imgW="6083702" imgH="5576463" progId="Word.Document.12">
                  <p:embed/>
                </p:oleObj>
              </mc:Choice>
              <mc:Fallback>
                <p:oleObj name="Document" r:id="rId3" imgW="6083702" imgH="5576463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1057275"/>
                        <a:ext cx="6086475" cy="556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73175" y="6899275"/>
          <a:ext cx="6083300" cy="407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5" name="Document" r:id="rId5" imgW="6083702" imgH="4069867" progId="Word.Document.12">
                  <p:embed/>
                </p:oleObj>
              </mc:Choice>
              <mc:Fallback>
                <p:oleObj name="Document" r:id="rId5" imgW="6083702" imgH="4069867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6899275"/>
                        <a:ext cx="6083300" cy="407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133350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28750" y="647700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Thermal denaturations</a:t>
            </a:r>
            <a:endParaRPr lang="en-US" dirty="0"/>
          </a:p>
        </p:txBody>
      </p:sp>
      <p:pic>
        <p:nvPicPr>
          <p:cNvPr id="80897" name="Picture 1" descr="C:\Users\user\Downloads\L60B36_temp_l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325" y="904875"/>
            <a:ext cx="2925763" cy="2743200"/>
          </a:xfrm>
          <a:prstGeom prst="rect">
            <a:avLst/>
          </a:prstGeom>
          <a:noFill/>
        </p:spPr>
      </p:pic>
      <p:pic>
        <p:nvPicPr>
          <p:cNvPr id="80898" name="Picture 2" descr="C:\Users\user\Downloads\L42B18_temp_l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65500" y="1019175"/>
            <a:ext cx="2925763" cy="2743200"/>
          </a:xfrm>
          <a:prstGeom prst="rect">
            <a:avLst/>
          </a:prstGeom>
          <a:noFill/>
        </p:spPr>
      </p:pic>
      <p:pic>
        <p:nvPicPr>
          <p:cNvPr id="80899" name="Picture 3" descr="C:\Users\user\Downloads\L33B9_temp_l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8237" y="923925"/>
            <a:ext cx="2925763" cy="2743200"/>
          </a:xfrm>
          <a:prstGeom prst="rect">
            <a:avLst/>
          </a:prstGeom>
          <a:noFill/>
        </p:spPr>
      </p:pic>
      <p:pic>
        <p:nvPicPr>
          <p:cNvPr id="80900" name="Picture 4" descr="C:\Users\user\Downloads\exp_dna60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1" y="3676651"/>
            <a:ext cx="2695574" cy="2846375"/>
          </a:xfrm>
          <a:prstGeom prst="rect">
            <a:avLst/>
          </a:prstGeom>
          <a:noFill/>
        </p:spPr>
      </p:pic>
      <p:pic>
        <p:nvPicPr>
          <p:cNvPr id="80901" name="Picture 5" descr="C:\Users\user\Downloads\eps_dna4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6600" y="3686175"/>
            <a:ext cx="3086100" cy="2895600"/>
          </a:xfrm>
          <a:prstGeom prst="rect">
            <a:avLst/>
          </a:prstGeom>
          <a:noFill/>
        </p:spPr>
      </p:pic>
      <p:pic>
        <p:nvPicPr>
          <p:cNvPr id="80902" name="Picture 6" descr="C:\Users\user\Downloads\exp_dna33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96050" y="3609975"/>
            <a:ext cx="2466976" cy="2819400"/>
          </a:xfrm>
          <a:prstGeom prst="rect">
            <a:avLst/>
          </a:prstGeom>
          <a:noFill/>
        </p:spPr>
      </p:pic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866775" y="7019925"/>
          <a:ext cx="608647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8" name="Document" r:id="rId9" imgW="6083702" imgH="1307231" progId="Word.Document.12">
                  <p:embed/>
                </p:oleObj>
              </mc:Choice>
              <mc:Fallback>
                <p:oleObj name="Document" r:id="rId9" imgW="6083702" imgH="1307231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7019925"/>
                        <a:ext cx="6086475" cy="130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771525" y="2362200"/>
            <a:ext cx="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90575" y="2257425"/>
            <a:ext cx="127635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076450" y="2266950"/>
            <a:ext cx="9526" cy="904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14750" y="2390775"/>
            <a:ext cx="181927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524500" y="2381250"/>
            <a:ext cx="9525" cy="94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572250" y="2305050"/>
            <a:ext cx="220027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763000" y="2314575"/>
            <a:ext cx="0" cy="885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09650" y="5029200"/>
            <a:ext cx="104775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057401" y="5029200"/>
            <a:ext cx="9524" cy="10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3819525" y="5048250"/>
            <a:ext cx="1438275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257800" y="504825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838950" y="4962525"/>
            <a:ext cx="127635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096250" y="4962525"/>
            <a:ext cx="28575" cy="1076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C:\Users\user\Downloads\L60B36_temp_h_the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2925"/>
            <a:ext cx="3305175" cy="2743200"/>
          </a:xfrm>
          <a:prstGeom prst="rect">
            <a:avLst/>
          </a:prstGeom>
          <a:noFill/>
        </p:spPr>
      </p:pic>
      <p:pic>
        <p:nvPicPr>
          <p:cNvPr id="81923" name="Picture 3" descr="C:\Users\user\Downloads\L42B18_temp_h_thet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8489" y="581025"/>
            <a:ext cx="3262312" cy="2743200"/>
          </a:xfrm>
          <a:prstGeom prst="rect">
            <a:avLst/>
          </a:prstGeom>
          <a:noFill/>
        </p:spPr>
      </p:pic>
      <p:pic>
        <p:nvPicPr>
          <p:cNvPr id="81924" name="Picture 4" descr="C:\Users\user\Downloads\L33B9_temp_h_thet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38874" y="457200"/>
            <a:ext cx="2905126" cy="2743200"/>
          </a:xfrm>
          <a:prstGeom prst="rect">
            <a:avLst/>
          </a:prstGeom>
          <a:noFill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09625" y="3486150"/>
          <a:ext cx="6086475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6" name="Document" r:id="rId6" imgW="6083702" imgH="4063377" progId="Word.Document.12">
                  <p:embed/>
                </p:oleObj>
              </mc:Choice>
              <mc:Fallback>
                <p:oleObj name="Document" r:id="rId6" imgW="6083702" imgH="4063377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3486150"/>
                        <a:ext cx="6086475" cy="404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26" name="Picture 6" descr="C:\Users\user\Downloads\L60B36_temp_bub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4781550"/>
            <a:ext cx="2976562" cy="2743200"/>
          </a:xfrm>
          <a:prstGeom prst="rect">
            <a:avLst/>
          </a:prstGeom>
          <a:noFill/>
        </p:spPr>
      </p:pic>
      <p:pic>
        <p:nvPicPr>
          <p:cNvPr id="81927" name="Picture 7" descr="C:\Users\user\Downloads\L42B18_temp_bub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47974" y="4772025"/>
            <a:ext cx="3105151" cy="2819400"/>
          </a:xfrm>
          <a:prstGeom prst="rect">
            <a:avLst/>
          </a:prstGeom>
          <a:noFill/>
        </p:spPr>
      </p:pic>
      <p:pic>
        <p:nvPicPr>
          <p:cNvPr id="81928" name="Picture 8" descr="C:\Users\user\Downloads\L33B9_temp_bub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819775" y="4886325"/>
            <a:ext cx="3086100" cy="2676525"/>
          </a:xfrm>
          <a:prstGeom prst="rect">
            <a:avLst/>
          </a:prstGeom>
          <a:noFill/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20675" y="7610475"/>
          <a:ext cx="60833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7" name="Document" r:id="rId11" imgW="6083702" imgH="810440" progId="Word.Document.12">
                  <p:embed/>
                </p:oleObj>
              </mc:Choice>
              <mc:Fallback>
                <p:oleObj name="Document" r:id="rId11" imgW="6083702" imgH="810440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7610475"/>
                        <a:ext cx="6083300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2151" y="611204"/>
            <a:ext cx="299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Force-induced denaturations</a:t>
            </a:r>
            <a:endParaRPr lang="en-US" dirty="0"/>
          </a:p>
        </p:txBody>
      </p:sp>
      <p:pic>
        <p:nvPicPr>
          <p:cNvPr id="79873" name="Picture 1" descr="C:\Users\user\Downloads\L30B12_Strunz_force_l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33450"/>
            <a:ext cx="2925763" cy="2743200"/>
          </a:xfrm>
          <a:prstGeom prst="rect">
            <a:avLst/>
          </a:prstGeom>
          <a:noFill/>
        </p:spPr>
      </p:pic>
      <p:pic>
        <p:nvPicPr>
          <p:cNvPr id="79874" name="Picture 2" descr="C:\Users\user\Downloads\L20B8_Gaub_force_l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65425" y="1047750"/>
            <a:ext cx="2925763" cy="2695575"/>
          </a:xfrm>
          <a:prstGeom prst="rect">
            <a:avLst/>
          </a:prstGeom>
          <a:noFill/>
        </p:spPr>
      </p:pic>
      <p:pic>
        <p:nvPicPr>
          <p:cNvPr id="79875" name="Picture 3" descr="C:\Users\user\Downloads\L12B6_Pope_force_l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03875" y="942975"/>
            <a:ext cx="2925763" cy="2743200"/>
          </a:xfrm>
          <a:prstGeom prst="rect">
            <a:avLst/>
          </a:prstGeom>
          <a:noFill/>
        </p:spPr>
      </p:pic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266700" y="3667125"/>
          <a:ext cx="608647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4" name="Document" r:id="rId6" imgW="6083702" imgH="1307231" progId="Word.Document.12">
                  <p:embed/>
                </p:oleObj>
              </mc:Choice>
              <mc:Fallback>
                <p:oleObj name="Document" r:id="rId6" imgW="6083702" imgH="1307231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3667125"/>
                        <a:ext cx="6086475" cy="130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00075" y="5372100"/>
          <a:ext cx="60864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5" name="Document" r:id="rId8" imgW="6083702" imgH="1678563" progId="Word.Document.12">
                  <p:embed/>
                </p:oleObj>
              </mc:Choice>
              <mc:Fallback>
                <p:oleObj name="Document" r:id="rId8" imgW="6083702" imgH="1678563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5372100"/>
                        <a:ext cx="608647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352425" y="2257425"/>
            <a:ext cx="88582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19200" y="2247900"/>
            <a:ext cx="0" cy="933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105150" y="2343150"/>
            <a:ext cx="1047750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43375" y="2333625"/>
            <a:ext cx="0" cy="94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43600" y="2286000"/>
            <a:ext cx="1257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200900" y="2286000"/>
            <a:ext cx="1905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C:\Users\user\Downloads\L30B12_Strunz_force_bu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57175"/>
            <a:ext cx="3067050" cy="2743200"/>
          </a:xfrm>
          <a:prstGeom prst="rect">
            <a:avLst/>
          </a:prstGeom>
          <a:noFill/>
        </p:spPr>
      </p:pic>
      <p:pic>
        <p:nvPicPr>
          <p:cNvPr id="82947" name="Picture 3" descr="C:\Users\user\Downloads\L20B8_Gaub_force_bu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7514" y="323850"/>
            <a:ext cx="2995612" cy="2743200"/>
          </a:xfrm>
          <a:prstGeom prst="rect">
            <a:avLst/>
          </a:prstGeom>
          <a:noFill/>
        </p:spPr>
      </p:pic>
      <p:pic>
        <p:nvPicPr>
          <p:cNvPr id="82948" name="Picture 4" descr="C:\Users\user\Downloads\L12B6_Pope_force_bu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24538" y="238125"/>
            <a:ext cx="3319461" cy="2743200"/>
          </a:xfrm>
          <a:prstGeom prst="rect">
            <a:avLst/>
          </a:prstGeom>
          <a:noFill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71475" y="3038475"/>
          <a:ext cx="60864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0" name="Document" r:id="rId6" imgW="6083702" imgH="934458" progId="Word.Document.12">
                  <p:embed/>
                </p:oleObj>
              </mc:Choice>
              <mc:Fallback>
                <p:oleObj name="Document" r:id="rId6" imgW="6083702" imgH="934458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3038475"/>
                        <a:ext cx="608647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950" name="Picture 6" descr="C:\Users\user\Downloads\L30B12_Strunz_force_h_theta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" y="3676650"/>
            <a:ext cx="2667000" cy="2743200"/>
          </a:xfrm>
          <a:prstGeom prst="rect">
            <a:avLst/>
          </a:prstGeom>
          <a:noFill/>
        </p:spPr>
      </p:pic>
      <p:pic>
        <p:nvPicPr>
          <p:cNvPr id="82951" name="Picture 7" descr="C:\Users\user\Downloads\L20B8_Gaub_force_h_theta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47950" y="3705225"/>
            <a:ext cx="3019425" cy="2600325"/>
          </a:xfrm>
          <a:prstGeom prst="rect">
            <a:avLst/>
          </a:prstGeom>
          <a:noFill/>
        </p:spPr>
      </p:pic>
      <p:pic>
        <p:nvPicPr>
          <p:cNvPr id="82952" name="Picture 8" descr="C:\Users\user\Downloads\L12B6_Pope_force_h_theta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68963" y="3629025"/>
            <a:ext cx="3475037" cy="2743200"/>
          </a:xfrm>
          <a:prstGeom prst="rect">
            <a:avLst/>
          </a:prstGeom>
          <a:noFill/>
        </p:spPr>
      </p:pic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238125" y="6534150"/>
          <a:ext cx="608647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1" name="Document" r:id="rId11" imgW="6083702" imgH="1274425" progId="Word.Document.12">
                  <p:embed/>
                </p:oleObj>
              </mc:Choice>
              <mc:Fallback>
                <p:oleObj name="Document" r:id="rId11" imgW="6083702" imgH="1274425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6534150"/>
                        <a:ext cx="6086475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C:\Users\user\Downloads\L30B12_Strunz_force_extens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1925"/>
            <a:ext cx="2925763" cy="2743200"/>
          </a:xfrm>
          <a:prstGeom prst="rect">
            <a:avLst/>
          </a:prstGeom>
          <a:noFill/>
        </p:spPr>
      </p:pic>
      <p:pic>
        <p:nvPicPr>
          <p:cNvPr id="83971" name="Picture 3" descr="C:\Users\user\Downloads\L20B8_Gaub_force_extens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8300" y="190500"/>
            <a:ext cx="2925763" cy="2743200"/>
          </a:xfrm>
          <a:prstGeom prst="rect">
            <a:avLst/>
          </a:prstGeom>
          <a:noFill/>
        </p:spPr>
      </p:pic>
      <p:pic>
        <p:nvPicPr>
          <p:cNvPr id="83972" name="Picture 4" descr="C:\Users\user\Downloads\L12B6_Pope_force_extens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4850" y="209550"/>
            <a:ext cx="2925763" cy="2743200"/>
          </a:xfrm>
          <a:prstGeom prst="rect">
            <a:avLst/>
          </a:prstGeom>
          <a:noFill/>
        </p:spPr>
      </p:pic>
      <p:pic>
        <p:nvPicPr>
          <p:cNvPr id="83973" name="Picture 5" descr="C:\Users\user\Downloads\exp_dna3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175" y="2924175"/>
            <a:ext cx="2447925" cy="3019425"/>
          </a:xfrm>
          <a:prstGeom prst="rect">
            <a:avLst/>
          </a:prstGeom>
          <a:noFill/>
        </p:spPr>
      </p:pic>
      <p:pic>
        <p:nvPicPr>
          <p:cNvPr id="83974" name="Picture 6" descr="C:\Users\user\Downloads\DNA20exp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1324" y="3038475"/>
            <a:ext cx="3219451" cy="2943225"/>
          </a:xfrm>
          <a:prstGeom prst="rect">
            <a:avLst/>
          </a:prstGeom>
          <a:noFill/>
        </p:spPr>
      </p:pic>
      <p:pic>
        <p:nvPicPr>
          <p:cNvPr id="83975" name="Picture 7" descr="C:\Users\user\Downloads\DNA_12exp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5099" y="3028950"/>
            <a:ext cx="2371725" cy="28003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990725" y="0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Force vs. extension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8424" y="116541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104900" y="876300"/>
          <a:ext cx="6019800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4" name="Document" r:id="rId3" imgW="6083702" imgH="4082485" progId="Word.Document.12">
                  <p:embed/>
                </p:oleObj>
              </mc:Choice>
              <mc:Fallback>
                <p:oleObj name="Document" r:id="rId3" imgW="6083702" imgH="4082485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876300"/>
                        <a:ext cx="6019800" cy="402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8071" y="1757082"/>
            <a:ext cx="311075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 smtClean="0"/>
              <a:t>Thank you</a:t>
            </a:r>
            <a:endParaRPr lang="en-US" sz="4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6760" y="834297"/>
            <a:ext cx="3242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thermal DNA melting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75" y="1543182"/>
            <a:ext cx="3110290" cy="58300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92" y="2265611"/>
            <a:ext cx="4899255" cy="48638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7825" y="7477748"/>
            <a:ext cx="70046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 melting curves for three strands of DNA with different levels of GC content.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y-axis indicates the fraction of DNA molecules that are single-stranded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24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 </a:t>
            </a:r>
            <a:r>
              <a:rPr lang="en-US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GC-rich DNA melts at higher temperatures. </a:t>
            </a:r>
            <a:endParaRPr lang="en-US" sz="1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8392" y="989036"/>
            <a:ext cx="3879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Peyrard and A. R. Bishop, PRL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2755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(1989)</a:t>
            </a:r>
          </a:p>
        </p:txBody>
      </p:sp>
      <p:sp>
        <p:nvSpPr>
          <p:cNvPr id="8" name="Rectangle 7"/>
          <p:cNvSpPr/>
          <p:nvPr/>
        </p:nvSpPr>
        <p:spPr>
          <a:xfrm>
            <a:off x="4239082" y="1414561"/>
            <a:ext cx="4889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Dauxois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Peyrard, and A. R. Bishop, PRE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684 (1992)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1783" y="470263"/>
            <a:ext cx="621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1.2 DNA denaturations by heating and stretching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77" y="4407039"/>
            <a:ext cx="2737347" cy="20721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78" y="1909396"/>
            <a:ext cx="2671253" cy="21197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0478" y="437057"/>
            <a:ext cx="68317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GC-rich DNA melts at higher temperatures.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40477" y="1128452"/>
            <a:ext cx="6901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Reason: GC base pairs are stronger bound than AT base pairs: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918319" y="2514920"/>
            <a:ext cx="2143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GC: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H-bonds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5718" y="5135334"/>
            <a:ext cx="20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AT: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H-bonds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8555" y="6917924"/>
            <a:ext cx="761554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Goal: Obtain coarse-grained model to quantitatively predict DNA melting curves</a:t>
            </a:r>
          </a:p>
          <a:p>
            <a:pPr>
              <a:lnSpc>
                <a:spcPts val="24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short DNA (10-100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pbs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with given sequence of base pairs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51610" y="8603628"/>
            <a:ext cx="6535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Ares, N. K.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Voulgarakis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O. Rasmussen, and A. R.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Bishop,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PRL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035504 (2005)</a:t>
            </a:r>
          </a:p>
        </p:txBody>
      </p:sp>
    </p:spTree>
    <p:extLst>
      <p:ext uri="{BB962C8B-B14F-4D97-AF65-F5344CB8AC3E}">
        <p14:creationId xmlns:p14="http://schemas.microsoft.com/office/powerpoint/2010/main" val="74100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39" y="4489635"/>
            <a:ext cx="6631984" cy="33440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3" y="483751"/>
            <a:ext cx="8061852" cy="33596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89981" y="8513692"/>
            <a:ext cx="20429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 PRL (2005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7623" y="7341195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denatured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30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2576" y="673100"/>
            <a:ext cx="486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B. Denaturations by stretching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105400" y="2658533"/>
          <a:ext cx="3784600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Document" r:id="rId3" imgW="3846258" imgH="2748575" progId="Word.Document.12">
                  <p:embed/>
                </p:oleObj>
              </mc:Choice>
              <mc:Fallback>
                <p:oleObj name="Document" r:id="rId3" imgW="3846258" imgH="274857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658533"/>
                        <a:ext cx="3784600" cy="360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8" name="Picture 4" descr="C:\Users\user\Downloads\Experimentalsetu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3200" y="2099733"/>
            <a:ext cx="5092700" cy="645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ownloads\forceinduc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96" y="1413410"/>
            <a:ext cx="4733840" cy="5154139"/>
          </a:xfrm>
          <a:prstGeom prst="rect">
            <a:avLst/>
          </a:prstGeom>
          <a:noFill/>
        </p:spPr>
      </p:pic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786242" y="1468238"/>
          <a:ext cx="3033712" cy="7260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Document" r:id="rId4" imgW="4585716" imgH="8233467" progId="Word.Document.12">
                  <p:embed/>
                </p:oleObj>
              </mc:Choice>
              <mc:Fallback>
                <p:oleObj name="Document" r:id="rId4" imgW="4585716" imgH="8233467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242" y="1468238"/>
                        <a:ext cx="3033712" cy="72601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1954" y="884729"/>
            <a:ext cx="364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Force versus extension curve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38125" y="1228725"/>
          <a:ext cx="7972425" cy="581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Document" r:id="rId3" imgW="6083702" imgH="4445164" progId="Word.Document.12">
                  <p:embed/>
                </p:oleObj>
              </mc:Choice>
              <mc:Fallback>
                <p:oleObj name="Document" r:id="rId3" imgW="6083702" imgH="4445164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1228725"/>
                        <a:ext cx="7972425" cy="581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30876" y="191784"/>
            <a:ext cx="271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13735" y="698643"/>
            <a:ext cx="586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Peyrard Bishop model for helicoidal DNA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71550" y="5408613"/>
          <a:ext cx="60833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" name="Document" r:id="rId5" imgW="6083702" imgH="1428365" progId="Word.Document.12">
                  <p:embed/>
                </p:oleObj>
              </mc:Choice>
              <mc:Fallback>
                <p:oleObj name="Document" r:id="rId5" imgW="6083702" imgH="1428365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08613"/>
                        <a:ext cx="6083300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3" descr="C:\Users\user\Downloads\DNA_helico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366" y="1971630"/>
            <a:ext cx="5514975" cy="5208215"/>
          </a:xfrm>
          <a:prstGeom prst="rect">
            <a:avLst/>
          </a:prstGeom>
          <a:noFill/>
        </p:spPr>
      </p:pic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5919984" y="3022386"/>
          <a:ext cx="2166938" cy="1849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4" name="Document" r:id="rId4" imgW="2191745" imgH="1400605" progId="Word.Document.12">
                  <p:embed/>
                </p:oleObj>
              </mc:Choice>
              <mc:Fallback>
                <p:oleObj name="Document" r:id="rId4" imgW="2191745" imgH="1400605" progId="Word.Document.12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984" y="3022386"/>
                        <a:ext cx="2166938" cy="18499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5557838" y="1192213"/>
          <a:ext cx="1954212" cy="303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5" name="Document" r:id="rId6" imgW="1983401" imgH="3077726" progId="Word.Document.12">
                  <p:embed/>
                </p:oleObj>
              </mc:Choice>
              <mc:Fallback>
                <p:oleObj name="Document" r:id="rId6" imgW="1983401" imgH="3077726" progId="Word.Document.12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8" y="1192213"/>
                        <a:ext cx="1954212" cy="303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549" y="246580"/>
            <a:ext cx="273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Helicoidal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>
            <a:off x="2817336" y="1478975"/>
            <a:ext cx="421241" cy="5068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56216" y="931523"/>
            <a:ext cx="27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43425" y="5027613"/>
          <a:ext cx="43418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6" name="Document" r:id="rId8" imgW="4341389" imgH="841084" progId="Word.Document.12">
                  <p:embed/>
                </p:oleObj>
              </mc:Choice>
              <mc:Fallback>
                <p:oleObj name="Document" r:id="rId8" imgW="4341389" imgH="841084" progId="Word.Document.12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5027613"/>
                        <a:ext cx="4341813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600575" y="5372100"/>
          <a:ext cx="44862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7" name="Document" r:id="rId10" imgW="4484243" imgH="657942" progId="Word.Document.12">
                  <p:embed/>
                </p:oleObj>
              </mc:Choice>
              <mc:Fallback>
                <p:oleObj name="Document" r:id="rId10" imgW="4484243" imgH="657942" progId="Word.Document.12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575" y="5372100"/>
                        <a:ext cx="4486275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23900" y="7448550"/>
          <a:ext cx="82772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8" name="Document" r:id="rId12" imgW="8273288" imgH="734371" progId="Word.Document.12">
                  <p:embed/>
                </p:oleObj>
              </mc:Choice>
              <mc:Fallback>
                <p:oleObj name="Document" r:id="rId12" imgW="8273288" imgH="734371" progId="Word.Document.12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7448550"/>
                        <a:ext cx="8277225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638675" y="4229100"/>
          <a:ext cx="45053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9" name="Document" r:id="rId14" imgW="4503314" imgH="982406" progId="Word.Document.12">
                  <p:embed/>
                </p:oleObj>
              </mc:Choice>
              <mc:Fallback>
                <p:oleObj name="Document" r:id="rId14" imgW="4503314" imgH="982406" progId="Word.Document.12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675" y="4229100"/>
                        <a:ext cx="4505325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600575" y="3790950"/>
          <a:ext cx="33147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0" name="Document" r:id="rId16" imgW="3313345" imgH="505444" progId="Word.Document.12">
                  <p:embed/>
                </p:oleObj>
              </mc:Choice>
              <mc:Fallback>
                <p:oleObj name="Document" r:id="rId16" imgW="3313345" imgH="505444" progId="Word.Document.12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575" y="3790950"/>
                        <a:ext cx="33147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6301</TotalTime>
  <Words>370</Words>
  <Application>Microsoft Office PowerPoint</Application>
  <PresentationFormat>Custom</PresentationFormat>
  <Paragraphs>59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Theme</vt:lpstr>
      <vt:lpstr>Document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UTRGV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Hanke</dc:creator>
  <cp:lastModifiedBy>srv veralab</cp:lastModifiedBy>
  <cp:revision>154</cp:revision>
  <dcterms:created xsi:type="dcterms:W3CDTF">2017-10-21T20:51:12Z</dcterms:created>
  <dcterms:modified xsi:type="dcterms:W3CDTF">2019-07-04T01:34:09Z</dcterms:modified>
</cp:coreProperties>
</file>