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2"/>
  </p:notesMasterIdLst>
  <p:handoutMasterIdLst>
    <p:handoutMasterId r:id="rId13"/>
  </p:handoutMasterIdLst>
  <p:sldIdLst>
    <p:sldId id="256" r:id="rId5"/>
    <p:sldId id="271" r:id="rId6"/>
    <p:sldId id="279" r:id="rId7"/>
    <p:sldId id="281" r:id="rId8"/>
    <p:sldId id="283" r:id="rId9"/>
    <p:sldId id="284"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3"/>
            <p14:sldId id="284"/>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0EEBF1-8BE7-49A6-A86B-2EB0F0CF91FC}" v="39" dt="2020-04-24T02:27:34.6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2" autoAdjust="0"/>
  </p:normalViewPr>
  <p:slideViewPr>
    <p:cSldViewPr snapToGrid="0">
      <p:cViewPr varScale="1">
        <p:scale>
          <a:sx n="86" d="100"/>
          <a:sy n="86" d="100"/>
        </p:scale>
        <p:origin x="562"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4/23/2020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4/23/2020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4/23/2020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roller-vespa-delivery-motorcycle-1027350/"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4" Type="http://schemas.openxmlformats.org/officeDocument/2006/relationships/hyperlink" Target="https://www3.foursquare.com/products/places-data/?gclid=EAIaIQobChMI2_i5hMr_6AIVxO7jBx2kswAmEAAYASAAEgKqLvD_Bw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datascience.stackexchange.com/questions/761/clustering-geo-location-coordinates-lat-long-pairs" TargetMode="External"/><Relationship Id="rId4" Type="http://schemas.openxmlformats.org/officeDocument/2006/relationships/hyperlink" Target="https://en.wikipedia.org/wiki/Food_delive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Green Pizza Delivery Services</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E-bike delivery Pilot </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Green Pizza Delivery Services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82204" y="1402869"/>
            <a:ext cx="4577621" cy="4577621"/>
          </a:xfrm>
          <a:prstGeom prst="rect">
            <a:avLst/>
          </a:prstGeom>
        </p:spPr>
      </p:pic>
      <p:sp>
        <p:nvSpPr>
          <p:cNvPr id="38" name="Content Placeholder 17"/>
          <p:cNvSpPr txBox="1">
            <a:spLocks/>
          </p:cNvSpPr>
          <p:nvPr/>
        </p:nvSpPr>
        <p:spPr>
          <a:xfrm>
            <a:off x="541608" y="1524708"/>
            <a:ext cx="5940595"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Startup Company wants to introduce </a:t>
            </a:r>
            <a:r>
              <a:rPr lang="en-US" b="1" dirty="0"/>
              <a:t>‘Green Food Delivery Services’ </a:t>
            </a:r>
            <a:r>
              <a:rPr lang="en-US" dirty="0">
                <a:latin typeface="Segoe UI" panose="020B0502040204020203" pitchFamily="34" charset="0"/>
                <a:cs typeface="Segoe UI" panose="020B0502040204020203" pitchFamily="34" charset="0"/>
              </a:rPr>
              <a:t>which will use </a:t>
            </a:r>
            <a:r>
              <a:rPr lang="en-US" b="1" dirty="0">
                <a:latin typeface="Segoe UI" panose="020B0502040204020203" pitchFamily="34" charset="0"/>
                <a:cs typeface="Segoe UI" panose="020B0502040204020203" pitchFamily="34" charset="0"/>
              </a:rPr>
              <a:t>electronic </a:t>
            </a:r>
            <a:r>
              <a:rPr lang="en-US" dirty="0">
                <a:latin typeface="Segoe UI" panose="020B0502040204020203" pitchFamily="34" charset="0"/>
                <a:cs typeface="Segoe UI" panose="020B0502040204020203" pitchFamily="34" charset="0"/>
              </a:rPr>
              <a:t>Bikes for delivery.</a:t>
            </a:r>
          </a:p>
          <a:p>
            <a:pPr marL="0" lvl="0" indent="0">
              <a:spcAft>
                <a:spcPts val="600"/>
              </a:spcAft>
              <a:buNone/>
              <a:defRPr/>
            </a:pPr>
            <a:r>
              <a:rPr lang="en-US" b="1" dirty="0">
                <a:latin typeface="Segoe UI" panose="020B0502040204020203" pitchFamily="34" charset="0"/>
                <a:cs typeface="Segoe UI" panose="020B0502040204020203" pitchFamily="34" charset="0"/>
              </a:rPr>
              <a:t>Focused areas</a:t>
            </a:r>
            <a:r>
              <a:rPr lang="en-US" dirty="0">
                <a:latin typeface="Segoe UI" panose="020B0502040204020203" pitchFamily="34" charset="0"/>
                <a:cs typeface="Segoe UI" panose="020B0502040204020203" pitchFamily="34" charset="0"/>
              </a:rPr>
              <a:t> : Urban / Metro</a:t>
            </a:r>
          </a:p>
          <a:p>
            <a:pPr marL="0" lvl="0" indent="0">
              <a:spcAft>
                <a:spcPts val="600"/>
              </a:spcAft>
              <a:buNone/>
              <a:defRPr/>
            </a:pPr>
            <a:r>
              <a:rPr lang="en-US" b="1" dirty="0">
                <a:latin typeface="Segoe UI" panose="020B0502040204020203" pitchFamily="34" charset="0"/>
                <a:cs typeface="Segoe UI" panose="020B0502040204020203" pitchFamily="34" charset="0"/>
              </a:rPr>
              <a:t>Food Preference </a:t>
            </a:r>
            <a:r>
              <a:rPr lang="en-US" dirty="0">
                <a:latin typeface="Segoe UI" panose="020B0502040204020203" pitchFamily="34" charset="0"/>
                <a:cs typeface="Segoe UI" panose="020B0502040204020203" pitchFamily="34" charset="0"/>
              </a:rPr>
              <a:t>Fast Food Like </a:t>
            </a:r>
            <a:r>
              <a:rPr lang="en-US" b="1" dirty="0">
                <a:latin typeface="Segoe UI" panose="020B0502040204020203" pitchFamily="34" charset="0"/>
                <a:cs typeface="Segoe UI" panose="020B0502040204020203" pitchFamily="34" charset="0"/>
              </a:rPr>
              <a:t>Pizza, additional phases during Pilot will increase additional food categories</a:t>
            </a:r>
          </a:p>
          <a:p>
            <a:pPr marL="0" lvl="0" indent="0">
              <a:spcAft>
                <a:spcPts val="600"/>
              </a:spcAft>
              <a:buNone/>
              <a:defRPr/>
            </a:pPr>
            <a:r>
              <a:rPr lang="en-US" b="1" dirty="0">
                <a:latin typeface="Segoe UI" panose="020B0502040204020203" pitchFamily="34" charset="0"/>
                <a:cs typeface="Segoe UI" panose="020B0502040204020203" pitchFamily="34" charset="0"/>
              </a:rPr>
              <a:t>Goal : </a:t>
            </a:r>
            <a:r>
              <a:rPr lang="en-US" dirty="0">
                <a:latin typeface="Segoe UI" panose="020B0502040204020203" pitchFamily="34" charset="0"/>
                <a:cs typeface="Segoe UI" panose="020B0502040204020203" pitchFamily="34" charset="0"/>
              </a:rPr>
              <a:t>To penetrate food delivery services in urban areas with low cost and less impact on environment with use of electronic bikes. Provide customer service which is competitive than existing players by promising </a:t>
            </a:r>
            <a:r>
              <a:rPr lang="en-US" b="1" dirty="0">
                <a:solidFill>
                  <a:schemeClr val="accent1"/>
                </a:solidFill>
                <a:latin typeface="Segoe UI" panose="020B0502040204020203" pitchFamily="34" charset="0"/>
                <a:cs typeface="Segoe UI" panose="020B0502040204020203" pitchFamily="34" charset="0"/>
              </a:rPr>
              <a:t>Zero Delivery Fee, Fast ETA and No impact to environment (</a:t>
            </a:r>
            <a:r>
              <a:rPr lang="en-US" b="1" dirty="0" err="1">
                <a:solidFill>
                  <a:schemeClr val="accent1"/>
                </a:solidFill>
                <a:latin typeface="Segoe UI" panose="020B0502040204020203" pitchFamily="34" charset="0"/>
                <a:cs typeface="Segoe UI" panose="020B0502040204020203" pitchFamily="34" charset="0"/>
              </a:rPr>
              <a:t>Ebikes</a:t>
            </a:r>
            <a:r>
              <a:rPr lang="en-US" b="1" dirty="0">
                <a:solidFill>
                  <a:schemeClr val="accent1"/>
                </a:solidFill>
                <a:latin typeface="Segoe UI" panose="020B0502040204020203" pitchFamily="34" charset="0"/>
                <a:cs typeface="Segoe UI" panose="020B0502040204020203" pitchFamily="34" charset="0"/>
              </a:rPr>
              <a:t>)</a:t>
            </a:r>
          </a:p>
          <a:p>
            <a:pPr marL="0" indent="0">
              <a:spcAft>
                <a:spcPts val="600"/>
              </a:spcAft>
              <a:buNone/>
              <a:defRPr/>
            </a:pPr>
            <a:r>
              <a:rPr lang="en-US" dirty="0">
                <a:latin typeface="Segoe UI" panose="020B0502040204020203" pitchFamily="34" charset="0"/>
                <a:cs typeface="Segoe UI" panose="020B0502040204020203" pitchFamily="34" charset="0"/>
              </a:rPr>
              <a:t>Focus of Study :-</a:t>
            </a:r>
          </a:p>
          <a:p>
            <a:pPr>
              <a:spcAft>
                <a:spcPts val="600"/>
              </a:spcAft>
              <a:defRPr/>
            </a:pPr>
            <a:r>
              <a:rPr lang="en-US" dirty="0"/>
              <a:t>Find Pizza places in Downtown Toronto neighborhood for Food partners, Expanding to next food categories like Coffee shops, other restaurants etc.  </a:t>
            </a:r>
          </a:p>
          <a:p>
            <a:pPr>
              <a:spcAft>
                <a:spcPts val="600"/>
              </a:spcAft>
              <a:defRPr/>
            </a:pPr>
            <a:r>
              <a:rPr lang="en-US" dirty="0"/>
              <a:t>Find a best mobile Parking slot for </a:t>
            </a:r>
            <a:r>
              <a:rPr lang="en-US" dirty="0" err="1"/>
              <a:t>ebikes</a:t>
            </a:r>
            <a:r>
              <a:rPr lang="en-US" dirty="0"/>
              <a:t> (For charging and parking </a:t>
            </a:r>
            <a:r>
              <a:rPr lang="en-US" dirty="0" err="1"/>
              <a:t>ebikeswhen</a:t>
            </a:r>
            <a:r>
              <a:rPr lang="en-US" dirty="0"/>
              <a:t> not in transit &amp; reachable to all food pickup locations)</a:t>
            </a:r>
          </a:p>
          <a:p>
            <a:pPr>
              <a:spcAft>
                <a:spcPts val="600"/>
              </a:spcAft>
              <a:defRPr/>
            </a:pPr>
            <a:r>
              <a:rPr lang="en-US" dirty="0"/>
              <a:t>Find set of nearby venues for marketing (Onsite, offline – mails / flyers </a:t>
            </a:r>
            <a:r>
              <a:rPr lang="en-US" dirty="0" err="1"/>
              <a:t>etc</a:t>
            </a:r>
            <a:r>
              <a:rPr lang="en-US" dirty="0"/>
              <a:t>)</a:t>
            </a:r>
          </a:p>
          <a:p>
            <a:r>
              <a:rPr lang="en-US" dirty="0"/>
              <a:t> </a:t>
            </a:r>
            <a:endParaRPr lang="en-US" dirty="0">
              <a:latin typeface="Segoe UI" panose="020B0502040204020203" pitchFamily="34" charset="0"/>
              <a:cs typeface="Segoe UI" panose="020B0502040204020203" pitchFamily="34" charset="0"/>
            </a:endParaRPr>
          </a:p>
          <a:p>
            <a:pPr marL="0" lvl="0" indent="0">
              <a:spcAft>
                <a:spcPts val="600"/>
              </a:spcAft>
              <a:buNone/>
              <a:defRPr/>
            </a:pPr>
            <a:endParaRPr lang="en-US" b="1" dirty="0">
              <a:latin typeface="Segoe UI" panose="020B0502040204020203" pitchFamily="34" charset="0"/>
              <a:cs typeface="Segoe UI" panose="020B0502040204020203" pitchFamily="34" charset="0"/>
            </a:endParaRPr>
          </a:p>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pic>
        <p:nvPicPr>
          <p:cNvPr id="3" name="Graphic 2" descr="Whole pizza">
            <a:extLst>
              <a:ext uri="{FF2B5EF4-FFF2-40B4-BE49-F238E27FC236}">
                <a16:creationId xmlns:a16="http://schemas.microsoft.com/office/drawing/2014/main" id="{7BC47A94-EE3E-4ED5-97C3-9FD3D6E3C3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19530" y="1631271"/>
            <a:ext cx="730188" cy="730188"/>
          </a:xfrm>
          <a:prstGeom prst="rect">
            <a:avLst/>
          </a:prstGeom>
        </p:spPr>
      </p:pic>
      <p:sp>
        <p:nvSpPr>
          <p:cNvPr id="4" name="Rectangle 3">
            <a:extLst>
              <a:ext uri="{FF2B5EF4-FFF2-40B4-BE49-F238E27FC236}">
                <a16:creationId xmlns:a16="http://schemas.microsoft.com/office/drawing/2014/main" id="{C14CD153-D0F4-4C83-A016-10CD48C79151}"/>
              </a:ext>
            </a:extLst>
          </p:cNvPr>
          <p:cNvSpPr/>
          <p:nvPr/>
        </p:nvSpPr>
        <p:spPr>
          <a:xfrm>
            <a:off x="6778449" y="5641219"/>
            <a:ext cx="3985130" cy="369332"/>
          </a:xfrm>
          <a:prstGeom prst="rect">
            <a:avLst/>
          </a:prstGeom>
        </p:spPr>
        <p:txBody>
          <a:bodyPr wrap="none">
            <a:spAutoFit/>
          </a:bodyPr>
          <a:lstStyle/>
          <a:p>
            <a:r>
              <a:rPr lang="en-US" b="1" dirty="0">
                <a:latin typeface="Segoe UI" panose="020B0502040204020203" pitchFamily="34" charset="0"/>
                <a:cs typeface="Segoe UI" panose="020B0502040204020203" pitchFamily="34" charset="0"/>
              </a:rPr>
              <a:t>Pilot  Area: Downtown Toronto, CA</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 Collection</a:t>
            </a:r>
          </a:p>
        </p:txBody>
      </p:sp>
      <p:graphicFrame>
        <p:nvGraphicFramePr>
          <p:cNvPr id="2" name="Table 1">
            <a:extLst>
              <a:ext uri="{FF2B5EF4-FFF2-40B4-BE49-F238E27FC236}">
                <a16:creationId xmlns:a16="http://schemas.microsoft.com/office/drawing/2014/main" id="{7B8CAFEB-7272-4FEF-A55E-6AF79E841E59}"/>
              </a:ext>
            </a:extLst>
          </p:cNvPr>
          <p:cNvGraphicFramePr>
            <a:graphicFrameLocks noGrp="1"/>
          </p:cNvGraphicFramePr>
          <p:nvPr>
            <p:extLst>
              <p:ext uri="{D42A27DB-BD31-4B8C-83A1-F6EECF244321}">
                <p14:modId xmlns:p14="http://schemas.microsoft.com/office/powerpoint/2010/main" val="1477845369"/>
              </p:ext>
            </p:extLst>
          </p:nvPr>
        </p:nvGraphicFramePr>
        <p:xfrm>
          <a:off x="655961" y="1483145"/>
          <a:ext cx="10183674" cy="3937000"/>
        </p:xfrm>
        <a:graphic>
          <a:graphicData uri="http://schemas.openxmlformats.org/drawingml/2006/table">
            <a:tbl>
              <a:tblPr firstRow="1" bandRow="1">
                <a:tableStyleId>{073A0DAA-6AF3-43AB-8588-CEC1D06C72B9}</a:tableStyleId>
              </a:tblPr>
              <a:tblGrid>
                <a:gridCol w="3394558">
                  <a:extLst>
                    <a:ext uri="{9D8B030D-6E8A-4147-A177-3AD203B41FA5}">
                      <a16:colId xmlns:a16="http://schemas.microsoft.com/office/drawing/2014/main" val="3101563101"/>
                    </a:ext>
                  </a:extLst>
                </a:gridCol>
                <a:gridCol w="3394558">
                  <a:extLst>
                    <a:ext uri="{9D8B030D-6E8A-4147-A177-3AD203B41FA5}">
                      <a16:colId xmlns:a16="http://schemas.microsoft.com/office/drawing/2014/main" val="3555474461"/>
                    </a:ext>
                  </a:extLst>
                </a:gridCol>
                <a:gridCol w="3394558">
                  <a:extLst>
                    <a:ext uri="{9D8B030D-6E8A-4147-A177-3AD203B41FA5}">
                      <a16:colId xmlns:a16="http://schemas.microsoft.com/office/drawing/2014/main" val="1504123806"/>
                    </a:ext>
                  </a:extLst>
                </a:gridCol>
              </a:tblGrid>
              <a:tr h="370840">
                <a:tc>
                  <a:txBody>
                    <a:bodyPr/>
                    <a:lstStyle/>
                    <a:p>
                      <a:r>
                        <a:rPr lang="en-US" dirty="0"/>
                        <a:t>Data Description</a:t>
                      </a:r>
                    </a:p>
                  </a:txBody>
                  <a:tcPr/>
                </a:tc>
                <a:tc>
                  <a:txBody>
                    <a:bodyPr/>
                    <a:lstStyle/>
                    <a:p>
                      <a:r>
                        <a:rPr lang="en-US" dirty="0"/>
                        <a:t>Source</a:t>
                      </a:r>
                    </a:p>
                  </a:txBody>
                  <a:tcPr/>
                </a:tc>
                <a:tc>
                  <a:txBody>
                    <a:bodyPr/>
                    <a:lstStyle/>
                    <a:p>
                      <a:r>
                        <a:rPr lang="en-US" dirty="0"/>
                        <a:t>Processing</a:t>
                      </a:r>
                    </a:p>
                  </a:txBody>
                  <a:tcPr/>
                </a:tc>
                <a:extLst>
                  <a:ext uri="{0D108BD9-81ED-4DB2-BD59-A6C34878D82A}">
                    <a16:rowId xmlns:a16="http://schemas.microsoft.com/office/drawing/2014/main" val="2180691789"/>
                  </a:ext>
                </a:extLst>
              </a:tr>
              <a:tr h="370840">
                <a:tc>
                  <a:txBody>
                    <a:bodyPr/>
                    <a:lstStyle/>
                    <a:p>
                      <a:r>
                        <a:rPr lang="en-US" sz="1800" b="1" kern="1200" dirty="0">
                          <a:solidFill>
                            <a:schemeClr val="dk1"/>
                          </a:solidFill>
                          <a:effectLst/>
                          <a:latin typeface="+mn-lt"/>
                          <a:ea typeface="+mn-ea"/>
                          <a:cs typeface="+mn-cs"/>
                        </a:rPr>
                        <a:t>Postal Codes</a:t>
                      </a:r>
                      <a:r>
                        <a:rPr lang="en-US" sz="1800" kern="1200" dirty="0">
                          <a:solidFill>
                            <a:schemeClr val="dk1"/>
                          </a:solidFill>
                          <a:effectLst/>
                          <a:latin typeface="+mn-lt"/>
                          <a:ea typeface="+mn-ea"/>
                          <a:cs typeface="+mn-cs"/>
                        </a:rPr>
                        <a:t> of Neighborhoods for Toronto City</a:t>
                      </a:r>
                      <a:endParaRPr lang="en-US" dirty="0"/>
                    </a:p>
                  </a:txBody>
                  <a:tcPr/>
                </a:tc>
                <a:tc>
                  <a:txBody>
                    <a:bodyPr/>
                    <a:lstStyle/>
                    <a:p>
                      <a:r>
                        <a:rPr lang="en-US" sz="1800" u="sng" kern="1200" dirty="0">
                          <a:solidFill>
                            <a:schemeClr val="dk1"/>
                          </a:solidFill>
                          <a:effectLst/>
                          <a:latin typeface="+mn-lt"/>
                          <a:ea typeface="+mn-ea"/>
                          <a:cs typeface="+mn-cs"/>
                          <a:hlinkClick r:id="rId2"/>
                        </a:rPr>
                        <a:t>https://en.wikipedia.org/wiki/List_of_postal_codes_of_Canada:_M</a:t>
                      </a:r>
                      <a:endParaRPr lang="en-US" dirty="0"/>
                    </a:p>
                  </a:txBody>
                  <a:tcPr/>
                </a:tc>
                <a:tc>
                  <a:txBody>
                    <a:bodyPr/>
                    <a:lstStyle/>
                    <a:p>
                      <a:r>
                        <a:rPr lang="en-US" dirty="0"/>
                        <a:t>Perform </a:t>
                      </a:r>
                      <a:r>
                        <a:rPr lang="en-US" dirty="0" err="1"/>
                        <a:t>Webscraping</a:t>
                      </a:r>
                      <a:r>
                        <a:rPr lang="en-US" dirty="0"/>
                        <a:t> to get postal codes of Toronto &amp; limit dataset to Downtown Toronto</a:t>
                      </a:r>
                    </a:p>
                  </a:txBody>
                  <a:tcPr/>
                </a:tc>
                <a:extLst>
                  <a:ext uri="{0D108BD9-81ED-4DB2-BD59-A6C34878D82A}">
                    <a16:rowId xmlns:a16="http://schemas.microsoft.com/office/drawing/2014/main" val="12303514"/>
                  </a:ext>
                </a:extLst>
              </a:tr>
              <a:tr h="370840">
                <a:tc>
                  <a:txBody>
                    <a:bodyPr/>
                    <a:lstStyle/>
                    <a:p>
                      <a:r>
                        <a:rPr lang="en-US" sz="1800" b="1" kern="1200" dirty="0">
                          <a:solidFill>
                            <a:schemeClr val="dk1"/>
                          </a:solidFill>
                          <a:effectLst/>
                          <a:latin typeface="+mn-lt"/>
                          <a:ea typeface="+mn-ea"/>
                          <a:cs typeface="+mn-cs"/>
                        </a:rPr>
                        <a:t>Geolocation for Toronto</a:t>
                      </a:r>
                      <a:endParaRPr lang="en-US" dirty="0"/>
                    </a:p>
                  </a:txBody>
                  <a:tcPr/>
                </a:tc>
                <a:tc>
                  <a:txBody>
                    <a:bodyPr/>
                    <a:lstStyle/>
                    <a:p>
                      <a:r>
                        <a:rPr lang="en-US" sz="1800" u="sng" kern="1200" dirty="0">
                          <a:solidFill>
                            <a:schemeClr val="dk1"/>
                          </a:solidFill>
                          <a:effectLst/>
                          <a:latin typeface="+mn-lt"/>
                          <a:ea typeface="+mn-ea"/>
                          <a:cs typeface="+mn-cs"/>
                          <a:hlinkClick r:id="rId3"/>
                        </a:rPr>
                        <a:t>https://cocl.us/Geospatial_data</a:t>
                      </a:r>
                      <a:endParaRPr lang="en-US" sz="1800" u="sng"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Geocoder</a:t>
                      </a:r>
                      <a:endParaRPr lang="en-US" sz="1800" kern="1200" dirty="0">
                        <a:solidFill>
                          <a:schemeClr val="dk1"/>
                        </a:solidFill>
                        <a:effectLst/>
                        <a:latin typeface="+mn-lt"/>
                        <a:ea typeface="+mn-ea"/>
                        <a:cs typeface="+mn-cs"/>
                      </a:endParaRPr>
                    </a:p>
                    <a:p>
                      <a:endParaRPr lang="en-US" dirty="0"/>
                    </a:p>
                  </a:txBody>
                  <a:tcPr/>
                </a:tc>
                <a:tc>
                  <a:txBody>
                    <a:bodyPr/>
                    <a:lstStyle/>
                    <a:p>
                      <a:r>
                        <a:rPr lang="en-US" dirty="0"/>
                        <a:t>Get geolocations using references and geocoder lib based on </a:t>
                      </a:r>
                      <a:r>
                        <a:rPr lang="en-US" dirty="0" err="1"/>
                        <a:t>Postalcodes</a:t>
                      </a:r>
                      <a:endParaRPr lang="en-US" dirty="0"/>
                    </a:p>
                  </a:txBody>
                  <a:tcPr/>
                </a:tc>
                <a:extLst>
                  <a:ext uri="{0D108BD9-81ED-4DB2-BD59-A6C34878D82A}">
                    <a16:rowId xmlns:a16="http://schemas.microsoft.com/office/drawing/2014/main" val="1695547820"/>
                  </a:ext>
                </a:extLst>
              </a:tr>
              <a:tr h="370840">
                <a:tc>
                  <a:txBody>
                    <a:bodyPr/>
                    <a:lstStyle/>
                    <a:p>
                      <a:r>
                        <a:rPr lang="en-US" b="1" dirty="0"/>
                        <a:t>Venues/ Places</a:t>
                      </a:r>
                      <a:r>
                        <a:rPr lang="en-US" dirty="0"/>
                        <a:t> Data for Toronto</a:t>
                      </a:r>
                    </a:p>
                  </a:txBody>
                  <a:tcPr/>
                </a:tc>
                <a:tc>
                  <a:txBody>
                    <a:bodyPr/>
                    <a:lstStyle/>
                    <a:p>
                      <a:r>
                        <a:rPr lang="en-US" dirty="0">
                          <a:hlinkClick r:id="rId4"/>
                        </a:rPr>
                        <a:t>https://www3.foursquare.com/products/places-data/?gclid=EAIaIQobChMI2_i5hMr_6AIVxO7jBx2kswAmEAAYASAAEgKqLvD_BwE</a:t>
                      </a:r>
                      <a:endParaRPr lang="en-US" dirty="0"/>
                    </a:p>
                    <a:p>
                      <a:endParaRPr lang="en-US" dirty="0"/>
                    </a:p>
                  </a:txBody>
                  <a:tcPr/>
                </a:tc>
                <a:tc>
                  <a:txBody>
                    <a:bodyPr/>
                    <a:lstStyle/>
                    <a:p>
                      <a:r>
                        <a:rPr lang="en-US" dirty="0"/>
                        <a:t>Foursquare Places APIs were called to explore and research Downtown Toronto food joins  and other venues in area.</a:t>
                      </a:r>
                    </a:p>
                  </a:txBody>
                  <a:tcPr/>
                </a:tc>
                <a:extLst>
                  <a:ext uri="{0D108BD9-81ED-4DB2-BD59-A6C34878D82A}">
                    <a16:rowId xmlns:a16="http://schemas.microsoft.com/office/drawing/2014/main" val="3258448720"/>
                  </a:ext>
                </a:extLst>
              </a:tr>
            </a:tbl>
          </a:graphicData>
        </a:graphic>
      </p:graphicFrame>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 Analysis</a:t>
            </a:r>
          </a:p>
        </p:txBody>
      </p:sp>
      <p:sp>
        <p:nvSpPr>
          <p:cNvPr id="5" name="Content Placeholder 4"/>
          <p:cNvSpPr>
            <a:spLocks noGrp="1"/>
          </p:cNvSpPr>
          <p:nvPr>
            <p:ph sz="half" idx="4294967295"/>
          </p:nvPr>
        </p:nvSpPr>
        <p:spPr>
          <a:xfrm>
            <a:off x="315125"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Data Analysis was performed to identify Pizza places , other food category venues:-</a:t>
            </a:r>
          </a:p>
          <a:p>
            <a:pPr marL="0" indent="0">
              <a:lnSpc>
                <a:spcPts val="1800"/>
              </a:lnSpc>
              <a:spcBef>
                <a:spcPts val="1000"/>
              </a:spcBef>
              <a:spcAft>
                <a:spcPts val="6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No of Pizza Places :  </a:t>
            </a:r>
            <a:r>
              <a:rPr lang="en-US" b="1" dirty="0">
                <a:solidFill>
                  <a:prstClr val="black">
                    <a:lumMod val="75000"/>
                    <a:lumOff val="25000"/>
                  </a:prstClr>
                </a:solidFill>
                <a:latin typeface="Segoe UI" panose="020B0502040204020203" pitchFamily="34" charset="0"/>
                <a:cs typeface="Segoe UI" panose="020B0502040204020203" pitchFamily="34" charset="0"/>
              </a:rPr>
              <a:t>16</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No of Coffee Shops : </a:t>
            </a:r>
            <a:r>
              <a:rPr lang="en-US" sz="1200" b="1" dirty="0">
                <a:solidFill>
                  <a:prstClr val="black">
                    <a:lumMod val="75000"/>
                    <a:lumOff val="25000"/>
                  </a:prstClr>
                </a:solidFill>
                <a:latin typeface="Segoe UI" panose="020B0502040204020203" pitchFamily="34" charset="0"/>
                <a:cs typeface="Segoe UI" panose="020B0502040204020203" pitchFamily="34" charset="0"/>
              </a:rPr>
              <a:t>31</a:t>
            </a:r>
          </a:p>
          <a:p>
            <a:pPr marL="0" indent="0">
              <a:lnSpc>
                <a:spcPts val="1800"/>
              </a:lnSpc>
              <a:spcBef>
                <a:spcPts val="1000"/>
              </a:spcBef>
              <a:spcAft>
                <a:spcPts val="6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No of other food joints: </a:t>
            </a:r>
            <a:r>
              <a:rPr lang="en-US" b="1" dirty="0">
                <a:solidFill>
                  <a:prstClr val="black">
                    <a:lumMod val="75000"/>
                    <a:lumOff val="25000"/>
                  </a:prstClr>
                </a:solidFill>
                <a:latin typeface="Segoe UI" panose="020B0502040204020203" pitchFamily="34" charset="0"/>
                <a:cs typeface="Segoe UI" panose="020B0502040204020203" pitchFamily="34" charset="0"/>
              </a:rPr>
              <a:t>16</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Exploratory data analysis was performed through data visualization to understand demographic representation on map for these venues.</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Centre for Parking spot for </a:t>
            </a:r>
            <a:r>
              <a:rPr lang="en-US" sz="1200" dirty="0" err="1">
                <a:solidFill>
                  <a:prstClr val="black">
                    <a:lumMod val="75000"/>
                    <a:lumOff val="25000"/>
                  </a:prstClr>
                </a:solidFill>
                <a:latin typeface="Segoe UI" panose="020B0502040204020203" pitchFamily="34" charset="0"/>
                <a:cs typeface="Segoe UI" panose="020B0502040204020203" pitchFamily="34" charset="0"/>
              </a:rPr>
              <a:t>ebike</a:t>
            </a:r>
            <a:r>
              <a:rPr lang="en-US" sz="1200" dirty="0">
                <a:solidFill>
                  <a:prstClr val="black">
                    <a:lumMod val="75000"/>
                    <a:lumOff val="25000"/>
                  </a:prstClr>
                </a:solidFill>
                <a:latin typeface="Segoe UI" panose="020B0502040204020203" pitchFamily="34" charset="0"/>
                <a:cs typeface="Segoe UI" panose="020B0502040204020203" pitchFamily="34" charset="0"/>
              </a:rPr>
              <a:t> was identified (marked as Red) based on </a:t>
            </a:r>
            <a:r>
              <a:rPr lang="en-US" sz="1200" dirty="0" err="1">
                <a:solidFill>
                  <a:prstClr val="black">
                    <a:lumMod val="75000"/>
                    <a:lumOff val="25000"/>
                  </a:prstClr>
                </a:solidFill>
                <a:latin typeface="Segoe UI" panose="020B0502040204020203" pitchFamily="34" charset="0"/>
                <a:cs typeface="Segoe UI" panose="020B0502040204020203" pitchFamily="34" charset="0"/>
              </a:rPr>
              <a:t>Eucladian</a:t>
            </a:r>
            <a:r>
              <a:rPr lang="en-US" sz="1200" dirty="0">
                <a:solidFill>
                  <a:prstClr val="black">
                    <a:lumMod val="75000"/>
                    <a:lumOff val="25000"/>
                  </a:prstClr>
                </a:solidFill>
                <a:latin typeface="Segoe UI" panose="020B0502040204020203" pitchFamily="34" charset="0"/>
                <a:cs typeface="Segoe UI" panose="020B0502040204020203" pitchFamily="34" charset="0"/>
              </a:rPr>
              <a:t> distance means, however visualization showed that this is not best method to choose the center as it is not reachable to all food categories in equivalent way.</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4C7363F5-6D3D-410B-8738-C22BB80D9076}"/>
              </a:ext>
            </a:extLst>
          </p:cNvPr>
          <p:cNvPicPr/>
          <p:nvPr/>
        </p:nvPicPr>
        <p:blipFill>
          <a:blip r:embed="rId2"/>
          <a:stretch>
            <a:fillRect/>
          </a:stretch>
        </p:blipFill>
        <p:spPr>
          <a:xfrm>
            <a:off x="5098774" y="1431010"/>
            <a:ext cx="5943600" cy="3995980"/>
          </a:xfrm>
          <a:prstGeom prst="rect">
            <a:avLst/>
          </a:prstGeom>
        </p:spPr>
      </p:pic>
      <p:sp>
        <p:nvSpPr>
          <p:cNvPr id="6" name="TextBox 5">
            <a:extLst>
              <a:ext uri="{FF2B5EF4-FFF2-40B4-BE49-F238E27FC236}">
                <a16:creationId xmlns:a16="http://schemas.microsoft.com/office/drawing/2014/main" id="{FD84D8C8-C86C-4CFA-A312-A1D506E3DD06}"/>
              </a:ext>
            </a:extLst>
          </p:cNvPr>
          <p:cNvSpPr txBox="1"/>
          <p:nvPr/>
        </p:nvSpPr>
        <p:spPr>
          <a:xfrm>
            <a:off x="9534617" y="4483223"/>
            <a:ext cx="1056443" cy="415498"/>
          </a:xfrm>
          <a:prstGeom prst="rect">
            <a:avLst/>
          </a:prstGeom>
          <a:noFill/>
        </p:spPr>
        <p:txBody>
          <a:bodyPr wrap="square" rtlCol="0">
            <a:spAutoFit/>
          </a:bodyPr>
          <a:lstStyle/>
          <a:p>
            <a:r>
              <a:rPr lang="en-US" sz="1050" dirty="0"/>
              <a:t>Potential Parking Center</a:t>
            </a:r>
          </a:p>
        </p:txBody>
      </p:sp>
      <p:cxnSp>
        <p:nvCxnSpPr>
          <p:cNvPr id="10" name="Straight Arrow Connector 9">
            <a:extLst>
              <a:ext uri="{FF2B5EF4-FFF2-40B4-BE49-F238E27FC236}">
                <a16:creationId xmlns:a16="http://schemas.microsoft.com/office/drawing/2014/main" id="{A36C2CB5-CED8-4928-A579-F412818DABD4}"/>
              </a:ext>
            </a:extLst>
          </p:cNvPr>
          <p:cNvCxnSpPr/>
          <p:nvPr/>
        </p:nvCxnSpPr>
        <p:spPr>
          <a:xfrm flipH="1" flipV="1">
            <a:off x="8273988" y="3506680"/>
            <a:ext cx="1340529" cy="834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Connector 10">
            <a:extLst>
              <a:ext uri="{FF2B5EF4-FFF2-40B4-BE49-F238E27FC236}">
                <a16:creationId xmlns:a16="http://schemas.microsoft.com/office/drawing/2014/main" id="{FC83BDE0-B0BE-416E-B35F-D3FCB1A06DF5}"/>
              </a:ext>
            </a:extLst>
          </p:cNvPr>
          <p:cNvSpPr/>
          <p:nvPr/>
        </p:nvSpPr>
        <p:spPr>
          <a:xfrm>
            <a:off x="9765437" y="5592932"/>
            <a:ext cx="115410" cy="11541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77767421-9C3D-4446-9797-5B5DB20A0FF0}"/>
              </a:ext>
            </a:extLst>
          </p:cNvPr>
          <p:cNvSpPr/>
          <p:nvPr/>
        </p:nvSpPr>
        <p:spPr>
          <a:xfrm>
            <a:off x="9774315" y="5813739"/>
            <a:ext cx="115410" cy="11541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50FF9128-C672-4110-B8C5-26450AEFF3FD}"/>
              </a:ext>
            </a:extLst>
          </p:cNvPr>
          <p:cNvSpPr/>
          <p:nvPr/>
        </p:nvSpPr>
        <p:spPr>
          <a:xfrm>
            <a:off x="9774315" y="6039555"/>
            <a:ext cx="115410" cy="115410"/>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4CB64D1-65A1-4CB7-A3E7-1B4769E066F1}"/>
              </a:ext>
            </a:extLst>
          </p:cNvPr>
          <p:cNvSpPr txBox="1"/>
          <p:nvPr/>
        </p:nvSpPr>
        <p:spPr>
          <a:xfrm>
            <a:off x="9889725" y="5497208"/>
            <a:ext cx="1473693" cy="276999"/>
          </a:xfrm>
          <a:prstGeom prst="rect">
            <a:avLst/>
          </a:prstGeom>
          <a:noFill/>
        </p:spPr>
        <p:txBody>
          <a:bodyPr wrap="square" rtlCol="0">
            <a:spAutoFit/>
          </a:bodyPr>
          <a:lstStyle/>
          <a:p>
            <a:r>
              <a:rPr lang="en-US" sz="1200" dirty="0"/>
              <a:t>Pizza places</a:t>
            </a:r>
          </a:p>
        </p:txBody>
      </p:sp>
      <p:sp>
        <p:nvSpPr>
          <p:cNvPr id="15" name="TextBox 14">
            <a:extLst>
              <a:ext uri="{FF2B5EF4-FFF2-40B4-BE49-F238E27FC236}">
                <a16:creationId xmlns:a16="http://schemas.microsoft.com/office/drawing/2014/main" id="{8F29B6F9-9940-4459-B1F1-0F5228EAF5A0}"/>
              </a:ext>
            </a:extLst>
          </p:cNvPr>
          <p:cNvSpPr txBox="1"/>
          <p:nvPr/>
        </p:nvSpPr>
        <p:spPr>
          <a:xfrm>
            <a:off x="9889725" y="5747686"/>
            <a:ext cx="1473693" cy="276999"/>
          </a:xfrm>
          <a:prstGeom prst="rect">
            <a:avLst/>
          </a:prstGeom>
          <a:noFill/>
        </p:spPr>
        <p:txBody>
          <a:bodyPr wrap="square" rtlCol="0">
            <a:spAutoFit/>
          </a:bodyPr>
          <a:lstStyle/>
          <a:p>
            <a:r>
              <a:rPr lang="en-US" sz="1200" dirty="0"/>
              <a:t>Coffee Shops</a:t>
            </a:r>
          </a:p>
        </p:txBody>
      </p:sp>
      <p:sp>
        <p:nvSpPr>
          <p:cNvPr id="16" name="TextBox 15">
            <a:extLst>
              <a:ext uri="{FF2B5EF4-FFF2-40B4-BE49-F238E27FC236}">
                <a16:creationId xmlns:a16="http://schemas.microsoft.com/office/drawing/2014/main" id="{FC5899E8-D738-4D74-B9D9-F7FBAC1285F6}"/>
              </a:ext>
            </a:extLst>
          </p:cNvPr>
          <p:cNvSpPr txBox="1"/>
          <p:nvPr/>
        </p:nvSpPr>
        <p:spPr>
          <a:xfrm>
            <a:off x="9925235" y="5944897"/>
            <a:ext cx="1473693" cy="276999"/>
          </a:xfrm>
          <a:prstGeom prst="rect">
            <a:avLst/>
          </a:prstGeom>
          <a:noFill/>
        </p:spPr>
        <p:txBody>
          <a:bodyPr wrap="square" rtlCol="0">
            <a:spAutoFit/>
          </a:bodyPr>
          <a:lstStyle/>
          <a:p>
            <a:r>
              <a:rPr lang="en-US" sz="1200" dirty="0"/>
              <a:t>Other</a:t>
            </a: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Model Evaluation</a:t>
            </a:r>
          </a:p>
        </p:txBody>
      </p:sp>
      <p:sp>
        <p:nvSpPr>
          <p:cNvPr id="5" name="Content Placeholder 4"/>
          <p:cNvSpPr>
            <a:spLocks noGrp="1"/>
          </p:cNvSpPr>
          <p:nvPr>
            <p:ph sz="half" idx="4294967295"/>
          </p:nvPr>
        </p:nvSpPr>
        <p:spPr>
          <a:xfrm>
            <a:off x="521207" y="1386621"/>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K-means Clustering model was performed on data set for all three type of categories of geo-locations to identify how many parking centers and their location will be optimized way of implementing delivery services. </a:t>
            </a:r>
          </a:p>
          <a:p>
            <a:pPr marL="0" indent="0">
              <a:lnSpc>
                <a:spcPts val="1800"/>
              </a:lnSpc>
              <a:spcBef>
                <a:spcPts val="1000"/>
              </a:spcBef>
              <a:spcAft>
                <a:spcPts val="600"/>
              </a:spcAft>
              <a:buNone/>
            </a:pPr>
            <a:r>
              <a:rPr lang="en-US" dirty="0" err="1">
                <a:solidFill>
                  <a:prstClr val="black">
                    <a:lumMod val="75000"/>
                    <a:lumOff val="25000"/>
                  </a:prstClr>
                </a:solidFill>
                <a:latin typeface="Segoe UI" panose="020B0502040204020203" pitchFamily="34" charset="0"/>
                <a:cs typeface="Segoe UI" panose="020B0502040204020203" pitchFamily="34" charset="0"/>
              </a:rPr>
              <a:t>Kmeans</a:t>
            </a:r>
            <a:r>
              <a:rPr lang="en-US" dirty="0">
                <a:solidFill>
                  <a:prstClr val="black">
                    <a:lumMod val="75000"/>
                    <a:lumOff val="25000"/>
                  </a:prstClr>
                </a:solidFill>
                <a:latin typeface="Segoe UI" panose="020B0502040204020203" pitchFamily="34" charset="0"/>
                <a:cs typeface="Segoe UI" panose="020B0502040204020203" pitchFamily="34" charset="0"/>
              </a:rPr>
              <a:t> Cluster was evaluated using Elbow chart.</a:t>
            </a:r>
          </a:p>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When we graph the plot, we see that the graph levels off slowly after 3 clusters. We can use 3 spots as delivery hubs for Downtown Toronto areas.</a:t>
            </a:r>
          </a:p>
          <a:p>
            <a:pPr>
              <a:lnSpc>
                <a:spcPts val="1800"/>
              </a:lnSpc>
              <a:spcAft>
                <a:spcPts val="600"/>
              </a:spcAft>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7" name="Picture 16">
            <a:extLst>
              <a:ext uri="{FF2B5EF4-FFF2-40B4-BE49-F238E27FC236}">
                <a16:creationId xmlns:a16="http://schemas.microsoft.com/office/drawing/2014/main" id="{D721941B-B53C-4CC9-A338-B2541B1ADE12}"/>
              </a:ext>
            </a:extLst>
          </p:cNvPr>
          <p:cNvPicPr/>
          <p:nvPr/>
        </p:nvPicPr>
        <p:blipFill>
          <a:blip r:embed="rId2"/>
          <a:stretch>
            <a:fillRect/>
          </a:stretch>
        </p:blipFill>
        <p:spPr>
          <a:xfrm>
            <a:off x="5471383" y="1887243"/>
            <a:ext cx="4427220" cy="2809240"/>
          </a:xfrm>
          <a:prstGeom prst="rect">
            <a:avLst/>
          </a:prstGeom>
        </p:spPr>
      </p:pic>
      <p:sp>
        <p:nvSpPr>
          <p:cNvPr id="19" name="Rectangle 4">
            <a:extLst>
              <a:ext uri="{FF2B5EF4-FFF2-40B4-BE49-F238E27FC236}">
                <a16:creationId xmlns:a16="http://schemas.microsoft.com/office/drawing/2014/main" id="{662FBB4A-A9CD-4631-8858-B03C17D3F799}"/>
              </a:ext>
            </a:extLst>
          </p:cNvPr>
          <p:cNvSpPr>
            <a:spLocks noChangeArrowheads="1"/>
          </p:cNvSpPr>
          <p:nvPr/>
        </p:nvSpPr>
        <p:spPr bwMode="auto">
          <a:xfrm>
            <a:off x="618746" y="4059312"/>
            <a:ext cx="3571514"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Three Centers identified are :-</a:t>
            </a:r>
            <a:endParaRPr kumimoji="0" lang="en-US" altLang="en-US" sz="1600" b="0" i="0" u="none" strike="noStrike" cap="none" normalizeH="0" baseline="0" dirty="0">
              <a:ln>
                <a:noFill/>
              </a:ln>
              <a:solidFill>
                <a:schemeClr val="tx1"/>
              </a:solidFill>
              <a:effectLst/>
              <a:latin typeface="var(--jp-code-font-family)"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var(--jp-code-font-family)" charset="0"/>
                <a:ea typeface="Times New Roman" panose="02020603050405020304" pitchFamily="18" charset="0"/>
                <a:cs typeface="Courier New" panose="02070309020205020404" pitchFamily="49" charset="0"/>
              </a:rPr>
              <a:t>[[ 43.65152214 -79.37102911] [ 43.65178696 -79.39782399]</a:t>
            </a:r>
            <a:r>
              <a:rPr kumimoji="0" lang="en-US" altLang="en-US" sz="2000" b="0" i="0" u="none" strike="noStrike" cap="none" normalizeH="0" baseline="0" dirty="0">
                <a:ln>
                  <a:noFill/>
                </a:ln>
                <a:solidFill>
                  <a:schemeClr val="tx1"/>
                </a:solidFill>
                <a:effectLst/>
                <a:latin typeface="var(--jp-code-font-family)" charset="0"/>
                <a:ea typeface="Calibri" panose="020F0502020204030204" pitchFamily="34" charset="0"/>
                <a:cs typeface="Arial" panose="020B0604020202020204" pitchFamily="34" charset="0"/>
              </a:rPr>
              <a:t> [ 43.6623284  -79.38396404]]</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1068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Conclusion</a:t>
            </a:r>
          </a:p>
        </p:txBody>
      </p:sp>
      <p:sp>
        <p:nvSpPr>
          <p:cNvPr id="5" name="Content Placeholder 4"/>
          <p:cNvSpPr>
            <a:spLocks noGrp="1"/>
          </p:cNvSpPr>
          <p:nvPr>
            <p:ph sz="half" idx="4294967295"/>
          </p:nvPr>
        </p:nvSpPr>
        <p:spPr>
          <a:xfrm>
            <a:off x="315125" y="1431010"/>
            <a:ext cx="4557164" cy="4790886"/>
          </a:xfrm>
        </p:spPr>
        <p:txBody>
          <a:bodyPr vert="horz" lIns="91440" tIns="45720" rIns="91440" bIns="45720" rtlCol="0">
            <a:normAutofit fontScale="92500" lnSpcReduction="20000"/>
          </a:bodyPr>
          <a:lstStyle/>
          <a:p>
            <a:r>
              <a:rPr lang="en-US" dirty="0"/>
              <a:t>We identified how to implement Green Pizza delivery services pilot in DownTown Toronto area by below findings:-</a:t>
            </a:r>
          </a:p>
          <a:p>
            <a:pPr marL="171450" lvl="0" indent="-171450">
              <a:buFont typeface="Wingdings" panose="05000000000000000000" pitchFamily="2" charset="2"/>
              <a:buChar char="Ø"/>
            </a:pPr>
            <a:r>
              <a:rPr lang="en-US" dirty="0"/>
              <a:t>Pizza Places were identified as food partner in the area for First Phase .</a:t>
            </a:r>
          </a:p>
          <a:p>
            <a:pPr marL="171450" lvl="0" indent="-171450">
              <a:buFont typeface="Wingdings" panose="05000000000000000000" pitchFamily="2" charset="2"/>
              <a:buChar char="Ø"/>
            </a:pPr>
            <a:r>
              <a:rPr lang="en-US" dirty="0"/>
              <a:t>Considering long term vision of expanding these services to food categories beyond Pizza, it was identified that second phase can be inclusion of Coffee shops </a:t>
            </a:r>
          </a:p>
          <a:p>
            <a:pPr marL="171450" lvl="0" indent="-171450">
              <a:buFont typeface="Wingdings" panose="05000000000000000000" pitchFamily="2" charset="2"/>
              <a:buChar char="Ø"/>
            </a:pPr>
            <a:r>
              <a:rPr lang="en-US" dirty="0"/>
              <a:t>After Coffee shops, other restaurants can be considered for third phase</a:t>
            </a:r>
          </a:p>
          <a:p>
            <a:pPr lvl="0"/>
            <a:r>
              <a:rPr lang="en-US" dirty="0"/>
              <a:t>Based on all three phases, it was identified by K means clustering model that if we have to setup multiple Parking spots for ebikes , then what is right number and potential locations of those spots.</a:t>
            </a:r>
          </a:p>
          <a:p>
            <a:pPr lvl="0"/>
            <a:r>
              <a:rPr lang="en-US" dirty="0"/>
              <a:t>Other venues identified like Parks, Gyms , etc can be targeted for localized marketing of Green pizza delivery services</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FD84D8C8-C86C-4CFA-A312-A1D506E3DD06}"/>
              </a:ext>
            </a:extLst>
          </p:cNvPr>
          <p:cNvSpPr txBox="1"/>
          <p:nvPr/>
        </p:nvSpPr>
        <p:spPr>
          <a:xfrm>
            <a:off x="6096000" y="5358709"/>
            <a:ext cx="2774406" cy="253916"/>
          </a:xfrm>
          <a:prstGeom prst="rect">
            <a:avLst/>
          </a:prstGeom>
          <a:noFill/>
        </p:spPr>
        <p:txBody>
          <a:bodyPr wrap="square" rtlCol="0">
            <a:spAutoFit/>
          </a:bodyPr>
          <a:lstStyle/>
          <a:p>
            <a:r>
              <a:rPr lang="en-US" sz="1050" dirty="0"/>
              <a:t>3 Potential Parking areas for </a:t>
            </a:r>
            <a:r>
              <a:rPr lang="en-US" sz="1050" dirty="0" err="1"/>
              <a:t>Ebikes</a:t>
            </a:r>
            <a:endParaRPr lang="en-US" sz="1050" dirty="0"/>
          </a:p>
        </p:txBody>
      </p:sp>
      <p:sp>
        <p:nvSpPr>
          <p:cNvPr id="11" name="Flowchart: Connector 10">
            <a:extLst>
              <a:ext uri="{FF2B5EF4-FFF2-40B4-BE49-F238E27FC236}">
                <a16:creationId xmlns:a16="http://schemas.microsoft.com/office/drawing/2014/main" id="{FC83BDE0-B0BE-416E-B35F-D3FCB1A06DF5}"/>
              </a:ext>
            </a:extLst>
          </p:cNvPr>
          <p:cNvSpPr/>
          <p:nvPr/>
        </p:nvSpPr>
        <p:spPr>
          <a:xfrm>
            <a:off x="9765437" y="5592932"/>
            <a:ext cx="115410" cy="11541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77767421-9C3D-4446-9797-5B5DB20A0FF0}"/>
              </a:ext>
            </a:extLst>
          </p:cNvPr>
          <p:cNvSpPr/>
          <p:nvPr/>
        </p:nvSpPr>
        <p:spPr>
          <a:xfrm>
            <a:off x="9774315" y="5813739"/>
            <a:ext cx="115410" cy="11541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50FF9128-C672-4110-B8C5-26450AEFF3FD}"/>
              </a:ext>
            </a:extLst>
          </p:cNvPr>
          <p:cNvSpPr/>
          <p:nvPr/>
        </p:nvSpPr>
        <p:spPr>
          <a:xfrm>
            <a:off x="9774315" y="6039555"/>
            <a:ext cx="115410" cy="115410"/>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4CB64D1-65A1-4CB7-A3E7-1B4769E066F1}"/>
              </a:ext>
            </a:extLst>
          </p:cNvPr>
          <p:cNvSpPr txBox="1"/>
          <p:nvPr/>
        </p:nvSpPr>
        <p:spPr>
          <a:xfrm>
            <a:off x="9889725" y="5497208"/>
            <a:ext cx="1473693" cy="276999"/>
          </a:xfrm>
          <a:prstGeom prst="rect">
            <a:avLst/>
          </a:prstGeom>
          <a:noFill/>
        </p:spPr>
        <p:txBody>
          <a:bodyPr wrap="square" rtlCol="0">
            <a:spAutoFit/>
          </a:bodyPr>
          <a:lstStyle/>
          <a:p>
            <a:r>
              <a:rPr lang="en-US" sz="1200" dirty="0"/>
              <a:t>Pizza places</a:t>
            </a:r>
          </a:p>
        </p:txBody>
      </p:sp>
      <p:sp>
        <p:nvSpPr>
          <p:cNvPr id="15" name="TextBox 14">
            <a:extLst>
              <a:ext uri="{FF2B5EF4-FFF2-40B4-BE49-F238E27FC236}">
                <a16:creationId xmlns:a16="http://schemas.microsoft.com/office/drawing/2014/main" id="{8F29B6F9-9940-4459-B1F1-0F5228EAF5A0}"/>
              </a:ext>
            </a:extLst>
          </p:cNvPr>
          <p:cNvSpPr txBox="1"/>
          <p:nvPr/>
        </p:nvSpPr>
        <p:spPr>
          <a:xfrm>
            <a:off x="9889725" y="5747686"/>
            <a:ext cx="1473693" cy="276999"/>
          </a:xfrm>
          <a:prstGeom prst="rect">
            <a:avLst/>
          </a:prstGeom>
          <a:noFill/>
        </p:spPr>
        <p:txBody>
          <a:bodyPr wrap="square" rtlCol="0">
            <a:spAutoFit/>
          </a:bodyPr>
          <a:lstStyle/>
          <a:p>
            <a:r>
              <a:rPr lang="en-US" sz="1200" dirty="0"/>
              <a:t>Coffee Shops</a:t>
            </a:r>
          </a:p>
        </p:txBody>
      </p:sp>
      <p:sp>
        <p:nvSpPr>
          <p:cNvPr id="16" name="TextBox 15">
            <a:extLst>
              <a:ext uri="{FF2B5EF4-FFF2-40B4-BE49-F238E27FC236}">
                <a16:creationId xmlns:a16="http://schemas.microsoft.com/office/drawing/2014/main" id="{FC5899E8-D738-4D74-B9D9-F7FBAC1285F6}"/>
              </a:ext>
            </a:extLst>
          </p:cNvPr>
          <p:cNvSpPr txBox="1"/>
          <p:nvPr/>
        </p:nvSpPr>
        <p:spPr>
          <a:xfrm>
            <a:off x="9925235" y="5944897"/>
            <a:ext cx="1473693" cy="276999"/>
          </a:xfrm>
          <a:prstGeom prst="rect">
            <a:avLst/>
          </a:prstGeom>
          <a:noFill/>
        </p:spPr>
        <p:txBody>
          <a:bodyPr wrap="square" rtlCol="0">
            <a:spAutoFit/>
          </a:bodyPr>
          <a:lstStyle/>
          <a:p>
            <a:r>
              <a:rPr lang="en-US" sz="1200" dirty="0"/>
              <a:t>Other</a:t>
            </a:r>
          </a:p>
        </p:txBody>
      </p:sp>
      <p:pic>
        <p:nvPicPr>
          <p:cNvPr id="17" name="Picture 16">
            <a:extLst>
              <a:ext uri="{FF2B5EF4-FFF2-40B4-BE49-F238E27FC236}">
                <a16:creationId xmlns:a16="http://schemas.microsoft.com/office/drawing/2014/main" id="{F4F6E37B-9F2F-4818-B106-192BBFDB3532}"/>
              </a:ext>
            </a:extLst>
          </p:cNvPr>
          <p:cNvPicPr/>
          <p:nvPr/>
        </p:nvPicPr>
        <p:blipFill>
          <a:blip r:embed="rId2"/>
          <a:stretch>
            <a:fillRect/>
          </a:stretch>
        </p:blipFill>
        <p:spPr>
          <a:xfrm>
            <a:off x="5760462" y="1320003"/>
            <a:ext cx="5478262" cy="4051966"/>
          </a:xfrm>
          <a:prstGeom prst="rect">
            <a:avLst/>
          </a:prstGeom>
        </p:spPr>
      </p:pic>
    </p:spTree>
    <p:extLst>
      <p:ext uri="{BB962C8B-B14F-4D97-AF65-F5344CB8AC3E}">
        <p14:creationId xmlns:p14="http://schemas.microsoft.com/office/powerpoint/2010/main" val="98996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Future Path &amp; References </a:t>
            </a:r>
          </a:p>
        </p:txBody>
      </p:sp>
      <p:sp>
        <p:nvSpPr>
          <p:cNvPr id="3" name="Rectangle 2">
            <a:extLst>
              <a:ext uri="{FF2B5EF4-FFF2-40B4-BE49-F238E27FC236}">
                <a16:creationId xmlns:a16="http://schemas.microsoft.com/office/drawing/2014/main" id="{6EF1381A-3E1C-4E19-A627-FC2DE5455F79}"/>
              </a:ext>
            </a:extLst>
          </p:cNvPr>
          <p:cNvSpPr/>
          <p:nvPr/>
        </p:nvSpPr>
        <p:spPr>
          <a:xfrm>
            <a:off x="521208" y="2652544"/>
            <a:ext cx="7450940" cy="997453"/>
          </a:xfrm>
          <a:prstGeom prst="rect">
            <a:avLst/>
          </a:prstGeom>
        </p:spPr>
        <p:txBody>
          <a:bodyPr wrap="square">
            <a:spAutoFit/>
          </a:bodyPr>
          <a:lstStyle/>
          <a:p>
            <a:pPr marL="514350" marR="0" indent="-285750">
              <a:lnSpc>
                <a:spcPct val="107000"/>
              </a:lnSpc>
              <a:spcBef>
                <a:spcPts val="0"/>
              </a:spcBef>
              <a:spcAft>
                <a:spcPts val="800"/>
              </a:spcAft>
              <a:buFont typeface="Arial" panose="020B0604020202020204" pitchFamily="34" charset="0"/>
              <a:buChar char="•"/>
            </a:pPr>
            <a:r>
              <a:rPr lang="en-US" sz="1400" dirty="0"/>
              <a:t>Provided we have availability of data, this study can be further be expanded to entire city , other factors can also be included in coming up with Potential Food partners and Parking spots  like Restaurant reviews , traffic conditions or orders placed per restaurants.</a:t>
            </a:r>
          </a:p>
        </p:txBody>
      </p:sp>
      <p:sp>
        <p:nvSpPr>
          <p:cNvPr id="4" name="Rectangle 3">
            <a:extLst>
              <a:ext uri="{FF2B5EF4-FFF2-40B4-BE49-F238E27FC236}">
                <a16:creationId xmlns:a16="http://schemas.microsoft.com/office/drawing/2014/main" id="{76F5F064-F3E1-427B-ABD2-4C830EA406A3}"/>
              </a:ext>
            </a:extLst>
          </p:cNvPr>
          <p:cNvSpPr/>
          <p:nvPr/>
        </p:nvSpPr>
        <p:spPr>
          <a:xfrm>
            <a:off x="521207" y="4019598"/>
            <a:ext cx="9128819" cy="1469826"/>
          </a:xfrm>
          <a:prstGeom prst="rect">
            <a:avLst/>
          </a:prstGeom>
        </p:spPr>
        <p:txBody>
          <a:bodyPr wrap="square">
            <a:spAutoFit/>
          </a:bodyPr>
          <a:lstStyle/>
          <a:p>
            <a:pPr marL="228600" marR="0">
              <a:lnSpc>
                <a:spcPct val="107000"/>
              </a:lnSpc>
              <a:spcBef>
                <a:spcPts val="0"/>
              </a:spcBef>
              <a:spcAft>
                <a:spcPts val="800"/>
              </a:spcAft>
            </a:pPr>
            <a:r>
              <a:rPr lang="en-US" u="sng" dirty="0">
                <a:solidFill>
                  <a:srgbClr val="0563C1"/>
                </a:solidFill>
                <a:latin typeface="Calibri" panose="020F0502020204030204" pitchFamily="34" charset="0"/>
                <a:ea typeface="Calibri" panose="020F0502020204030204" pitchFamily="34" charset="0"/>
                <a:cs typeface="Arial" panose="020B0604020202020204" pitchFamily="34" charset="0"/>
                <a:hlinkClick r:id="rId3"/>
              </a:rPr>
              <a:t>https://en.wikipedia.org/wiki/List_of_postal_codes_of_Canada:_M</a:t>
            </a:r>
            <a:endParaRPr lang="en-US" dirty="0">
              <a:latin typeface="Calibri" panose="020F0502020204030204" pitchFamily="34" charset="0"/>
              <a:ea typeface="Calibri" panose="020F0502020204030204" pitchFamily="34" charset="0"/>
              <a:cs typeface="Arial" panose="020B0604020202020204" pitchFamily="34" charset="0"/>
            </a:endParaRPr>
          </a:p>
          <a:p>
            <a:pPr marL="228600" marR="0">
              <a:lnSpc>
                <a:spcPct val="107000"/>
              </a:lnSpc>
              <a:spcBef>
                <a:spcPts val="0"/>
              </a:spcBef>
              <a:spcAft>
                <a:spcPts val="800"/>
              </a:spcAft>
            </a:pPr>
            <a:r>
              <a:rPr lang="en-US" u="sng" dirty="0">
                <a:solidFill>
                  <a:srgbClr val="0563C1"/>
                </a:solidFill>
                <a:latin typeface="Calibri" panose="020F0502020204030204" pitchFamily="34" charset="0"/>
                <a:ea typeface="Calibri" panose="020F0502020204030204" pitchFamily="34" charset="0"/>
                <a:cs typeface="Arial" panose="020B0604020202020204" pitchFamily="34" charset="0"/>
                <a:hlinkClick r:id="rId4"/>
              </a:rPr>
              <a:t>https://en.wikipedia.org/wiki/Food_delivery</a:t>
            </a:r>
            <a:endParaRPr lang="en-US" dirty="0">
              <a:latin typeface="Calibri" panose="020F0502020204030204" pitchFamily="34" charset="0"/>
              <a:ea typeface="Calibri" panose="020F0502020204030204" pitchFamily="34" charset="0"/>
              <a:cs typeface="Arial" panose="020B0604020202020204" pitchFamily="34" charset="0"/>
            </a:endParaRPr>
          </a:p>
          <a:p>
            <a:pPr marL="228600" marR="0">
              <a:lnSpc>
                <a:spcPct val="107000"/>
              </a:lnSpc>
              <a:spcBef>
                <a:spcPts val="0"/>
              </a:spcBef>
              <a:spcAft>
                <a:spcPts val="800"/>
              </a:spcAft>
            </a:pPr>
            <a:r>
              <a:rPr lang="en-US" u="sng" dirty="0">
                <a:solidFill>
                  <a:srgbClr val="0563C1"/>
                </a:solidFill>
                <a:latin typeface="Calibri" panose="020F0502020204030204" pitchFamily="34" charset="0"/>
                <a:ea typeface="Calibri" panose="020F0502020204030204" pitchFamily="34" charset="0"/>
                <a:cs typeface="Arial" panose="020B0604020202020204" pitchFamily="34" charset="0"/>
                <a:hlinkClick r:id="rId5"/>
              </a:rPr>
              <a:t>https://datascience.stackexchange.com/questions/761/clustering-geo-location-coordinates-lat-long-pairs</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A670225-786D-4D35-95D2-EE23BCCC822D}" vid="{047B070F-071F-4F7E-B21E-00157DBF8D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43bf456-858c-44a1-8f61-4442775af8f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C3DF3FF38293344BF16D54B31CD004B" ma:contentTypeVersion="12" ma:contentTypeDescription="Create a new document." ma:contentTypeScope="" ma:versionID="13d804a713480f25ed349c85c225f436">
  <xsd:schema xmlns:xsd="http://www.w3.org/2001/XMLSchema" xmlns:xs="http://www.w3.org/2001/XMLSchema" xmlns:p="http://schemas.microsoft.com/office/2006/metadata/properties" xmlns:ns3="743bf456-858c-44a1-8f61-4442775af8f0" xmlns:ns4="7c94b3a5-0ab4-4999-a651-b461b6a98ef2" targetNamespace="http://schemas.microsoft.com/office/2006/metadata/properties" ma:root="true" ma:fieldsID="1d3b72fc1dd56a5a53352a65478428e8" ns3:_="" ns4:_="">
    <xsd:import namespace="743bf456-858c-44a1-8f61-4442775af8f0"/>
    <xsd:import namespace="7c94b3a5-0ab4-4999-a651-b461b6a98ef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3bf456-858c-44a1-8f61-4442775af8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c94b3a5-0ab4-4999-a651-b461b6a98ef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ED6A94-6CEC-4690-B5D0-3E831BCC769C}">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7c94b3a5-0ab4-4999-a651-b461b6a98ef2"/>
    <ds:schemaRef ds:uri="http://schemas.microsoft.com/office/infopath/2007/PartnerControls"/>
    <ds:schemaRef ds:uri="http://purl.org/dc/elements/1.1/"/>
    <ds:schemaRef ds:uri="743bf456-858c-44a1-8f61-4442775af8f0"/>
    <ds:schemaRef ds:uri="http://www.w3.org/XML/1998/namespace"/>
    <ds:schemaRef ds:uri="http://purl.org/dc/dcmitype/"/>
  </ds:schemaRefs>
</ds:datastoreItem>
</file>

<file path=customXml/itemProps2.xml><?xml version="1.0" encoding="utf-8"?>
<ds:datastoreItem xmlns:ds="http://schemas.openxmlformats.org/officeDocument/2006/customXml" ds:itemID="{A68F36FF-D6F8-4F25-B1D6-7893F2294B63}">
  <ds:schemaRefs>
    <ds:schemaRef ds:uri="http://schemas.microsoft.com/sharepoint/v3/contenttype/forms"/>
  </ds:schemaRefs>
</ds:datastoreItem>
</file>

<file path=customXml/itemProps3.xml><?xml version="1.0" encoding="utf-8"?>
<ds:datastoreItem xmlns:ds="http://schemas.openxmlformats.org/officeDocument/2006/customXml" ds:itemID="{46A4A8D5-B265-4CDF-9F17-1151FCB936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3bf456-858c-44a1-8f61-4442775af8f0"/>
    <ds:schemaRef ds:uri="7c94b3a5-0ab4-4999-a651-b461b6a98e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751</Words>
  <Application>Microsoft Office PowerPoint</Application>
  <PresentationFormat>Widescreen</PresentationFormat>
  <Paragraphs>63</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Segoe UI</vt:lpstr>
      <vt:lpstr>Segoe UI Light</vt:lpstr>
      <vt:lpstr>var(--jp-code-font-family)</vt:lpstr>
      <vt:lpstr>Wingdings</vt:lpstr>
      <vt:lpstr>WelcomeDoc</vt:lpstr>
      <vt:lpstr>Green Pizza Delivery Services</vt:lpstr>
      <vt:lpstr>Green Pizza Delivery Services</vt:lpstr>
      <vt:lpstr>Data Collection</vt:lpstr>
      <vt:lpstr>Data Analysis</vt:lpstr>
      <vt:lpstr>Model Evaluation</vt:lpstr>
      <vt:lpstr>Conclusion</vt:lpstr>
      <vt:lpstr>Future Path &amp;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2020-04-23T21:42:48Z</dcterms:created>
  <dcterms:modified xsi:type="dcterms:W3CDTF">2020-04-24T02:31:11Z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0x0101001C3DF3FF38293344BF16D54B31CD004B</vt:lpwstr>
  </property>
</Properties>
</file>