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wan\Desktop\EXCEL%20Project\telecom_users.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wan\Desktop\EXCEL%20Project\telecom_users.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awan\Desktop\EXCEL%20Project\telecom_users.xlsm"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awan\Desktop\EXCEL%20Project\telecom_users.xlsm"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awan\Desktop\EXCEL%20Project\telecom_users.xlsm"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awan\Desktop\EXCEL%20Project\telecom_users.xlsm"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awan\Desktop\EXCEL%20Project\telecom_users.xlsm"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awan\Desktop\EXCEL%20Project\telecom_users.xlsm"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[telecom_users.xlsm]Gender!PivotTable14</c:name>
    <c:fmtId val="6"/>
  </c:pivotSource>
  <c:chart>
    <c:title>
      <c:tx>
        <c:rich>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200" b="1" i="0" baseline="0">
                <a:effectLst>
                  <a:outerShdw blurRad="50800" dist="38100" dir="5400000" algn="t" rotWithShape="0">
                    <a:srgbClr val="000000">
                      <a:alpha val="40000"/>
                    </a:srgbClr>
                  </a:outerShdw>
                </a:effectLst>
              </a:rPr>
              <a:t>Percentage of Male &amp; Female </a:t>
            </a:r>
            <a:r>
              <a:rPr lang="en-IN" sz="1200" b="1" i="0" u="none" strike="noStrike" baseline="0">
                <a:effectLst/>
              </a:rPr>
              <a:t>Customer</a:t>
            </a:r>
            <a:endParaRPr lang="en-IN" sz="1200">
              <a:effectLst/>
            </a:endParaRPr>
          </a:p>
        </c:rich>
      </c:tx>
      <c:overlay val="0"/>
      <c:spPr>
        <a:noFill/>
        <a:ln>
          <a:noFill/>
        </a:ln>
        <a:effectLst/>
      </c:spPr>
      <c:txPr>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Gender!$B$3</c:f>
              <c:strCache>
                <c:ptCount val="1"/>
                <c:pt idx="0">
                  <c:v>Count of gender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Gender!$A$4:$A$5</c:f>
              <c:strCache>
                <c:ptCount val="2"/>
                <c:pt idx="0">
                  <c:v>Female</c:v>
                </c:pt>
                <c:pt idx="1">
                  <c:v>Male</c:v>
                </c:pt>
              </c:strCache>
            </c:strRef>
          </c:cat>
          <c:val>
            <c:numRef>
              <c:f>Gender!$B$4:$B$5</c:f>
              <c:numCache>
                <c:formatCode>General</c:formatCode>
                <c:ptCount val="2"/>
                <c:pt idx="0">
                  <c:v>2936</c:v>
                </c:pt>
                <c:pt idx="1">
                  <c:v>3050</c:v>
                </c:pt>
              </c:numCache>
            </c:numRef>
          </c:val>
          <c:extLst>
            <c:ext xmlns:c16="http://schemas.microsoft.com/office/drawing/2014/chart" uri="{C3380CC4-5D6E-409C-BE32-E72D297353CC}">
              <c16:uniqueId val="{00000000-D7D5-49F9-BBE9-AE2B56311360}"/>
            </c:ext>
          </c:extLst>
        </c:ser>
        <c:ser>
          <c:idx val="1"/>
          <c:order val="1"/>
          <c:tx>
            <c:strRef>
              <c:f>Gender!$C$3</c:f>
              <c:strCache>
                <c:ptCount val="1"/>
                <c:pt idx="0">
                  <c:v>Sum of SeniorCitizen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Gender!$A$4:$A$5</c:f>
              <c:strCache>
                <c:ptCount val="2"/>
                <c:pt idx="0">
                  <c:v>Female</c:v>
                </c:pt>
                <c:pt idx="1">
                  <c:v>Male</c:v>
                </c:pt>
              </c:strCache>
            </c:strRef>
          </c:cat>
          <c:val>
            <c:numRef>
              <c:f>Gender!$C$4:$C$5</c:f>
              <c:numCache>
                <c:formatCode>General</c:formatCode>
                <c:ptCount val="2"/>
                <c:pt idx="0">
                  <c:v>482</c:v>
                </c:pt>
                <c:pt idx="1">
                  <c:v>484</c:v>
                </c:pt>
              </c:numCache>
            </c:numRef>
          </c:val>
          <c:extLst>
            <c:ext xmlns:c16="http://schemas.microsoft.com/office/drawing/2014/chart" uri="{C3380CC4-5D6E-409C-BE32-E72D297353CC}">
              <c16:uniqueId val="{00000001-D7D5-49F9-BBE9-AE2B56311360}"/>
            </c:ext>
          </c:extLst>
        </c:ser>
        <c:dLbls>
          <c:dLblPos val="outEnd"/>
          <c:showLegendKey val="0"/>
          <c:showVal val="1"/>
          <c:showCatName val="0"/>
          <c:showSerName val="0"/>
          <c:showPercent val="0"/>
          <c:showBubbleSize val="0"/>
        </c:dLbls>
        <c:gapWidth val="100"/>
        <c:overlap val="-24"/>
        <c:axId val="386658575"/>
        <c:axId val="386673135"/>
      </c:barChart>
      <c:catAx>
        <c:axId val="38665857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6673135"/>
        <c:crosses val="autoZero"/>
        <c:auto val="1"/>
        <c:lblAlgn val="ctr"/>
        <c:lblOffset val="100"/>
        <c:noMultiLvlLbl val="0"/>
      </c:catAx>
      <c:valAx>
        <c:axId val="38667313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6658575"/>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[telecom_users.xlsm]Internet Service!PivotTable19</c:name>
    <c:fmtId val="3"/>
  </c:pivotSource>
  <c:chart>
    <c:title>
      <c:tx>
        <c:rich>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r>
              <a:rPr lang="en-IN" sz="1400"/>
              <a:t>Percentage of Internet Service</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2"/>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s>
    <c:plotArea>
      <c:layout/>
      <c:ofPieChart>
        <c:ofPieType val="bar"/>
        <c:varyColors val="1"/>
        <c:ser>
          <c:idx val="0"/>
          <c:order val="0"/>
          <c:tx>
            <c:strRef>
              <c:f>'Internet Service'!$B$3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8E2-4788-948E-AE29D68FD71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8E2-4788-948E-AE29D68FD71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8E2-4788-948E-AE29D68FD71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88E2-4788-948E-AE29D68FD719}"/>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'Internet Service'!$A$4:$A$6</c:f>
              <c:strCache>
                <c:ptCount val="3"/>
                <c:pt idx="0">
                  <c:v>DSL</c:v>
                </c:pt>
                <c:pt idx="1">
                  <c:v>Fiber optic</c:v>
                </c:pt>
                <c:pt idx="2">
                  <c:v>No</c:v>
                </c:pt>
              </c:strCache>
            </c:strRef>
          </c:cat>
          <c:val>
            <c:numRef>
              <c:f>'Internet Service'!$B$4:$B$6</c:f>
              <c:numCache>
                <c:formatCode>General</c:formatCode>
                <c:ptCount val="3"/>
                <c:pt idx="0">
                  <c:v>2068</c:v>
                </c:pt>
                <c:pt idx="1">
                  <c:v>2627</c:v>
                </c:pt>
                <c:pt idx="2">
                  <c:v>1291</c:v>
                </c:pt>
              </c:numCache>
            </c:numRef>
          </c:val>
          <c:extLst>
            <c:ext xmlns:c16="http://schemas.microsoft.com/office/drawing/2014/chart" uri="{C3380CC4-5D6E-409C-BE32-E72D297353CC}">
              <c16:uniqueId val="{00000008-88E2-4788-948E-AE29D68FD719}"/>
            </c:ext>
          </c:extLst>
        </c:ser>
        <c:dLbls>
          <c:dLblPos val="ctr"/>
          <c:showLegendKey val="0"/>
          <c:showVal val="0"/>
          <c:showCatName val="0"/>
          <c:showSerName val="0"/>
          <c:showPercent val="1"/>
          <c:showBubbleSize val="0"/>
          <c:showLeaderLines val="1"/>
        </c:dLbls>
        <c:gapWidth val="219"/>
        <c:secondPieSize val="75"/>
        <c:serLines>
          <c:spPr>
            <a:ln w="9525">
              <a:solidFill>
                <a:schemeClr val="dk1">
                  <a:lumMod val="50000"/>
                  <a:lumOff val="50000"/>
                </a:schemeClr>
              </a:solidFill>
              <a:round/>
            </a:ln>
            <a:effectLst/>
          </c:spPr>
        </c:serLines>
      </c:of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Contract of </a:t>
            </a:r>
            <a:r>
              <a:rPr lang="en-IN" sz="1600" b="1" i="0" u="none" strike="noStrike" baseline="0">
                <a:effectLst/>
              </a:rPr>
              <a:t>Customers</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v>Total</c:v>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c:spPr>
            <c:extLst>
              <c:ext xmlns:c16="http://schemas.microsoft.com/office/drawing/2014/chart" uri="{C3380CC4-5D6E-409C-BE32-E72D297353CC}">
                <c16:uniqueId val="{00000001-494F-4C0A-A38E-7618A04189E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c:spPr>
            <c:extLst>
              <c:ext xmlns:c16="http://schemas.microsoft.com/office/drawing/2014/chart" uri="{C3380CC4-5D6E-409C-BE32-E72D297353CC}">
                <c16:uniqueId val="{00000003-494F-4C0A-A38E-7618A04189E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c:spPr>
            <c:extLst>
              <c:ext xmlns:c16="http://schemas.microsoft.com/office/drawing/2014/chart" uri="{C3380CC4-5D6E-409C-BE32-E72D297353CC}">
                <c16:uniqueId val="{00000005-494F-4C0A-A38E-7618A04189E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Lit>
              <c:ptCount val="3"/>
              <c:pt idx="0">
                <c:v>Month-to-month</c:v>
              </c:pt>
              <c:pt idx="1">
                <c:v>One year</c:v>
              </c:pt>
              <c:pt idx="2">
                <c:v>Two year</c:v>
              </c:pt>
            </c:strLit>
          </c:cat>
          <c:val>
            <c:numLit>
              <c:formatCode>General</c:formatCode>
              <c:ptCount val="3"/>
              <c:pt idx="0">
                <c:v>3269</c:v>
              </c:pt>
              <c:pt idx="1">
                <c:v>1276</c:v>
              </c:pt>
              <c:pt idx="2">
                <c:v>1441</c:v>
              </c:pt>
            </c:numLit>
          </c:val>
          <c:extLst>
            <c:ext xmlns:c16="http://schemas.microsoft.com/office/drawing/2014/chart" uri="{C3380CC4-5D6E-409C-BE32-E72D297353CC}">
              <c16:uniqueId val="{00000006-494F-4C0A-A38E-7618A04189E8}"/>
            </c:ext>
          </c:extLst>
        </c:ser>
        <c:dLbls>
          <c:dLblPos val="outEnd"/>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cene3d>
      <a:camera prst="orthographicFront"/>
      <a:lightRig rig="threePt" dir="t"/>
    </a:scene3d>
    <a:sp3d>
      <a:bevelT prst="convex"/>
      <a:bevelB prst="slope"/>
    </a:sp3d>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Online Security</a:t>
            </a:r>
          </a:p>
        </c:rich>
      </c:tx>
      <c:layout>
        <c:manualLayout>
          <c:xMode val="edge"/>
          <c:yMode val="edge"/>
          <c:x val="0.3281889763779528"/>
          <c:y val="4.351312306871493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169804520703568"/>
          <c:y val="0.20169047497717607"/>
          <c:w val="0.82452086026560112"/>
          <c:h val="0.5318119836220272"/>
        </c:manualLayout>
      </c:layout>
      <c:lineChart>
        <c:grouping val="standard"/>
        <c:varyColors val="0"/>
        <c:ser>
          <c:idx val="0"/>
          <c:order val="0"/>
          <c:tx>
            <c:v>Total</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3"/>
              <c:pt idx="0">
                <c:v>No</c:v>
              </c:pt>
              <c:pt idx="1">
                <c:v>No internet service</c:v>
              </c:pt>
              <c:pt idx="2">
                <c:v>Yes</c:v>
              </c:pt>
            </c:strLit>
          </c:cat>
          <c:val>
            <c:numLit>
              <c:formatCode>General</c:formatCode>
              <c:ptCount val="3"/>
              <c:pt idx="0">
                <c:v>2982</c:v>
              </c:pt>
              <c:pt idx="1">
                <c:v>1291</c:v>
              </c:pt>
              <c:pt idx="2">
                <c:v>1713</c:v>
              </c:pt>
            </c:numLit>
          </c:val>
          <c:smooth val="0"/>
          <c:extLst>
            <c:ext xmlns:c16="http://schemas.microsoft.com/office/drawing/2014/chart" uri="{C3380CC4-5D6E-409C-BE32-E72D297353CC}">
              <c16:uniqueId val="{00000000-7C5E-4784-A678-E68B270EF747}"/>
            </c:ext>
          </c:extLst>
        </c:ser>
        <c:dLbls>
          <c:dLblPos val="ctr"/>
          <c:showLegendKey val="0"/>
          <c:showVal val="1"/>
          <c:showCatName val="0"/>
          <c:showSerName val="0"/>
          <c:showPercent val="0"/>
          <c:showBubbleSize val="0"/>
        </c:dLbls>
        <c:marker val="1"/>
        <c:smooth val="0"/>
        <c:axId val="913932144"/>
        <c:axId val="913928816"/>
      </c:lineChart>
      <c:catAx>
        <c:axId val="91393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3928816"/>
        <c:crosses val="autoZero"/>
        <c:auto val="1"/>
        <c:lblAlgn val="ctr"/>
        <c:lblOffset val="100"/>
        <c:noMultiLvlLbl val="0"/>
      </c:catAx>
      <c:valAx>
        <c:axId val="91392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3932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Payment Methods of </a:t>
            </a:r>
            <a:r>
              <a:rPr lang="en-IN" sz="1600" b="1" i="0" u="none" strike="noStrike" baseline="0" dirty="0">
                <a:effectLst/>
              </a:rPr>
              <a:t>Customer</a:t>
            </a:r>
            <a:endParaRPr lang="en-IN"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4"/>
              <c:pt idx="0">
                <c:v>Bank transfer (automatic)</c:v>
              </c:pt>
              <c:pt idx="1">
                <c:v>Credit card (automatic)</c:v>
              </c:pt>
              <c:pt idx="2">
                <c:v>Electronic check</c:v>
              </c:pt>
              <c:pt idx="3">
                <c:v>Mailed check</c:v>
              </c:pt>
            </c:strLit>
          </c:cat>
          <c:val>
            <c:numLit>
              <c:formatCode>General</c:formatCode>
              <c:ptCount val="4"/>
              <c:pt idx="0">
                <c:v>1308</c:v>
              </c:pt>
              <c:pt idx="1">
                <c:v>1303</c:v>
              </c:pt>
              <c:pt idx="2">
                <c:v>2006</c:v>
              </c:pt>
              <c:pt idx="3">
                <c:v>1369</c:v>
              </c:pt>
            </c:numLit>
          </c:val>
          <c:extLst>
            <c:ext xmlns:c16="http://schemas.microsoft.com/office/drawing/2014/chart" uri="{C3380CC4-5D6E-409C-BE32-E72D297353CC}">
              <c16:uniqueId val="{00000000-76F8-40B7-A816-82A5A772321C}"/>
            </c:ext>
          </c:extLst>
        </c:ser>
        <c:dLbls>
          <c:dLblPos val="inEnd"/>
          <c:showLegendKey val="0"/>
          <c:showVal val="1"/>
          <c:showCatName val="0"/>
          <c:showSerName val="0"/>
          <c:showPercent val="0"/>
          <c:showBubbleSize val="0"/>
        </c:dLbls>
        <c:gapWidth val="115"/>
        <c:overlap val="-20"/>
        <c:axId val="913876400"/>
        <c:axId val="913893872"/>
      </c:barChart>
      <c:catAx>
        <c:axId val="91387640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3893872"/>
        <c:crosses val="autoZero"/>
        <c:auto val="1"/>
        <c:lblAlgn val="ctr"/>
        <c:lblOffset val="100"/>
        <c:noMultiLvlLbl val="0"/>
      </c:catAx>
      <c:valAx>
        <c:axId val="91389387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1387640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cene3d>
      <a:camera prst="orthographicFront"/>
      <a:lightRig rig="threePt" dir="t"/>
    </a:scene3d>
    <a:sp3d>
      <a:bevelT w="114300" prst="hardEdge"/>
      <a:bevelB w="114300" prst="artDeco"/>
    </a:sp3d>
  </c:spPr>
  <c:txPr>
    <a:bodyPr/>
    <a:lstStyle/>
    <a:p>
      <a:pPr>
        <a:defRPr/>
      </a:pPr>
      <a:endParaRPr lang="en-US"/>
    </a:p>
  </c:txPr>
  <c:externalData r:id="rId3">
    <c:autoUpdate val="0"/>
  </c:externalData>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Streaming  Movies</a:t>
            </a:r>
          </a:p>
        </c:rich>
      </c:tx>
      <c:layout>
        <c:manualLayout>
          <c:xMode val="edge"/>
          <c:yMode val="edge"/>
          <c:x val="0.23073286497870402"/>
          <c:y val="0.12512463566363596"/>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dLbl>
          <c:idx val="0"/>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pPr>
            <a:solidFill>
              <a:schemeClr val="accent1">
                <a:alpha val="85000"/>
              </a:schemeClr>
            </a:solidFill>
            <a:ln>
              <a:noFill/>
            </a:ln>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659971395791095"/>
          <c:y val="0.29489073534316496"/>
          <c:w val="0.67783519575023177"/>
          <c:h val="0.47410315089924104"/>
        </c:manualLayout>
      </c:layout>
      <c:bar3DChart>
        <c:barDir val="bar"/>
        <c:grouping val="clustered"/>
        <c:varyColors val="0"/>
        <c:ser>
          <c:idx val="0"/>
          <c:order val="0"/>
          <c:tx>
            <c:v>Total</c:v>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Lit>
              <c:ptCount val="3"/>
              <c:pt idx="0">
                <c:v>No</c:v>
              </c:pt>
              <c:pt idx="1">
                <c:v>No internet service</c:v>
              </c:pt>
              <c:pt idx="2">
                <c:v>Yes</c:v>
              </c:pt>
            </c:strLit>
          </c:cat>
          <c:val>
            <c:numLit>
              <c:formatCode>General</c:formatCode>
              <c:ptCount val="3"/>
              <c:pt idx="0">
                <c:v>2356</c:v>
              </c:pt>
              <c:pt idx="1">
                <c:v>1291</c:v>
              </c:pt>
              <c:pt idx="2">
                <c:v>2339</c:v>
              </c:pt>
            </c:numLit>
          </c:val>
          <c:extLst>
            <c:ext xmlns:c16="http://schemas.microsoft.com/office/drawing/2014/chart" uri="{C3380CC4-5D6E-409C-BE32-E72D297353CC}">
              <c16:uniqueId val="{00000000-8102-474E-A9FE-006D64E5BC8C}"/>
            </c:ext>
          </c:extLst>
        </c:ser>
        <c:dLbls>
          <c:showLegendKey val="0"/>
          <c:showVal val="1"/>
          <c:showCatName val="0"/>
          <c:showSerName val="0"/>
          <c:showPercent val="0"/>
          <c:showBubbleSize val="0"/>
        </c:dLbls>
        <c:gapWidth val="65"/>
        <c:shape val="box"/>
        <c:axId val="913897616"/>
        <c:axId val="913878896"/>
        <c:axId val="0"/>
      </c:bar3DChart>
      <c:catAx>
        <c:axId val="91389761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913878896"/>
        <c:crosses val="autoZero"/>
        <c:auto val="1"/>
        <c:lblAlgn val="ctr"/>
        <c:lblOffset val="100"/>
        <c:noMultiLvlLbl val="0"/>
      </c:catAx>
      <c:valAx>
        <c:axId val="91387889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91389761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scene3d>
      <a:camera prst="orthographicFront"/>
      <a:lightRig rig="threePt" dir="t"/>
    </a:scene3d>
    <a:sp3d>
      <a:bevelT w="114300" prst="hardEdge"/>
      <a:bevelB prst="relaxedInset"/>
    </a:sp3d>
  </c:spPr>
  <c:txPr>
    <a:bodyPr/>
    <a:lstStyle/>
    <a:p>
      <a:pPr>
        <a:defRPr/>
      </a:pPr>
      <a:endParaRPr lang="en-US"/>
    </a:p>
  </c:txPr>
  <c:externalData r:id="rId3">
    <c:autoUpdate val="0"/>
  </c:externalData>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IN" sz="1200"/>
              <a:t>Streaming TV</a:t>
            </a:r>
          </a:p>
        </c:rich>
      </c:tx>
      <c:layout>
        <c:manualLayout>
          <c:xMode val="edge"/>
          <c:yMode val="edge"/>
          <c:x val="6.7631440806741244E-2"/>
          <c:y val="0.16525338178881485"/>
        </c:manualLayout>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ivotFmts>
      <c:pivotFmt>
        <c:idx val="0"/>
      </c:pivotFmt>
      <c:pivotFmt>
        <c:idx val="1"/>
      </c:pivotFmt>
      <c:pivotFmt>
        <c:idx val="2"/>
      </c:pivotFmt>
      <c:pivotFmt>
        <c:idx val="3"/>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pPr>
            <a:solidFill>
              <a:schemeClr val="accent1"/>
            </a:solidFill>
            <a:ln w="9525">
              <a:solidFill>
                <a:schemeClr val="dk1">
                  <a:lumMod val="75000"/>
                  <a:lumOff val="25000"/>
                </a:schemeClr>
              </a:solidFill>
            </a:ln>
            <a:effectLst/>
          </c:spPr>
        </c:marker>
        <c:dLbl>
          <c:idx val="0"/>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8596491228070177E-2"/>
          <c:y val="0.23352261255804563"/>
          <c:w val="0.92280701754385963"/>
          <c:h val="0.51030537048253588"/>
        </c:manualLayout>
      </c:layout>
      <c:bar3DChart>
        <c:barDir val="col"/>
        <c:grouping val="clustered"/>
        <c:varyColors val="0"/>
        <c:ser>
          <c:idx val="0"/>
          <c:order val="0"/>
          <c:tx>
            <c:v>Total</c:v>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Lit>
              <c:ptCount val="3"/>
              <c:pt idx="0">
                <c:v>No</c:v>
              </c:pt>
              <c:pt idx="1">
                <c:v>No internet service</c:v>
              </c:pt>
              <c:pt idx="2">
                <c:v>Yes</c:v>
              </c:pt>
            </c:strLit>
          </c:cat>
          <c:val>
            <c:numLit>
              <c:formatCode>General</c:formatCode>
              <c:ptCount val="3"/>
              <c:pt idx="0">
                <c:v>2389</c:v>
              </c:pt>
              <c:pt idx="1">
                <c:v>1291</c:v>
              </c:pt>
              <c:pt idx="2">
                <c:v>2306</c:v>
              </c:pt>
            </c:numLit>
          </c:val>
          <c:extLst>
            <c:ext xmlns:c16="http://schemas.microsoft.com/office/drawing/2014/chart" uri="{C3380CC4-5D6E-409C-BE32-E72D297353CC}">
              <c16:uniqueId val="{00000000-5739-4ADA-8CEE-F241EC000B4D}"/>
            </c:ext>
          </c:extLst>
        </c:ser>
        <c:dLbls>
          <c:showLegendKey val="0"/>
          <c:showVal val="1"/>
          <c:showCatName val="0"/>
          <c:showSerName val="0"/>
          <c:showPercent val="0"/>
          <c:showBubbleSize val="0"/>
        </c:dLbls>
        <c:gapWidth val="84"/>
        <c:gapDepth val="53"/>
        <c:shape val="box"/>
        <c:axId val="913929232"/>
        <c:axId val="913933808"/>
        <c:axId val="0"/>
      </c:bar3DChart>
      <c:catAx>
        <c:axId val="9139292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13933808"/>
        <c:crosses val="autoZero"/>
        <c:auto val="1"/>
        <c:lblAlgn val="ctr"/>
        <c:lblOffset val="100"/>
        <c:noMultiLvlLbl val="0"/>
      </c:catAx>
      <c:valAx>
        <c:axId val="913933808"/>
        <c:scaling>
          <c:orientation val="minMax"/>
        </c:scaling>
        <c:delete val="1"/>
        <c:axPos val="l"/>
        <c:numFmt formatCode="General" sourceLinked="1"/>
        <c:majorTickMark val="out"/>
        <c:minorTickMark val="none"/>
        <c:tickLblPos val="nextTo"/>
        <c:crossAx val="913929232"/>
        <c:crosses val="autoZero"/>
        <c:crossBetween val="between"/>
      </c:valAx>
      <c:spPr>
        <a:noFill/>
        <a:ln>
          <a:noFill/>
        </a:ln>
        <a:effectLst/>
      </c:spPr>
    </c:plotArea>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a:scene3d>
      <a:camera prst="orthographicFront"/>
      <a:lightRig rig="threePt" dir="t"/>
    </a:scene3d>
    <a:sp3d>
      <a:bevelT prst="convex"/>
      <a:bevelB w="114300" prst="artDeco"/>
    </a:sp3d>
  </c:spPr>
  <c:txPr>
    <a:bodyPr/>
    <a:lstStyle/>
    <a:p>
      <a:pPr>
        <a:defRPr/>
      </a:pPr>
      <a:endParaRPr lang="en-US"/>
    </a:p>
  </c:txPr>
  <c:externalData r:id="rId3">
    <c:autoUpdate val="0"/>
  </c:externalData>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Online Backup</a:t>
            </a:r>
          </a:p>
        </c:rich>
      </c:tx>
      <c:layout>
        <c:manualLayout>
          <c:xMode val="edge"/>
          <c:yMode val="edge"/>
          <c:x val="0.30135889263842019"/>
          <c:y val="0.13738562583983221"/>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130608673915761"/>
          <c:y val="0.34293184643785557"/>
          <c:w val="0.79941819772528433"/>
          <c:h val="0.38288764143716486"/>
        </c:manualLayout>
      </c:layout>
      <c:area3DChart>
        <c:grouping val="stacked"/>
        <c:varyColors val="0"/>
        <c:ser>
          <c:idx val="0"/>
          <c:order val="0"/>
          <c:tx>
            <c:v>Total</c:v>
          </c:tx>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Lit>
              <c:ptCount val="3"/>
              <c:pt idx="0">
                <c:v>No</c:v>
              </c:pt>
              <c:pt idx="1">
                <c:v>No internet service</c:v>
              </c:pt>
              <c:pt idx="2">
                <c:v>Yes</c:v>
              </c:pt>
            </c:strLit>
          </c:cat>
          <c:val>
            <c:numLit>
              <c:formatCode>General</c:formatCode>
              <c:ptCount val="3"/>
              <c:pt idx="0">
                <c:v>2605</c:v>
              </c:pt>
              <c:pt idx="1">
                <c:v>1291</c:v>
              </c:pt>
              <c:pt idx="2">
                <c:v>2090</c:v>
              </c:pt>
            </c:numLit>
          </c:val>
          <c:extLst>
            <c:ext xmlns:c16="http://schemas.microsoft.com/office/drawing/2014/chart" uri="{C3380CC4-5D6E-409C-BE32-E72D297353CC}">
              <c16:uniqueId val="{00000000-FA33-4E45-AB1F-1A933D808C5B}"/>
            </c:ext>
          </c:extLst>
        </c:ser>
        <c:dLbls>
          <c:showLegendKey val="0"/>
          <c:showVal val="1"/>
          <c:showCatName val="0"/>
          <c:showSerName val="0"/>
          <c:showPercent val="0"/>
          <c:showBubbleSize val="0"/>
        </c:dLbls>
        <c:axId val="386666479"/>
        <c:axId val="386677295"/>
        <c:axId val="0"/>
      </c:area3DChart>
      <c:catAx>
        <c:axId val="38666647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386677295"/>
        <c:crosses val="autoZero"/>
        <c:auto val="1"/>
        <c:lblAlgn val="ctr"/>
        <c:lblOffset val="100"/>
        <c:noMultiLvlLbl val="0"/>
      </c:catAx>
      <c:valAx>
        <c:axId val="386677295"/>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386666479"/>
        <c:crosses val="autoZero"/>
        <c:crossBetween val="midCat"/>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3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8.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200274-203C-422D-B660-ED9763B77E81}"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3588003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200274-203C-422D-B660-ED9763B77E81}"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180040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200274-203C-422D-B660-ED9763B77E81}"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2708591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200274-203C-422D-B660-ED9763B77E81}"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BB208-07FC-4879-8BC8-D32947FB039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9567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200274-203C-422D-B660-ED9763B77E81}"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2764948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9200274-203C-422D-B660-ED9763B77E81}" type="datetimeFigureOut">
              <a:rPr lang="en-IN" smtClean="0"/>
              <a:t>14-04-2021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1121564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9200274-203C-422D-B660-ED9763B77E81}" type="datetimeFigureOut">
              <a:rPr lang="en-IN" smtClean="0"/>
              <a:t>14-04-2021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2643714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200274-203C-422D-B660-ED9763B77E81}"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31446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200274-203C-422D-B660-ED9763B77E81}"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1303587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200274-203C-422D-B660-ED9763B77E81}"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50842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200274-203C-422D-B660-ED9763B77E81}"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182551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200274-203C-422D-B660-ED9763B77E81}"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196563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200274-203C-422D-B660-ED9763B77E81}" type="datetimeFigureOut">
              <a:rPr lang="en-IN" smtClean="0"/>
              <a:t>14-04-2021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1752944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200274-203C-422D-B660-ED9763B77E81}" type="datetimeFigureOut">
              <a:rPr lang="en-IN" smtClean="0"/>
              <a:t>14-04-2021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146787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9200274-203C-422D-B660-ED9763B77E81}" type="datetimeFigureOut">
              <a:rPr lang="en-IN" smtClean="0"/>
              <a:t>14-04-2021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415164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200274-203C-422D-B660-ED9763B77E81}"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43802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200274-203C-422D-B660-ED9763B77E81}"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BB208-07FC-4879-8BC8-D32947FB0398}" type="slidenum">
              <a:rPr lang="en-IN" smtClean="0"/>
              <a:t>‹#›</a:t>
            </a:fld>
            <a:endParaRPr lang="en-IN"/>
          </a:p>
        </p:txBody>
      </p:sp>
    </p:spTree>
    <p:extLst>
      <p:ext uri="{BB962C8B-B14F-4D97-AF65-F5344CB8AC3E}">
        <p14:creationId xmlns:p14="http://schemas.microsoft.com/office/powerpoint/2010/main" val="174385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9200274-203C-422D-B660-ED9763B77E81}" type="datetimeFigureOut">
              <a:rPr lang="en-IN" smtClean="0"/>
              <a:t>14-04-2021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94BB208-07FC-4879-8BC8-D32947FB0398}" type="slidenum">
              <a:rPr lang="en-IN" smtClean="0"/>
              <a:t>‹#›</a:t>
            </a:fld>
            <a:endParaRPr lang="en-IN"/>
          </a:p>
        </p:txBody>
      </p:sp>
    </p:spTree>
    <p:extLst>
      <p:ext uri="{BB962C8B-B14F-4D97-AF65-F5344CB8AC3E}">
        <p14:creationId xmlns:p14="http://schemas.microsoft.com/office/powerpoint/2010/main" val="29978346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investopedia.com/terms/i/isp.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6073" y="872836"/>
            <a:ext cx="10002982" cy="2632364"/>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482437" y="1191491"/>
            <a:ext cx="9144000" cy="1888979"/>
          </a:xfrm>
        </p:spPr>
        <p:txBody>
          <a:bodyPr/>
          <a:lstStyle/>
          <a:p>
            <a:r>
              <a:rPr lang="en-IN" b="1" cap="none" dirty="0" smtClean="0">
                <a:ln w="0"/>
                <a:gradFill>
                  <a:gsLst>
                    <a:gs pos="21000">
                      <a:srgbClr val="53575C"/>
                    </a:gs>
                    <a:gs pos="88000">
                      <a:srgbClr val="C5C7CA"/>
                    </a:gs>
                  </a:gsLst>
                  <a:lin ang="5400000"/>
                </a:gradFill>
                <a:effectLst>
                  <a:outerShdw blurRad="50800" dist="38100" dir="5400000" algn="t" rotWithShape="0">
                    <a:prstClr val="black">
                      <a:alpha val="40000"/>
                    </a:prstClr>
                  </a:outerShdw>
                </a:effectLst>
              </a:rPr>
              <a:t>Dashboard on Telecom Users Dataset Report</a:t>
            </a:r>
            <a:endParaRPr lang="en-IN"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endParaRPr>
          </a:p>
        </p:txBody>
      </p:sp>
      <p:sp>
        <p:nvSpPr>
          <p:cNvPr id="5" name="TextBox 4"/>
          <p:cNvSpPr txBox="1"/>
          <p:nvPr/>
        </p:nvSpPr>
        <p:spPr>
          <a:xfrm>
            <a:off x="8132618" y="3851564"/>
            <a:ext cx="2368982" cy="646331"/>
          </a:xfrm>
          <a:prstGeom prst="rect">
            <a:avLst/>
          </a:prstGeom>
          <a:noFill/>
        </p:spPr>
        <p:txBody>
          <a:bodyPr wrap="none" rtlCol="0">
            <a:spAutoFit/>
          </a:bodyPr>
          <a:lstStyle/>
          <a:p>
            <a:r>
              <a:rPr lang="en-US" dirty="0" smtClean="0"/>
              <a:t>By : </a:t>
            </a:r>
            <a:r>
              <a:rPr lang="en-US" b="1" dirty="0" smtClean="0"/>
              <a:t>Pawan V. Walke</a:t>
            </a:r>
          </a:p>
          <a:p>
            <a:r>
              <a:rPr lang="en-US" dirty="0" smtClean="0"/>
              <a:t>Batch : </a:t>
            </a:r>
            <a:r>
              <a:rPr lang="en-IN" b="1" dirty="0"/>
              <a:t>Mar '21 Batch 1</a:t>
            </a:r>
            <a:endParaRPr lang="en-IN" dirty="0"/>
          </a:p>
        </p:txBody>
      </p:sp>
    </p:spTree>
    <p:extLst>
      <p:ext uri="{BB962C8B-B14F-4D97-AF65-F5344CB8AC3E}">
        <p14:creationId xmlns:p14="http://schemas.microsoft.com/office/powerpoint/2010/main" val="321786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Pivot Table 6</a:t>
            </a:r>
            <a:endParaRPr lang="en-IN" sz="6600"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590023867"/>
              </p:ext>
            </p:extLst>
          </p:nvPr>
        </p:nvGraphicFramePr>
        <p:xfrm>
          <a:off x="914400" y="2366963"/>
          <a:ext cx="5105400" cy="3424237"/>
        </p:xfrm>
        <a:graphic>
          <a:graphicData uri="http://schemas.openxmlformats.org/drawingml/2006/chart">
            <c:chart xmlns:c="http://schemas.openxmlformats.org/drawingml/2006/chart" xmlns:r="http://schemas.openxmlformats.org/officeDocument/2006/relationships" r:id="rId2"/>
          </a:graphicData>
        </a:graphic>
      </p:graphicFrame>
      <p:pic>
        <p:nvPicPr>
          <p:cNvPr id="8" name="Content Placeholder 7"/>
          <p:cNvPicPr>
            <a:picLocks noGrp="1" noChangeAspect="1"/>
          </p:cNvPicPr>
          <p:nvPr>
            <p:ph sz="quarter" idx="14"/>
          </p:nvPr>
        </p:nvPicPr>
        <p:blipFill>
          <a:blip r:embed="rId3"/>
          <a:stretch>
            <a:fillRect/>
          </a:stretch>
        </p:blipFill>
        <p:spPr>
          <a:xfrm>
            <a:off x="6191978" y="4487595"/>
            <a:ext cx="5084064" cy="1303606"/>
          </a:xfrm>
          <a:prstGeom prst="rect">
            <a:avLst/>
          </a:prstGeom>
        </p:spPr>
      </p:pic>
      <p:sp>
        <p:nvSpPr>
          <p:cNvPr id="9" name="TextBox 8"/>
          <p:cNvSpPr txBox="1"/>
          <p:nvPr/>
        </p:nvSpPr>
        <p:spPr>
          <a:xfrm>
            <a:off x="6155747" y="2366963"/>
            <a:ext cx="4805796" cy="1015663"/>
          </a:xfrm>
          <a:prstGeom prst="rect">
            <a:avLst/>
          </a:prstGeom>
          <a:noFill/>
        </p:spPr>
        <p:txBody>
          <a:bodyPr wrap="square" rtlCol="0">
            <a:spAutoFit/>
          </a:bodyPr>
          <a:lstStyle/>
          <a:p>
            <a:r>
              <a:rPr lang="en-IN" sz="2000" b="1" dirty="0"/>
              <a:t>Problem statement: </a:t>
            </a:r>
          </a:p>
          <a:p>
            <a:r>
              <a:rPr lang="en-IN" sz="2000" dirty="0" smtClean="0"/>
              <a:t>To find out how many people use Streaming Movies.</a:t>
            </a:r>
            <a:endParaRPr lang="en-IN" sz="2000" dirty="0"/>
          </a:p>
        </p:txBody>
      </p:sp>
    </p:spTree>
    <p:extLst>
      <p:ext uri="{BB962C8B-B14F-4D97-AF65-F5344CB8AC3E}">
        <p14:creationId xmlns:p14="http://schemas.microsoft.com/office/powerpoint/2010/main" val="747488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Pivot Table 7</a:t>
            </a:r>
            <a:endParaRPr lang="en-IN" sz="6000" dirty="0"/>
          </a:p>
        </p:txBody>
      </p:sp>
      <p:pic>
        <p:nvPicPr>
          <p:cNvPr id="6" name="Content Placeholder 5"/>
          <p:cNvPicPr>
            <a:picLocks noGrp="1" noChangeAspect="1"/>
          </p:cNvPicPr>
          <p:nvPr>
            <p:ph sz="quarter" idx="14"/>
          </p:nvPr>
        </p:nvPicPr>
        <p:blipFill>
          <a:blip r:embed="rId2"/>
          <a:stretch>
            <a:fillRect/>
          </a:stretch>
        </p:blipFill>
        <p:spPr>
          <a:xfrm>
            <a:off x="6256899" y="4290646"/>
            <a:ext cx="4930392" cy="1500554"/>
          </a:xfrm>
          <a:prstGeom prst="rect">
            <a:avLst/>
          </a:prstGeom>
        </p:spPr>
      </p:pic>
      <p:graphicFrame>
        <p:nvGraphicFramePr>
          <p:cNvPr id="5" name="Content Placeholder 4"/>
          <p:cNvGraphicFramePr>
            <a:graphicFrameLocks noGrp="1"/>
          </p:cNvGraphicFramePr>
          <p:nvPr>
            <p:ph sz="quarter" idx="13"/>
            <p:extLst>
              <p:ext uri="{D42A27DB-BD31-4B8C-83A1-F6EECF244321}">
                <p14:modId xmlns:p14="http://schemas.microsoft.com/office/powerpoint/2010/main" val="2374292797"/>
              </p:ext>
            </p:extLst>
          </p:nvPr>
        </p:nvGraphicFramePr>
        <p:xfrm>
          <a:off x="914400" y="2366963"/>
          <a:ext cx="5105400" cy="342423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6155747" y="2366963"/>
            <a:ext cx="4805796" cy="1015663"/>
          </a:xfrm>
          <a:prstGeom prst="rect">
            <a:avLst/>
          </a:prstGeom>
          <a:noFill/>
        </p:spPr>
        <p:txBody>
          <a:bodyPr wrap="square" rtlCol="0">
            <a:spAutoFit/>
          </a:bodyPr>
          <a:lstStyle/>
          <a:p>
            <a:r>
              <a:rPr lang="en-IN" sz="2000" b="1" dirty="0"/>
              <a:t>Problem statement: </a:t>
            </a:r>
          </a:p>
          <a:p>
            <a:r>
              <a:rPr lang="en-IN" sz="2000" dirty="0" smtClean="0"/>
              <a:t>To find out how many people use Streaming TV.</a:t>
            </a:r>
            <a:endParaRPr lang="en-IN" sz="2000" dirty="0"/>
          </a:p>
        </p:txBody>
      </p:sp>
    </p:spTree>
    <p:extLst>
      <p:ext uri="{BB962C8B-B14F-4D97-AF65-F5344CB8AC3E}">
        <p14:creationId xmlns:p14="http://schemas.microsoft.com/office/powerpoint/2010/main" val="3573053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Pivot Table 8</a:t>
            </a:r>
            <a:endParaRPr lang="en-IN" sz="6000" dirty="0"/>
          </a:p>
        </p:txBody>
      </p:sp>
      <p:pic>
        <p:nvPicPr>
          <p:cNvPr id="6" name="Content Placeholder 5"/>
          <p:cNvPicPr>
            <a:picLocks noGrp="1" noChangeAspect="1"/>
          </p:cNvPicPr>
          <p:nvPr>
            <p:ph sz="quarter" idx="14"/>
          </p:nvPr>
        </p:nvPicPr>
        <p:blipFill>
          <a:blip r:embed="rId2"/>
          <a:stretch>
            <a:fillRect/>
          </a:stretch>
        </p:blipFill>
        <p:spPr>
          <a:xfrm>
            <a:off x="6209493" y="4360985"/>
            <a:ext cx="4876516" cy="1430215"/>
          </a:xfrm>
          <a:prstGeom prst="rect">
            <a:avLst/>
          </a:prstGeom>
        </p:spPr>
      </p:pic>
      <p:graphicFrame>
        <p:nvGraphicFramePr>
          <p:cNvPr id="5" name="Content Placeholder 4"/>
          <p:cNvGraphicFramePr>
            <a:graphicFrameLocks noGrp="1"/>
          </p:cNvGraphicFramePr>
          <p:nvPr>
            <p:ph sz="quarter" idx="13"/>
            <p:extLst>
              <p:ext uri="{D42A27DB-BD31-4B8C-83A1-F6EECF244321}">
                <p14:modId xmlns:p14="http://schemas.microsoft.com/office/powerpoint/2010/main" val="518349625"/>
              </p:ext>
            </p:extLst>
          </p:nvPr>
        </p:nvGraphicFramePr>
        <p:xfrm>
          <a:off x="914400" y="2366963"/>
          <a:ext cx="5105400" cy="342423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6155747" y="2366963"/>
            <a:ext cx="4805796" cy="1015663"/>
          </a:xfrm>
          <a:prstGeom prst="rect">
            <a:avLst/>
          </a:prstGeom>
          <a:noFill/>
        </p:spPr>
        <p:txBody>
          <a:bodyPr wrap="square" rtlCol="0">
            <a:spAutoFit/>
          </a:bodyPr>
          <a:lstStyle/>
          <a:p>
            <a:r>
              <a:rPr lang="en-IN" sz="2000" b="1" dirty="0"/>
              <a:t>Problem statement: </a:t>
            </a:r>
          </a:p>
          <a:p>
            <a:r>
              <a:rPr lang="en-IN" sz="2000" dirty="0" smtClean="0"/>
              <a:t>To find out how many people have online Backup</a:t>
            </a:r>
            <a:endParaRPr lang="en-IN" sz="2000" dirty="0"/>
          </a:p>
        </p:txBody>
      </p:sp>
    </p:spTree>
    <p:extLst>
      <p:ext uri="{BB962C8B-B14F-4D97-AF65-F5344CB8AC3E}">
        <p14:creationId xmlns:p14="http://schemas.microsoft.com/office/powerpoint/2010/main" val="104544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3345" y="1551710"/>
            <a:ext cx="11181529" cy="3916073"/>
          </a:xfrm>
          <a:prstGeom prst="rect">
            <a:avLst/>
          </a:prstGeom>
        </p:spPr>
      </p:pic>
      <p:sp>
        <p:nvSpPr>
          <p:cNvPr id="4" name="TextBox 3"/>
          <p:cNvSpPr txBox="1"/>
          <p:nvPr/>
        </p:nvSpPr>
        <p:spPr>
          <a:xfrm>
            <a:off x="4599709" y="318654"/>
            <a:ext cx="3688830" cy="1015663"/>
          </a:xfrm>
          <a:prstGeom prst="rect">
            <a:avLst/>
          </a:prstGeom>
          <a:noFill/>
        </p:spPr>
        <p:txBody>
          <a:bodyPr wrap="none" rtlCol="0">
            <a:spAutoFit/>
          </a:bodyPr>
          <a:lstStyle/>
          <a:p>
            <a:r>
              <a:rPr lang="en-US" sz="6000" b="1"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j-lt"/>
                <a:ea typeface="+mj-ea"/>
                <a:cs typeface="+mj-cs"/>
              </a:rPr>
              <a:t>Dashboard</a:t>
            </a:r>
            <a:endParaRPr lang="en-IN" sz="6000" b="1"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j-lt"/>
              <a:ea typeface="+mj-ea"/>
              <a:cs typeface="+mj-cs"/>
            </a:endParaRPr>
          </a:p>
        </p:txBody>
      </p:sp>
    </p:spTree>
    <p:extLst>
      <p:ext uri="{BB962C8B-B14F-4D97-AF65-F5344CB8AC3E}">
        <p14:creationId xmlns:p14="http://schemas.microsoft.com/office/powerpoint/2010/main" val="986962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Conclusion</a:t>
            </a:r>
            <a:endParaRPr lang="en-IN" sz="60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endParaRPr>
          </a:p>
        </p:txBody>
      </p:sp>
      <p:sp>
        <p:nvSpPr>
          <p:cNvPr id="3" name="Content Placeholder 2"/>
          <p:cNvSpPr>
            <a:spLocks noGrp="1"/>
          </p:cNvSpPr>
          <p:nvPr>
            <p:ph sz="quarter" idx="13"/>
          </p:nvPr>
        </p:nvSpPr>
        <p:spPr/>
        <p:txBody>
          <a:bodyPr/>
          <a:lstStyle/>
          <a:p>
            <a:r>
              <a:rPr lang="en-US" dirty="0" smtClean="0"/>
              <a:t>As Comparative female user, internet service male users are more use.</a:t>
            </a:r>
          </a:p>
          <a:p>
            <a:r>
              <a:rPr lang="en-US" dirty="0" smtClean="0"/>
              <a:t>Most of the people prefer fiber optics service.</a:t>
            </a:r>
          </a:p>
          <a:p>
            <a:r>
              <a:rPr lang="en-US" dirty="0" smtClean="0"/>
              <a:t>Most of the users prefer month to month payment contract.</a:t>
            </a:r>
          </a:p>
          <a:p>
            <a:r>
              <a:rPr lang="en-US" dirty="0" smtClean="0"/>
              <a:t>Most of the people haven’t use online security.</a:t>
            </a:r>
          </a:p>
          <a:p>
            <a:r>
              <a:rPr lang="en-US" dirty="0" smtClean="0"/>
              <a:t>Most of the people prefer electronics check mode.</a:t>
            </a:r>
          </a:p>
        </p:txBody>
      </p:sp>
    </p:spTree>
    <p:extLst>
      <p:ext uri="{BB962C8B-B14F-4D97-AF65-F5344CB8AC3E}">
        <p14:creationId xmlns:p14="http://schemas.microsoft.com/office/powerpoint/2010/main" val="677666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1849" y="1427018"/>
            <a:ext cx="8689976" cy="1371598"/>
          </a:xfrm>
        </p:spPr>
        <p:txBody>
          <a:bodyPr/>
          <a:lstStyle/>
          <a:p>
            <a:r>
              <a:rPr lang="en-US" sz="60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Video</a:t>
            </a:r>
            <a:r>
              <a:rPr lang="en-US" dirty="0" smtClean="0"/>
              <a:t> </a:t>
            </a:r>
            <a:r>
              <a:rPr lang="en-US" sz="60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Link</a:t>
            </a:r>
            <a:endParaRPr lang="en-IN" sz="60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endParaRPr>
          </a:p>
        </p:txBody>
      </p:sp>
      <p:sp>
        <p:nvSpPr>
          <p:cNvPr id="3" name="Subtitle 2"/>
          <p:cNvSpPr>
            <a:spLocks noGrp="1"/>
          </p:cNvSpPr>
          <p:nvPr>
            <p:ph type="subTitle" idx="1"/>
          </p:nvPr>
        </p:nvSpPr>
        <p:spPr>
          <a:xfrm>
            <a:off x="1695594" y="2944091"/>
            <a:ext cx="8689976" cy="1371599"/>
          </a:xfrm>
        </p:spPr>
        <p:txBody>
          <a:bodyPr/>
          <a:lstStyle/>
          <a:p>
            <a:r>
              <a:rPr lang="en-IN" dirty="0">
                <a:solidFill>
                  <a:schemeClr val="tx1"/>
                </a:solidFill>
              </a:rPr>
              <a:t>https://drive.google.com/file/d/1SMjuF0oaVG5ROTvIFaqTfiuGYF0llwQ1/view?usp=sharing</a:t>
            </a:r>
          </a:p>
        </p:txBody>
      </p:sp>
    </p:spTree>
    <p:extLst>
      <p:ext uri="{BB962C8B-B14F-4D97-AF65-F5344CB8AC3E}">
        <p14:creationId xmlns:p14="http://schemas.microsoft.com/office/powerpoint/2010/main" val="1885526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4982" y="2092036"/>
            <a:ext cx="6428509" cy="1862048"/>
          </a:xfrm>
          <a:prstGeom prst="rect">
            <a:avLst/>
          </a:prstGeom>
          <a:noFill/>
        </p:spPr>
        <p:txBody>
          <a:bodyPr wrap="square" rtlCol="0">
            <a:spAutoFit/>
          </a:bodyPr>
          <a:lstStyle/>
          <a:p>
            <a:r>
              <a:rPr lang="en-US" sz="9600" b="1"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j-lt"/>
                <a:ea typeface="+mj-ea"/>
                <a:cs typeface="+mj-cs"/>
              </a:rPr>
              <a:t>Thank</a:t>
            </a:r>
            <a:r>
              <a:rPr lang="en-US" sz="3600" dirty="0" smtClean="0"/>
              <a:t> </a:t>
            </a:r>
            <a:r>
              <a:rPr lang="en-US" sz="11500" b="1"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j-lt"/>
                <a:ea typeface="+mj-ea"/>
                <a:cs typeface="+mj-cs"/>
              </a:rPr>
              <a:t>You</a:t>
            </a:r>
            <a:endParaRPr lang="en-IN" sz="9600" b="1"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j-lt"/>
              <a:ea typeface="+mj-ea"/>
              <a:cs typeface="+mj-cs"/>
            </a:endParaRPr>
          </a:p>
        </p:txBody>
      </p:sp>
    </p:spTree>
    <p:extLst>
      <p:ext uri="{BB962C8B-B14F-4D97-AF65-F5344CB8AC3E}">
        <p14:creationId xmlns:p14="http://schemas.microsoft.com/office/powerpoint/2010/main" val="2623397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274618"/>
            <a:ext cx="10351752" cy="1431782"/>
          </a:xfrm>
        </p:spPr>
        <p:txBody>
          <a:bodyPr>
            <a:normAutofit fontScale="90000"/>
          </a:bodyPr>
          <a:lstStyle/>
          <a:p>
            <a:pPr>
              <a:lnSpc>
                <a:spcPct val="120000"/>
              </a:lnSpc>
              <a:spcBef>
                <a:spcPts val="1000"/>
              </a:spcBef>
              <a:buClr>
                <a:schemeClr val="tx1"/>
              </a:buClr>
            </a:pPr>
            <a:r>
              <a:rPr lang="en-IN" sz="80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n-lt"/>
                <a:ea typeface="+mn-ea"/>
                <a:cs typeface="+mn-cs"/>
              </a:rPr>
              <a:t>OBJECTIVE</a:t>
            </a:r>
          </a:p>
        </p:txBody>
      </p:sp>
      <p:sp>
        <p:nvSpPr>
          <p:cNvPr id="3" name="Text Placeholder 2"/>
          <p:cNvSpPr>
            <a:spLocks noGrp="1"/>
          </p:cNvSpPr>
          <p:nvPr>
            <p:ph type="body" idx="1"/>
          </p:nvPr>
        </p:nvSpPr>
        <p:spPr>
          <a:xfrm>
            <a:off x="913774" y="3103275"/>
            <a:ext cx="10351752" cy="1368183"/>
          </a:xfrm>
        </p:spPr>
        <p:txBody>
          <a:bodyPr>
            <a:normAutofit/>
          </a:bodyPr>
          <a:lstStyle/>
          <a:p>
            <a:r>
              <a:rPr lang="en-IN" sz="2800" b="1" dirty="0" smtClean="0">
                <a:solidFill>
                  <a:srgbClr val="333333"/>
                </a:solidFill>
                <a:latin typeface="Arial" panose="020B0604020202020204" pitchFamily="34" charset="0"/>
                <a:cs typeface="Arial" panose="020B0604020202020204" pitchFamily="34" charset="0"/>
              </a:rPr>
              <a:t>To create Dashboard based </a:t>
            </a:r>
            <a:r>
              <a:rPr lang="en-IN" sz="2800" b="1" dirty="0">
                <a:solidFill>
                  <a:srgbClr val="333333"/>
                </a:solidFill>
                <a:latin typeface="Arial" panose="020B0604020202020204" pitchFamily="34" charset="0"/>
                <a:cs typeface="Arial" panose="020B0604020202020204" pitchFamily="34" charset="0"/>
              </a:rPr>
              <a:t>on Telecom Users Dataset Report</a:t>
            </a:r>
          </a:p>
        </p:txBody>
      </p:sp>
    </p:spTree>
    <p:extLst>
      <p:ext uri="{BB962C8B-B14F-4D97-AF65-F5344CB8AC3E}">
        <p14:creationId xmlns:p14="http://schemas.microsoft.com/office/powerpoint/2010/main" val="3247587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72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n-lt"/>
                <a:ea typeface="+mn-ea"/>
                <a:cs typeface="+mn-cs"/>
              </a:rPr>
              <a:t>INTRODUCTION</a:t>
            </a:r>
          </a:p>
        </p:txBody>
      </p:sp>
      <p:sp>
        <p:nvSpPr>
          <p:cNvPr id="3" name="Content Placeholder 2"/>
          <p:cNvSpPr>
            <a:spLocks noGrp="1"/>
          </p:cNvSpPr>
          <p:nvPr>
            <p:ph sz="quarter" idx="13"/>
          </p:nvPr>
        </p:nvSpPr>
        <p:spPr/>
        <p:txBody>
          <a:bodyPr>
            <a:normAutofit/>
          </a:bodyPr>
          <a:lstStyle/>
          <a:p>
            <a:pPr fontAlgn="base"/>
            <a:r>
              <a:rPr lang="en-US" dirty="0"/>
              <a:t>The telecommunication sector is made up of companies that make communication possible on a global scale, whether it is through the phone or the Internet, through airwaves or cables, through wires or wirelessly. These companies created the infrastructure that allows data in words, voice, audio, or video to be sent anywhere in the world. The largest companies in the sector are telephone (both wired and wireless) operators, satellite companies, cable companies, and </a:t>
            </a:r>
            <a:r>
              <a:rPr lang="en-US" u="sng" dirty="0">
                <a:hlinkClick r:id="rId2"/>
              </a:rPr>
              <a:t>Internet service providers</a:t>
            </a:r>
            <a:r>
              <a:rPr lang="en-US" dirty="0"/>
              <a:t>.</a:t>
            </a:r>
            <a:endParaRPr lang="en-IN" dirty="0"/>
          </a:p>
        </p:txBody>
      </p:sp>
    </p:spTree>
    <p:extLst>
      <p:ext uri="{BB962C8B-B14F-4D97-AF65-F5344CB8AC3E}">
        <p14:creationId xmlns:p14="http://schemas.microsoft.com/office/powerpoint/2010/main" val="1549382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1048" y="-559216"/>
            <a:ext cx="3935688" cy="2023252"/>
          </a:xfrm>
        </p:spPr>
        <p:txBody>
          <a:bodyPr>
            <a:normAutofit/>
          </a:bodyPr>
          <a:lstStyle/>
          <a:p>
            <a:r>
              <a:rPr lang="en-US" sz="72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n-lt"/>
                <a:ea typeface="+mn-ea"/>
                <a:cs typeface="+mn-cs"/>
              </a:rPr>
              <a:t>Dataset</a:t>
            </a:r>
            <a:endParaRPr lang="en-IN" sz="72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n-lt"/>
              <a:ea typeface="+mn-ea"/>
              <a:cs typeface="+mn-cs"/>
            </a:endParaRPr>
          </a:p>
        </p:txBody>
      </p:sp>
      <p:sp>
        <p:nvSpPr>
          <p:cNvPr id="4" name="Text Placeholder 3"/>
          <p:cNvSpPr>
            <a:spLocks noGrp="1"/>
          </p:cNvSpPr>
          <p:nvPr>
            <p:ph type="body" sz="half" idx="2"/>
          </p:nvPr>
        </p:nvSpPr>
        <p:spPr>
          <a:xfrm>
            <a:off x="4252719" y="1323950"/>
            <a:ext cx="3935689" cy="830784"/>
          </a:xfrm>
        </p:spPr>
        <p:txBody>
          <a:bodyPr/>
          <a:lstStyle/>
          <a:p>
            <a:r>
              <a:rPr lang="en-IN" dirty="0"/>
              <a:t>DATASET contains </a:t>
            </a:r>
            <a:r>
              <a:rPr lang="en-IN" dirty="0" smtClean="0"/>
              <a:t>21 </a:t>
            </a:r>
            <a:r>
              <a:rPr lang="en-IN" dirty="0"/>
              <a:t>columns and </a:t>
            </a:r>
            <a:r>
              <a:rPr lang="en-IN" dirty="0" smtClean="0"/>
              <a:t>5986 </a:t>
            </a:r>
            <a:r>
              <a:rPr lang="en-IN" dirty="0"/>
              <a:t>rows.</a:t>
            </a:r>
          </a:p>
          <a:p>
            <a:endParaRPr lang="en-IN" dirty="0"/>
          </a:p>
        </p:txBody>
      </p:sp>
      <p:pic>
        <p:nvPicPr>
          <p:cNvPr id="3" name="Picture 2"/>
          <p:cNvPicPr>
            <a:picLocks noChangeAspect="1"/>
          </p:cNvPicPr>
          <p:nvPr/>
        </p:nvPicPr>
        <p:blipFill>
          <a:blip r:embed="rId2"/>
          <a:stretch>
            <a:fillRect/>
          </a:stretch>
        </p:blipFill>
        <p:spPr>
          <a:xfrm>
            <a:off x="612504" y="2041381"/>
            <a:ext cx="10772775" cy="4410075"/>
          </a:xfrm>
          <a:prstGeom prst="rect">
            <a:avLst/>
          </a:prstGeom>
        </p:spPr>
      </p:pic>
    </p:spTree>
    <p:extLst>
      <p:ext uri="{BB962C8B-B14F-4D97-AF65-F5344CB8AC3E}">
        <p14:creationId xmlns:p14="http://schemas.microsoft.com/office/powerpoint/2010/main" val="2847558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72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n-lt"/>
                <a:ea typeface="+mn-ea"/>
                <a:cs typeface="+mn-cs"/>
              </a:rPr>
              <a:t>Pivot </a:t>
            </a:r>
            <a:r>
              <a:rPr lang="en-IN" sz="7200" b="1" cap="none" dirty="0" smtClean="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n-lt"/>
                <a:ea typeface="+mn-ea"/>
                <a:cs typeface="+mn-cs"/>
              </a:rPr>
              <a:t>Table 1</a:t>
            </a:r>
            <a:endParaRPr lang="en-IN" sz="72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latin typeface="+mn-lt"/>
              <a:ea typeface="+mn-ea"/>
              <a:cs typeface="+mn-cs"/>
            </a:endParaRPr>
          </a:p>
        </p:txBody>
      </p:sp>
      <p:sp>
        <p:nvSpPr>
          <p:cNvPr id="7" name="TextBox 6"/>
          <p:cNvSpPr txBox="1"/>
          <p:nvPr/>
        </p:nvSpPr>
        <p:spPr>
          <a:xfrm>
            <a:off x="6472430" y="2615950"/>
            <a:ext cx="4389535" cy="923330"/>
          </a:xfrm>
          <a:prstGeom prst="rect">
            <a:avLst/>
          </a:prstGeom>
          <a:noFill/>
        </p:spPr>
        <p:txBody>
          <a:bodyPr wrap="none" rtlCol="0">
            <a:spAutoFit/>
          </a:bodyPr>
          <a:lstStyle/>
          <a:p>
            <a:r>
              <a:rPr lang="en-IN" b="1" dirty="0"/>
              <a:t>Problem statement: </a:t>
            </a:r>
          </a:p>
          <a:p>
            <a:r>
              <a:rPr lang="en-IN" dirty="0"/>
              <a:t>To find </a:t>
            </a:r>
            <a:r>
              <a:rPr lang="en-IN" dirty="0" smtClean="0"/>
              <a:t>Count </a:t>
            </a:r>
            <a:r>
              <a:rPr lang="en-IN" dirty="0"/>
              <a:t>of </a:t>
            </a:r>
            <a:r>
              <a:rPr lang="en-IN" dirty="0" smtClean="0"/>
              <a:t>Male and Female Customer.</a:t>
            </a:r>
            <a:endParaRPr lang="en-IN" dirty="0"/>
          </a:p>
          <a:p>
            <a:endParaRPr lang="en-IN" dirty="0"/>
          </a:p>
        </p:txBody>
      </p:sp>
      <p:graphicFrame>
        <p:nvGraphicFramePr>
          <p:cNvPr id="9" name="Content Placeholder 8"/>
          <p:cNvGraphicFramePr>
            <a:graphicFrameLocks noGrp="1"/>
          </p:cNvGraphicFramePr>
          <p:nvPr>
            <p:ph sz="quarter" idx="13"/>
            <p:extLst>
              <p:ext uri="{D42A27DB-BD31-4B8C-83A1-F6EECF244321}">
                <p14:modId xmlns:p14="http://schemas.microsoft.com/office/powerpoint/2010/main" val="2364975556"/>
              </p:ext>
            </p:extLst>
          </p:nvPr>
        </p:nvGraphicFramePr>
        <p:xfrm>
          <a:off x="914400" y="2366963"/>
          <a:ext cx="5105400" cy="3424237"/>
        </p:xfrm>
        <a:graphic>
          <a:graphicData uri="http://schemas.openxmlformats.org/drawingml/2006/chart">
            <c:chart xmlns:c="http://schemas.openxmlformats.org/drawingml/2006/chart" xmlns:r="http://schemas.openxmlformats.org/officeDocument/2006/relationships" r:id="rId2"/>
          </a:graphicData>
        </a:graphic>
      </p:graphicFrame>
      <p:pic>
        <p:nvPicPr>
          <p:cNvPr id="12" name="Content Placeholder 11"/>
          <p:cNvPicPr>
            <a:picLocks noGrp="1" noChangeAspect="1"/>
          </p:cNvPicPr>
          <p:nvPr>
            <p:ph sz="quarter" idx="14"/>
          </p:nvPr>
        </p:nvPicPr>
        <p:blipFill>
          <a:blip r:embed="rId3"/>
          <a:stretch>
            <a:fillRect/>
          </a:stretch>
        </p:blipFill>
        <p:spPr>
          <a:xfrm>
            <a:off x="6429136" y="4821382"/>
            <a:ext cx="4849090" cy="969818"/>
          </a:xfrm>
          <a:prstGeom prst="rect">
            <a:avLst/>
          </a:prstGeom>
        </p:spPr>
      </p:pic>
    </p:spTree>
    <p:extLst>
      <p:ext uri="{BB962C8B-B14F-4D97-AF65-F5344CB8AC3E}">
        <p14:creationId xmlns:p14="http://schemas.microsoft.com/office/powerpoint/2010/main" val="2970011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832383"/>
            <a:ext cx="10364451" cy="1596177"/>
          </a:xfrm>
        </p:spPr>
        <p:txBody>
          <a:bodyPr>
            <a:normAutofit/>
          </a:bodyPr>
          <a:lstStyle/>
          <a:p>
            <a:r>
              <a:rPr lang="en-IN" sz="60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Pivot Table </a:t>
            </a:r>
            <a:r>
              <a:rPr lang="en-IN" sz="6000" b="1" cap="none" dirty="0" smtClean="0">
                <a:ln w="0"/>
                <a:gradFill>
                  <a:gsLst>
                    <a:gs pos="21000">
                      <a:srgbClr val="53575C"/>
                    </a:gs>
                    <a:gs pos="88000">
                      <a:srgbClr val="C5C7CA"/>
                    </a:gs>
                  </a:gsLst>
                  <a:lin ang="5400000"/>
                </a:gradFill>
                <a:effectLst>
                  <a:outerShdw blurRad="50800" dist="38100" dir="5400000" algn="t" rotWithShape="0">
                    <a:prstClr val="black">
                      <a:alpha val="40000"/>
                    </a:prstClr>
                  </a:outerShdw>
                </a:effectLst>
              </a:rPr>
              <a:t>2</a:t>
            </a:r>
            <a:endParaRPr lang="en-IN" sz="6000" dirty="0"/>
          </a:p>
        </p:txBody>
      </p:sp>
      <p:sp>
        <p:nvSpPr>
          <p:cNvPr id="5" name="Text Placeholder 4"/>
          <p:cNvSpPr>
            <a:spLocks noGrp="1"/>
          </p:cNvSpPr>
          <p:nvPr>
            <p:ph type="body" sz="quarter" idx="3"/>
          </p:nvPr>
        </p:nvSpPr>
        <p:spPr>
          <a:xfrm>
            <a:off x="5977171" y="3310685"/>
            <a:ext cx="5910029" cy="679994"/>
          </a:xfrm>
        </p:spPr>
        <p:txBody>
          <a:bodyPr/>
          <a:lstStyle/>
          <a:p>
            <a:endParaRPr lang="en-IN" sz="2800" dirty="0"/>
          </a:p>
          <a:p>
            <a:r>
              <a:rPr lang="en-IN" sz="1800" b="1" dirty="0"/>
              <a:t>Problem statement: </a:t>
            </a:r>
          </a:p>
          <a:p>
            <a:r>
              <a:rPr lang="en-IN" sz="1800" dirty="0"/>
              <a:t>To find Count of </a:t>
            </a:r>
            <a:r>
              <a:rPr lang="en-IN" sz="1800" dirty="0" smtClean="0"/>
              <a:t>Type of internet service users.</a:t>
            </a:r>
            <a:endParaRPr lang="en-IN" sz="1800" dirty="0"/>
          </a:p>
          <a:p>
            <a:endParaRPr lang="en-IN" sz="2800" dirty="0"/>
          </a:p>
        </p:txBody>
      </p:sp>
      <p:pic>
        <p:nvPicPr>
          <p:cNvPr id="8" name="Content Placeholder 7"/>
          <p:cNvPicPr>
            <a:picLocks noGrp="1" noChangeAspect="1"/>
          </p:cNvPicPr>
          <p:nvPr>
            <p:ph sz="quarter" idx="14"/>
          </p:nvPr>
        </p:nvPicPr>
        <p:blipFill>
          <a:blip r:embed="rId2"/>
          <a:stretch>
            <a:fillRect/>
          </a:stretch>
        </p:blipFill>
        <p:spPr>
          <a:xfrm>
            <a:off x="5977171" y="3650682"/>
            <a:ext cx="5405363" cy="1539027"/>
          </a:xfrm>
          <a:prstGeom prst="rect">
            <a:avLst/>
          </a:prstGeom>
        </p:spPr>
      </p:pic>
      <p:graphicFrame>
        <p:nvGraphicFramePr>
          <p:cNvPr id="7" name="Content Placeholder 6"/>
          <p:cNvGraphicFramePr>
            <a:graphicFrameLocks noGrp="1"/>
          </p:cNvGraphicFramePr>
          <p:nvPr>
            <p:ph sz="quarter" idx="13"/>
            <p:extLst>
              <p:ext uri="{D42A27DB-BD31-4B8C-83A1-F6EECF244321}">
                <p14:modId xmlns:p14="http://schemas.microsoft.com/office/powerpoint/2010/main" val="2288417005"/>
              </p:ext>
            </p:extLst>
          </p:nvPr>
        </p:nvGraphicFramePr>
        <p:xfrm>
          <a:off x="651164" y="2829502"/>
          <a:ext cx="5105400" cy="27400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8016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Pivot Table </a:t>
            </a:r>
            <a:r>
              <a:rPr lang="en-IN" sz="6000" b="1" cap="none" dirty="0" smtClean="0">
                <a:ln w="0"/>
                <a:gradFill>
                  <a:gsLst>
                    <a:gs pos="21000">
                      <a:srgbClr val="53575C"/>
                    </a:gs>
                    <a:gs pos="88000">
                      <a:srgbClr val="C5C7CA"/>
                    </a:gs>
                  </a:gsLst>
                  <a:lin ang="5400000"/>
                </a:gradFill>
                <a:effectLst>
                  <a:outerShdw blurRad="50800" dist="38100" dir="5400000" algn="t" rotWithShape="0">
                    <a:prstClr val="black">
                      <a:alpha val="40000"/>
                    </a:prstClr>
                  </a:outerShdw>
                </a:effectLst>
              </a:rPr>
              <a:t>3</a:t>
            </a:r>
            <a:endParaRPr lang="en-IN" sz="6000" dirty="0"/>
          </a:p>
        </p:txBody>
      </p:sp>
      <p:pic>
        <p:nvPicPr>
          <p:cNvPr id="9" name="Content Placeholder 8"/>
          <p:cNvPicPr>
            <a:picLocks noGrp="1" noChangeAspect="1"/>
          </p:cNvPicPr>
          <p:nvPr>
            <p:ph sz="quarter" idx="14"/>
          </p:nvPr>
        </p:nvPicPr>
        <p:blipFill>
          <a:blip r:embed="rId2"/>
          <a:stretch>
            <a:fillRect/>
          </a:stretch>
        </p:blipFill>
        <p:spPr>
          <a:xfrm>
            <a:off x="6155747" y="3851564"/>
            <a:ext cx="5468371" cy="1939636"/>
          </a:xfrm>
          <a:prstGeom prst="rect">
            <a:avLst/>
          </a:prstGeom>
        </p:spPr>
      </p:pic>
      <p:graphicFrame>
        <p:nvGraphicFramePr>
          <p:cNvPr id="8" name="Content Placeholder 7"/>
          <p:cNvGraphicFramePr>
            <a:graphicFrameLocks noGrp="1"/>
          </p:cNvGraphicFramePr>
          <p:nvPr>
            <p:ph sz="quarter" idx="13"/>
            <p:extLst>
              <p:ext uri="{D42A27DB-BD31-4B8C-83A1-F6EECF244321}">
                <p14:modId xmlns:p14="http://schemas.microsoft.com/office/powerpoint/2010/main" val="938561998"/>
              </p:ext>
            </p:extLst>
          </p:nvPr>
        </p:nvGraphicFramePr>
        <p:xfrm>
          <a:off x="914400" y="2366963"/>
          <a:ext cx="5105400" cy="3424237"/>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6155747" y="2366963"/>
            <a:ext cx="4805796" cy="707886"/>
          </a:xfrm>
          <a:prstGeom prst="rect">
            <a:avLst/>
          </a:prstGeom>
          <a:noFill/>
        </p:spPr>
        <p:txBody>
          <a:bodyPr wrap="square" rtlCol="0">
            <a:spAutoFit/>
          </a:bodyPr>
          <a:lstStyle/>
          <a:p>
            <a:r>
              <a:rPr lang="en-IN" sz="2000" b="1" dirty="0"/>
              <a:t>Problem statement: </a:t>
            </a:r>
          </a:p>
          <a:p>
            <a:r>
              <a:rPr lang="en-IN" sz="2000" dirty="0"/>
              <a:t>To find </a:t>
            </a:r>
            <a:r>
              <a:rPr lang="en-IN" sz="2000" dirty="0" smtClean="0"/>
              <a:t>out the Contract of the Customers.</a:t>
            </a:r>
            <a:endParaRPr lang="en-IN" sz="2000" dirty="0"/>
          </a:p>
        </p:txBody>
      </p:sp>
    </p:spTree>
    <p:extLst>
      <p:ext uri="{BB962C8B-B14F-4D97-AF65-F5344CB8AC3E}">
        <p14:creationId xmlns:p14="http://schemas.microsoft.com/office/powerpoint/2010/main" val="3432833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Pivot Table </a:t>
            </a:r>
            <a:r>
              <a:rPr lang="en-IN" sz="6600" b="1" cap="none" dirty="0" smtClean="0">
                <a:ln w="0"/>
                <a:gradFill>
                  <a:gsLst>
                    <a:gs pos="21000">
                      <a:srgbClr val="53575C"/>
                    </a:gs>
                    <a:gs pos="88000">
                      <a:srgbClr val="C5C7CA"/>
                    </a:gs>
                  </a:gsLst>
                  <a:lin ang="5400000"/>
                </a:gradFill>
                <a:effectLst>
                  <a:outerShdw blurRad="50800" dist="38100" dir="5400000" algn="t" rotWithShape="0">
                    <a:prstClr val="black">
                      <a:alpha val="40000"/>
                    </a:prstClr>
                  </a:outerShdw>
                </a:effectLst>
              </a:rPr>
              <a:t>4</a:t>
            </a:r>
            <a:endParaRPr lang="en-IN" sz="6600" dirty="0"/>
          </a:p>
        </p:txBody>
      </p:sp>
      <p:pic>
        <p:nvPicPr>
          <p:cNvPr id="6" name="Content Placeholder 5"/>
          <p:cNvPicPr>
            <a:picLocks noGrp="1" noChangeAspect="1"/>
          </p:cNvPicPr>
          <p:nvPr>
            <p:ph sz="quarter" idx="14"/>
          </p:nvPr>
        </p:nvPicPr>
        <p:blipFill>
          <a:blip r:embed="rId2"/>
          <a:stretch>
            <a:fillRect/>
          </a:stretch>
        </p:blipFill>
        <p:spPr>
          <a:xfrm>
            <a:off x="6019799" y="4267200"/>
            <a:ext cx="5261429" cy="1524000"/>
          </a:xfrm>
          <a:prstGeom prst="rect">
            <a:avLst/>
          </a:prstGeom>
        </p:spPr>
      </p:pic>
      <p:graphicFrame>
        <p:nvGraphicFramePr>
          <p:cNvPr id="5" name="Content Placeholder 4"/>
          <p:cNvGraphicFramePr>
            <a:graphicFrameLocks noGrp="1"/>
          </p:cNvGraphicFramePr>
          <p:nvPr>
            <p:ph sz="quarter" idx="13"/>
            <p:extLst>
              <p:ext uri="{D42A27DB-BD31-4B8C-83A1-F6EECF244321}">
                <p14:modId xmlns:p14="http://schemas.microsoft.com/office/powerpoint/2010/main" val="3668676233"/>
              </p:ext>
            </p:extLst>
          </p:nvPr>
        </p:nvGraphicFramePr>
        <p:xfrm>
          <a:off x="623455" y="2366963"/>
          <a:ext cx="5396345" cy="371518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6155747" y="2366963"/>
            <a:ext cx="4805796" cy="707886"/>
          </a:xfrm>
          <a:prstGeom prst="rect">
            <a:avLst/>
          </a:prstGeom>
          <a:noFill/>
        </p:spPr>
        <p:txBody>
          <a:bodyPr wrap="square" rtlCol="0">
            <a:spAutoFit/>
          </a:bodyPr>
          <a:lstStyle/>
          <a:p>
            <a:r>
              <a:rPr lang="en-IN" sz="2000" b="1" dirty="0"/>
              <a:t>Problem statement: </a:t>
            </a:r>
          </a:p>
          <a:p>
            <a:r>
              <a:rPr lang="en-IN" sz="2000" dirty="0"/>
              <a:t>To </a:t>
            </a:r>
            <a:r>
              <a:rPr lang="en-IN" sz="2000" dirty="0" smtClean="0"/>
              <a:t>track the Online Security of the Customers.</a:t>
            </a:r>
            <a:endParaRPr lang="en-IN" sz="2000" dirty="0"/>
          </a:p>
        </p:txBody>
      </p:sp>
    </p:spTree>
    <p:extLst>
      <p:ext uri="{BB962C8B-B14F-4D97-AF65-F5344CB8AC3E}">
        <p14:creationId xmlns:p14="http://schemas.microsoft.com/office/powerpoint/2010/main" val="3869808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b="1" cap="none" dirty="0">
                <a:ln w="0"/>
                <a:gradFill>
                  <a:gsLst>
                    <a:gs pos="21000">
                      <a:srgbClr val="53575C"/>
                    </a:gs>
                    <a:gs pos="88000">
                      <a:srgbClr val="C5C7CA"/>
                    </a:gs>
                  </a:gsLst>
                  <a:lin ang="5400000"/>
                </a:gradFill>
                <a:effectLst>
                  <a:outerShdw blurRad="50800" dist="38100" dir="5400000" algn="t" rotWithShape="0">
                    <a:prstClr val="black">
                      <a:alpha val="40000"/>
                    </a:prstClr>
                  </a:outerShdw>
                </a:effectLst>
              </a:rPr>
              <a:t>Pivot Table </a:t>
            </a:r>
            <a:r>
              <a:rPr lang="en-IN" sz="6600" b="1" cap="none" dirty="0" smtClean="0">
                <a:ln w="0"/>
                <a:gradFill>
                  <a:gsLst>
                    <a:gs pos="21000">
                      <a:srgbClr val="53575C"/>
                    </a:gs>
                    <a:gs pos="88000">
                      <a:srgbClr val="C5C7CA"/>
                    </a:gs>
                  </a:gsLst>
                  <a:lin ang="5400000"/>
                </a:gradFill>
                <a:effectLst>
                  <a:outerShdw blurRad="50800" dist="38100" dir="5400000" algn="t" rotWithShape="0">
                    <a:prstClr val="black">
                      <a:alpha val="40000"/>
                    </a:prstClr>
                  </a:outerShdw>
                </a:effectLst>
              </a:rPr>
              <a:t>5</a:t>
            </a:r>
            <a:endParaRPr lang="en-IN" sz="6600" dirty="0"/>
          </a:p>
        </p:txBody>
      </p:sp>
      <p:pic>
        <p:nvPicPr>
          <p:cNvPr id="6" name="Content Placeholder 5"/>
          <p:cNvPicPr>
            <a:picLocks noGrp="1" noChangeAspect="1"/>
          </p:cNvPicPr>
          <p:nvPr>
            <p:ph sz="quarter" idx="14"/>
          </p:nvPr>
        </p:nvPicPr>
        <p:blipFill>
          <a:blip r:embed="rId2"/>
          <a:stretch>
            <a:fillRect/>
          </a:stretch>
        </p:blipFill>
        <p:spPr>
          <a:xfrm>
            <a:off x="6096000" y="4170218"/>
            <a:ext cx="5283778" cy="1620982"/>
          </a:xfrm>
          <a:prstGeom prst="rect">
            <a:avLst/>
          </a:prstGeom>
        </p:spPr>
      </p:pic>
      <p:graphicFrame>
        <p:nvGraphicFramePr>
          <p:cNvPr id="5" name="Content Placeholder 4"/>
          <p:cNvGraphicFramePr>
            <a:graphicFrameLocks noGrp="1"/>
          </p:cNvGraphicFramePr>
          <p:nvPr>
            <p:ph sz="quarter" idx="13"/>
            <p:extLst>
              <p:ext uri="{D42A27DB-BD31-4B8C-83A1-F6EECF244321}">
                <p14:modId xmlns:p14="http://schemas.microsoft.com/office/powerpoint/2010/main" val="524920795"/>
              </p:ext>
            </p:extLst>
          </p:nvPr>
        </p:nvGraphicFramePr>
        <p:xfrm>
          <a:off x="914400" y="2366963"/>
          <a:ext cx="5105400" cy="342423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6155747" y="2366963"/>
            <a:ext cx="4805796" cy="707886"/>
          </a:xfrm>
          <a:prstGeom prst="rect">
            <a:avLst/>
          </a:prstGeom>
          <a:noFill/>
        </p:spPr>
        <p:txBody>
          <a:bodyPr wrap="square" rtlCol="0">
            <a:spAutoFit/>
          </a:bodyPr>
          <a:lstStyle/>
          <a:p>
            <a:r>
              <a:rPr lang="en-IN" sz="2000" b="1" dirty="0"/>
              <a:t>Problem statement: </a:t>
            </a:r>
          </a:p>
          <a:p>
            <a:r>
              <a:rPr lang="en-IN" sz="2000" dirty="0" smtClean="0"/>
              <a:t>To track the Payment Methods of Customers</a:t>
            </a:r>
            <a:endParaRPr lang="en-IN" sz="2000" dirty="0"/>
          </a:p>
        </p:txBody>
      </p:sp>
    </p:spTree>
    <p:extLst>
      <p:ext uri="{BB962C8B-B14F-4D97-AF65-F5344CB8AC3E}">
        <p14:creationId xmlns:p14="http://schemas.microsoft.com/office/powerpoint/2010/main" val="39630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171</TotalTime>
  <Words>329</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Droplet</vt:lpstr>
      <vt:lpstr>Dashboard on Telecom Users Dataset Report</vt:lpstr>
      <vt:lpstr>OBJECTIVE</vt:lpstr>
      <vt:lpstr>INTRODUCTION</vt:lpstr>
      <vt:lpstr>Dataset</vt:lpstr>
      <vt:lpstr>Pivot Table 1</vt:lpstr>
      <vt:lpstr>Pivot Table 2</vt:lpstr>
      <vt:lpstr>Pivot Table 3</vt:lpstr>
      <vt:lpstr>Pivot Table 4</vt:lpstr>
      <vt:lpstr>Pivot Table 5</vt:lpstr>
      <vt:lpstr>Pivot Table 6</vt:lpstr>
      <vt:lpstr>Pivot Table 7</vt:lpstr>
      <vt:lpstr>Pivot Table 8</vt:lpstr>
      <vt:lpstr>PowerPoint Presentation</vt:lpstr>
      <vt:lpstr>Conclusion</vt:lpstr>
      <vt:lpstr>Video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 on Telecom Users Dataset Report</dc:title>
  <dc:creator>Pawan</dc:creator>
  <cp:lastModifiedBy>Pawan</cp:lastModifiedBy>
  <cp:revision>45</cp:revision>
  <dcterms:created xsi:type="dcterms:W3CDTF">2021-04-12T02:00:08Z</dcterms:created>
  <dcterms:modified xsi:type="dcterms:W3CDTF">2021-04-14T15:47:45Z</dcterms:modified>
</cp:coreProperties>
</file>