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9"/>
  </p:notesMasterIdLst>
  <p:sldIdLst>
    <p:sldId id="258" r:id="rId2"/>
    <p:sldId id="367" r:id="rId3"/>
    <p:sldId id="369" r:id="rId4"/>
    <p:sldId id="370" r:id="rId5"/>
    <p:sldId id="377" r:id="rId6"/>
    <p:sldId id="378" r:id="rId7"/>
    <p:sldId id="380" r:id="rId8"/>
    <p:sldId id="373" r:id="rId9"/>
    <p:sldId id="372" r:id="rId10"/>
    <p:sldId id="381" r:id="rId11"/>
    <p:sldId id="382" r:id="rId12"/>
    <p:sldId id="383" r:id="rId13"/>
    <p:sldId id="399" r:id="rId14"/>
    <p:sldId id="385" r:id="rId15"/>
    <p:sldId id="376" r:id="rId16"/>
    <p:sldId id="379" r:id="rId17"/>
    <p:sldId id="393" r:id="rId18"/>
    <p:sldId id="394" r:id="rId19"/>
    <p:sldId id="395" r:id="rId20"/>
    <p:sldId id="384" r:id="rId21"/>
    <p:sldId id="390" r:id="rId22"/>
    <p:sldId id="392" r:id="rId23"/>
    <p:sldId id="389" r:id="rId24"/>
    <p:sldId id="391" r:id="rId25"/>
    <p:sldId id="386" r:id="rId26"/>
    <p:sldId id="374" r:id="rId27"/>
    <p:sldId id="387" r:id="rId28"/>
    <p:sldId id="368" r:id="rId29"/>
    <p:sldId id="355" r:id="rId30"/>
    <p:sldId id="356" r:id="rId31"/>
    <p:sldId id="359" r:id="rId32"/>
    <p:sldId id="396" r:id="rId33"/>
    <p:sldId id="357" r:id="rId34"/>
    <p:sldId id="361" r:id="rId35"/>
    <p:sldId id="358" r:id="rId36"/>
    <p:sldId id="397" r:id="rId37"/>
    <p:sldId id="398" r:id="rId38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66FFFF"/>
    <a:srgbClr val="006666"/>
    <a:srgbClr val="FFFF99"/>
    <a:srgbClr val="FFFFFF"/>
    <a:srgbClr val="5F5F5F"/>
    <a:srgbClr val="FFFF66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 autoAdjust="0"/>
  </p:normalViewPr>
  <p:slideViewPr>
    <p:cSldViewPr>
      <p:cViewPr varScale="1">
        <p:scale>
          <a:sx n="82" d="100"/>
          <a:sy n="82" d="100"/>
        </p:scale>
        <p:origin x="83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30E17-F82D-4709-BC2A-94F72CCCD57A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4825" cy="3236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614863"/>
            <a:ext cx="5842000" cy="3775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7488"/>
            <a:ext cx="316388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7488"/>
            <a:ext cx="316388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072D7-468C-480E-8E9A-AF9940B7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17129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6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Engineering		     Northeastern University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Engineering		     Northeastern University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Engineering		     Northeastern University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Engineering		     Northeastern University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Engineering		     Northeastern University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Engineering		     Northeastern University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Engineering		     Northeastern University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Engineering		     Northeastern University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Engineering		     Northeastern University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Engineering		     Northeastern University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99">
                <a:gamma/>
                <a:shade val="46275"/>
                <a:invGamma/>
              </a:srgbClr>
            </a:gs>
            <a:gs pos="100000">
              <a:srgbClr val="666699"/>
            </a:gs>
          </a:gsLst>
          <a:lin ang="540000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6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266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Software Engineering		     Northeastern University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SzPct val="60000"/>
        <a:buFont typeface="Wingdings" pitchFamily="2" charset="2"/>
        <a:buChar char="n"/>
        <a:defRPr kumimoji="1" sz="2400" b="1">
          <a:solidFill>
            <a:srgbClr val="00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0"/>
            <a:ext cx="8001000" cy="259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Fundamentals Of Software Engineering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Java Coding Patterns</a:t>
            </a:r>
            <a:endParaRPr lang="en-US" dirty="0">
              <a:solidFill>
                <a:srgbClr val="66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16A9-B368-425A-B7D7-63DBAB1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Kal Bugrara, </a:t>
            </a:r>
            <a:r>
              <a:rPr lang="en-US" dirty="0" err="1"/>
              <a:t>Ph.D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5D70-4F24-4652-8AE2-B4F455D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		     Northeastern University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259559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625B8DC-D1E8-4777-B6E0-73818331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41" y="2673204"/>
            <a:ext cx="15239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Person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98773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519316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User Account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5AE01-7230-4E12-B017-B70BF090568D}"/>
              </a:ext>
            </a:extLst>
          </p:cNvPr>
          <p:cNvGrpSpPr/>
          <p:nvPr/>
        </p:nvGrpSpPr>
        <p:grpSpPr>
          <a:xfrm>
            <a:off x="7881810" y="1647669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D05E9-140B-4823-A7BA-7E8B95D1A1F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ECA9-4157-41C7-A52B-46C85DCABF9C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20217-0F4A-44E4-A81E-689E1E644A5C}"/>
              </a:ext>
            </a:extLst>
          </p:cNvPr>
          <p:cNvGrpSpPr/>
          <p:nvPr/>
        </p:nvGrpSpPr>
        <p:grpSpPr>
          <a:xfrm>
            <a:off x="352680" y="1664554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FAEB6-6C6D-43E1-9C61-55329D6248C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011F5-0038-40C9-9622-D4D565A636FB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2895600" y="2900398"/>
            <a:ext cx="3302000" cy="3175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22D4F79-FC0F-4CA0-A17D-363A0A76C89E}"/>
              </a:ext>
            </a:extLst>
          </p:cNvPr>
          <p:cNvSpPr/>
          <p:nvPr/>
        </p:nvSpPr>
        <p:spPr>
          <a:xfrm>
            <a:off x="152400" y="458042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UserAccount</a:t>
            </a:r>
            <a:r>
              <a:rPr lang="en-US" sz="1600" dirty="0"/>
              <a:t> {</a:t>
            </a:r>
          </a:p>
          <a:p>
            <a:r>
              <a:rPr lang="en-US" sz="1600" dirty="0"/>
              <a:t>    Person </a:t>
            </a:r>
            <a:r>
              <a:rPr lang="en-US" sz="1600" dirty="0" err="1">
                <a:solidFill>
                  <a:srgbClr val="66FFFF"/>
                </a:solidFill>
              </a:rPr>
              <a:t>person</a:t>
            </a:r>
            <a:r>
              <a:rPr lang="en-US" sz="1600" dirty="0"/>
              <a:t>;</a:t>
            </a:r>
          </a:p>
          <a:p>
            <a:r>
              <a:rPr lang="en-US" sz="1600" dirty="0"/>
              <a:t>```String username;</a:t>
            </a:r>
          </a:p>
          <a:p>
            <a:r>
              <a:rPr lang="en-US" sz="1600" dirty="0"/>
              <a:t>    public </a:t>
            </a:r>
            <a:r>
              <a:rPr lang="en-US" sz="1600" dirty="0" err="1"/>
              <a:t>UserAccount</a:t>
            </a:r>
            <a:r>
              <a:rPr lang="en-US" sz="1600" dirty="0"/>
              <a:t>(Person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66FFFF"/>
                </a:solidFill>
              </a:rPr>
              <a:t>p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66FFFF"/>
                </a:solidFill>
              </a:rPr>
              <a:t>person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66FFFF"/>
                </a:solidFill>
              </a:rPr>
              <a:t>p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E24C1-E44E-48E0-A0BC-C206B414DE33}"/>
              </a:ext>
            </a:extLst>
          </p:cNvPr>
          <p:cNvSpPr/>
          <p:nvPr/>
        </p:nvSpPr>
        <p:spPr>
          <a:xfrm>
            <a:off x="457200" y="906824"/>
            <a:ext cx="8783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Create Person First     2. Link </a:t>
            </a:r>
            <a:r>
              <a:rPr lang="en-US" dirty="0" err="1"/>
              <a:t>Link</a:t>
            </a:r>
            <a:r>
              <a:rPr lang="en-US" dirty="0"/>
              <a:t> User Account next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39FAA7-DBCC-4F09-BAED-BA5D83B35B72}"/>
              </a:ext>
            </a:extLst>
          </p:cNvPr>
          <p:cNvSpPr/>
          <p:nvPr/>
        </p:nvSpPr>
        <p:spPr bwMode="auto">
          <a:xfrm>
            <a:off x="7620000" y="3421951"/>
            <a:ext cx="1209420" cy="891552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600" i="0" u="none" strike="noStrike" cap="none" normalizeH="0" baseline="0" dirty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600" i="0" u="none" strike="noStrike" cap="none" normalizeH="0" baseline="0" dirty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A1E064-8F52-435D-9385-FC926399C689}"/>
              </a:ext>
            </a:extLst>
          </p:cNvPr>
          <p:cNvSpPr/>
          <p:nvPr/>
        </p:nvSpPr>
        <p:spPr bwMode="auto">
          <a:xfrm>
            <a:off x="109804" y="3505995"/>
            <a:ext cx="1209420" cy="7357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lang="en-US" sz="1400" dirty="0"/>
              <a:t>User Account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9735D0D1-B053-4149-9634-8D01CAD5CDE9}"/>
              </a:ext>
            </a:extLst>
          </p:cNvPr>
          <p:cNvSpPr/>
          <p:nvPr/>
        </p:nvSpPr>
        <p:spPr bwMode="auto">
          <a:xfrm>
            <a:off x="8118030" y="2406454"/>
            <a:ext cx="213360" cy="914400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4C30F1D4-EEC9-42A3-9D1F-9BFBA2B4E4B7}"/>
              </a:ext>
            </a:extLst>
          </p:cNvPr>
          <p:cNvSpPr/>
          <p:nvPr/>
        </p:nvSpPr>
        <p:spPr bwMode="auto">
          <a:xfrm>
            <a:off x="607834" y="2502730"/>
            <a:ext cx="213360" cy="914400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3FFA0B-1FB2-41A7-873B-0E1AECCB6FC1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 bwMode="auto">
          <a:xfrm flipV="1">
            <a:off x="1319224" y="3867727"/>
            <a:ext cx="6300776" cy="6142"/>
          </a:xfrm>
          <a:prstGeom prst="straightConnector1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E16C0D8-310B-40F2-AFF7-B5FB896BA41E}"/>
              </a:ext>
            </a:extLst>
          </p:cNvPr>
          <p:cNvSpPr/>
          <p:nvPr/>
        </p:nvSpPr>
        <p:spPr>
          <a:xfrm>
            <a:off x="3886200" y="5119849"/>
            <a:ext cx="5430901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PersonDirectory</a:t>
            </a:r>
            <a:r>
              <a:rPr lang="en-US" sz="1600" dirty="0"/>
              <a:t> pd = </a:t>
            </a:r>
            <a:r>
              <a:rPr lang="en-US" sz="1600" dirty="0" err="1"/>
              <a:t>department.getPersonDirectory</a:t>
            </a:r>
            <a:r>
              <a:rPr lang="en-US" sz="1600" dirty="0"/>
              <a:t>();</a:t>
            </a:r>
          </a:p>
          <a:p>
            <a:r>
              <a:rPr lang="en-US" sz="1600" dirty="0"/>
              <a:t>Person </a:t>
            </a:r>
            <a:r>
              <a:rPr lang="en-US" sz="1600" dirty="0" err="1">
                <a:solidFill>
                  <a:srgbClr val="66FFFF"/>
                </a:solidFill>
              </a:rPr>
              <a:t>person</a:t>
            </a:r>
            <a:r>
              <a:rPr lang="en-US" sz="1600" dirty="0"/>
              <a:t> = </a:t>
            </a:r>
            <a:r>
              <a:rPr lang="en-US" sz="1600" dirty="0" err="1"/>
              <a:t>pd.newPerson</a:t>
            </a:r>
            <a:r>
              <a:rPr lang="en-US" sz="1600" dirty="0"/>
              <a:t>("0112303");</a:t>
            </a:r>
          </a:p>
          <a:p>
            <a:r>
              <a:rPr lang="en-US" sz="1600" dirty="0" err="1"/>
              <a:t>UserADirectory</a:t>
            </a:r>
            <a:r>
              <a:rPr lang="en-US" sz="1600" dirty="0"/>
              <a:t> </a:t>
            </a:r>
            <a:r>
              <a:rPr lang="en-US" sz="1600" dirty="0" err="1"/>
              <a:t>ud</a:t>
            </a:r>
            <a:r>
              <a:rPr lang="en-US" sz="1600" dirty="0"/>
              <a:t> = </a:t>
            </a:r>
            <a:r>
              <a:rPr lang="en-US" sz="1600" dirty="0" err="1"/>
              <a:t>department.getUserADirectory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UserAccount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</a:t>
            </a:r>
            <a:r>
              <a:rPr lang="en-US" sz="1600" dirty="0"/>
              <a:t>  = </a:t>
            </a:r>
            <a:r>
              <a:rPr lang="en-US" sz="1600" dirty="0" err="1"/>
              <a:t>ud.newUserAccount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66FFFF"/>
                </a:solidFill>
              </a:rPr>
              <a:t>person</a:t>
            </a:r>
            <a:r>
              <a:rPr lang="en-US" sz="1600" dirty="0"/>
              <a:t>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8CB7C6-48B8-49AD-90C4-A366921F53E2}"/>
              </a:ext>
            </a:extLst>
          </p:cNvPr>
          <p:cNvSpPr txBox="1"/>
          <p:nvPr/>
        </p:nvSpPr>
        <p:spPr>
          <a:xfrm>
            <a:off x="7824776" y="368306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360967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16A9-B368-425A-B7D7-63DBAB1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Kal Bugrara, </a:t>
            </a:r>
            <a:r>
              <a:rPr lang="en-US" dirty="0" err="1"/>
              <a:t>Ph.D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5D70-4F24-4652-8AE2-B4F455D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		     Northeastern University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259559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625B8DC-D1E8-4777-B6E0-73818331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41" y="2673204"/>
            <a:ext cx="15239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Person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98773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40" y="2675549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Patient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5AE01-7230-4E12-B017-B70BF090568D}"/>
              </a:ext>
            </a:extLst>
          </p:cNvPr>
          <p:cNvGrpSpPr/>
          <p:nvPr/>
        </p:nvGrpSpPr>
        <p:grpSpPr>
          <a:xfrm>
            <a:off x="7881810" y="1647669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D05E9-140B-4823-A7BA-7E8B95D1A1F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ECA9-4157-41C7-A52B-46C85DCABF9C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20217-0F4A-44E4-A81E-689E1E644A5C}"/>
              </a:ext>
            </a:extLst>
          </p:cNvPr>
          <p:cNvGrpSpPr/>
          <p:nvPr/>
        </p:nvGrpSpPr>
        <p:grpSpPr>
          <a:xfrm>
            <a:off x="352680" y="1664554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FAEB6-6C6D-43E1-9C61-55329D6248C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011F5-0038-40C9-9622-D4D565A636FB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2895600" y="2900398"/>
            <a:ext cx="3302000" cy="3175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22D4F79-FC0F-4CA0-A17D-363A0A76C89E}"/>
              </a:ext>
            </a:extLst>
          </p:cNvPr>
          <p:cNvSpPr/>
          <p:nvPr/>
        </p:nvSpPr>
        <p:spPr>
          <a:xfrm>
            <a:off x="152400" y="4580429"/>
            <a:ext cx="4572000" cy="15204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</a:t>
            </a:r>
            <a:r>
              <a:rPr lang="en-US" sz="1600" dirty="0"/>
              <a:t> {</a:t>
            </a:r>
          </a:p>
          <a:p>
            <a:r>
              <a:rPr lang="en-US" sz="1600" dirty="0"/>
              <a:t>    Person </a:t>
            </a:r>
            <a:r>
              <a:rPr lang="en-US" sz="1600" dirty="0" err="1">
                <a:solidFill>
                  <a:srgbClr val="66FFFF"/>
                </a:solidFill>
              </a:rPr>
              <a:t>person</a:t>
            </a:r>
            <a:r>
              <a:rPr lang="en-US" sz="1600" dirty="0"/>
              <a:t>;</a:t>
            </a:r>
          </a:p>
          <a:p>
            <a:r>
              <a:rPr lang="en-US" sz="1600" dirty="0"/>
              <a:t>    public Patient(Person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66FFFF"/>
                </a:solidFill>
              </a:rPr>
              <a:t>p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66FFFF"/>
                </a:solidFill>
              </a:rPr>
              <a:t>person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66FFFF"/>
                </a:solidFill>
              </a:rPr>
              <a:t>p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E24C1-E44E-48E0-A0BC-C206B414DE33}"/>
              </a:ext>
            </a:extLst>
          </p:cNvPr>
          <p:cNvSpPr/>
          <p:nvPr/>
        </p:nvSpPr>
        <p:spPr>
          <a:xfrm>
            <a:off x="457200" y="906824"/>
            <a:ext cx="8783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Create Person First     2. Link </a:t>
            </a:r>
            <a:r>
              <a:rPr lang="en-US" dirty="0" err="1"/>
              <a:t>Link</a:t>
            </a:r>
            <a:r>
              <a:rPr lang="en-US" dirty="0"/>
              <a:t> </a:t>
            </a:r>
            <a:r>
              <a:rPr lang="en-US" dirty="0" err="1"/>
              <a:t>StudentProfile</a:t>
            </a:r>
            <a:r>
              <a:rPr lang="en-US" dirty="0"/>
              <a:t> next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39FAA7-DBCC-4F09-BAED-BA5D83B35B72}"/>
              </a:ext>
            </a:extLst>
          </p:cNvPr>
          <p:cNvSpPr/>
          <p:nvPr/>
        </p:nvSpPr>
        <p:spPr bwMode="auto">
          <a:xfrm>
            <a:off x="7620000" y="3287752"/>
            <a:ext cx="1209420" cy="891552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600" i="0" u="none" strike="noStrike" cap="none" normalizeH="0" baseline="0" dirty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600" i="0" u="none" strike="noStrike" cap="none" normalizeH="0" baseline="0" dirty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A1E064-8F52-435D-9385-FC926399C689}"/>
              </a:ext>
            </a:extLst>
          </p:cNvPr>
          <p:cNvSpPr/>
          <p:nvPr/>
        </p:nvSpPr>
        <p:spPr bwMode="auto">
          <a:xfrm>
            <a:off x="109804" y="3505995"/>
            <a:ext cx="1209420" cy="4760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lang="en-US" sz="1600" dirty="0"/>
              <a:t>Patient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9735D0D1-B053-4149-9634-8D01CAD5CDE9}"/>
              </a:ext>
            </a:extLst>
          </p:cNvPr>
          <p:cNvSpPr/>
          <p:nvPr/>
        </p:nvSpPr>
        <p:spPr bwMode="auto">
          <a:xfrm>
            <a:off x="8118030" y="2406454"/>
            <a:ext cx="213360" cy="914400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4C30F1D4-EEC9-42A3-9D1F-9BFBA2B4E4B7}"/>
              </a:ext>
            </a:extLst>
          </p:cNvPr>
          <p:cNvSpPr/>
          <p:nvPr/>
        </p:nvSpPr>
        <p:spPr bwMode="auto">
          <a:xfrm>
            <a:off x="607834" y="2502730"/>
            <a:ext cx="213360" cy="914400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3FFA0B-1FB2-41A7-873B-0E1AECCB6FC1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 bwMode="auto">
          <a:xfrm flipV="1">
            <a:off x="1319224" y="3733528"/>
            <a:ext cx="6300776" cy="10503"/>
          </a:xfrm>
          <a:prstGeom prst="straightConnector1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E16C0D8-310B-40F2-AFF7-B5FB896BA41E}"/>
              </a:ext>
            </a:extLst>
          </p:cNvPr>
          <p:cNvSpPr/>
          <p:nvPr/>
        </p:nvSpPr>
        <p:spPr>
          <a:xfrm>
            <a:off x="4267200" y="4915951"/>
            <a:ext cx="5430901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Person </a:t>
            </a:r>
            <a:r>
              <a:rPr lang="en-US" sz="1600" dirty="0" err="1">
                <a:solidFill>
                  <a:srgbClr val="66FFFF"/>
                </a:solidFill>
              </a:rPr>
              <a:t>person</a:t>
            </a:r>
            <a:r>
              <a:rPr lang="en-US" sz="1600" dirty="0"/>
              <a:t> = new Person("0112303");</a:t>
            </a:r>
          </a:p>
          <a:p>
            <a:r>
              <a:rPr lang="en-US" sz="1600" dirty="0"/>
              <a:t>Patient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</a:t>
            </a:r>
            <a:r>
              <a:rPr lang="en-US" sz="1600" dirty="0"/>
              <a:t> = new Patient(</a:t>
            </a:r>
            <a:r>
              <a:rPr lang="en-US" sz="1600" dirty="0">
                <a:solidFill>
                  <a:srgbClr val="66FFFF"/>
                </a:solidFill>
              </a:rPr>
              <a:t>person</a:t>
            </a:r>
            <a:r>
              <a:rPr lang="en-US" sz="1600" dirty="0"/>
              <a:t>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8CB7C6-48B8-49AD-90C4-A366921F53E2}"/>
              </a:ext>
            </a:extLst>
          </p:cNvPr>
          <p:cNvSpPr txBox="1"/>
          <p:nvPr/>
        </p:nvSpPr>
        <p:spPr>
          <a:xfrm>
            <a:off x="7812355" y="353483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24540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16A9-B368-425A-B7D7-63DBAB1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Kal Bugrara, </a:t>
            </a:r>
            <a:r>
              <a:rPr lang="en-US" dirty="0" err="1"/>
              <a:t>Ph.D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5D70-4F24-4652-8AE2-B4F455D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		     Northeastern University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17084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625B8DC-D1E8-4777-B6E0-73818331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8648" y="2567941"/>
            <a:ext cx="15239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Course Offer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98773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40" y="2675549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Seat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5AE01-7230-4E12-B017-B70BF090568D}"/>
              </a:ext>
            </a:extLst>
          </p:cNvPr>
          <p:cNvGrpSpPr/>
          <p:nvPr/>
        </p:nvGrpSpPr>
        <p:grpSpPr>
          <a:xfrm>
            <a:off x="7881810" y="1647669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D05E9-140B-4823-A7BA-7E8B95D1A1F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ECA9-4157-41C7-A52B-46C85DCABF9C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20217-0F4A-44E4-A81E-689E1E644A5C}"/>
              </a:ext>
            </a:extLst>
          </p:cNvPr>
          <p:cNvGrpSpPr/>
          <p:nvPr/>
        </p:nvGrpSpPr>
        <p:grpSpPr>
          <a:xfrm>
            <a:off x="352680" y="1664554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FAEB6-6C6D-43E1-9C61-55329D6248C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011F5-0038-40C9-9622-D4D565A636FB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>
            <a:off x="2895600" y="2903573"/>
            <a:ext cx="3352800" cy="18311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E24C1-E44E-48E0-A0BC-C206B414DE33}"/>
              </a:ext>
            </a:extLst>
          </p:cNvPr>
          <p:cNvSpPr/>
          <p:nvPr/>
        </p:nvSpPr>
        <p:spPr>
          <a:xfrm>
            <a:off x="457200" y="906824"/>
            <a:ext cx="8783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Create Course Offer First     2. Link Seat next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39FAA7-DBCC-4F09-BAED-BA5D83B35B72}"/>
              </a:ext>
            </a:extLst>
          </p:cNvPr>
          <p:cNvSpPr/>
          <p:nvPr/>
        </p:nvSpPr>
        <p:spPr bwMode="auto">
          <a:xfrm>
            <a:off x="7620000" y="3287752"/>
            <a:ext cx="1209420" cy="891552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600" i="0" u="none" strike="noStrike" cap="none" normalizeH="0" baseline="0" dirty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600" i="0" u="none" strike="noStrike" cap="none" normalizeH="0" baseline="0" dirty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A1E064-8F52-435D-9385-FC926399C689}"/>
              </a:ext>
            </a:extLst>
          </p:cNvPr>
          <p:cNvSpPr/>
          <p:nvPr/>
        </p:nvSpPr>
        <p:spPr bwMode="auto">
          <a:xfrm>
            <a:off x="109804" y="3505995"/>
            <a:ext cx="1209420" cy="4760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lang="en-US" sz="1600" dirty="0"/>
              <a:t>Seat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9735D0D1-B053-4149-9634-8D01CAD5CDE9}"/>
              </a:ext>
            </a:extLst>
          </p:cNvPr>
          <p:cNvSpPr/>
          <p:nvPr/>
        </p:nvSpPr>
        <p:spPr bwMode="auto">
          <a:xfrm>
            <a:off x="8118030" y="2406454"/>
            <a:ext cx="213360" cy="914400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4C30F1D4-EEC9-42A3-9D1F-9BFBA2B4E4B7}"/>
              </a:ext>
            </a:extLst>
          </p:cNvPr>
          <p:cNvSpPr/>
          <p:nvPr/>
        </p:nvSpPr>
        <p:spPr bwMode="auto">
          <a:xfrm>
            <a:off x="607834" y="2502730"/>
            <a:ext cx="213360" cy="914400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3FFA0B-1FB2-41A7-873B-0E1AECCB6FC1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 bwMode="auto">
          <a:xfrm flipV="1">
            <a:off x="1319224" y="3733528"/>
            <a:ext cx="6300776" cy="10503"/>
          </a:xfrm>
          <a:prstGeom prst="straightConnector1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8CB7C6-48B8-49AD-90C4-A366921F53E2}"/>
              </a:ext>
            </a:extLst>
          </p:cNvPr>
          <p:cNvSpPr txBox="1"/>
          <p:nvPr/>
        </p:nvSpPr>
        <p:spPr>
          <a:xfrm>
            <a:off x="7696200" y="3392269"/>
            <a:ext cx="110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Course Offer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8E32DA-6E67-40BC-AB72-1F6914E8854C}"/>
              </a:ext>
            </a:extLst>
          </p:cNvPr>
          <p:cNvSpPr/>
          <p:nvPr/>
        </p:nvSpPr>
        <p:spPr>
          <a:xfrm>
            <a:off x="514860" y="4422034"/>
            <a:ext cx="4572000" cy="24068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public class Seat {</a:t>
            </a:r>
          </a:p>
          <a:p>
            <a:r>
              <a:rPr lang="en-US" sz="1600" dirty="0"/>
              <a:t>    Boolean occupied; </a:t>
            </a:r>
          </a:p>
          <a:p>
            <a:r>
              <a:rPr lang="en-US" sz="1600" dirty="0"/>
              <a:t>    int number;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CourseOffer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66FFFF"/>
                </a:solidFill>
              </a:rPr>
              <a:t>courseoffer</a:t>
            </a:r>
            <a:r>
              <a:rPr lang="en-US" sz="1600" dirty="0"/>
              <a:t>;</a:t>
            </a:r>
          </a:p>
          <a:p>
            <a:r>
              <a:rPr lang="en-US" sz="1600" dirty="0"/>
              <a:t>    public Seat (</a:t>
            </a:r>
            <a:r>
              <a:rPr lang="en-US" sz="1600" dirty="0" err="1"/>
              <a:t>CourseOffer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6FFFF"/>
                </a:solidFill>
              </a:rPr>
              <a:t>co</a:t>
            </a:r>
            <a:r>
              <a:rPr lang="en-US" sz="1600" dirty="0"/>
              <a:t>, int n){</a:t>
            </a:r>
          </a:p>
          <a:p>
            <a:r>
              <a:rPr lang="en-US" sz="1600" dirty="0"/>
              <a:t>        </a:t>
            </a:r>
            <a:r>
              <a:rPr lang="en-US" sz="1600" dirty="0" err="1">
                <a:solidFill>
                  <a:srgbClr val="66FFFF"/>
                </a:solidFill>
              </a:rPr>
              <a:t>courseoffer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66FFFF"/>
                </a:solidFill>
              </a:rPr>
              <a:t>co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Number = n;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43E34E-4566-4925-A62B-C9BFCC03229E}"/>
              </a:ext>
            </a:extLst>
          </p:cNvPr>
          <p:cNvSpPr/>
          <p:nvPr/>
        </p:nvSpPr>
        <p:spPr>
          <a:xfrm>
            <a:off x="4800600" y="4359557"/>
            <a:ext cx="4572000" cy="122495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dirty="0"/>
          </a:p>
          <a:p>
            <a:r>
              <a:rPr lang="en-US" sz="1600" dirty="0"/>
              <a:t>Course </a:t>
            </a:r>
            <a:r>
              <a:rPr lang="en-US" sz="1600" dirty="0" err="1"/>
              <a:t>course</a:t>
            </a:r>
            <a:r>
              <a:rPr lang="en-US" sz="1600" dirty="0"/>
              <a:t> = new Course(‘info 5100”,,)</a:t>
            </a:r>
          </a:p>
          <a:p>
            <a:r>
              <a:rPr lang="en-US" sz="1600" dirty="0" err="1"/>
              <a:t>CourseOffer</a:t>
            </a:r>
            <a:r>
              <a:rPr lang="en-US" sz="1600" dirty="0"/>
              <a:t> co = new </a:t>
            </a:r>
            <a:r>
              <a:rPr lang="en-US" sz="1600" dirty="0" err="1"/>
              <a:t>CourseOffer</a:t>
            </a:r>
            <a:r>
              <a:rPr lang="en-US" sz="1600" dirty="0"/>
              <a:t>(course);</a:t>
            </a:r>
          </a:p>
          <a:p>
            <a:r>
              <a:rPr lang="en-US" sz="1600" dirty="0"/>
              <a:t>Seat </a:t>
            </a:r>
            <a:r>
              <a:rPr lang="en-US" sz="1600" dirty="0" err="1"/>
              <a:t>seat</a:t>
            </a:r>
            <a:r>
              <a:rPr lang="en-US" sz="1600" dirty="0"/>
              <a:t> = new Seat(co, 1); //seat </a:t>
            </a:r>
            <a:r>
              <a:rPr lang="en-US" sz="1600" dirty="0" err="1"/>
              <a:t>numner</a:t>
            </a:r>
            <a:r>
              <a:rPr lang="en-US" sz="16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49955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1EF5-9FB2-400E-9836-CBFC99FC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EFBE8-83ED-4A78-B5D8-87094558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0C6F028A-268B-45C6-A2E5-4311F5353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12827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F2CCFB89-9485-4E56-AAF5-93E558BB3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219200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Course Offer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F6D0214-A04C-45A4-B272-A8297B9B1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18491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8727F1B7-6B7B-4A7D-8839-F3F227A82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3241608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Seat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9F21C5-B66B-4FDF-B905-20209B917D2C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 bwMode="auto">
          <a:xfrm>
            <a:off x="5676900" y="1920875"/>
            <a:ext cx="0" cy="1264041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9E30680-E8E3-4304-81EE-778AC6827B9E}"/>
              </a:ext>
            </a:extLst>
          </p:cNvPr>
          <p:cNvSpPr/>
          <p:nvPr/>
        </p:nvSpPr>
        <p:spPr bwMode="auto">
          <a:xfrm>
            <a:off x="7162358" y="3048000"/>
            <a:ext cx="990600" cy="1066800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9C28EA-0721-44AB-BDC4-FD9B4554D9ED}"/>
              </a:ext>
            </a:extLst>
          </p:cNvPr>
          <p:cNvSpPr/>
          <p:nvPr/>
        </p:nvSpPr>
        <p:spPr bwMode="auto">
          <a:xfrm>
            <a:off x="8229158" y="5061392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ED6BDD-44CF-4567-BCE1-9B815ED8996C}"/>
              </a:ext>
            </a:extLst>
          </p:cNvPr>
          <p:cNvSpPr/>
          <p:nvPr/>
        </p:nvSpPr>
        <p:spPr bwMode="auto">
          <a:xfrm>
            <a:off x="7415916" y="5115195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A67BBE4-356E-447C-8848-CCFACC80E18D}"/>
              </a:ext>
            </a:extLst>
          </p:cNvPr>
          <p:cNvSpPr/>
          <p:nvPr/>
        </p:nvSpPr>
        <p:spPr bwMode="auto">
          <a:xfrm>
            <a:off x="6623525" y="5131549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E1F9EB-8AE2-4509-B814-A4419FD35986}"/>
              </a:ext>
            </a:extLst>
          </p:cNvPr>
          <p:cNvCxnSpPr>
            <a:stCxn id="40" idx="4"/>
            <a:endCxn id="41" idx="0"/>
          </p:cNvCxnSpPr>
          <p:nvPr/>
        </p:nvCxnSpPr>
        <p:spPr bwMode="auto">
          <a:xfrm>
            <a:off x="7657658" y="4114800"/>
            <a:ext cx="876300" cy="946592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B152E7-EC14-4392-BDB5-E5EA829AC942}"/>
              </a:ext>
            </a:extLst>
          </p:cNvPr>
          <p:cNvCxnSpPr>
            <a:stCxn id="40" idx="4"/>
            <a:endCxn id="42" idx="0"/>
          </p:cNvCxnSpPr>
          <p:nvPr/>
        </p:nvCxnSpPr>
        <p:spPr bwMode="auto">
          <a:xfrm>
            <a:off x="7657658" y="4114800"/>
            <a:ext cx="63058" cy="1000395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E16DAA-A43B-4B48-A71E-772BE3B919F0}"/>
              </a:ext>
            </a:extLst>
          </p:cNvPr>
          <p:cNvCxnSpPr>
            <a:stCxn id="40" idx="4"/>
            <a:endCxn id="43" idx="0"/>
          </p:cNvCxnSpPr>
          <p:nvPr/>
        </p:nvCxnSpPr>
        <p:spPr bwMode="auto">
          <a:xfrm flipH="1">
            <a:off x="6928325" y="4114800"/>
            <a:ext cx="729333" cy="1016749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AE3DD20-66EB-40A5-B759-3EE90C45DB11}"/>
              </a:ext>
            </a:extLst>
          </p:cNvPr>
          <p:cNvSpPr txBox="1"/>
          <p:nvPr/>
        </p:nvSpPr>
        <p:spPr>
          <a:xfrm>
            <a:off x="7084820" y="3193583"/>
            <a:ext cx="117852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Course</a:t>
            </a:r>
          </a:p>
          <a:p>
            <a:pPr algn="ctr"/>
            <a:r>
              <a:rPr lang="en-US" dirty="0"/>
              <a:t>offer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6C95C0-D6D5-4D47-9DF6-05833D9902A9}"/>
              </a:ext>
            </a:extLst>
          </p:cNvPr>
          <p:cNvSpPr txBox="1"/>
          <p:nvPr/>
        </p:nvSpPr>
        <p:spPr>
          <a:xfrm>
            <a:off x="6889086" y="5945151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F2852D1-EA57-446D-B2C6-26A490D8E0C0}"/>
              </a:ext>
            </a:extLst>
          </p:cNvPr>
          <p:cNvCxnSpPr>
            <a:cxnSpLocks/>
          </p:cNvCxnSpPr>
          <p:nvPr/>
        </p:nvCxnSpPr>
        <p:spPr bwMode="auto">
          <a:xfrm>
            <a:off x="2293132" y="4029042"/>
            <a:ext cx="2278868" cy="1792727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1BCFDA3-492E-4A1B-B3CC-18D00F7A4F53}"/>
              </a:ext>
            </a:extLst>
          </p:cNvPr>
          <p:cNvSpPr txBox="1"/>
          <p:nvPr/>
        </p:nvSpPr>
        <p:spPr>
          <a:xfrm>
            <a:off x="3401423" y="5683270"/>
            <a:ext cx="234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means Current </a:t>
            </a:r>
            <a:r>
              <a:rPr lang="en-US" sz="1200" dirty="0" err="1"/>
              <a:t>courseoffer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6D96A4-DDA6-45D7-A58F-203365A8DCB1}"/>
              </a:ext>
            </a:extLst>
          </p:cNvPr>
          <p:cNvSpPr/>
          <p:nvPr/>
        </p:nvSpPr>
        <p:spPr bwMode="auto">
          <a:xfrm>
            <a:off x="-107729" y="3501193"/>
            <a:ext cx="3429000" cy="652797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1BCB2CC-A10E-4085-B6AA-F71D94C40CDE}"/>
              </a:ext>
            </a:extLst>
          </p:cNvPr>
          <p:cNvCxnSpPr>
            <a:cxnSpLocks/>
          </p:cNvCxnSpPr>
          <p:nvPr/>
        </p:nvCxnSpPr>
        <p:spPr bwMode="auto">
          <a:xfrm flipV="1">
            <a:off x="3064628" y="3208532"/>
            <a:ext cx="2393729" cy="585984"/>
          </a:xfrm>
          <a:prstGeom prst="bentConnector4">
            <a:avLst>
              <a:gd name="adj1" fmla="val 33288"/>
              <a:gd name="adj2" fmla="val 139011"/>
            </a:avLst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3EF90E7-71B8-4C47-922A-2779DA609E70}"/>
              </a:ext>
            </a:extLst>
          </p:cNvPr>
          <p:cNvSpPr/>
          <p:nvPr/>
        </p:nvSpPr>
        <p:spPr>
          <a:xfrm>
            <a:off x="337381" y="1143000"/>
            <a:ext cx="556260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public class </a:t>
            </a:r>
            <a:r>
              <a:rPr lang="en-US" sz="1000" dirty="0" err="1"/>
              <a:t>CourseOffer</a:t>
            </a:r>
            <a:r>
              <a:rPr lang="en-US" sz="1000" dirty="0"/>
              <a:t> {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Course </a:t>
            </a:r>
            <a:r>
              <a:rPr lang="en-US" sz="1000" dirty="0" err="1"/>
              <a:t>course</a:t>
            </a:r>
            <a:r>
              <a:rPr lang="en-US" sz="1000" dirty="0"/>
              <a:t>;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ArrayList</a:t>
            </a:r>
            <a:r>
              <a:rPr lang="en-US" sz="1000" dirty="0"/>
              <a:t>&lt;Seat&gt; </a:t>
            </a:r>
            <a:r>
              <a:rPr lang="en-US" sz="1000" dirty="0" err="1"/>
              <a:t>seatlist</a:t>
            </a:r>
            <a:r>
              <a:rPr lang="en-US" sz="1000" dirty="0"/>
              <a:t>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    public </a:t>
            </a:r>
            <a:r>
              <a:rPr lang="en-US" sz="1000" dirty="0" err="1"/>
              <a:t>CourseOffer</a:t>
            </a:r>
            <a:r>
              <a:rPr lang="en-US" sz="1000" dirty="0"/>
              <a:t>(Course c){</a:t>
            </a:r>
          </a:p>
          <a:p>
            <a:r>
              <a:rPr lang="en-US" sz="1000" dirty="0"/>
              <a:t>            course =c;    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seatlist</a:t>
            </a:r>
            <a:r>
              <a:rPr lang="en-US" sz="1000" dirty="0"/>
              <a:t> = new </a:t>
            </a:r>
            <a:r>
              <a:rPr lang="en-US" sz="1000" dirty="0" err="1"/>
              <a:t>ArrayList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public String </a:t>
            </a:r>
            <a:r>
              <a:rPr lang="en-US" sz="1000" dirty="0" err="1"/>
              <a:t>getCourseNumber</a:t>
            </a:r>
            <a:r>
              <a:rPr lang="en-US" sz="1000" dirty="0"/>
              <a:t>(){</a:t>
            </a:r>
          </a:p>
          <a:p>
            <a:r>
              <a:rPr lang="en-US" sz="1000" dirty="0"/>
              <a:t>        return </a:t>
            </a:r>
            <a:r>
              <a:rPr lang="en-US" sz="1000" dirty="0" err="1"/>
              <a:t>course.getCOurseNumber</a:t>
            </a:r>
            <a:r>
              <a:rPr lang="en-US" sz="1000" dirty="0"/>
              <a:t>();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>
                <a:solidFill>
                  <a:srgbClr val="66FFFF"/>
                </a:solidFill>
              </a:rPr>
              <a:t>    public void </a:t>
            </a:r>
            <a:r>
              <a:rPr lang="en-US" sz="1000" dirty="0" err="1">
                <a:solidFill>
                  <a:srgbClr val="66FFFF"/>
                </a:solidFill>
              </a:rPr>
              <a:t>generatSeats</a:t>
            </a:r>
            <a:r>
              <a:rPr lang="en-US" sz="1000" dirty="0">
                <a:solidFill>
                  <a:srgbClr val="66FFFF"/>
                </a:solidFill>
              </a:rPr>
              <a:t>(int n){</a:t>
            </a:r>
          </a:p>
          <a:p>
            <a:r>
              <a:rPr lang="en-US" sz="1000" dirty="0">
                <a:solidFill>
                  <a:srgbClr val="66FFFF"/>
                </a:solidFill>
              </a:rPr>
              <a:t>        for (int </a:t>
            </a:r>
            <a:r>
              <a:rPr lang="en-US" sz="1000" dirty="0" err="1">
                <a:solidFill>
                  <a:srgbClr val="66FFFF"/>
                </a:solidFill>
              </a:rPr>
              <a:t>i</a:t>
            </a:r>
            <a:r>
              <a:rPr lang="en-US" sz="1000" dirty="0">
                <a:solidFill>
                  <a:srgbClr val="66FFFF"/>
                </a:solidFill>
              </a:rPr>
              <a:t>=0; </a:t>
            </a:r>
            <a:r>
              <a:rPr lang="en-US" sz="1000" dirty="0" err="1">
                <a:solidFill>
                  <a:srgbClr val="66FFFF"/>
                </a:solidFill>
              </a:rPr>
              <a:t>i</a:t>
            </a:r>
            <a:r>
              <a:rPr lang="en-US" sz="1000" dirty="0">
                <a:solidFill>
                  <a:srgbClr val="66FFFF"/>
                </a:solidFill>
              </a:rPr>
              <a:t>&lt;n; </a:t>
            </a:r>
            <a:r>
              <a:rPr lang="en-US" sz="1000" dirty="0" err="1">
                <a:solidFill>
                  <a:srgbClr val="66FFFF"/>
                </a:solidFill>
              </a:rPr>
              <a:t>i</a:t>
            </a:r>
            <a:r>
              <a:rPr lang="en-US" sz="1000" dirty="0">
                <a:solidFill>
                  <a:srgbClr val="66FFFF"/>
                </a:solidFill>
              </a:rPr>
              <a:t>++){</a:t>
            </a:r>
          </a:p>
          <a:p>
            <a:r>
              <a:rPr lang="en-US" sz="1000" dirty="0">
                <a:solidFill>
                  <a:srgbClr val="66FFFF"/>
                </a:solidFill>
              </a:rPr>
              <a:t>            </a:t>
            </a:r>
            <a:r>
              <a:rPr lang="en-US" sz="1000" dirty="0" err="1">
                <a:solidFill>
                  <a:srgbClr val="66FFFF"/>
                </a:solidFill>
              </a:rPr>
              <a:t>seatlist.add</a:t>
            </a:r>
            <a:r>
              <a:rPr lang="en-US" sz="1000" dirty="0">
                <a:solidFill>
                  <a:srgbClr val="66FFFF"/>
                </a:solidFill>
              </a:rPr>
              <a:t>(new Seat(this, </a:t>
            </a:r>
            <a:r>
              <a:rPr lang="en-US" sz="1000" dirty="0" err="1">
                <a:solidFill>
                  <a:srgbClr val="66FFFF"/>
                </a:solidFill>
              </a:rPr>
              <a:t>i</a:t>
            </a:r>
            <a:r>
              <a:rPr lang="en-US" sz="1000" dirty="0">
                <a:solidFill>
                  <a:srgbClr val="66FFFF"/>
                </a:solidFill>
              </a:rPr>
              <a:t>));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public Seat </a:t>
            </a:r>
            <a:r>
              <a:rPr lang="en-US" sz="1000" dirty="0" err="1"/>
              <a:t>getEmptySeat</a:t>
            </a:r>
            <a:r>
              <a:rPr lang="en-US" sz="1000" dirty="0"/>
              <a:t>(){</a:t>
            </a:r>
          </a:p>
          <a:p>
            <a:r>
              <a:rPr lang="en-US" sz="1000" dirty="0"/>
              <a:t>        for(Seat s: </a:t>
            </a:r>
            <a:r>
              <a:rPr lang="en-US" sz="1000" dirty="0" err="1"/>
              <a:t>seatlist</a:t>
            </a:r>
            <a:r>
              <a:rPr lang="en-US" sz="1000" dirty="0"/>
              <a:t>){</a:t>
            </a:r>
          </a:p>
          <a:p>
            <a:r>
              <a:rPr lang="en-US" sz="1000" dirty="0"/>
              <a:t>            </a:t>
            </a:r>
          </a:p>
          <a:p>
            <a:r>
              <a:rPr lang="en-US" sz="1000" dirty="0"/>
              <a:t>            if(</a:t>
            </a:r>
            <a:r>
              <a:rPr lang="en-US" sz="1000" dirty="0" err="1"/>
              <a:t>s.isOccupied</a:t>
            </a:r>
            <a:r>
              <a:rPr lang="en-US" sz="1000" dirty="0"/>
              <a:t>()) return s;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    return null;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public int </a:t>
            </a:r>
            <a:r>
              <a:rPr lang="en-US" sz="1000" dirty="0" err="1"/>
              <a:t>g</a:t>
            </a:r>
            <a:r>
              <a:rPr lang="en-US" sz="1000" dirty="0" err="1">
                <a:solidFill>
                  <a:srgbClr val="66FFFF"/>
                </a:solidFill>
              </a:rPr>
              <a:t>etTotalCourseRevenues</a:t>
            </a:r>
            <a:r>
              <a:rPr lang="en-US" sz="1000" dirty="0"/>
              <a:t>(){</a:t>
            </a:r>
          </a:p>
          <a:p>
            <a:r>
              <a:rPr lang="en-US" sz="1000" dirty="0"/>
              <a:t>        int sum = 0;</a:t>
            </a:r>
          </a:p>
          <a:p>
            <a:r>
              <a:rPr lang="en-US" sz="1000" dirty="0"/>
              <a:t>        for(Seat s: </a:t>
            </a:r>
            <a:r>
              <a:rPr lang="en-US" sz="1000" dirty="0" err="1"/>
              <a:t>seatlist</a:t>
            </a:r>
            <a:r>
              <a:rPr lang="en-US" sz="1000" dirty="0"/>
              <a:t>){</a:t>
            </a:r>
          </a:p>
          <a:p>
            <a:r>
              <a:rPr lang="en-US" sz="1000" dirty="0"/>
              <a:t>            if(</a:t>
            </a:r>
            <a:r>
              <a:rPr lang="en-US" sz="1000" dirty="0" err="1"/>
              <a:t>s.isOccupied</a:t>
            </a:r>
            <a:r>
              <a:rPr lang="en-US" sz="1000" dirty="0"/>
              <a:t>()==true) sum = sum + </a:t>
            </a:r>
            <a:r>
              <a:rPr lang="en-US" sz="1000" dirty="0" err="1"/>
              <a:t>course.</a:t>
            </a:r>
            <a:r>
              <a:rPr lang="en-US" sz="1000" dirty="0" err="1">
                <a:solidFill>
                  <a:srgbClr val="66FFFF"/>
                </a:solidFill>
              </a:rPr>
              <a:t>getCoursePrice</a:t>
            </a:r>
            <a:r>
              <a:rPr lang="en-US" sz="1000" dirty="0"/>
              <a:t>();     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    return sum;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24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A9B1-890A-41DC-BFC3-20D72D2B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of registering students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069C-1148-4401-B489-C5FAD4EE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29602-6CCB-4E3B-A065-68EFDAAB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73CD7E-F82E-4AA3-B1D2-0D6F9A8E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301" y="575594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46292B7-07DC-4E5A-AC71-385DDF67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836" y="5860685"/>
            <a:ext cx="15239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Seat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3EE17886-9483-4AAB-9085-48335AD89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81" y="578671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1475E683-EFF3-4635-8F60-3044DAC26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387" y="5737575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/>
              <a:t>Seat Assignment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DF698E-38C9-4DDD-9C32-BA570717680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5001381" y="6060740"/>
            <a:ext cx="2383920" cy="30778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20">
            <a:extLst>
              <a:ext uri="{FF2B5EF4-FFF2-40B4-BE49-F238E27FC236}">
                <a16:creationId xmlns:a16="http://schemas.microsoft.com/office/drawing/2014/main" id="{827193FD-6D52-4AC0-9344-68720986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55" y="578671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9559C5C1-3F13-4A76-B394-398185064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55" y="5692914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Load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6F887B-A630-4F5E-B4D3-9FE264EEAF38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 bwMode="auto">
          <a:xfrm>
            <a:off x="1685255" y="6091518"/>
            <a:ext cx="2173126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20">
            <a:extLst>
              <a:ext uri="{FF2B5EF4-FFF2-40B4-BE49-F238E27FC236}">
                <a16:creationId xmlns:a16="http://schemas.microsoft.com/office/drawing/2014/main" id="{F6A2D810-B737-413A-A75E-F4529586A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79" y="3624944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9FA497AC-540F-4FF6-B2AA-42264E120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79" y="3707159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Transcript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E7E22524-ACD9-4C71-8A70-5ABB30F94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57" y="3705611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F21C1FF7-2B60-4144-8FB5-C094D6493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025" y="3624944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Offer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435FF1F-43A5-4551-86B6-726490013389}"/>
              </a:ext>
            </a:extLst>
          </p:cNvPr>
          <p:cNvSpPr/>
          <p:nvPr/>
        </p:nvSpPr>
        <p:spPr bwMode="auto">
          <a:xfrm>
            <a:off x="1014042" y="4328348"/>
            <a:ext cx="140665" cy="1279153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D698F1E-21C1-41C5-AD7F-A7C2B6A5160E}"/>
              </a:ext>
            </a:extLst>
          </p:cNvPr>
          <p:cNvSpPr/>
          <p:nvPr/>
        </p:nvSpPr>
        <p:spPr bwMode="auto">
          <a:xfrm>
            <a:off x="7875795" y="4395878"/>
            <a:ext cx="101139" cy="1210004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AF959-9D07-419B-95FD-6B4332AA2209}"/>
              </a:ext>
            </a:extLst>
          </p:cNvPr>
          <p:cNvSpPr/>
          <p:nvPr/>
        </p:nvSpPr>
        <p:spPr>
          <a:xfrm>
            <a:off x="181947" y="1284046"/>
            <a:ext cx="1752600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Registering a student</a:t>
            </a:r>
          </a:p>
          <a:p>
            <a:pPr algn="ctr"/>
            <a:r>
              <a:rPr lang="en-US" sz="1600" dirty="0"/>
              <a:t>(student side)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5B6E85-0806-43A0-A044-C1CEC9A7238A}"/>
              </a:ext>
            </a:extLst>
          </p:cNvPr>
          <p:cNvSpPr/>
          <p:nvPr/>
        </p:nvSpPr>
        <p:spPr>
          <a:xfrm>
            <a:off x="6487116" y="1458825"/>
            <a:ext cx="2813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Assigning student to a class (Schedule Side)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D60DB1-900F-4D95-981B-A3B2898AD0E8}"/>
              </a:ext>
            </a:extLst>
          </p:cNvPr>
          <p:cNvSpPr/>
          <p:nvPr/>
        </p:nvSpPr>
        <p:spPr>
          <a:xfrm>
            <a:off x="3108497" y="4062810"/>
            <a:ext cx="2813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Student is registered for a class (a fact)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1515263E-5CFE-43CF-ABBE-893C4431DAB0}"/>
              </a:ext>
            </a:extLst>
          </p:cNvPr>
          <p:cNvSpPr/>
          <p:nvPr/>
        </p:nvSpPr>
        <p:spPr bwMode="auto">
          <a:xfrm>
            <a:off x="4416619" y="5032504"/>
            <a:ext cx="197264" cy="704872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CE5F0261-1DE7-49F7-84E3-4465F80492B1}"/>
              </a:ext>
            </a:extLst>
          </p:cNvPr>
          <p:cNvSpPr/>
          <p:nvPr/>
        </p:nvSpPr>
        <p:spPr bwMode="auto">
          <a:xfrm>
            <a:off x="1879587" y="4947562"/>
            <a:ext cx="1524000" cy="228591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F4A3ADBB-FC0B-4BE5-B35B-59D373F9AD48}"/>
              </a:ext>
            </a:extLst>
          </p:cNvPr>
          <p:cNvSpPr/>
          <p:nvPr/>
        </p:nvSpPr>
        <p:spPr bwMode="auto">
          <a:xfrm rot="10800000">
            <a:off x="5537187" y="4927806"/>
            <a:ext cx="1524000" cy="228591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6593F8C9-D84D-40AD-AD45-F4E9C14A03BA}"/>
              </a:ext>
            </a:extLst>
          </p:cNvPr>
          <p:cNvSpPr/>
          <p:nvPr/>
        </p:nvSpPr>
        <p:spPr bwMode="auto">
          <a:xfrm>
            <a:off x="965187" y="3137922"/>
            <a:ext cx="304800" cy="401609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72882B3A-0644-4725-829E-DFB525442085}"/>
              </a:ext>
            </a:extLst>
          </p:cNvPr>
          <p:cNvSpPr/>
          <p:nvPr/>
        </p:nvSpPr>
        <p:spPr bwMode="auto">
          <a:xfrm>
            <a:off x="7823187" y="3102897"/>
            <a:ext cx="228600" cy="436634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54770D-D22D-4AE0-BFDF-1736B49A2844}"/>
              </a:ext>
            </a:extLst>
          </p:cNvPr>
          <p:cNvSpPr/>
          <p:nvPr/>
        </p:nvSpPr>
        <p:spPr>
          <a:xfrm>
            <a:off x="7942152" y="4701031"/>
            <a:ext cx="1194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Must find an empty seat</a:t>
            </a:r>
          </a:p>
        </p:txBody>
      </p:sp>
      <p:sp>
        <p:nvSpPr>
          <p:cNvPr id="63" name="Rectangle 20">
            <a:extLst>
              <a:ext uri="{FF2B5EF4-FFF2-40B4-BE49-F238E27FC236}">
                <a16:creationId xmlns:a16="http://schemas.microsoft.com/office/drawing/2014/main" id="{52929707-EBC1-4284-8AAE-D494E46A2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9768" y="225935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Text Box 21">
            <a:extLst>
              <a:ext uri="{FF2B5EF4-FFF2-40B4-BE49-F238E27FC236}">
                <a16:creationId xmlns:a16="http://schemas.microsoft.com/office/drawing/2014/main" id="{0E0591B3-11F2-4A72-A7B7-8F0E0AAF7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836" y="2178692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Schedule</a:t>
            </a:r>
          </a:p>
        </p:txBody>
      </p:sp>
      <p:sp>
        <p:nvSpPr>
          <p:cNvPr id="65" name="Rectangle 20">
            <a:extLst>
              <a:ext uri="{FF2B5EF4-FFF2-40B4-BE49-F238E27FC236}">
                <a16:creationId xmlns:a16="http://schemas.microsoft.com/office/drawing/2014/main" id="{98BF82B1-B752-4686-8CB0-3B6EB2890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39" y="2184714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" name="Text Box 21">
            <a:extLst>
              <a:ext uri="{FF2B5EF4-FFF2-40B4-BE49-F238E27FC236}">
                <a16:creationId xmlns:a16="http://schemas.microsoft.com/office/drawing/2014/main" id="{79C0937D-A843-4D1E-A56E-CBF742EB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52" y="2256333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82395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20FF820-A73B-4208-80CE-D123A5C54EC6}"/>
              </a:ext>
            </a:extLst>
          </p:cNvPr>
          <p:cNvSpPr/>
          <p:nvPr/>
        </p:nvSpPr>
        <p:spPr bwMode="auto">
          <a:xfrm>
            <a:off x="24021" y="5063577"/>
            <a:ext cx="3886200" cy="189712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F5B2F-4CC8-452B-9B12-DAAAA08F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5D70-4F24-4652-8AE2-B4F455D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8276" y="6400800"/>
            <a:ext cx="5486400" cy="457200"/>
          </a:xfrm>
        </p:spPr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720" y="3229947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625B8DC-D1E8-4777-B6E0-73818331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255" y="3334692"/>
            <a:ext cx="15239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Seat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2607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806" y="3211582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/>
              <a:t>Seat Assignment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5AE01-7230-4E12-B017-B70BF090568D}"/>
              </a:ext>
            </a:extLst>
          </p:cNvPr>
          <p:cNvGrpSpPr/>
          <p:nvPr/>
        </p:nvGrpSpPr>
        <p:grpSpPr>
          <a:xfrm>
            <a:off x="8458200" y="2349611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D05E9-140B-4823-A7BA-7E8B95D1A1F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ECA9-4157-41C7-A52B-46C85DCABF9C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20217-0F4A-44E4-A81E-689E1E644A5C}"/>
              </a:ext>
            </a:extLst>
          </p:cNvPr>
          <p:cNvGrpSpPr/>
          <p:nvPr/>
        </p:nvGrpSpPr>
        <p:grpSpPr>
          <a:xfrm>
            <a:off x="6981387" y="4475671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FAEB6-6C6D-43E1-9C61-55329D6248C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011F5-0038-40C9-9622-D4D565A636FB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4876800" y="3534747"/>
            <a:ext cx="2383920" cy="30778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20">
            <a:extLst>
              <a:ext uri="{FF2B5EF4-FFF2-40B4-BE49-F238E27FC236}">
                <a16:creationId xmlns:a16="http://schemas.microsoft.com/office/drawing/2014/main" id="{2BFD2907-E1B0-4B0C-B7DB-97F95ED7F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4" y="32607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701EA51F-FEB7-4398-B3A2-1ED77CFC1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4" y="3166921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Load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350537-EFB7-4F10-AE8D-3FC5D3B68D8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 bwMode="auto">
          <a:xfrm>
            <a:off x="1560674" y="3565525"/>
            <a:ext cx="2173126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FEDE90-CB40-4FB1-8E4A-E91D4C6620CA}"/>
              </a:ext>
            </a:extLst>
          </p:cNvPr>
          <p:cNvGrpSpPr/>
          <p:nvPr/>
        </p:nvGrpSpPr>
        <p:grpSpPr>
          <a:xfrm>
            <a:off x="-128071" y="2614831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81AD451-48AD-434F-AFC1-A7F4A1262F27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3CD762-3D62-44DB-9469-5251AC922CEF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31" name="Rectangle 20">
            <a:extLst>
              <a:ext uri="{FF2B5EF4-FFF2-40B4-BE49-F238E27FC236}">
                <a16:creationId xmlns:a16="http://schemas.microsoft.com/office/drawing/2014/main" id="{C31A4FF9-64D7-432C-B8C5-E3C5F5EB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98" y="1098951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Text Box 21">
            <a:extLst>
              <a:ext uri="{FF2B5EF4-FFF2-40B4-BE49-F238E27FC236}">
                <a16:creationId xmlns:a16="http://schemas.microsoft.com/office/drawing/2014/main" id="{675779D8-AB5F-4826-8072-15B46AC9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98" y="1181166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Transcript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B79A1198-432A-4034-8F10-D77C2855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76" y="117961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B4A8347F-B3B9-4872-A80D-D69C54E35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444" y="1098951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Offer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906451-F9E1-424D-9A21-5DC4320ECDCD}"/>
              </a:ext>
            </a:extLst>
          </p:cNvPr>
          <p:cNvSpPr/>
          <p:nvPr/>
        </p:nvSpPr>
        <p:spPr bwMode="auto">
          <a:xfrm>
            <a:off x="889461" y="1802355"/>
            <a:ext cx="140665" cy="1279153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62FD999A-BC97-4097-A8DF-DAA441B65725}"/>
              </a:ext>
            </a:extLst>
          </p:cNvPr>
          <p:cNvSpPr/>
          <p:nvPr/>
        </p:nvSpPr>
        <p:spPr bwMode="auto">
          <a:xfrm>
            <a:off x="7751214" y="1869885"/>
            <a:ext cx="101139" cy="1210004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2AD72F-AC3E-4F3D-8EDF-ED01554A8001}"/>
              </a:ext>
            </a:extLst>
          </p:cNvPr>
          <p:cNvSpPr/>
          <p:nvPr/>
        </p:nvSpPr>
        <p:spPr>
          <a:xfrm>
            <a:off x="5125324" y="1990513"/>
            <a:ext cx="2727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Seat </a:t>
            </a:r>
            <a:r>
              <a:rPr lang="en-US" sz="1400" dirty="0" err="1">
                <a:solidFill>
                  <a:srgbClr val="FF0000"/>
                </a:solidFill>
              </a:rPr>
              <a:t>seat</a:t>
            </a:r>
            <a:r>
              <a:rPr lang="en-US" sz="1400" dirty="0"/>
              <a:t> = </a:t>
            </a:r>
            <a:r>
              <a:rPr lang="en-US" sz="1400" dirty="0" err="1"/>
              <a:t>co.getEmptySeat</a:t>
            </a:r>
            <a:r>
              <a:rPr lang="en-US" sz="1400" dirty="0"/>
              <a:t>();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8B73D4-6609-46AB-AFD8-226320A3BE27}"/>
              </a:ext>
            </a:extLst>
          </p:cNvPr>
          <p:cNvSpPr/>
          <p:nvPr/>
        </p:nvSpPr>
        <p:spPr>
          <a:xfrm>
            <a:off x="4017899" y="3916493"/>
            <a:ext cx="5029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SeatAssignment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66FFFF"/>
                </a:solidFill>
              </a:rPr>
              <a:t>sa</a:t>
            </a:r>
            <a:r>
              <a:rPr lang="en-US" sz="1400" dirty="0"/>
              <a:t>=  </a:t>
            </a:r>
            <a:r>
              <a:rPr lang="en-US" sz="1400" dirty="0" err="1">
                <a:solidFill>
                  <a:srgbClr val="FF0000"/>
                </a:solidFill>
              </a:rPr>
              <a:t>seat</a:t>
            </a:r>
            <a:r>
              <a:rPr lang="en-US" sz="1400" dirty="0" err="1"/>
              <a:t>.newSeatAssignment</a:t>
            </a:r>
            <a:r>
              <a:rPr lang="en-US" sz="1400" dirty="0"/>
              <a:t>();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7C19278F-0473-48C8-8107-07CF706BCD84}"/>
              </a:ext>
            </a:extLst>
          </p:cNvPr>
          <p:cNvSpPr/>
          <p:nvPr/>
        </p:nvSpPr>
        <p:spPr bwMode="auto">
          <a:xfrm>
            <a:off x="5905530" y="2342947"/>
            <a:ext cx="73552" cy="1489936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3D4924-0151-4756-8417-13CB0C0506C0}"/>
              </a:ext>
            </a:extLst>
          </p:cNvPr>
          <p:cNvSpPr/>
          <p:nvPr/>
        </p:nvSpPr>
        <p:spPr>
          <a:xfrm>
            <a:off x="-66420" y="5228838"/>
            <a:ext cx="4257869" cy="161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 public </a:t>
            </a:r>
            <a:r>
              <a:rPr lang="en-US" sz="1050" dirty="0" err="1">
                <a:solidFill>
                  <a:schemeClr val="tx1"/>
                </a:solidFill>
              </a:rPr>
              <a:t>SeatAssignment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newSeatAssignment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CourseOffer</a:t>
            </a:r>
            <a:r>
              <a:rPr lang="en-US" sz="1050" dirty="0">
                <a:solidFill>
                  <a:schemeClr val="tx1"/>
                </a:solidFill>
              </a:rPr>
              <a:t> co){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    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    Seat </a:t>
            </a:r>
            <a:r>
              <a:rPr lang="en-US" sz="1050" dirty="0" err="1">
                <a:solidFill>
                  <a:schemeClr val="tx1"/>
                </a:solidFill>
              </a:rPr>
              <a:t>seat</a:t>
            </a:r>
            <a:r>
              <a:rPr lang="en-US" sz="1050" dirty="0">
                <a:solidFill>
                  <a:schemeClr val="tx1"/>
                </a:solidFill>
              </a:rPr>
              <a:t> = </a:t>
            </a:r>
            <a:r>
              <a:rPr lang="en-US" sz="1050" dirty="0" err="1">
                <a:solidFill>
                  <a:schemeClr val="tx1"/>
                </a:solidFill>
              </a:rPr>
              <a:t>co.getEmptySeat</a:t>
            </a:r>
            <a:r>
              <a:rPr lang="en-US" sz="1050" dirty="0">
                <a:solidFill>
                  <a:schemeClr val="tx1"/>
                </a:solidFill>
              </a:rPr>
              <a:t>(); // seat linked to </a:t>
            </a:r>
            <a:r>
              <a:rPr lang="en-US" sz="1050" dirty="0" err="1">
                <a:solidFill>
                  <a:schemeClr val="tx1"/>
                </a:solidFill>
              </a:rPr>
              <a:t>courseoffer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        if (seat==null) return null;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    </a:t>
            </a:r>
            <a:r>
              <a:rPr lang="en-US" sz="1050" dirty="0" err="1">
                <a:solidFill>
                  <a:schemeClr val="tx1"/>
                </a:solidFill>
              </a:rPr>
              <a:t>SeatAssignment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sa</a:t>
            </a:r>
            <a:r>
              <a:rPr lang="en-US" sz="1050" dirty="0">
                <a:solidFill>
                  <a:schemeClr val="tx1"/>
                </a:solidFill>
              </a:rPr>
              <a:t> = </a:t>
            </a:r>
            <a:r>
              <a:rPr lang="en-US" sz="1050" dirty="0" err="1">
                <a:solidFill>
                  <a:schemeClr val="tx1"/>
                </a:solidFill>
              </a:rPr>
              <a:t>seat.newSeatAssignment</a:t>
            </a:r>
            <a:r>
              <a:rPr lang="en-US" sz="1050" dirty="0">
                <a:solidFill>
                  <a:schemeClr val="tx1"/>
                </a:solidFill>
              </a:rPr>
              <a:t>();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    </a:t>
            </a:r>
            <a:r>
              <a:rPr lang="en-US" sz="1050" dirty="0" err="1">
                <a:solidFill>
                  <a:schemeClr val="tx1"/>
                </a:solidFill>
              </a:rPr>
              <a:t>seatassignments.add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sa</a:t>
            </a:r>
            <a:r>
              <a:rPr lang="en-US" sz="1050" dirty="0">
                <a:solidFill>
                  <a:schemeClr val="tx1"/>
                </a:solidFill>
              </a:rPr>
              <a:t>);  //add to students course load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    return </a:t>
            </a:r>
            <a:r>
              <a:rPr lang="en-US" sz="1050" dirty="0" err="1">
                <a:solidFill>
                  <a:schemeClr val="tx1"/>
                </a:solidFill>
              </a:rPr>
              <a:t>sa</a:t>
            </a:r>
            <a:r>
              <a:rPr lang="en-US" sz="1050" dirty="0">
                <a:solidFill>
                  <a:schemeClr val="tx1"/>
                </a:solidFill>
              </a:rPr>
              <a:t>;</a:t>
            </a:r>
          </a:p>
          <a:p>
            <a:r>
              <a:rPr lang="en-US" sz="105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75D8B1-F671-467C-B362-3C029FC5A941}"/>
              </a:ext>
            </a:extLst>
          </p:cNvPr>
          <p:cNvSpPr/>
          <p:nvPr/>
        </p:nvSpPr>
        <p:spPr>
          <a:xfrm>
            <a:off x="2387030" y="4582454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seatassignments.add</a:t>
            </a:r>
            <a:r>
              <a:rPr lang="en-US" dirty="0"/>
              <a:t>(</a:t>
            </a:r>
            <a:r>
              <a:rPr lang="en-US" dirty="0" err="1">
                <a:solidFill>
                  <a:srgbClr val="66FFFF"/>
                </a:solidFill>
              </a:rPr>
              <a:t>sa</a:t>
            </a:r>
            <a:r>
              <a:rPr lang="en-US" dirty="0"/>
              <a:t>);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C10DB589-FCDE-43CB-917E-6948841517A0}"/>
              </a:ext>
            </a:extLst>
          </p:cNvPr>
          <p:cNvSpPr/>
          <p:nvPr/>
        </p:nvSpPr>
        <p:spPr bwMode="auto">
          <a:xfrm>
            <a:off x="5449076" y="4183984"/>
            <a:ext cx="152400" cy="533400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" name="Arrow: Left-Up 2">
            <a:extLst>
              <a:ext uri="{FF2B5EF4-FFF2-40B4-BE49-F238E27FC236}">
                <a16:creationId xmlns:a16="http://schemas.microsoft.com/office/drawing/2014/main" id="{2175105B-38C6-4572-BDB6-C8C0333CCB99}"/>
              </a:ext>
            </a:extLst>
          </p:cNvPr>
          <p:cNvSpPr/>
          <p:nvPr/>
        </p:nvSpPr>
        <p:spPr bwMode="auto">
          <a:xfrm flipH="1">
            <a:off x="685800" y="4354448"/>
            <a:ext cx="1383286" cy="556165"/>
          </a:xfrm>
          <a:prstGeom prst="leftUpArrow">
            <a:avLst>
              <a:gd name="adj1" fmla="val 28356"/>
              <a:gd name="adj2" fmla="val 21225"/>
              <a:gd name="adj3" fmla="val 25000"/>
            </a:avLst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3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5B2F-4CC8-452B-9B12-DAAAA08F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assign a teacher to a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16A9-B368-425A-B7D7-63DBAB1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5D70-4F24-4652-8AE2-B4F455D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282" y="3617872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625B8DC-D1E8-4777-B6E0-73818331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81" y="3559314"/>
            <a:ext cx="15239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Course Offer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542" y="3599043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142" y="3567676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/>
              <a:t>Faculty Assignment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5AE01-7230-4E12-B017-B70BF090568D}"/>
              </a:ext>
            </a:extLst>
          </p:cNvPr>
          <p:cNvGrpSpPr/>
          <p:nvPr/>
        </p:nvGrpSpPr>
        <p:grpSpPr>
          <a:xfrm>
            <a:off x="6599082" y="2277553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D05E9-140B-4823-A7BA-7E8B95D1A1F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ECA9-4157-41C7-A52B-46C85DCABF9C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20217-0F4A-44E4-A81E-689E1E644A5C}"/>
              </a:ext>
            </a:extLst>
          </p:cNvPr>
          <p:cNvGrpSpPr/>
          <p:nvPr/>
        </p:nvGrpSpPr>
        <p:grpSpPr>
          <a:xfrm>
            <a:off x="3970142" y="2284481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FAEB6-6C6D-43E1-9C61-55329D6248C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011F5-0038-40C9-9622-D4D565A636FB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>
            <a:off x="4884542" y="3903843"/>
            <a:ext cx="1409740" cy="18829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20">
            <a:extLst>
              <a:ext uri="{FF2B5EF4-FFF2-40B4-BE49-F238E27FC236}">
                <a16:creationId xmlns:a16="http://schemas.microsoft.com/office/drawing/2014/main" id="{4820EEC8-B3E9-40CB-BBC2-9DB75905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355" y="3580214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328FF55B-1D50-4ABD-907F-2E4C192CB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955" y="3644847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Person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1EA331-B5D6-4F5F-AE35-882113818DD6}"/>
              </a:ext>
            </a:extLst>
          </p:cNvPr>
          <p:cNvGrpSpPr/>
          <p:nvPr/>
        </p:nvGrpSpPr>
        <p:grpSpPr>
          <a:xfrm>
            <a:off x="1392955" y="2265652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6D693F1-030E-46D8-A31D-A10776A30883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380273-B1E2-47AC-B0C0-71912231B973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49A6F6-4E44-468B-BEFF-1FED0236C222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2307355" y="3885014"/>
            <a:ext cx="1409740" cy="18829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63C2B14-90B1-4D01-9EA3-CC0EADD5731F}"/>
              </a:ext>
            </a:extLst>
          </p:cNvPr>
          <p:cNvSpPr/>
          <p:nvPr/>
        </p:nvSpPr>
        <p:spPr bwMode="auto">
          <a:xfrm rot="10800000">
            <a:off x="4959806" y="4671349"/>
            <a:ext cx="2577187" cy="395797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A0280-5121-4F8A-BD04-14BD51683F12}"/>
              </a:ext>
            </a:extLst>
          </p:cNvPr>
          <p:cNvSpPr/>
          <p:nvPr/>
        </p:nvSpPr>
        <p:spPr bwMode="auto">
          <a:xfrm>
            <a:off x="1171161" y="4724665"/>
            <a:ext cx="2577187" cy="395797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2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6A0D30-65B5-4BE1-9902-6AFD506F63D7}"/>
              </a:ext>
            </a:extLst>
          </p:cNvPr>
          <p:cNvCxnSpPr>
            <a:cxnSpLocks/>
            <a:stCxn id="25" idx="3"/>
          </p:cNvCxnSpPr>
          <p:nvPr/>
        </p:nvCxnSpPr>
        <p:spPr bwMode="auto">
          <a:xfrm>
            <a:off x="1286731" y="3669740"/>
            <a:ext cx="1441722" cy="7734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FF5B2F-4CC8-452B-9B12-DAAAA08F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assign a teacher to a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16A9-B368-425A-B7D7-63DBAB1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5D70-4F24-4652-8AE2-B4F455D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3528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625B8DC-D1E8-4777-B6E0-73818331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399" y="3294242"/>
            <a:ext cx="15239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Course Offer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860" y="3333971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460" y="3302604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/>
              <a:t>Faculty Assignment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5AE01-7230-4E12-B017-B70BF090568D}"/>
              </a:ext>
            </a:extLst>
          </p:cNvPr>
          <p:cNvGrpSpPr/>
          <p:nvPr/>
        </p:nvGrpSpPr>
        <p:grpSpPr>
          <a:xfrm>
            <a:off x="7772400" y="2012481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D05E9-140B-4823-A7BA-7E8B95D1A1F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ECA9-4157-41C7-A52B-46C85DCABF9C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20217-0F4A-44E4-A81E-689E1E644A5C}"/>
              </a:ext>
            </a:extLst>
          </p:cNvPr>
          <p:cNvGrpSpPr/>
          <p:nvPr/>
        </p:nvGrpSpPr>
        <p:grpSpPr>
          <a:xfrm>
            <a:off x="5143460" y="2019409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FAEB6-6C6D-43E1-9C61-55329D6248C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011F5-0038-40C9-9622-D4D565A636FB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>
            <a:off x="6057860" y="3638771"/>
            <a:ext cx="1409740" cy="18829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20">
            <a:extLst>
              <a:ext uri="{FF2B5EF4-FFF2-40B4-BE49-F238E27FC236}">
                <a16:creationId xmlns:a16="http://schemas.microsoft.com/office/drawing/2014/main" id="{4820EEC8-B3E9-40CB-BBC2-9DB75905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673" y="3315142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328FF55B-1D50-4ABD-907F-2E4C192CB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919" y="3294242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Faculty Profile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1EA331-B5D6-4F5F-AE35-882113818DD6}"/>
              </a:ext>
            </a:extLst>
          </p:cNvPr>
          <p:cNvGrpSpPr/>
          <p:nvPr/>
        </p:nvGrpSpPr>
        <p:grpSpPr>
          <a:xfrm>
            <a:off x="2566273" y="2000580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6D693F1-030E-46D8-A31D-A10776A30883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380273-B1E2-47AC-B0C0-71912231B973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49A6F6-4E44-468B-BEFF-1FED0236C222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3480673" y="3619942"/>
            <a:ext cx="1409740" cy="18829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63C2B14-90B1-4D01-9EA3-CC0EADD5731F}"/>
              </a:ext>
            </a:extLst>
          </p:cNvPr>
          <p:cNvSpPr/>
          <p:nvPr/>
        </p:nvSpPr>
        <p:spPr bwMode="auto">
          <a:xfrm rot="10800000">
            <a:off x="6133123" y="4406276"/>
            <a:ext cx="1447799" cy="395797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A0280-5121-4F8A-BD04-14BD51683F12}"/>
              </a:ext>
            </a:extLst>
          </p:cNvPr>
          <p:cNvSpPr/>
          <p:nvPr/>
        </p:nvSpPr>
        <p:spPr bwMode="auto">
          <a:xfrm>
            <a:off x="3648719" y="4459593"/>
            <a:ext cx="1272947" cy="395797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A4A9158A-0B87-4CC3-9D9B-8E1CE5759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31" y="336494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4DEB7C85-D359-41D6-9ED4-0C0ED2546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669" y="3429573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Person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CD21E4B-F93A-4C2E-8991-A4C5571B9FA6}"/>
              </a:ext>
            </a:extLst>
          </p:cNvPr>
          <p:cNvSpPr/>
          <p:nvPr/>
        </p:nvSpPr>
        <p:spPr bwMode="auto">
          <a:xfrm rot="10800000">
            <a:off x="455082" y="4459593"/>
            <a:ext cx="1663298" cy="395797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FACFAF-78A9-4E05-B5B2-CAB2B6B00431}"/>
              </a:ext>
            </a:extLst>
          </p:cNvPr>
          <p:cNvGrpSpPr/>
          <p:nvPr/>
        </p:nvGrpSpPr>
        <p:grpSpPr>
          <a:xfrm>
            <a:off x="280233" y="2019409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507ABF-2E69-4643-AD0C-1B0B639CD1D5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7399F1-3654-4A2F-8A7E-0A29B1D6A13A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8815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6A0D30-65B5-4BE1-9902-6AFD506F63D7}"/>
              </a:ext>
            </a:extLst>
          </p:cNvPr>
          <p:cNvCxnSpPr>
            <a:cxnSpLocks/>
            <a:stCxn id="25" idx="3"/>
          </p:cNvCxnSpPr>
          <p:nvPr/>
        </p:nvCxnSpPr>
        <p:spPr bwMode="auto">
          <a:xfrm>
            <a:off x="1328057" y="4252135"/>
            <a:ext cx="1441722" cy="7734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FF5B2F-4CC8-452B-9B12-DAAAA08F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assign a teacher to a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16A9-B368-425A-B7D7-63DBAB1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5D70-4F24-4652-8AE2-B4F455D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926" y="393519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625B8DC-D1E8-4777-B6E0-73818331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725" y="3876637"/>
            <a:ext cx="15239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Course Offer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86" y="391636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786" y="3884999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/>
              <a:t>Faculty Assignment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>
            <a:off x="6099186" y="4221166"/>
            <a:ext cx="1409740" cy="18829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20">
            <a:extLst>
              <a:ext uri="{FF2B5EF4-FFF2-40B4-BE49-F238E27FC236}">
                <a16:creationId xmlns:a16="http://schemas.microsoft.com/office/drawing/2014/main" id="{4820EEC8-B3E9-40CB-BBC2-9DB75905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999" y="3897537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328FF55B-1D50-4ABD-907F-2E4C192CB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2245" y="3876637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Faculty Profile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49A6F6-4E44-468B-BEFF-1FED0236C222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3521999" y="4202337"/>
            <a:ext cx="1409740" cy="18829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63C2B14-90B1-4D01-9EA3-CC0EADD5731F}"/>
              </a:ext>
            </a:extLst>
          </p:cNvPr>
          <p:cNvSpPr/>
          <p:nvPr/>
        </p:nvSpPr>
        <p:spPr bwMode="auto">
          <a:xfrm rot="10800000">
            <a:off x="6174449" y="4988671"/>
            <a:ext cx="1447799" cy="395797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A0280-5121-4F8A-BD04-14BD51683F12}"/>
              </a:ext>
            </a:extLst>
          </p:cNvPr>
          <p:cNvSpPr/>
          <p:nvPr/>
        </p:nvSpPr>
        <p:spPr bwMode="auto">
          <a:xfrm>
            <a:off x="3690045" y="5041988"/>
            <a:ext cx="1272947" cy="395797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A4A9158A-0B87-4CC3-9D9B-8E1CE5759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57" y="394733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4DEB7C85-D359-41D6-9ED4-0C0ED2546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7" y="4011968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Person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CD21E4B-F93A-4C2E-8991-A4C5571B9FA6}"/>
              </a:ext>
            </a:extLst>
          </p:cNvPr>
          <p:cNvSpPr/>
          <p:nvPr/>
        </p:nvSpPr>
        <p:spPr bwMode="auto">
          <a:xfrm rot="10800000">
            <a:off x="496408" y="5041988"/>
            <a:ext cx="1663298" cy="395797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792734D2-91DD-47B5-A979-8CB1753D5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649" y="179877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902AFFFE-B9AE-41D5-8CF7-9B2908031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249" y="1765404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Faculty Directory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34840D24-89ED-440D-9003-04E696706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563" y="1799461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EDB43E9C-FC26-48CB-A8DF-0CF9E2D96594}"/>
              </a:ext>
            </a:extLst>
          </p:cNvPr>
          <p:cNvSpPr/>
          <p:nvPr/>
        </p:nvSpPr>
        <p:spPr bwMode="auto">
          <a:xfrm>
            <a:off x="2891312" y="2502174"/>
            <a:ext cx="140665" cy="1279153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D3802CDC-180A-4332-A54D-8CDF5416961C}"/>
              </a:ext>
            </a:extLst>
          </p:cNvPr>
          <p:cNvSpPr/>
          <p:nvPr/>
        </p:nvSpPr>
        <p:spPr bwMode="auto">
          <a:xfrm>
            <a:off x="8042401" y="2489728"/>
            <a:ext cx="101139" cy="1210004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E1682F02-722D-495B-8B93-3C35C656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501" y="1718794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Schedule</a:t>
            </a:r>
          </a:p>
        </p:txBody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88F38853-4B69-442F-955E-B5DFFCA5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77" y="1820287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133323FA-DEB8-49FA-A563-862A625B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7" y="1786921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Person Directory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369CB46-0505-4B3A-812B-2602EEF51162}"/>
              </a:ext>
            </a:extLst>
          </p:cNvPr>
          <p:cNvSpPr/>
          <p:nvPr/>
        </p:nvSpPr>
        <p:spPr bwMode="auto">
          <a:xfrm>
            <a:off x="727640" y="2523691"/>
            <a:ext cx="140665" cy="1279153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69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5B2F-4CC8-452B-9B12-DAAAA08F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06" y="1228217"/>
            <a:ext cx="7924800" cy="762000"/>
          </a:xfrm>
        </p:spPr>
        <p:txBody>
          <a:bodyPr/>
          <a:lstStyle/>
          <a:p>
            <a:r>
              <a:rPr lang="en-US" dirty="0"/>
              <a:t>The binding object is shared by both. The faculty assignment knows the teacher and the course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16A9-B368-425A-B7D7-63DBAB1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5D70-4F24-4652-8AE2-B4F455D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40" y="360022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625B8DC-D1E8-4777-B6E0-73818331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039" y="3541671"/>
            <a:ext cx="15239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Course Offer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581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3550033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/>
              <a:t>Faculty Assignment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>
            <a:off x="5143500" y="3886200"/>
            <a:ext cx="1409740" cy="18829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20">
            <a:extLst>
              <a:ext uri="{FF2B5EF4-FFF2-40B4-BE49-F238E27FC236}">
                <a16:creationId xmlns:a16="http://schemas.microsoft.com/office/drawing/2014/main" id="{4820EEC8-B3E9-40CB-BBC2-9DB75905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313" y="3562571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328FF55B-1D50-4ABD-907F-2E4C192CB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559" y="3541671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Faculty Profile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49A6F6-4E44-468B-BEFF-1FED0236C222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2566313" y="3867371"/>
            <a:ext cx="1409740" cy="18829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EAC2E0-22CB-429A-8B41-F6E8151B4E57}"/>
              </a:ext>
            </a:extLst>
          </p:cNvPr>
          <p:cNvGrpSpPr/>
          <p:nvPr/>
        </p:nvGrpSpPr>
        <p:grpSpPr>
          <a:xfrm>
            <a:off x="616297" y="3042167"/>
            <a:ext cx="4167709" cy="1560098"/>
            <a:chOff x="404290" y="2992238"/>
            <a:chExt cx="4167709" cy="1560098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11D1EB8A-C121-40AC-975C-6C6ED152CF3F}"/>
                </a:ext>
              </a:extLst>
            </p:cNvPr>
            <p:cNvSpPr/>
            <p:nvPr/>
          </p:nvSpPr>
          <p:spPr bwMode="auto">
            <a:xfrm>
              <a:off x="484120" y="3057936"/>
              <a:ext cx="4072558" cy="1447800"/>
            </a:xfrm>
            <a:prstGeom prst="arc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CCC848BF-2051-4095-93B0-F4BD8CCB830C}"/>
                </a:ext>
              </a:extLst>
            </p:cNvPr>
            <p:cNvSpPr/>
            <p:nvPr/>
          </p:nvSpPr>
          <p:spPr bwMode="auto">
            <a:xfrm flipV="1">
              <a:off x="404290" y="2992238"/>
              <a:ext cx="4167709" cy="1560098"/>
            </a:xfrm>
            <a:prstGeom prst="arc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C05300-A21D-4071-BC70-46ED62465F96}"/>
              </a:ext>
            </a:extLst>
          </p:cNvPr>
          <p:cNvGrpSpPr/>
          <p:nvPr/>
        </p:nvGrpSpPr>
        <p:grpSpPr>
          <a:xfrm>
            <a:off x="4338739" y="3106151"/>
            <a:ext cx="3731806" cy="1560098"/>
            <a:chOff x="4635805" y="3026737"/>
            <a:chExt cx="3731806" cy="1560098"/>
          </a:xfrm>
        </p:grpSpPr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80E53128-2BAA-4CED-A354-C0A10E89923E}"/>
                </a:ext>
              </a:extLst>
            </p:cNvPr>
            <p:cNvSpPr/>
            <p:nvPr/>
          </p:nvSpPr>
          <p:spPr bwMode="auto">
            <a:xfrm flipH="1">
              <a:off x="4635805" y="3092435"/>
              <a:ext cx="3631636" cy="1447800"/>
            </a:xfrm>
            <a:prstGeom prst="arc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1777415C-4615-4AED-A398-A45A91707465}"/>
                </a:ext>
              </a:extLst>
            </p:cNvPr>
            <p:cNvSpPr/>
            <p:nvPr/>
          </p:nvSpPr>
          <p:spPr bwMode="auto">
            <a:xfrm flipH="1" flipV="1">
              <a:off x="4651126" y="3026737"/>
              <a:ext cx="3716485" cy="1560098"/>
            </a:xfrm>
            <a:prstGeom prst="arc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</p:grp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05651095-5724-4C36-870F-588B4D2F8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4972"/>
            <a:ext cx="6454699" cy="16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1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FBA3-DEE6-47CC-A1AA-4114A7FC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42E3-1201-4C46-8BE9-767368A2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C1816-2B8F-4E25-B439-2230D9C6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5F2C2-109A-41CC-A637-8C6408124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050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5DD59BC-3EDB-4813-BE78-292530BBC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969919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Department</a:t>
            </a: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9EB5B567-1777-41B8-88B6-08F0657F5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833" y="345544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4">
            <a:extLst>
              <a:ext uri="{FF2B5EF4-FFF2-40B4-BE49-F238E27FC236}">
                <a16:creationId xmlns:a16="http://schemas.microsoft.com/office/drawing/2014/main" id="{8B5EC981-94D6-4610-88D7-A414833D9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585" y="3409408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Schedule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D96D628-A6D7-47A8-9F74-F65789C7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92" y="499252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83300A9D-A8FB-4690-9076-A42478E19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233" y="4941448"/>
            <a:ext cx="1600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Offer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B773E9-8527-4D81-BB9C-B482A28F1A17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>
            <a:off x="3216292" y="4043957"/>
            <a:ext cx="0" cy="948569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64D19126-A58C-4238-814C-3A64978C4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162" y="342227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CA3F3C-9CE2-468E-A6E2-72CA0244510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 flipH="1">
            <a:off x="3240333" y="2514600"/>
            <a:ext cx="1064967" cy="940846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22">
            <a:extLst>
              <a:ext uri="{FF2B5EF4-FFF2-40B4-BE49-F238E27FC236}">
                <a16:creationId xmlns:a16="http://schemas.microsoft.com/office/drawing/2014/main" id="{D464D005-A539-41CB-B4CD-CC57945B6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162" y="496905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EEE85235-F317-42CC-9F04-EC212E48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357" y="3349656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Catalog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986DDD-49C9-45FC-9977-69ED7E962611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 bwMode="auto">
          <a:xfrm flipV="1">
            <a:off x="5598662" y="4031870"/>
            <a:ext cx="0" cy="937185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8C3229-41F7-40C6-A9E6-B1B2172BC871}"/>
              </a:ext>
            </a:extLst>
          </p:cNvPr>
          <p:cNvCxnSpPr>
            <a:stCxn id="6" idx="2"/>
            <a:endCxn id="13" idx="0"/>
          </p:cNvCxnSpPr>
          <p:nvPr/>
        </p:nvCxnSpPr>
        <p:spPr bwMode="auto">
          <a:xfrm>
            <a:off x="4305300" y="2514600"/>
            <a:ext cx="1293362" cy="90767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1A977E-8DE7-44FA-95FE-6602A9700F91}"/>
              </a:ext>
            </a:extLst>
          </p:cNvPr>
          <p:cNvCxnSpPr>
            <a:stCxn id="10" idx="3"/>
            <a:endCxn id="16" idx="1"/>
          </p:cNvCxnSpPr>
          <p:nvPr/>
        </p:nvCxnSpPr>
        <p:spPr bwMode="auto">
          <a:xfrm flipV="1">
            <a:off x="3787792" y="5273855"/>
            <a:ext cx="1239370" cy="23471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3">
            <a:extLst>
              <a:ext uri="{FF2B5EF4-FFF2-40B4-BE49-F238E27FC236}">
                <a16:creationId xmlns:a16="http://schemas.microsoft.com/office/drawing/2014/main" id="{847F8C5B-3D44-4162-BAD8-5EDB13E8D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562" y="503454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8E307381-2D2A-4AC8-9944-D6CCF7EF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518" y="4264918"/>
            <a:ext cx="330932" cy="400110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971B5A15-9C66-489A-8A3F-21746A3E4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708" y="4696654"/>
            <a:ext cx="410183" cy="495927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247BA89D-CAD0-4349-AD44-D281A2269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6194" y="3078215"/>
            <a:ext cx="330932" cy="400110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117B6AB0-7474-49EA-B517-9E9C0388B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512" y="4653960"/>
            <a:ext cx="330932" cy="400110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AB382995-D94F-447F-B8CF-94E816424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281" y="3132994"/>
            <a:ext cx="330932" cy="400110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55D94F7-7206-4D6F-B2A3-577862738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8289" y="4364533"/>
            <a:ext cx="330932" cy="400110"/>
          </a:xfrm>
          <a:prstGeom prst="rect">
            <a:avLst/>
          </a:prstGeom>
        </p:spPr>
      </p:pic>
      <p:sp>
        <p:nvSpPr>
          <p:cNvPr id="38" name="Right Brace 37">
            <a:extLst>
              <a:ext uri="{FF2B5EF4-FFF2-40B4-BE49-F238E27FC236}">
                <a16:creationId xmlns:a16="http://schemas.microsoft.com/office/drawing/2014/main" id="{D46EA2B0-595B-4445-AACC-A29A001DFF47}"/>
              </a:ext>
            </a:extLst>
          </p:cNvPr>
          <p:cNvSpPr/>
          <p:nvPr/>
        </p:nvSpPr>
        <p:spPr bwMode="auto">
          <a:xfrm>
            <a:off x="6580121" y="1828800"/>
            <a:ext cx="506479" cy="1524000"/>
          </a:xfrm>
          <a:prstGeom prst="rightBrac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9A5151-975C-4220-826E-78AB29D2217F}"/>
              </a:ext>
            </a:extLst>
          </p:cNvPr>
          <p:cNvSpPr txBox="1"/>
          <p:nvPr/>
        </p:nvSpPr>
        <p:spPr>
          <a:xfrm>
            <a:off x="7391400" y="235990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207928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5B2F-4CC8-452B-9B12-DAAAA08F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teacher for the class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720" y="3229947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2607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806" y="3211582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/>
              <a:t>Faculty Assignment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5AE01-7230-4E12-B017-B70BF090568D}"/>
              </a:ext>
            </a:extLst>
          </p:cNvPr>
          <p:cNvGrpSpPr/>
          <p:nvPr/>
        </p:nvGrpSpPr>
        <p:grpSpPr>
          <a:xfrm>
            <a:off x="8458200" y="2349611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D05E9-140B-4823-A7BA-7E8B95D1A1F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ECA9-4157-41C7-A52B-46C85DCABF9C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20217-0F4A-44E4-A81E-689E1E644A5C}"/>
              </a:ext>
            </a:extLst>
          </p:cNvPr>
          <p:cNvGrpSpPr/>
          <p:nvPr/>
        </p:nvGrpSpPr>
        <p:grpSpPr>
          <a:xfrm>
            <a:off x="3910221" y="1079157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FAEB6-6C6D-43E1-9C61-55329D6248C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011F5-0038-40C9-9622-D4D565A636FB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4876800" y="3534747"/>
            <a:ext cx="2383920" cy="30778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20">
            <a:extLst>
              <a:ext uri="{FF2B5EF4-FFF2-40B4-BE49-F238E27FC236}">
                <a16:creationId xmlns:a16="http://schemas.microsoft.com/office/drawing/2014/main" id="{2BFD2907-E1B0-4B0C-B7DB-97F95ED7F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4" y="32607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701EA51F-FEB7-4398-B3A2-1ED77CFC1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4" y="3166921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Faculty Profile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350537-EFB7-4F10-AE8D-3FC5D3B68D8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 bwMode="auto">
          <a:xfrm>
            <a:off x="1560674" y="3565525"/>
            <a:ext cx="2173126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FEDE90-CB40-4FB1-8E4A-E91D4C6620CA}"/>
              </a:ext>
            </a:extLst>
          </p:cNvPr>
          <p:cNvGrpSpPr/>
          <p:nvPr/>
        </p:nvGrpSpPr>
        <p:grpSpPr>
          <a:xfrm>
            <a:off x="-228600" y="2488849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81AD451-48AD-434F-AFC1-A7F4A1262F27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3CD762-3D62-44DB-9469-5251AC922CEF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31" name="Rectangle 20">
            <a:extLst>
              <a:ext uri="{FF2B5EF4-FFF2-40B4-BE49-F238E27FC236}">
                <a16:creationId xmlns:a16="http://schemas.microsoft.com/office/drawing/2014/main" id="{C31A4FF9-64D7-432C-B8C5-E3C5F5EB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98" y="1098951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Text Box 21">
            <a:extLst>
              <a:ext uri="{FF2B5EF4-FFF2-40B4-BE49-F238E27FC236}">
                <a16:creationId xmlns:a16="http://schemas.microsoft.com/office/drawing/2014/main" id="{675779D8-AB5F-4826-8072-15B46AC9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98" y="1065585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Faculty Directory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B79A1198-432A-4034-8F10-D77C2855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76" y="117961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B4A8347F-B3B9-4872-A80D-D69C54E35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320" y="3158474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Offer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906451-F9E1-424D-9A21-5DC4320ECDCD}"/>
              </a:ext>
            </a:extLst>
          </p:cNvPr>
          <p:cNvSpPr/>
          <p:nvPr/>
        </p:nvSpPr>
        <p:spPr bwMode="auto">
          <a:xfrm>
            <a:off x="889461" y="1802355"/>
            <a:ext cx="140665" cy="1279153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62FD999A-BC97-4097-A8DF-DAA441B65725}"/>
              </a:ext>
            </a:extLst>
          </p:cNvPr>
          <p:cNvSpPr/>
          <p:nvPr/>
        </p:nvSpPr>
        <p:spPr bwMode="auto">
          <a:xfrm>
            <a:off x="7751214" y="1869885"/>
            <a:ext cx="101139" cy="1210004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AF042-4FC2-4650-A722-12711904B8B6}"/>
              </a:ext>
            </a:extLst>
          </p:cNvPr>
          <p:cNvSpPr/>
          <p:nvPr/>
        </p:nvSpPr>
        <p:spPr>
          <a:xfrm>
            <a:off x="484781" y="4792248"/>
            <a:ext cx="7795013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Find teacher =&gt; </a:t>
            </a:r>
            <a:r>
              <a:rPr lang="en-US" sz="1600" dirty="0">
                <a:solidFill>
                  <a:srgbClr val="66FFFF"/>
                </a:solidFill>
              </a:rPr>
              <a:t>faculty profile</a:t>
            </a:r>
          </a:p>
          <a:p>
            <a:r>
              <a:rPr lang="en-US" sz="1600" dirty="0"/>
              <a:t>Find course offer =&gt; </a:t>
            </a:r>
            <a:r>
              <a:rPr lang="en-US" sz="1600" dirty="0">
                <a:solidFill>
                  <a:srgbClr val="66FFFF"/>
                </a:solidFill>
              </a:rPr>
              <a:t>course offer</a:t>
            </a:r>
          </a:p>
          <a:p>
            <a:r>
              <a:rPr lang="en-US" sz="1600" dirty="0"/>
              <a:t>From Course offer assign teacher “course offer has </a:t>
            </a:r>
            <a:r>
              <a:rPr lang="en-US" sz="1600" dirty="0">
                <a:solidFill>
                  <a:srgbClr val="66FFFF"/>
                </a:solidFill>
              </a:rPr>
              <a:t>faculty assignment </a:t>
            </a:r>
            <a:r>
              <a:rPr lang="en-US" sz="1600" dirty="0"/>
              <a:t>attribute</a:t>
            </a:r>
          </a:p>
          <a:p>
            <a:r>
              <a:rPr lang="en-US" sz="1600" dirty="0" err="1"/>
              <a:t>Courseoffer.assignteacher</a:t>
            </a:r>
            <a:r>
              <a:rPr lang="en-US" sz="1600" dirty="0"/>
              <a:t>(teacher profile)</a:t>
            </a:r>
          </a:p>
          <a:p>
            <a:endParaRPr lang="en-US" sz="1600" dirty="0"/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652C0A27-040F-4728-B497-F445B38F2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314" y="1098951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Schedule</a:t>
            </a:r>
          </a:p>
        </p:txBody>
      </p:sp>
    </p:spTree>
    <p:extLst>
      <p:ext uri="{BB962C8B-B14F-4D97-AF65-F5344CB8AC3E}">
        <p14:creationId xmlns:p14="http://schemas.microsoft.com/office/powerpoint/2010/main" val="101815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5B2F-4CC8-452B-9B12-DAAAA08F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940" y="2516941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020" y="254771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620" y="2516941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/>
              <a:t>Faculty Assignment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5AE01-7230-4E12-B017-B70BF090568D}"/>
              </a:ext>
            </a:extLst>
          </p:cNvPr>
          <p:cNvGrpSpPr/>
          <p:nvPr/>
        </p:nvGrpSpPr>
        <p:grpSpPr>
          <a:xfrm>
            <a:off x="8464420" y="1636605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D05E9-140B-4823-A7BA-7E8B95D1A1F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ECA9-4157-41C7-A52B-46C85DCABF9C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20217-0F4A-44E4-A81E-689E1E644A5C}"/>
              </a:ext>
            </a:extLst>
          </p:cNvPr>
          <p:cNvGrpSpPr/>
          <p:nvPr/>
        </p:nvGrpSpPr>
        <p:grpSpPr>
          <a:xfrm>
            <a:off x="107701" y="1656550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FAEB6-6C6D-43E1-9C61-55329D6248C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011F5-0038-40C9-9622-D4D565A636FB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4883020" y="2821741"/>
            <a:ext cx="2383920" cy="30778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20">
            <a:extLst>
              <a:ext uri="{FF2B5EF4-FFF2-40B4-BE49-F238E27FC236}">
                <a16:creationId xmlns:a16="http://schemas.microsoft.com/office/drawing/2014/main" id="{2BFD2907-E1B0-4B0C-B7DB-97F95ED7F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94" y="254771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701EA51F-FEB7-4398-B3A2-1ED77CFC1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94" y="2453915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Faculty Profile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350537-EFB7-4F10-AE8D-3FC5D3B68D8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 bwMode="auto">
          <a:xfrm>
            <a:off x="1566894" y="2852519"/>
            <a:ext cx="2173126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FEDE90-CB40-4FB1-8E4A-E91D4C6620CA}"/>
              </a:ext>
            </a:extLst>
          </p:cNvPr>
          <p:cNvGrpSpPr/>
          <p:nvPr/>
        </p:nvGrpSpPr>
        <p:grpSpPr>
          <a:xfrm>
            <a:off x="4114800" y="1393101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81AD451-48AD-434F-AFC1-A7F4A1262F27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3CD762-3D62-44DB-9469-5251AC922CEF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31" name="Rectangle 20">
            <a:extLst>
              <a:ext uri="{FF2B5EF4-FFF2-40B4-BE49-F238E27FC236}">
                <a16:creationId xmlns:a16="http://schemas.microsoft.com/office/drawing/2014/main" id="{C31A4FF9-64D7-432C-B8C5-E3C5F5EB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55" y="71723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Text Box 21">
            <a:extLst>
              <a:ext uri="{FF2B5EF4-FFF2-40B4-BE49-F238E27FC236}">
                <a16:creationId xmlns:a16="http://schemas.microsoft.com/office/drawing/2014/main" id="{675779D8-AB5F-4826-8072-15B46AC9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5" y="683873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Faculty Directory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B79A1198-432A-4034-8F10-D77C2855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133" y="79790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B4A8347F-B3B9-4872-A80D-D69C54E35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4540" y="2445468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Offer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906451-F9E1-424D-9A21-5DC4320ECDCD}"/>
              </a:ext>
            </a:extLst>
          </p:cNvPr>
          <p:cNvSpPr/>
          <p:nvPr/>
        </p:nvSpPr>
        <p:spPr bwMode="auto">
          <a:xfrm>
            <a:off x="877961" y="1429012"/>
            <a:ext cx="102226" cy="1104265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62FD999A-BC97-4097-A8DF-DAA441B65725}"/>
              </a:ext>
            </a:extLst>
          </p:cNvPr>
          <p:cNvSpPr/>
          <p:nvPr/>
        </p:nvSpPr>
        <p:spPr bwMode="auto">
          <a:xfrm>
            <a:off x="7736215" y="1428405"/>
            <a:ext cx="102225" cy="1040244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652C0A27-040F-4728-B497-F445B38F2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071" y="717239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Schedule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E592C2-D5B3-4024-8C49-08CA4BF2EA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717391"/>
            <a:ext cx="2671041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5B2F-4CC8-452B-9B12-DAAAA08F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940" y="2516941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020" y="254771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620" y="2516941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/>
              <a:t>Faculty Assignment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5AE01-7230-4E12-B017-B70BF090568D}"/>
              </a:ext>
            </a:extLst>
          </p:cNvPr>
          <p:cNvGrpSpPr/>
          <p:nvPr/>
        </p:nvGrpSpPr>
        <p:grpSpPr>
          <a:xfrm>
            <a:off x="8464420" y="1636605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D05E9-140B-4823-A7BA-7E8B95D1A1F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ECA9-4157-41C7-A52B-46C85DCABF9C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20217-0F4A-44E4-A81E-689E1E644A5C}"/>
              </a:ext>
            </a:extLst>
          </p:cNvPr>
          <p:cNvGrpSpPr/>
          <p:nvPr/>
        </p:nvGrpSpPr>
        <p:grpSpPr>
          <a:xfrm>
            <a:off x="107701" y="1656550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FAEB6-6C6D-43E1-9C61-55329D6248C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011F5-0038-40C9-9622-D4D565A636FB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4883020" y="2821741"/>
            <a:ext cx="2383920" cy="30778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20">
            <a:extLst>
              <a:ext uri="{FF2B5EF4-FFF2-40B4-BE49-F238E27FC236}">
                <a16:creationId xmlns:a16="http://schemas.microsoft.com/office/drawing/2014/main" id="{2BFD2907-E1B0-4B0C-B7DB-97F95ED7F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94" y="254771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701EA51F-FEB7-4398-B3A2-1ED77CFC1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94" y="2453915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Faculty Profile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350537-EFB7-4F10-AE8D-3FC5D3B68D8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 bwMode="auto">
          <a:xfrm>
            <a:off x="1566894" y="2852519"/>
            <a:ext cx="2173126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FEDE90-CB40-4FB1-8E4A-E91D4C6620CA}"/>
              </a:ext>
            </a:extLst>
          </p:cNvPr>
          <p:cNvGrpSpPr/>
          <p:nvPr/>
        </p:nvGrpSpPr>
        <p:grpSpPr>
          <a:xfrm>
            <a:off x="4114800" y="1393101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81AD451-48AD-434F-AFC1-A7F4A1262F27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3CD762-3D62-44DB-9469-5251AC922CEF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31" name="Rectangle 20">
            <a:extLst>
              <a:ext uri="{FF2B5EF4-FFF2-40B4-BE49-F238E27FC236}">
                <a16:creationId xmlns:a16="http://schemas.microsoft.com/office/drawing/2014/main" id="{C31A4FF9-64D7-432C-B8C5-E3C5F5EB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55" y="71723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Text Box 21">
            <a:extLst>
              <a:ext uri="{FF2B5EF4-FFF2-40B4-BE49-F238E27FC236}">
                <a16:creationId xmlns:a16="http://schemas.microsoft.com/office/drawing/2014/main" id="{675779D8-AB5F-4826-8072-15B46AC9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5" y="683873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Faculty Directory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B79A1198-432A-4034-8F10-D77C2855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133" y="79790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B4A8347F-B3B9-4872-A80D-D69C54E35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4540" y="2445468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Offer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906451-F9E1-424D-9A21-5DC4320ECDCD}"/>
              </a:ext>
            </a:extLst>
          </p:cNvPr>
          <p:cNvSpPr/>
          <p:nvPr/>
        </p:nvSpPr>
        <p:spPr bwMode="auto">
          <a:xfrm>
            <a:off x="877961" y="1429012"/>
            <a:ext cx="102226" cy="1104265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62FD999A-BC97-4097-A8DF-DAA441B65725}"/>
              </a:ext>
            </a:extLst>
          </p:cNvPr>
          <p:cNvSpPr/>
          <p:nvPr/>
        </p:nvSpPr>
        <p:spPr bwMode="auto">
          <a:xfrm>
            <a:off x="7736215" y="1428405"/>
            <a:ext cx="102225" cy="1040244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652C0A27-040F-4728-B497-F445B38F2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071" y="717239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Schedule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B23938-D0E0-4C8A-87C1-BA098FA16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1" y="3734204"/>
            <a:ext cx="6229890" cy="319397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47632-C5A3-419D-8BC5-A8536A4ECBBA}"/>
              </a:ext>
            </a:extLst>
          </p:cNvPr>
          <p:cNvCxnSpPr/>
          <p:nvPr/>
        </p:nvCxnSpPr>
        <p:spPr bwMode="auto">
          <a:xfrm>
            <a:off x="1566894" y="3886200"/>
            <a:ext cx="1557306" cy="0"/>
          </a:xfrm>
          <a:prstGeom prst="line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6453E7-D092-4C32-AAE1-4B1FB48083C6}"/>
              </a:ext>
            </a:extLst>
          </p:cNvPr>
          <p:cNvCxnSpPr/>
          <p:nvPr/>
        </p:nvCxnSpPr>
        <p:spPr bwMode="auto">
          <a:xfrm>
            <a:off x="1752600" y="4419600"/>
            <a:ext cx="1557306" cy="0"/>
          </a:xfrm>
          <a:prstGeom prst="line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5795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5B2F-4CC8-452B-9B12-DAAAA08F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940" y="2516941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020" y="254771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620" y="2516941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/>
              <a:t>Faculty Assignment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5AE01-7230-4E12-B017-B70BF090568D}"/>
              </a:ext>
            </a:extLst>
          </p:cNvPr>
          <p:cNvGrpSpPr/>
          <p:nvPr/>
        </p:nvGrpSpPr>
        <p:grpSpPr>
          <a:xfrm>
            <a:off x="8464420" y="1636605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D05E9-140B-4823-A7BA-7E8B95D1A1F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ECA9-4157-41C7-A52B-46C85DCABF9C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20217-0F4A-44E4-A81E-689E1E644A5C}"/>
              </a:ext>
            </a:extLst>
          </p:cNvPr>
          <p:cNvGrpSpPr/>
          <p:nvPr/>
        </p:nvGrpSpPr>
        <p:grpSpPr>
          <a:xfrm>
            <a:off x="3846978" y="697445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FAEB6-6C6D-43E1-9C61-55329D6248C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011F5-0038-40C9-9622-D4D565A636FB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4883020" y="2821741"/>
            <a:ext cx="2383920" cy="30778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20">
            <a:extLst>
              <a:ext uri="{FF2B5EF4-FFF2-40B4-BE49-F238E27FC236}">
                <a16:creationId xmlns:a16="http://schemas.microsoft.com/office/drawing/2014/main" id="{2BFD2907-E1B0-4B0C-B7DB-97F95ED7F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94" y="254771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701EA51F-FEB7-4398-B3A2-1ED77CFC1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94" y="2453915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Faculty Profile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350537-EFB7-4F10-AE8D-3FC5D3B68D8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 bwMode="auto">
          <a:xfrm>
            <a:off x="1566894" y="2852519"/>
            <a:ext cx="2173126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FEDE90-CB40-4FB1-8E4A-E91D4C6620CA}"/>
              </a:ext>
            </a:extLst>
          </p:cNvPr>
          <p:cNvGrpSpPr/>
          <p:nvPr/>
        </p:nvGrpSpPr>
        <p:grpSpPr>
          <a:xfrm>
            <a:off x="-222380" y="1775843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81AD451-48AD-434F-AFC1-A7F4A1262F27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3CD762-3D62-44DB-9469-5251AC922CEF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31" name="Rectangle 20">
            <a:extLst>
              <a:ext uri="{FF2B5EF4-FFF2-40B4-BE49-F238E27FC236}">
                <a16:creationId xmlns:a16="http://schemas.microsoft.com/office/drawing/2014/main" id="{C31A4FF9-64D7-432C-B8C5-E3C5F5EB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55" y="71723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Text Box 21">
            <a:extLst>
              <a:ext uri="{FF2B5EF4-FFF2-40B4-BE49-F238E27FC236}">
                <a16:creationId xmlns:a16="http://schemas.microsoft.com/office/drawing/2014/main" id="{675779D8-AB5F-4826-8072-15B46AC9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5" y="683873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Faculty Directory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B79A1198-432A-4034-8F10-D77C2855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133" y="79790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B4A8347F-B3B9-4872-A80D-D69C54E35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4540" y="2445468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Offer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906451-F9E1-424D-9A21-5DC4320ECDCD}"/>
              </a:ext>
            </a:extLst>
          </p:cNvPr>
          <p:cNvSpPr/>
          <p:nvPr/>
        </p:nvSpPr>
        <p:spPr bwMode="auto">
          <a:xfrm>
            <a:off x="877961" y="1429012"/>
            <a:ext cx="102226" cy="1104265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62FD999A-BC97-4097-A8DF-DAA441B65725}"/>
              </a:ext>
            </a:extLst>
          </p:cNvPr>
          <p:cNvSpPr/>
          <p:nvPr/>
        </p:nvSpPr>
        <p:spPr bwMode="auto">
          <a:xfrm>
            <a:off x="7736215" y="1428405"/>
            <a:ext cx="102225" cy="1040244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652C0A27-040F-4728-B497-F445B38F2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071" y="717239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Schedule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255622-424A-4AB7-A2CB-889D7AF9AAD4}"/>
              </a:ext>
            </a:extLst>
          </p:cNvPr>
          <p:cNvSpPr/>
          <p:nvPr/>
        </p:nvSpPr>
        <p:spPr bwMode="auto">
          <a:xfrm>
            <a:off x="3255580" y="4171784"/>
            <a:ext cx="5638800" cy="373196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98E637-F92F-4E17-AF7E-4D8EBCC34570}"/>
              </a:ext>
            </a:extLst>
          </p:cNvPr>
          <p:cNvSpPr/>
          <p:nvPr/>
        </p:nvSpPr>
        <p:spPr bwMode="auto">
          <a:xfrm>
            <a:off x="3276598" y="6371646"/>
            <a:ext cx="5715001" cy="380990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pic>
        <p:nvPicPr>
          <p:cNvPr id="30" name="Picture 2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94A522-7CB8-47CC-BA9D-FEF369FC88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532" y="3281902"/>
            <a:ext cx="6245131" cy="347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7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5B2F-4CC8-452B-9B12-DAAAA08F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940" y="2516941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020" y="254771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620" y="2516941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/>
              <a:t>Faculty Assignment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5AE01-7230-4E12-B017-B70BF090568D}"/>
              </a:ext>
            </a:extLst>
          </p:cNvPr>
          <p:cNvGrpSpPr/>
          <p:nvPr/>
        </p:nvGrpSpPr>
        <p:grpSpPr>
          <a:xfrm>
            <a:off x="8458200" y="1794579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D05E9-140B-4823-A7BA-7E8B95D1A1F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ECA9-4157-41C7-A52B-46C85DCABF9C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20217-0F4A-44E4-A81E-689E1E644A5C}"/>
              </a:ext>
            </a:extLst>
          </p:cNvPr>
          <p:cNvGrpSpPr/>
          <p:nvPr/>
        </p:nvGrpSpPr>
        <p:grpSpPr>
          <a:xfrm>
            <a:off x="3960269" y="1376543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FAEB6-6C6D-43E1-9C61-55329D6248C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011F5-0038-40C9-9622-D4D565A636FB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4883020" y="2821741"/>
            <a:ext cx="2383920" cy="30778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20">
            <a:extLst>
              <a:ext uri="{FF2B5EF4-FFF2-40B4-BE49-F238E27FC236}">
                <a16:creationId xmlns:a16="http://schemas.microsoft.com/office/drawing/2014/main" id="{2BFD2907-E1B0-4B0C-B7DB-97F95ED7F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94" y="254771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701EA51F-FEB7-4398-B3A2-1ED77CFC1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94" y="2453915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Faculty Profile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350537-EFB7-4F10-AE8D-3FC5D3B68D8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 bwMode="auto">
          <a:xfrm>
            <a:off x="1566894" y="2852519"/>
            <a:ext cx="2173126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FEDE90-CB40-4FB1-8E4A-E91D4C6620CA}"/>
              </a:ext>
            </a:extLst>
          </p:cNvPr>
          <p:cNvGrpSpPr/>
          <p:nvPr/>
        </p:nvGrpSpPr>
        <p:grpSpPr>
          <a:xfrm>
            <a:off x="-222380" y="1775843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81AD451-48AD-434F-AFC1-A7F4A1262F27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3CD762-3D62-44DB-9469-5251AC922CEF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31" name="Rectangle 20">
            <a:extLst>
              <a:ext uri="{FF2B5EF4-FFF2-40B4-BE49-F238E27FC236}">
                <a16:creationId xmlns:a16="http://schemas.microsoft.com/office/drawing/2014/main" id="{C31A4FF9-64D7-432C-B8C5-E3C5F5EB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55" y="71723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Text Box 21">
            <a:extLst>
              <a:ext uri="{FF2B5EF4-FFF2-40B4-BE49-F238E27FC236}">
                <a16:creationId xmlns:a16="http://schemas.microsoft.com/office/drawing/2014/main" id="{675779D8-AB5F-4826-8072-15B46AC9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5" y="683873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Faculty Directory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B79A1198-432A-4034-8F10-D77C2855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133" y="79790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B4A8347F-B3B9-4872-A80D-D69C54E35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4540" y="2445468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Offer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906451-F9E1-424D-9A21-5DC4320ECDCD}"/>
              </a:ext>
            </a:extLst>
          </p:cNvPr>
          <p:cNvSpPr/>
          <p:nvPr/>
        </p:nvSpPr>
        <p:spPr bwMode="auto">
          <a:xfrm>
            <a:off x="877961" y="1429012"/>
            <a:ext cx="102226" cy="1104265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62FD999A-BC97-4097-A8DF-DAA441B65725}"/>
              </a:ext>
            </a:extLst>
          </p:cNvPr>
          <p:cNvSpPr/>
          <p:nvPr/>
        </p:nvSpPr>
        <p:spPr bwMode="auto">
          <a:xfrm>
            <a:off x="7736215" y="1428405"/>
            <a:ext cx="102225" cy="1040244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652C0A27-040F-4728-B497-F445B38F2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071" y="717239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Schedule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680E76-BDF1-4D2B-ADDD-197B2CB7F9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04204"/>
            <a:ext cx="5943600" cy="301778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7CD7F9-218D-411B-A38C-6690033BC956}"/>
              </a:ext>
            </a:extLst>
          </p:cNvPr>
          <p:cNvCxnSpPr/>
          <p:nvPr/>
        </p:nvCxnSpPr>
        <p:spPr bwMode="auto">
          <a:xfrm flipV="1">
            <a:off x="4495800" y="3048000"/>
            <a:ext cx="2613333" cy="1295400"/>
          </a:xfrm>
          <a:prstGeom prst="straightConnector1">
            <a:avLst/>
          </a:prstGeom>
          <a:noFill/>
          <a:ln w="28575" cap="flat" cmpd="sng" algn="ctr">
            <a:solidFill>
              <a:srgbClr val="0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80E283-B08E-418B-A0B9-5BBBFBD3ED2B}"/>
              </a:ext>
            </a:extLst>
          </p:cNvPr>
          <p:cNvCxnSpPr/>
          <p:nvPr/>
        </p:nvCxnSpPr>
        <p:spPr bwMode="auto">
          <a:xfrm flipH="1" flipV="1">
            <a:off x="1458555" y="3276600"/>
            <a:ext cx="1132245" cy="1295400"/>
          </a:xfrm>
          <a:prstGeom prst="straightConnector1">
            <a:avLst/>
          </a:prstGeom>
          <a:noFill/>
          <a:ln w="28575" cap="flat" cmpd="sng" algn="ctr">
            <a:solidFill>
              <a:srgbClr val="0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63C0ED3-4481-466B-BF63-76E29549A20F}"/>
              </a:ext>
            </a:extLst>
          </p:cNvPr>
          <p:cNvSpPr/>
          <p:nvPr/>
        </p:nvSpPr>
        <p:spPr bwMode="auto">
          <a:xfrm rot="10800000">
            <a:off x="4089574" y="3220784"/>
            <a:ext cx="457200" cy="419100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38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36A3-70FB-40C9-A8F5-0F8A15CA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0"/>
            <a:ext cx="8779325" cy="762000"/>
          </a:xfrm>
        </p:spPr>
        <p:txBody>
          <a:bodyPr/>
          <a:lstStyle/>
          <a:p>
            <a:r>
              <a:rPr lang="en-US" dirty="0"/>
              <a:t>How to model a person role – step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F527-F76C-4780-99F4-353B7F7D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E494C-6649-40A4-8B2B-15CF5038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		     Northeastern University</a:t>
            </a: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D4B649A6-8B3D-4F71-8774-97626B5C9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344" y="500948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75230FA0-8A77-4E6F-8CF1-5110742DA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619" y="5129317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Person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9177C9FB-9011-472F-BBD8-752FF2C5D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182" y="500948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Text Box 21">
            <a:extLst>
              <a:ext uri="{FF2B5EF4-FFF2-40B4-BE49-F238E27FC236}">
                <a16:creationId xmlns:a16="http://schemas.microsoft.com/office/drawing/2014/main" id="{DFC356DA-9CB4-476A-9458-3304F929C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993533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Student Profile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3F869E32-199C-48A6-A818-65D9316C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190" y="301067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6AC4E731-9D4B-4765-8C82-79295997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555" y="2971800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Student Directory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BEBA40F8-B9D8-44BB-9746-A8490E53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344" y="1744481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81DC3263-C075-4969-ABB6-46A22BCBB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944" y="1675213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Person Directory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AC77ED-EAA5-47A2-AB5B-864AE2515E3F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 bwMode="auto">
          <a:xfrm>
            <a:off x="2457844" y="2354081"/>
            <a:ext cx="0" cy="2655405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6D95C4-CEC8-4C0B-AF3C-E288B2BEE065}"/>
              </a:ext>
            </a:extLst>
          </p:cNvPr>
          <p:cNvCxnSpPr>
            <a:stCxn id="6" idx="3"/>
            <a:endCxn id="13" idx="1"/>
          </p:cNvCxnSpPr>
          <p:nvPr/>
        </p:nvCxnSpPr>
        <p:spPr bwMode="auto">
          <a:xfrm>
            <a:off x="3029344" y="5314286"/>
            <a:ext cx="1307838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8FF0AA-16E7-43E4-8BDC-0AECB2789A73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 bwMode="auto">
          <a:xfrm>
            <a:off x="4901690" y="3620278"/>
            <a:ext cx="6992" cy="1389208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2CCAFE9-9BA7-43D6-823D-E82E59D7ABCE}"/>
              </a:ext>
            </a:extLst>
          </p:cNvPr>
          <p:cNvSpPr txBox="1"/>
          <p:nvPr/>
        </p:nvSpPr>
        <p:spPr>
          <a:xfrm>
            <a:off x="5777206" y="5347476"/>
            <a:ext cx="1789144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Transcript</a:t>
            </a:r>
          </a:p>
          <a:p>
            <a:r>
              <a:rPr lang="en-US" sz="1600" dirty="0"/>
              <a:t>Financial Account</a:t>
            </a:r>
          </a:p>
          <a:p>
            <a:r>
              <a:rPr lang="en-US" sz="1600" dirty="0"/>
              <a:t>Degree </a:t>
            </a:r>
            <a:r>
              <a:rPr lang="en-US" sz="1600" dirty="0" err="1"/>
              <a:t>reqs</a:t>
            </a:r>
            <a:endParaRPr lang="en-US" sz="1600" dirty="0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A848AA99-E9FC-4DF2-870C-0748AF28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556" y="304422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646C6AE7-4E83-44F6-96EF-7EA18C365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156" y="3154167"/>
            <a:ext cx="1447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Department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6CCE6E4E-0CFF-4F4D-8AF1-E91F53526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556" y="172435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41A5FA01-D15D-49EC-B7DE-2A723D6C8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156" y="1857516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/>
              <a:t>University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53121-3039-42BF-9043-598EBF5F0A02}"/>
              </a:ext>
            </a:extLst>
          </p:cNvPr>
          <p:cNvCxnSpPr>
            <a:stCxn id="19" idx="3"/>
            <a:endCxn id="30" idx="1"/>
          </p:cNvCxnSpPr>
          <p:nvPr/>
        </p:nvCxnSpPr>
        <p:spPr bwMode="auto">
          <a:xfrm>
            <a:off x="3181744" y="2029156"/>
            <a:ext cx="3553412" cy="13026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75F0B1-054C-4E1E-AD83-C46BC47B0595}"/>
              </a:ext>
            </a:extLst>
          </p:cNvPr>
          <p:cNvCxnSpPr>
            <a:stCxn id="26" idx="1"/>
            <a:endCxn id="16" idx="3"/>
          </p:cNvCxnSpPr>
          <p:nvPr/>
        </p:nvCxnSpPr>
        <p:spPr bwMode="auto">
          <a:xfrm flipH="1">
            <a:off x="5654355" y="3323444"/>
            <a:ext cx="1080801" cy="2299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5CEF18-B435-4ECF-A2C2-D7A794ACF577}"/>
              </a:ext>
            </a:extLst>
          </p:cNvPr>
          <p:cNvSpPr txBox="1"/>
          <p:nvPr/>
        </p:nvSpPr>
        <p:spPr>
          <a:xfrm>
            <a:off x="659363" y="5878720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Legal Identity</a:t>
            </a:r>
          </a:p>
        </p:txBody>
      </p:sp>
    </p:spTree>
    <p:extLst>
      <p:ext uri="{BB962C8B-B14F-4D97-AF65-F5344CB8AC3E}">
        <p14:creationId xmlns:p14="http://schemas.microsoft.com/office/powerpoint/2010/main" val="1634607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36A3-70FB-40C9-A8F5-0F8A15CA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0"/>
            <a:ext cx="8779325" cy="762000"/>
          </a:xfrm>
        </p:spPr>
        <p:txBody>
          <a:bodyPr/>
          <a:lstStyle/>
          <a:p>
            <a:r>
              <a:rPr lang="en-US" dirty="0"/>
              <a:t>How to model a person role – step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F527-F76C-4780-99F4-353B7F7D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E494C-6649-40A4-8B2B-15CF5038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		     Northeastern University</a:t>
            </a: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D4B649A6-8B3D-4F71-8774-97626B5C9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135" y="399177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75230FA0-8A77-4E6F-8CF1-5110742DA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9410" y="4111610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Person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6BD59AB7-A221-43D5-84A7-D10A9D29D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54" y="399177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EDC6DF51-C0B9-4490-AE03-921515DCD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479" y="3933461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Faculty Profile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7279338E-808D-45B0-A811-5E71B22B3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42" y="245204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97890A27-405B-41CD-ACAA-F9964E5D9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932" y="2384701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Faculty Directory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9177C9FB-9011-472F-BBD8-752FF2C5D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973" y="399177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Text Box 21">
            <a:extLst>
              <a:ext uri="{FF2B5EF4-FFF2-40B4-BE49-F238E27FC236}">
                <a16:creationId xmlns:a16="http://schemas.microsoft.com/office/drawing/2014/main" id="{DFC356DA-9CB4-476A-9458-3304F929C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791" y="3975826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Student Profile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3F869E32-199C-48A6-A818-65D9316C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091" y="251167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6AC4E731-9D4B-4765-8C82-79295997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456" y="2472801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Student Directory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BEBA40F8-B9D8-44BB-9746-A8490E53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135" y="137703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81DC3263-C075-4969-ABB6-46A22BCBB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735" y="1307767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Person Directory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AC77ED-EAA5-47A2-AB5B-864AE2515E3F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 bwMode="auto">
          <a:xfrm>
            <a:off x="4300635" y="1986635"/>
            <a:ext cx="0" cy="2005144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977409-2CD1-443F-88B4-4AC0AA4E49A0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 bwMode="auto">
          <a:xfrm>
            <a:off x="1733942" y="3061648"/>
            <a:ext cx="12437" cy="871813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8A00E1-EEC4-42F9-B2B8-347F7C568651}"/>
              </a:ext>
            </a:extLst>
          </p:cNvPr>
          <p:cNvCxnSpPr>
            <a:stCxn id="8" idx="3"/>
            <a:endCxn id="6" idx="1"/>
          </p:cNvCxnSpPr>
          <p:nvPr/>
        </p:nvCxnSpPr>
        <p:spPr bwMode="auto">
          <a:xfrm>
            <a:off x="2325654" y="4296579"/>
            <a:ext cx="1403481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6D95C4-CEC8-4C0B-AF3C-E288B2BEE065}"/>
              </a:ext>
            </a:extLst>
          </p:cNvPr>
          <p:cNvCxnSpPr>
            <a:stCxn id="6" idx="3"/>
            <a:endCxn id="13" idx="1"/>
          </p:cNvCxnSpPr>
          <p:nvPr/>
        </p:nvCxnSpPr>
        <p:spPr bwMode="auto">
          <a:xfrm>
            <a:off x="4872135" y="4296579"/>
            <a:ext cx="1307838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8FF0AA-16E7-43E4-8BDC-0AECB2789A73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 bwMode="auto">
          <a:xfrm>
            <a:off x="6733591" y="3121279"/>
            <a:ext cx="17882" cy="87050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2CCAFE9-9BA7-43D6-823D-E82E59D7ABCE}"/>
              </a:ext>
            </a:extLst>
          </p:cNvPr>
          <p:cNvSpPr txBox="1"/>
          <p:nvPr/>
        </p:nvSpPr>
        <p:spPr>
          <a:xfrm>
            <a:off x="7218781" y="5389747"/>
            <a:ext cx="1789144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Transcript</a:t>
            </a:r>
          </a:p>
          <a:p>
            <a:r>
              <a:rPr lang="en-US" sz="1600" dirty="0"/>
              <a:t>Financial Account</a:t>
            </a:r>
          </a:p>
          <a:p>
            <a:r>
              <a:rPr lang="en-US" sz="1600" dirty="0"/>
              <a:t>Degree </a:t>
            </a:r>
            <a:r>
              <a:rPr lang="en-US" sz="1600" dirty="0" err="1"/>
              <a:t>reqs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E3ABEF-19F2-48A6-BF37-73B0945AE435}"/>
              </a:ext>
            </a:extLst>
          </p:cNvPr>
          <p:cNvSpPr txBox="1"/>
          <p:nvPr/>
        </p:nvSpPr>
        <p:spPr>
          <a:xfrm>
            <a:off x="457200" y="5422042"/>
            <a:ext cx="2452916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Department</a:t>
            </a:r>
          </a:p>
          <a:p>
            <a:r>
              <a:rPr lang="en-US" sz="1600" dirty="0"/>
              <a:t>Classes</a:t>
            </a:r>
          </a:p>
          <a:p>
            <a:r>
              <a:rPr lang="en-US" sz="1600" dirty="0"/>
              <a:t>Performance evaluations</a:t>
            </a:r>
          </a:p>
        </p:txBody>
      </p:sp>
      <p:sp>
        <p:nvSpPr>
          <p:cNvPr id="51" name="Rectangle 20">
            <a:extLst>
              <a:ext uri="{FF2B5EF4-FFF2-40B4-BE49-F238E27FC236}">
                <a16:creationId xmlns:a16="http://schemas.microsoft.com/office/drawing/2014/main" id="{B1DAF27B-3B74-4319-AA91-D6F83545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924" y="136616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2" name="Text Box 21">
            <a:extLst>
              <a:ext uri="{FF2B5EF4-FFF2-40B4-BE49-F238E27FC236}">
                <a16:creationId xmlns:a16="http://schemas.microsoft.com/office/drawing/2014/main" id="{00540DF4-FFB4-404C-94A6-04FC8CCFA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2524" y="1499328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University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78E1314-9E33-4231-8E8B-9B40B04A11D4}"/>
              </a:ext>
            </a:extLst>
          </p:cNvPr>
          <p:cNvCxnSpPr>
            <a:cxnSpLocks/>
            <a:stCxn id="19" idx="3"/>
            <a:endCxn id="52" idx="1"/>
          </p:cNvCxnSpPr>
          <p:nvPr/>
        </p:nvCxnSpPr>
        <p:spPr bwMode="auto">
          <a:xfrm>
            <a:off x="5024535" y="1661710"/>
            <a:ext cx="2687989" cy="22284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5929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36A3-70FB-40C9-A8F5-0F8A15CA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0"/>
            <a:ext cx="8779325" cy="762000"/>
          </a:xfrm>
        </p:spPr>
        <p:txBody>
          <a:bodyPr/>
          <a:lstStyle/>
          <a:p>
            <a:r>
              <a:rPr lang="en-US" dirty="0"/>
              <a:t>How to model a person role – step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F527-F76C-4780-99F4-353B7F7D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E494C-6649-40A4-8B2B-15CF5038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		     Northeastern University</a:t>
            </a: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D4B649A6-8B3D-4F71-8774-97626B5C9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344" y="500948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75230FA0-8A77-4E6F-8CF1-5110742DA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52" y="4967473"/>
            <a:ext cx="144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Employer Organization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9177C9FB-9011-472F-BBD8-752FF2C5D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182" y="500948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Text Box 21">
            <a:extLst>
              <a:ext uri="{FF2B5EF4-FFF2-40B4-BE49-F238E27FC236}">
                <a16:creationId xmlns:a16="http://schemas.microsoft.com/office/drawing/2014/main" id="{DFC356DA-9CB4-476A-9458-3304F929C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993533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Employer Profile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3F869E32-199C-48A6-A818-65D9316C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190" y="301067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6AC4E731-9D4B-4765-8C82-79295997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555" y="2971800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Employer Directory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BEBA40F8-B9D8-44BB-9746-A8490E53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344" y="1744481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81DC3263-C075-4969-ABB6-46A22BCBB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944" y="1675213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/>
              <a:t>Corporate Partners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AC77ED-EAA5-47A2-AB5B-864AE2515E3F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 bwMode="auto">
          <a:xfrm>
            <a:off x="2457844" y="2354081"/>
            <a:ext cx="0" cy="2655405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6D95C4-CEC8-4C0B-AF3C-E288B2BEE065}"/>
              </a:ext>
            </a:extLst>
          </p:cNvPr>
          <p:cNvCxnSpPr>
            <a:stCxn id="6" idx="3"/>
            <a:endCxn id="13" idx="1"/>
          </p:cNvCxnSpPr>
          <p:nvPr/>
        </p:nvCxnSpPr>
        <p:spPr bwMode="auto">
          <a:xfrm>
            <a:off x="3029344" y="5314286"/>
            <a:ext cx="1307838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8FF0AA-16E7-43E4-8BDC-0AECB2789A73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 bwMode="auto">
          <a:xfrm>
            <a:off x="4901690" y="3620278"/>
            <a:ext cx="6992" cy="1389208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0">
            <a:extLst>
              <a:ext uri="{FF2B5EF4-FFF2-40B4-BE49-F238E27FC236}">
                <a16:creationId xmlns:a16="http://schemas.microsoft.com/office/drawing/2014/main" id="{A848AA99-E9FC-4DF2-870C-0748AF28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556" y="304422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646C6AE7-4E83-44F6-96EF-7EA18C365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156" y="3154167"/>
            <a:ext cx="1447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Department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6CCE6E4E-0CFF-4F4D-8AF1-E91F53526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556" y="167770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41A5FA01-D15D-49EC-B7DE-2A723D6C8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156" y="1810866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/>
              <a:t>University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53121-3039-42BF-9043-598EBF5F0A02}"/>
              </a:ext>
            </a:extLst>
          </p:cNvPr>
          <p:cNvCxnSpPr>
            <a:stCxn id="19" idx="3"/>
            <a:endCxn id="30" idx="1"/>
          </p:cNvCxnSpPr>
          <p:nvPr/>
        </p:nvCxnSpPr>
        <p:spPr bwMode="auto">
          <a:xfrm flipV="1">
            <a:off x="3181744" y="1995532"/>
            <a:ext cx="3553412" cy="2847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75F0B1-054C-4E1E-AD83-C46BC47B0595}"/>
              </a:ext>
            </a:extLst>
          </p:cNvPr>
          <p:cNvCxnSpPr>
            <a:stCxn id="26" idx="1"/>
            <a:endCxn id="16" idx="3"/>
          </p:cNvCxnSpPr>
          <p:nvPr/>
        </p:nvCxnSpPr>
        <p:spPr bwMode="auto">
          <a:xfrm flipH="1">
            <a:off x="5654355" y="3323444"/>
            <a:ext cx="1080801" cy="2299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5CEF18-B435-4ECF-A2C2-D7A794ACF577}"/>
              </a:ext>
            </a:extLst>
          </p:cNvPr>
          <p:cNvSpPr txBox="1"/>
          <p:nvPr/>
        </p:nvSpPr>
        <p:spPr>
          <a:xfrm>
            <a:off x="659363" y="5878720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Legal Identity</a:t>
            </a:r>
          </a:p>
        </p:txBody>
      </p:sp>
    </p:spTree>
    <p:extLst>
      <p:ext uri="{BB962C8B-B14F-4D97-AF65-F5344CB8AC3E}">
        <p14:creationId xmlns:p14="http://schemas.microsoft.com/office/powerpoint/2010/main" val="232487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FBA3-DEE6-47CC-A1AA-4114A7FC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24" y="347049"/>
            <a:ext cx="7924800" cy="762000"/>
          </a:xfrm>
        </p:spPr>
        <p:txBody>
          <a:bodyPr/>
          <a:lstStyle/>
          <a:p>
            <a:r>
              <a:rPr lang="en-US" dirty="0"/>
              <a:t>Goal is to define the java code for this component of the department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42E3-1201-4C46-8BE9-767368A2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C1816-2B8F-4E25-B439-2230D9C6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5F2C2-109A-41CC-A637-8C6408124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050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5DD59BC-3EDB-4813-BE78-292530BBC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969919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Department</a:t>
            </a: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9EB5B567-1777-41B8-88B6-08F0657F5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833" y="345544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4">
            <a:extLst>
              <a:ext uri="{FF2B5EF4-FFF2-40B4-BE49-F238E27FC236}">
                <a16:creationId xmlns:a16="http://schemas.microsoft.com/office/drawing/2014/main" id="{8B5EC981-94D6-4610-88D7-A414833D9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585" y="3409408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Schedule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D96D628-A6D7-47A8-9F74-F65789C7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92" y="499252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83300A9D-A8FB-4690-9076-A42478E19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233" y="4941448"/>
            <a:ext cx="1600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Offer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B773E9-8527-4D81-BB9C-B482A28F1A17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>
            <a:off x="3216292" y="4043957"/>
            <a:ext cx="0" cy="948569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64D19126-A58C-4238-814C-3A64978C4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162" y="342227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CA3F3C-9CE2-468E-A6E2-72CA0244510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 flipH="1">
            <a:off x="3240333" y="2514600"/>
            <a:ext cx="1064967" cy="940846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22">
            <a:extLst>
              <a:ext uri="{FF2B5EF4-FFF2-40B4-BE49-F238E27FC236}">
                <a16:creationId xmlns:a16="http://schemas.microsoft.com/office/drawing/2014/main" id="{D464D005-A539-41CB-B4CD-CC57945B6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162" y="496905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EEE85235-F317-42CC-9F04-EC212E48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357" y="3349656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Catalog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986DDD-49C9-45FC-9977-69ED7E962611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 bwMode="auto">
          <a:xfrm flipV="1">
            <a:off x="5598662" y="4031870"/>
            <a:ext cx="0" cy="937185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8C3229-41F7-40C6-A9E6-B1B2172BC871}"/>
              </a:ext>
            </a:extLst>
          </p:cNvPr>
          <p:cNvCxnSpPr>
            <a:stCxn id="6" idx="2"/>
            <a:endCxn id="13" idx="0"/>
          </p:cNvCxnSpPr>
          <p:nvPr/>
        </p:nvCxnSpPr>
        <p:spPr bwMode="auto">
          <a:xfrm>
            <a:off x="4305300" y="2514600"/>
            <a:ext cx="1293362" cy="90767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1A977E-8DE7-44FA-95FE-6602A9700F91}"/>
              </a:ext>
            </a:extLst>
          </p:cNvPr>
          <p:cNvCxnSpPr>
            <a:stCxn id="10" idx="3"/>
            <a:endCxn id="16" idx="1"/>
          </p:cNvCxnSpPr>
          <p:nvPr/>
        </p:nvCxnSpPr>
        <p:spPr bwMode="auto">
          <a:xfrm flipV="1">
            <a:off x="3787792" y="5273855"/>
            <a:ext cx="1239370" cy="23471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3">
            <a:extLst>
              <a:ext uri="{FF2B5EF4-FFF2-40B4-BE49-F238E27FC236}">
                <a16:creationId xmlns:a16="http://schemas.microsoft.com/office/drawing/2014/main" id="{847F8C5B-3D44-4162-BAD8-5EDB13E8D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562" y="503454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1015002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7482-BC6E-482A-9427-FFF51DEA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is the first building block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18A0-9C1C-4540-B0F5-76642910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BA1E-E215-4D2A-8C08-66944180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		     Northeastern University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B60368-A466-4BE8-90EF-BABAFEC91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432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F119263-16A4-4EFF-9707-EAC24888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811676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1FD33D-A91E-4C93-AA4B-3AB3A20876B6}"/>
              </a:ext>
            </a:extLst>
          </p:cNvPr>
          <p:cNvSpPr/>
          <p:nvPr/>
        </p:nvSpPr>
        <p:spPr>
          <a:xfrm>
            <a:off x="3200400" y="1828800"/>
            <a:ext cx="701040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public class Course {</a:t>
            </a:r>
          </a:p>
          <a:p>
            <a:r>
              <a:rPr lang="en-US" sz="1200" dirty="0"/>
              <a:t>    String number;</a:t>
            </a:r>
          </a:p>
          <a:p>
            <a:r>
              <a:rPr lang="en-US" sz="1200" dirty="0"/>
              <a:t>    String name;</a:t>
            </a:r>
          </a:p>
          <a:p>
            <a:r>
              <a:rPr lang="en-US" sz="1200" dirty="0"/>
              <a:t>    int credits;</a:t>
            </a:r>
          </a:p>
          <a:p>
            <a:r>
              <a:rPr lang="en-US" sz="1200" dirty="0"/>
              <a:t>    int price = 1250; //per credit hour</a:t>
            </a:r>
          </a:p>
          <a:p>
            <a:r>
              <a:rPr lang="en-US" sz="1200" dirty="0"/>
              <a:t>    public Course(String n, String numb, int </a:t>
            </a:r>
            <a:r>
              <a:rPr lang="en-US" sz="1200" dirty="0" err="1"/>
              <a:t>ch</a:t>
            </a:r>
            <a:r>
              <a:rPr lang="en-US" sz="1200" dirty="0"/>
              <a:t>, int p){</a:t>
            </a:r>
          </a:p>
          <a:p>
            <a:r>
              <a:rPr lang="en-US" sz="1200" dirty="0"/>
              <a:t>        name = n;</a:t>
            </a:r>
          </a:p>
          <a:p>
            <a:r>
              <a:rPr lang="en-US" sz="1200" dirty="0"/>
              <a:t>        number = numb;</a:t>
            </a:r>
          </a:p>
          <a:p>
            <a:r>
              <a:rPr lang="en-US" sz="1200" dirty="0"/>
              <a:t>        credits = </a:t>
            </a:r>
            <a:r>
              <a:rPr lang="en-US" sz="1200" dirty="0" err="1"/>
              <a:t>ch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price = p;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public String </a:t>
            </a:r>
            <a:r>
              <a:rPr lang="en-US" sz="1200" dirty="0" err="1"/>
              <a:t>getCOurseNumber</a:t>
            </a:r>
            <a:r>
              <a:rPr lang="en-US" sz="1200" dirty="0"/>
              <a:t>(){</a:t>
            </a:r>
          </a:p>
          <a:p>
            <a:r>
              <a:rPr lang="en-US" sz="1200" dirty="0"/>
              <a:t>        return number;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public int </a:t>
            </a:r>
            <a:r>
              <a:rPr lang="en-US" sz="1200" dirty="0" err="1">
                <a:solidFill>
                  <a:srgbClr val="66FFFF"/>
                </a:solidFill>
              </a:rPr>
              <a:t>getCoursePrice</a:t>
            </a:r>
            <a:r>
              <a:rPr lang="en-US" sz="1200" dirty="0"/>
              <a:t>(){</a:t>
            </a:r>
          </a:p>
          <a:p>
            <a:r>
              <a:rPr lang="en-US" sz="1200" dirty="0"/>
              <a:t>        return price*credits;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78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DD75-6851-4D5D-AF82-3FE6AB05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10BEA-6EBB-4DCC-B9C9-F9FFF8CB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3E1C4-E3C8-4BFA-BAA6-AF60031A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E9A0A-E8DC-4D11-9C7D-C287019A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D7FE2287-0D9F-4D56-84F6-B036ED951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46119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Department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F1EDDA-D586-4B01-9F8A-9CF19C37C3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98" y="1847687"/>
            <a:ext cx="7011008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89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FDABA-8204-41BB-990C-AC2A42C9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FC5A9-8E74-4BF7-93ED-A45C12A8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0EA14-CA7F-4170-90EA-40CC00E27328}"/>
              </a:ext>
            </a:extLst>
          </p:cNvPr>
          <p:cNvSpPr/>
          <p:nvPr/>
        </p:nvSpPr>
        <p:spPr>
          <a:xfrm>
            <a:off x="3886200" y="1071584"/>
            <a:ext cx="5715000" cy="559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CourseCatalog</a:t>
            </a:r>
            <a:r>
              <a:rPr lang="en-US" sz="1200" dirty="0"/>
              <a:t> {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String </a:t>
            </a:r>
            <a:r>
              <a:rPr lang="en-US" sz="1200" dirty="0" err="1"/>
              <a:t>lastupdated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ArrayList</a:t>
            </a:r>
            <a:r>
              <a:rPr lang="en-US" sz="1200" dirty="0"/>
              <a:t>&lt;Course&gt; </a:t>
            </a:r>
            <a:r>
              <a:rPr lang="en-US" sz="1200" dirty="0" err="1"/>
              <a:t>courselist</a:t>
            </a:r>
            <a:r>
              <a:rPr lang="en-US" sz="1200" dirty="0"/>
              <a:t>; </a:t>
            </a:r>
          </a:p>
          <a:p>
            <a:r>
              <a:rPr lang="en-US" sz="1200" dirty="0"/>
              <a:t>    public </a:t>
            </a:r>
            <a:r>
              <a:rPr lang="en-US" sz="1200" dirty="0" err="1"/>
              <a:t>CourseCatalog</a:t>
            </a:r>
            <a:r>
              <a:rPr lang="en-US" sz="1200" dirty="0"/>
              <a:t>(){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courselist</a:t>
            </a:r>
            <a:r>
              <a:rPr lang="en-US" sz="1200" dirty="0"/>
              <a:t> = new </a:t>
            </a:r>
            <a:r>
              <a:rPr lang="en-US" sz="1200" dirty="0" err="1"/>
              <a:t>ArrayList</a:t>
            </a:r>
            <a:r>
              <a:rPr lang="en-US" sz="1200" dirty="0"/>
              <a:t>();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public </a:t>
            </a:r>
            <a:r>
              <a:rPr lang="en-US" sz="1200" dirty="0" err="1"/>
              <a:t>ArrayList</a:t>
            </a:r>
            <a:r>
              <a:rPr lang="en-US" sz="1200" dirty="0"/>
              <a:t>&lt;Course&gt; </a:t>
            </a:r>
            <a:r>
              <a:rPr lang="en-US" sz="1200" dirty="0" err="1"/>
              <a:t>getCourseList</a:t>
            </a:r>
            <a:r>
              <a:rPr lang="en-US" sz="1200" dirty="0"/>
              <a:t>(){</a:t>
            </a:r>
          </a:p>
          <a:p>
            <a:r>
              <a:rPr lang="en-US" sz="1200" dirty="0"/>
              <a:t>        return </a:t>
            </a:r>
            <a:r>
              <a:rPr lang="en-US" sz="1200" dirty="0" err="1"/>
              <a:t>courselist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public Course </a:t>
            </a:r>
            <a:r>
              <a:rPr lang="en-US" sz="1200" dirty="0" err="1"/>
              <a:t>newCourse</a:t>
            </a:r>
            <a:r>
              <a:rPr lang="en-US" sz="1200" dirty="0"/>
              <a:t>(String n, String nm, int </a:t>
            </a:r>
            <a:r>
              <a:rPr lang="en-US" sz="1200" dirty="0" err="1"/>
              <a:t>cr</a:t>
            </a:r>
            <a:r>
              <a:rPr lang="en-US" sz="1200" dirty="0"/>
              <a:t>){</a:t>
            </a:r>
          </a:p>
          <a:p>
            <a:r>
              <a:rPr lang="en-US" sz="1200" dirty="0"/>
              <a:t>        Course c = new Course(n, nm, </a:t>
            </a:r>
            <a:r>
              <a:rPr lang="en-US" sz="1200" dirty="0" err="1"/>
              <a:t>cr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courselist.add</a:t>
            </a:r>
            <a:r>
              <a:rPr lang="en-US" sz="1200" dirty="0"/>
              <a:t>(c);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lastupdated</a:t>
            </a:r>
            <a:r>
              <a:rPr lang="en-US" sz="1200" dirty="0"/>
              <a:t> = </a:t>
            </a:r>
            <a:r>
              <a:rPr lang="en-US" sz="1200" dirty="0" err="1"/>
              <a:t>todaysdate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return c;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public Course </a:t>
            </a:r>
            <a:r>
              <a:rPr lang="en-US" sz="1200" dirty="0" err="1"/>
              <a:t>getCourseByNumber</a:t>
            </a:r>
            <a:r>
              <a:rPr lang="en-US" sz="1200" dirty="0"/>
              <a:t>(String n){ </a:t>
            </a:r>
          </a:p>
          <a:p>
            <a:r>
              <a:rPr lang="en-US" sz="1200" dirty="0"/>
              <a:t>        for( Course c: </a:t>
            </a:r>
            <a:r>
              <a:rPr lang="en-US" sz="1200" dirty="0" err="1"/>
              <a:t>courselist</a:t>
            </a:r>
            <a:r>
              <a:rPr lang="en-US" sz="1200" dirty="0"/>
              <a:t>){</a:t>
            </a:r>
          </a:p>
          <a:p>
            <a:r>
              <a:rPr lang="en-US" sz="1200" dirty="0"/>
              <a:t>            </a:t>
            </a:r>
          </a:p>
          <a:p>
            <a:r>
              <a:rPr lang="en-US" sz="1200" dirty="0"/>
              <a:t>            if(</a:t>
            </a:r>
            <a:r>
              <a:rPr lang="en-US" sz="1200" dirty="0" err="1"/>
              <a:t>c.getCOurseNumber</a:t>
            </a:r>
            <a:r>
              <a:rPr lang="en-US" sz="1200" dirty="0"/>
              <a:t>().equals(n)) return c;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return null;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8D167C-6173-4036-AA01-20DDBB313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67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id="{018384CA-324B-4CCA-866B-F398D5869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6400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Course Catalog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053B9DA-A4C6-40B5-AA41-B991908A5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79837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1B59FD08-7DDE-4FA6-9870-9699BEFA4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48313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DA8484-BAC3-47F6-8325-AE21F62A9E80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>
            <a:off x="1028700" y="2378075"/>
            <a:ext cx="0" cy="1401762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34679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395B-0A62-4006-B9EE-FEA51D7C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generating the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084D98F-8CEF-4CEB-9BDF-1780B4393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72405"/>
              </p:ext>
            </p:extLst>
          </p:nvPr>
        </p:nvGraphicFramePr>
        <p:xfrm>
          <a:off x="1066800" y="1828800"/>
          <a:ext cx="685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924967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623342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348124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189044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5249499"/>
                    </a:ext>
                  </a:extLst>
                </a:gridCol>
              </a:tblGrid>
              <a:tr h="18746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52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Info 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27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Info 5100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46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Info 6210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02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Info 6101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5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6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74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584717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9139F8FD-6BBA-4D27-8DEB-8D90E9BB36EB}"/>
              </a:ext>
            </a:extLst>
          </p:cNvPr>
          <p:cNvSpPr/>
          <p:nvPr/>
        </p:nvSpPr>
        <p:spPr bwMode="auto">
          <a:xfrm rot="5400000">
            <a:off x="5105400" y="-1084769"/>
            <a:ext cx="152400" cy="5334000"/>
          </a:xfrm>
          <a:prstGeom prst="leftBrac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90905-DA09-400A-82BD-C4904D7ECBFC}"/>
              </a:ext>
            </a:extLst>
          </p:cNvPr>
          <p:cNvSpPr txBox="1"/>
          <p:nvPr/>
        </p:nvSpPr>
        <p:spPr>
          <a:xfrm>
            <a:off x="3733800" y="1201231"/>
            <a:ext cx="2439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offerings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0037760-FCBA-4AF9-BB84-A331E0B1D764}"/>
              </a:ext>
            </a:extLst>
          </p:cNvPr>
          <p:cNvSpPr/>
          <p:nvPr/>
        </p:nvSpPr>
        <p:spPr bwMode="auto">
          <a:xfrm>
            <a:off x="2514600" y="6292192"/>
            <a:ext cx="5410200" cy="337207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9CBF9A5-13C6-49F8-951A-A65B96E9C40C}"/>
              </a:ext>
            </a:extLst>
          </p:cNvPr>
          <p:cNvSpPr/>
          <p:nvPr/>
        </p:nvSpPr>
        <p:spPr bwMode="auto">
          <a:xfrm rot="16200000">
            <a:off x="2833051" y="5177282"/>
            <a:ext cx="582298" cy="457200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96F65D-2CC3-4844-A232-9A7C843608EA}"/>
              </a:ext>
            </a:extLst>
          </p:cNvPr>
          <p:cNvSpPr txBox="1"/>
          <p:nvPr/>
        </p:nvSpPr>
        <p:spPr>
          <a:xfrm>
            <a:off x="3403080" y="56163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4FA860-9A34-42D2-AD0F-63F061687EE9}"/>
              </a:ext>
            </a:extLst>
          </p:cNvPr>
          <p:cNvSpPr/>
          <p:nvPr/>
        </p:nvSpPr>
        <p:spPr bwMode="auto">
          <a:xfrm>
            <a:off x="3238274" y="5524182"/>
            <a:ext cx="685800" cy="685800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DEA39B-D77E-44AB-BEEC-4490BEC38081}"/>
              </a:ext>
            </a:extLst>
          </p:cNvPr>
          <p:cNvSpPr/>
          <p:nvPr/>
        </p:nvSpPr>
        <p:spPr bwMode="auto">
          <a:xfrm rot="16200000">
            <a:off x="4127999" y="5222699"/>
            <a:ext cx="582298" cy="457200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4F1689-70A4-4CEC-9E17-724E041FF0F3}"/>
              </a:ext>
            </a:extLst>
          </p:cNvPr>
          <p:cNvSpPr/>
          <p:nvPr/>
        </p:nvSpPr>
        <p:spPr bwMode="auto">
          <a:xfrm>
            <a:off x="4571548" y="5477910"/>
            <a:ext cx="685800" cy="685800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F47F2C-754D-43C4-B00B-A57B20C7C1D3}"/>
              </a:ext>
            </a:extLst>
          </p:cNvPr>
          <p:cNvSpPr txBox="1"/>
          <p:nvPr/>
        </p:nvSpPr>
        <p:spPr>
          <a:xfrm>
            <a:off x="4748760" y="55809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D443D4E-5788-4466-B05B-438C751E8430}"/>
              </a:ext>
            </a:extLst>
          </p:cNvPr>
          <p:cNvSpPr/>
          <p:nvPr/>
        </p:nvSpPr>
        <p:spPr bwMode="auto">
          <a:xfrm rot="5400000">
            <a:off x="-307451" y="3121552"/>
            <a:ext cx="1600202" cy="386297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2BA473-C399-4193-ADF0-D1623DB5D26B}"/>
              </a:ext>
            </a:extLst>
          </p:cNvPr>
          <p:cNvSpPr/>
          <p:nvPr/>
        </p:nvSpPr>
        <p:spPr bwMode="auto">
          <a:xfrm>
            <a:off x="152399" y="1664929"/>
            <a:ext cx="685800" cy="685800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403C0D-41D7-41CC-B621-83BD2AFFEF9C}"/>
              </a:ext>
            </a:extLst>
          </p:cNvPr>
          <p:cNvSpPr txBox="1"/>
          <p:nvPr/>
        </p:nvSpPr>
        <p:spPr>
          <a:xfrm>
            <a:off x="329611" y="176799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F79785D-9FE6-41C2-AAF4-D566856DB243}"/>
              </a:ext>
            </a:extLst>
          </p:cNvPr>
          <p:cNvSpPr/>
          <p:nvPr/>
        </p:nvSpPr>
        <p:spPr bwMode="auto">
          <a:xfrm rot="16200000">
            <a:off x="5492513" y="5231189"/>
            <a:ext cx="582298" cy="457200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F88642-BD70-462C-B17F-78A5F3B5BDDC}"/>
              </a:ext>
            </a:extLst>
          </p:cNvPr>
          <p:cNvSpPr/>
          <p:nvPr/>
        </p:nvSpPr>
        <p:spPr bwMode="auto">
          <a:xfrm>
            <a:off x="5936062" y="5486400"/>
            <a:ext cx="685800" cy="685800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ED99D4-AD1D-4A90-ABEB-D11BB03244AD}"/>
              </a:ext>
            </a:extLst>
          </p:cNvPr>
          <p:cNvSpPr txBox="1"/>
          <p:nvPr/>
        </p:nvSpPr>
        <p:spPr>
          <a:xfrm>
            <a:off x="6113274" y="55894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33095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395B-0A62-4006-B9EE-FEA51D7C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458200" cy="762000"/>
          </a:xfrm>
        </p:spPr>
        <p:txBody>
          <a:bodyPr/>
          <a:lstStyle/>
          <a:p>
            <a:r>
              <a:rPr lang="en-US" dirty="0"/>
              <a:t>Every Semester there is a schedule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084D98F-8CEF-4CEB-9BDF-1780B439368B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1828800"/>
          <a:ext cx="685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924967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623342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348124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189044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5249499"/>
                    </a:ext>
                  </a:extLst>
                </a:gridCol>
              </a:tblGrid>
              <a:tr h="18746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52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Info 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27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Info 5100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546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Info 6210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02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Info 6101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5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6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74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584717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9139F8FD-6BBA-4D27-8DEB-8D90E9BB36EB}"/>
              </a:ext>
            </a:extLst>
          </p:cNvPr>
          <p:cNvSpPr/>
          <p:nvPr/>
        </p:nvSpPr>
        <p:spPr bwMode="auto">
          <a:xfrm rot="5400000">
            <a:off x="5105400" y="-1084769"/>
            <a:ext cx="152400" cy="5334000"/>
          </a:xfrm>
          <a:prstGeom prst="leftBrac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90905-DA09-400A-82BD-C4904D7ECBFC}"/>
              </a:ext>
            </a:extLst>
          </p:cNvPr>
          <p:cNvSpPr txBox="1"/>
          <p:nvPr/>
        </p:nvSpPr>
        <p:spPr>
          <a:xfrm>
            <a:off x="3733800" y="1201231"/>
            <a:ext cx="2439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offerings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D443D4E-5788-4466-B05B-438C751E8430}"/>
              </a:ext>
            </a:extLst>
          </p:cNvPr>
          <p:cNvSpPr/>
          <p:nvPr/>
        </p:nvSpPr>
        <p:spPr bwMode="auto">
          <a:xfrm rot="5400000">
            <a:off x="-307451" y="3121552"/>
            <a:ext cx="1600202" cy="386297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2BA473-C399-4193-ADF0-D1623DB5D26B}"/>
              </a:ext>
            </a:extLst>
          </p:cNvPr>
          <p:cNvSpPr/>
          <p:nvPr/>
        </p:nvSpPr>
        <p:spPr bwMode="auto">
          <a:xfrm>
            <a:off x="152399" y="1664929"/>
            <a:ext cx="685800" cy="685800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403C0D-41D7-41CC-B621-83BD2AFFEF9C}"/>
              </a:ext>
            </a:extLst>
          </p:cNvPr>
          <p:cNvSpPr txBox="1"/>
          <p:nvPr/>
        </p:nvSpPr>
        <p:spPr>
          <a:xfrm>
            <a:off x="329611" y="176799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0FAD1-39CC-49A3-BCE8-790E1BC94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39" y="5466252"/>
            <a:ext cx="5639289" cy="381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C96F9-FABE-4C63-AB2A-CC9E6FEEBC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39" y="6096000"/>
            <a:ext cx="6793819" cy="6363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E24EBC-4E57-4FE3-9FFA-D60AAF21F878}"/>
              </a:ext>
            </a:extLst>
          </p:cNvPr>
          <p:cNvCxnSpPr/>
          <p:nvPr/>
        </p:nvCxnSpPr>
        <p:spPr bwMode="auto">
          <a:xfrm flipV="1">
            <a:off x="2743200" y="2286000"/>
            <a:ext cx="152400" cy="3370768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2E21D6-818F-477C-951D-420A2D5B0B5E}"/>
              </a:ext>
            </a:extLst>
          </p:cNvPr>
          <p:cNvCxnSpPr>
            <a:cxnSpLocks/>
          </p:cNvCxnSpPr>
          <p:nvPr/>
        </p:nvCxnSpPr>
        <p:spPr bwMode="auto">
          <a:xfrm flipV="1">
            <a:off x="2895600" y="2286000"/>
            <a:ext cx="1447800" cy="3352800"/>
          </a:xfrm>
          <a:prstGeom prst="straightConnector1">
            <a:avLst/>
          </a:prstGeom>
          <a:noFill/>
          <a:ln w="2857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8DF89E-9FF3-4E5A-A785-898252799EE0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4191000"/>
            <a:ext cx="457200" cy="1371600"/>
          </a:xfrm>
          <a:prstGeom prst="straightConnector1">
            <a:avLst/>
          </a:prstGeom>
          <a:noFill/>
          <a:ln w="2857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A709B-6A7E-4216-AAF1-D90930FD06D0}"/>
              </a:ext>
            </a:extLst>
          </p:cNvPr>
          <p:cNvCxnSpPr>
            <a:cxnSpLocks/>
          </p:cNvCxnSpPr>
          <p:nvPr/>
        </p:nvCxnSpPr>
        <p:spPr bwMode="auto">
          <a:xfrm flipV="1">
            <a:off x="2895600" y="3971384"/>
            <a:ext cx="228601" cy="1591216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79590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1EF5-9FB2-400E-9836-CBFC99FC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EFBE8-83ED-4A78-B5D8-87094558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8F9E22-B4A3-4DBF-8486-0E7AE85823A7}"/>
              </a:ext>
            </a:extLst>
          </p:cNvPr>
          <p:cNvCxnSpPr>
            <a:cxnSpLocks/>
          </p:cNvCxnSpPr>
          <p:nvPr/>
        </p:nvCxnSpPr>
        <p:spPr bwMode="auto">
          <a:xfrm flipH="1">
            <a:off x="2489642" y="2552895"/>
            <a:ext cx="3084776" cy="876105"/>
          </a:xfrm>
          <a:prstGeom prst="straightConnector1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20">
            <a:extLst>
              <a:ext uri="{FF2B5EF4-FFF2-40B4-BE49-F238E27FC236}">
                <a16:creationId xmlns:a16="http://schemas.microsoft.com/office/drawing/2014/main" id="{0C6F028A-268B-45C6-A2E5-4311F5353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12827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F2CCFB89-9485-4E56-AAF5-93E558BB3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219200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Course Offer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F6D0214-A04C-45A4-B272-A8297B9B1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18491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8727F1B7-6B7B-4A7D-8839-F3F227A82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3241608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Seat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9F21C5-B66B-4FDF-B905-20209B917D2C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 bwMode="auto">
          <a:xfrm>
            <a:off x="5676900" y="1920875"/>
            <a:ext cx="0" cy="1264041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0E6C1C-C41A-4E5E-9829-04E51C211DF8}"/>
              </a:ext>
            </a:extLst>
          </p:cNvPr>
          <p:cNvCxnSpPr>
            <a:cxnSpLocks/>
          </p:cNvCxnSpPr>
          <p:nvPr/>
        </p:nvCxnSpPr>
        <p:spPr bwMode="auto">
          <a:xfrm>
            <a:off x="2286000" y="1972795"/>
            <a:ext cx="3352800" cy="534064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9D6BC6-836D-49FC-A322-93EF555D89F2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0801" y="3827592"/>
            <a:ext cx="2489199" cy="1728072"/>
          </a:xfrm>
          <a:prstGeom prst="straightConnector1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B878A50-F84B-46FB-8823-275B4B94352F}"/>
              </a:ext>
            </a:extLst>
          </p:cNvPr>
          <p:cNvSpPr/>
          <p:nvPr/>
        </p:nvSpPr>
        <p:spPr>
          <a:xfrm>
            <a:off x="228600" y="560717"/>
            <a:ext cx="556260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public class </a:t>
            </a:r>
            <a:r>
              <a:rPr lang="en-US" sz="1000" dirty="0" err="1"/>
              <a:t>CourseOffer</a:t>
            </a:r>
            <a:r>
              <a:rPr lang="en-US" sz="1000" dirty="0"/>
              <a:t> {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Course </a:t>
            </a:r>
            <a:r>
              <a:rPr lang="en-US" sz="1000" dirty="0" err="1"/>
              <a:t>course</a:t>
            </a:r>
            <a:r>
              <a:rPr lang="en-US" sz="1000" dirty="0"/>
              <a:t>;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ArrayList</a:t>
            </a:r>
            <a:r>
              <a:rPr lang="en-US" sz="1000" dirty="0"/>
              <a:t>&lt;Seat&gt; </a:t>
            </a:r>
            <a:r>
              <a:rPr lang="en-US" sz="1000" dirty="0" err="1"/>
              <a:t>seatlist</a:t>
            </a:r>
            <a:r>
              <a:rPr lang="en-US" sz="1000" dirty="0"/>
              <a:t>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    public </a:t>
            </a:r>
            <a:r>
              <a:rPr lang="en-US" sz="1000" dirty="0" err="1"/>
              <a:t>CourseOffer</a:t>
            </a:r>
            <a:r>
              <a:rPr lang="en-US" sz="1000" dirty="0"/>
              <a:t>(Course c){</a:t>
            </a:r>
          </a:p>
          <a:p>
            <a:r>
              <a:rPr lang="en-US" sz="1000" dirty="0"/>
              <a:t>            course =c;    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seatlist</a:t>
            </a:r>
            <a:r>
              <a:rPr lang="en-US" sz="1000" dirty="0"/>
              <a:t> = new </a:t>
            </a:r>
            <a:r>
              <a:rPr lang="en-US" sz="1000" dirty="0" err="1"/>
              <a:t>ArrayList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public String </a:t>
            </a:r>
            <a:r>
              <a:rPr lang="en-US" sz="1000" dirty="0" err="1"/>
              <a:t>getCourseNumber</a:t>
            </a:r>
            <a:r>
              <a:rPr lang="en-US" sz="1000" dirty="0"/>
              <a:t>(){</a:t>
            </a:r>
          </a:p>
          <a:p>
            <a:r>
              <a:rPr lang="en-US" sz="1000" dirty="0"/>
              <a:t>        return </a:t>
            </a:r>
            <a:r>
              <a:rPr lang="en-US" sz="1000" dirty="0" err="1"/>
              <a:t>course.getCOurseNumber</a:t>
            </a:r>
            <a:r>
              <a:rPr lang="en-US" sz="1000" dirty="0"/>
              <a:t>();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public void </a:t>
            </a:r>
            <a:r>
              <a:rPr lang="en-US" sz="1000" dirty="0" err="1"/>
              <a:t>generatSeats</a:t>
            </a:r>
            <a:r>
              <a:rPr lang="en-US" sz="1000" dirty="0"/>
              <a:t>(int n){</a:t>
            </a:r>
          </a:p>
          <a:p>
            <a:r>
              <a:rPr lang="en-US" sz="1000" dirty="0"/>
              <a:t>        for (int </a:t>
            </a:r>
            <a:r>
              <a:rPr lang="en-US" sz="1000" dirty="0" err="1"/>
              <a:t>i</a:t>
            </a:r>
            <a:r>
              <a:rPr lang="en-US" sz="1000" dirty="0"/>
              <a:t>=0; </a:t>
            </a:r>
            <a:r>
              <a:rPr lang="en-US" sz="1000" dirty="0" err="1"/>
              <a:t>i</a:t>
            </a:r>
            <a:r>
              <a:rPr lang="en-US" sz="1000" dirty="0"/>
              <a:t>&lt;n; </a:t>
            </a:r>
            <a:r>
              <a:rPr lang="en-US" sz="1000" dirty="0" err="1"/>
              <a:t>i</a:t>
            </a:r>
            <a:r>
              <a:rPr lang="en-US" sz="1000" dirty="0"/>
              <a:t>++){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seatlist.add</a:t>
            </a:r>
            <a:r>
              <a:rPr lang="en-US" sz="1000" dirty="0"/>
              <a:t>(new Seat(this, </a:t>
            </a:r>
            <a:r>
              <a:rPr lang="en-US" sz="1000" dirty="0" err="1"/>
              <a:t>i</a:t>
            </a:r>
            <a:r>
              <a:rPr lang="en-US" sz="1000" dirty="0"/>
              <a:t>));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public Seat </a:t>
            </a:r>
            <a:r>
              <a:rPr lang="en-US" sz="1000" dirty="0" err="1"/>
              <a:t>getEmptySeat</a:t>
            </a:r>
            <a:r>
              <a:rPr lang="en-US" sz="1000" dirty="0"/>
              <a:t>(){</a:t>
            </a:r>
          </a:p>
          <a:p>
            <a:r>
              <a:rPr lang="en-US" sz="1000" dirty="0"/>
              <a:t>        for(Seat s: </a:t>
            </a:r>
            <a:r>
              <a:rPr lang="en-US" sz="1000" dirty="0" err="1"/>
              <a:t>seatlist</a:t>
            </a:r>
            <a:r>
              <a:rPr lang="en-US" sz="1000" dirty="0"/>
              <a:t>){</a:t>
            </a:r>
          </a:p>
          <a:p>
            <a:r>
              <a:rPr lang="en-US" sz="1000" dirty="0"/>
              <a:t>            </a:t>
            </a:r>
          </a:p>
          <a:p>
            <a:r>
              <a:rPr lang="en-US" sz="1000" dirty="0"/>
              <a:t>            if(</a:t>
            </a:r>
            <a:r>
              <a:rPr lang="en-US" sz="1000" dirty="0" err="1"/>
              <a:t>s.isOccupied</a:t>
            </a:r>
            <a:r>
              <a:rPr lang="en-US" sz="1000" dirty="0"/>
              <a:t>()) return s;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    return null;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public int </a:t>
            </a:r>
            <a:r>
              <a:rPr lang="en-US" sz="1000" dirty="0" err="1"/>
              <a:t>g</a:t>
            </a:r>
            <a:r>
              <a:rPr lang="en-US" sz="1000" dirty="0" err="1">
                <a:solidFill>
                  <a:srgbClr val="66FFFF"/>
                </a:solidFill>
              </a:rPr>
              <a:t>etTotalCourseRevenues</a:t>
            </a:r>
            <a:r>
              <a:rPr lang="en-US" sz="1000" dirty="0"/>
              <a:t>(){</a:t>
            </a:r>
          </a:p>
          <a:p>
            <a:r>
              <a:rPr lang="en-US" sz="1000" dirty="0"/>
              <a:t>        int sum = 0;</a:t>
            </a:r>
          </a:p>
          <a:p>
            <a:r>
              <a:rPr lang="en-US" sz="1000" dirty="0"/>
              <a:t>        for(Seat s: </a:t>
            </a:r>
            <a:r>
              <a:rPr lang="en-US" sz="1000" dirty="0" err="1"/>
              <a:t>seatlist</a:t>
            </a:r>
            <a:r>
              <a:rPr lang="en-US" sz="1000" dirty="0"/>
              <a:t>){</a:t>
            </a:r>
          </a:p>
          <a:p>
            <a:r>
              <a:rPr lang="en-US" sz="1000" dirty="0"/>
              <a:t>            if(</a:t>
            </a:r>
            <a:r>
              <a:rPr lang="en-US" sz="1000" dirty="0" err="1"/>
              <a:t>s.isOccupied</a:t>
            </a:r>
            <a:r>
              <a:rPr lang="en-US" sz="1000" dirty="0"/>
              <a:t>()==true) sum = sum + </a:t>
            </a:r>
            <a:r>
              <a:rPr lang="en-US" sz="1000" dirty="0" err="1"/>
              <a:t>course.</a:t>
            </a:r>
            <a:r>
              <a:rPr lang="en-US" sz="1000" dirty="0" err="1">
                <a:solidFill>
                  <a:srgbClr val="66FFFF"/>
                </a:solidFill>
              </a:rPr>
              <a:t>getCoursePrice</a:t>
            </a:r>
            <a:r>
              <a:rPr lang="en-US" sz="1000" dirty="0"/>
              <a:t>();     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    return sum;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6996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1EF5-9FB2-400E-9836-CBFC99FC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EFBE8-83ED-4A78-B5D8-87094558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0C6F028A-268B-45C6-A2E5-4311F5353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12827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F2CCFB89-9485-4E56-AAF5-93E558BB3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219200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Course Offer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F6D0214-A04C-45A4-B272-A8297B9B1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18491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8727F1B7-6B7B-4A7D-8839-F3F227A82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3241608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Seat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9F21C5-B66B-4FDF-B905-20209B917D2C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 bwMode="auto">
          <a:xfrm>
            <a:off x="5676900" y="1920875"/>
            <a:ext cx="0" cy="1264041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9E30680-E8E3-4304-81EE-778AC6827B9E}"/>
              </a:ext>
            </a:extLst>
          </p:cNvPr>
          <p:cNvSpPr/>
          <p:nvPr/>
        </p:nvSpPr>
        <p:spPr bwMode="auto">
          <a:xfrm>
            <a:off x="7162358" y="3048000"/>
            <a:ext cx="990600" cy="1066800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9C28EA-0721-44AB-BDC4-FD9B4554D9ED}"/>
              </a:ext>
            </a:extLst>
          </p:cNvPr>
          <p:cNvSpPr/>
          <p:nvPr/>
        </p:nvSpPr>
        <p:spPr bwMode="auto">
          <a:xfrm>
            <a:off x="8229158" y="5061392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ED6BDD-44CF-4567-BCE1-9B815ED8996C}"/>
              </a:ext>
            </a:extLst>
          </p:cNvPr>
          <p:cNvSpPr/>
          <p:nvPr/>
        </p:nvSpPr>
        <p:spPr bwMode="auto">
          <a:xfrm>
            <a:off x="7415916" y="5115195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A67BBE4-356E-447C-8848-CCFACC80E18D}"/>
              </a:ext>
            </a:extLst>
          </p:cNvPr>
          <p:cNvSpPr/>
          <p:nvPr/>
        </p:nvSpPr>
        <p:spPr bwMode="auto">
          <a:xfrm>
            <a:off x="6623525" y="5131549"/>
            <a:ext cx="609600" cy="609600"/>
          </a:xfrm>
          <a:prstGeom prst="ellips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E1F9EB-8AE2-4509-B814-A4419FD35986}"/>
              </a:ext>
            </a:extLst>
          </p:cNvPr>
          <p:cNvCxnSpPr>
            <a:stCxn id="40" idx="4"/>
            <a:endCxn id="41" idx="0"/>
          </p:cNvCxnSpPr>
          <p:nvPr/>
        </p:nvCxnSpPr>
        <p:spPr bwMode="auto">
          <a:xfrm>
            <a:off x="7657658" y="4114800"/>
            <a:ext cx="876300" cy="946592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B152E7-EC14-4392-BDB5-E5EA829AC942}"/>
              </a:ext>
            </a:extLst>
          </p:cNvPr>
          <p:cNvCxnSpPr>
            <a:stCxn id="40" idx="4"/>
            <a:endCxn id="42" idx="0"/>
          </p:cNvCxnSpPr>
          <p:nvPr/>
        </p:nvCxnSpPr>
        <p:spPr bwMode="auto">
          <a:xfrm>
            <a:off x="7657658" y="4114800"/>
            <a:ext cx="63058" cy="1000395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E16DAA-A43B-4B48-A71E-772BE3B919F0}"/>
              </a:ext>
            </a:extLst>
          </p:cNvPr>
          <p:cNvCxnSpPr>
            <a:stCxn id="40" idx="4"/>
            <a:endCxn id="43" idx="0"/>
          </p:cNvCxnSpPr>
          <p:nvPr/>
        </p:nvCxnSpPr>
        <p:spPr bwMode="auto">
          <a:xfrm flipH="1">
            <a:off x="6928325" y="4114800"/>
            <a:ext cx="729333" cy="1016749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AE3DD20-66EB-40A5-B759-3EE90C45DB11}"/>
              </a:ext>
            </a:extLst>
          </p:cNvPr>
          <p:cNvSpPr txBox="1"/>
          <p:nvPr/>
        </p:nvSpPr>
        <p:spPr>
          <a:xfrm>
            <a:off x="7084820" y="3193583"/>
            <a:ext cx="117852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Course</a:t>
            </a:r>
          </a:p>
          <a:p>
            <a:pPr algn="ctr"/>
            <a:r>
              <a:rPr lang="en-US" dirty="0"/>
              <a:t>offer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6C95C0-D6D5-4D47-9DF6-05833D9902A9}"/>
              </a:ext>
            </a:extLst>
          </p:cNvPr>
          <p:cNvSpPr txBox="1"/>
          <p:nvPr/>
        </p:nvSpPr>
        <p:spPr>
          <a:xfrm>
            <a:off x="6889086" y="5945151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F2852D1-EA57-446D-B2C6-26A490D8E0C0}"/>
              </a:ext>
            </a:extLst>
          </p:cNvPr>
          <p:cNvCxnSpPr>
            <a:cxnSpLocks/>
          </p:cNvCxnSpPr>
          <p:nvPr/>
        </p:nvCxnSpPr>
        <p:spPr bwMode="auto">
          <a:xfrm>
            <a:off x="2293132" y="4029042"/>
            <a:ext cx="2278868" cy="1792727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1BCFDA3-492E-4A1B-B3CC-18D00F7A4F53}"/>
              </a:ext>
            </a:extLst>
          </p:cNvPr>
          <p:cNvSpPr txBox="1"/>
          <p:nvPr/>
        </p:nvSpPr>
        <p:spPr>
          <a:xfrm>
            <a:off x="3401423" y="5683270"/>
            <a:ext cx="234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means Current </a:t>
            </a:r>
            <a:r>
              <a:rPr lang="en-US" sz="1200" dirty="0" err="1"/>
              <a:t>courseoffer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6D96A4-DDA6-45D7-A58F-203365A8DCB1}"/>
              </a:ext>
            </a:extLst>
          </p:cNvPr>
          <p:cNvSpPr/>
          <p:nvPr/>
        </p:nvSpPr>
        <p:spPr bwMode="auto">
          <a:xfrm>
            <a:off x="-107729" y="3501193"/>
            <a:ext cx="3429000" cy="652797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1BCB2CC-A10E-4085-B6AA-F71D94C40CDE}"/>
              </a:ext>
            </a:extLst>
          </p:cNvPr>
          <p:cNvCxnSpPr>
            <a:cxnSpLocks/>
          </p:cNvCxnSpPr>
          <p:nvPr/>
        </p:nvCxnSpPr>
        <p:spPr bwMode="auto">
          <a:xfrm flipV="1">
            <a:off x="3064628" y="3208532"/>
            <a:ext cx="2393729" cy="585984"/>
          </a:xfrm>
          <a:prstGeom prst="bentConnector4">
            <a:avLst>
              <a:gd name="adj1" fmla="val 33288"/>
              <a:gd name="adj2" fmla="val 139011"/>
            </a:avLst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3EF90E7-71B8-4C47-922A-2779DA609E70}"/>
              </a:ext>
            </a:extLst>
          </p:cNvPr>
          <p:cNvSpPr/>
          <p:nvPr/>
        </p:nvSpPr>
        <p:spPr>
          <a:xfrm>
            <a:off x="337381" y="1143000"/>
            <a:ext cx="556260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public class </a:t>
            </a:r>
            <a:r>
              <a:rPr lang="en-US" sz="1000" dirty="0" err="1"/>
              <a:t>CourseOffer</a:t>
            </a:r>
            <a:r>
              <a:rPr lang="en-US" sz="1000" dirty="0"/>
              <a:t> {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Course </a:t>
            </a:r>
            <a:r>
              <a:rPr lang="en-US" sz="1000" dirty="0" err="1"/>
              <a:t>course</a:t>
            </a:r>
            <a:r>
              <a:rPr lang="en-US" sz="1000" dirty="0"/>
              <a:t>;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ArrayList</a:t>
            </a:r>
            <a:r>
              <a:rPr lang="en-US" sz="1000" dirty="0"/>
              <a:t>&lt;Seat&gt; </a:t>
            </a:r>
            <a:r>
              <a:rPr lang="en-US" sz="1000" dirty="0" err="1"/>
              <a:t>seatlist</a:t>
            </a:r>
            <a:r>
              <a:rPr lang="en-US" sz="1000" dirty="0"/>
              <a:t>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    public </a:t>
            </a:r>
            <a:r>
              <a:rPr lang="en-US" sz="1000" dirty="0" err="1"/>
              <a:t>CourseOffer</a:t>
            </a:r>
            <a:r>
              <a:rPr lang="en-US" sz="1000" dirty="0"/>
              <a:t>(Course c){</a:t>
            </a:r>
          </a:p>
          <a:p>
            <a:r>
              <a:rPr lang="en-US" sz="1000" dirty="0"/>
              <a:t>            course =c;    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seatlist</a:t>
            </a:r>
            <a:r>
              <a:rPr lang="en-US" sz="1000" dirty="0"/>
              <a:t> = new </a:t>
            </a:r>
            <a:r>
              <a:rPr lang="en-US" sz="1000" dirty="0" err="1"/>
              <a:t>ArrayList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public String </a:t>
            </a:r>
            <a:r>
              <a:rPr lang="en-US" sz="1000" dirty="0" err="1"/>
              <a:t>getCourseNumber</a:t>
            </a:r>
            <a:r>
              <a:rPr lang="en-US" sz="1000" dirty="0"/>
              <a:t>(){</a:t>
            </a:r>
          </a:p>
          <a:p>
            <a:r>
              <a:rPr lang="en-US" sz="1000" dirty="0"/>
              <a:t>        return </a:t>
            </a:r>
            <a:r>
              <a:rPr lang="en-US" sz="1000" dirty="0" err="1"/>
              <a:t>course.getCOurseNumber</a:t>
            </a:r>
            <a:r>
              <a:rPr lang="en-US" sz="1000" dirty="0"/>
              <a:t>();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>
                <a:solidFill>
                  <a:srgbClr val="66FFFF"/>
                </a:solidFill>
              </a:rPr>
              <a:t>    public void </a:t>
            </a:r>
            <a:r>
              <a:rPr lang="en-US" sz="1000" dirty="0" err="1">
                <a:solidFill>
                  <a:srgbClr val="66FFFF"/>
                </a:solidFill>
              </a:rPr>
              <a:t>generatSeats</a:t>
            </a:r>
            <a:r>
              <a:rPr lang="en-US" sz="1000" dirty="0">
                <a:solidFill>
                  <a:srgbClr val="66FFFF"/>
                </a:solidFill>
              </a:rPr>
              <a:t>(int n){</a:t>
            </a:r>
          </a:p>
          <a:p>
            <a:r>
              <a:rPr lang="en-US" sz="1000" dirty="0">
                <a:solidFill>
                  <a:srgbClr val="66FFFF"/>
                </a:solidFill>
              </a:rPr>
              <a:t>        for (int </a:t>
            </a:r>
            <a:r>
              <a:rPr lang="en-US" sz="1000" dirty="0" err="1">
                <a:solidFill>
                  <a:srgbClr val="66FFFF"/>
                </a:solidFill>
              </a:rPr>
              <a:t>i</a:t>
            </a:r>
            <a:r>
              <a:rPr lang="en-US" sz="1000" dirty="0">
                <a:solidFill>
                  <a:srgbClr val="66FFFF"/>
                </a:solidFill>
              </a:rPr>
              <a:t>=0; </a:t>
            </a:r>
            <a:r>
              <a:rPr lang="en-US" sz="1000" dirty="0" err="1">
                <a:solidFill>
                  <a:srgbClr val="66FFFF"/>
                </a:solidFill>
              </a:rPr>
              <a:t>i</a:t>
            </a:r>
            <a:r>
              <a:rPr lang="en-US" sz="1000" dirty="0">
                <a:solidFill>
                  <a:srgbClr val="66FFFF"/>
                </a:solidFill>
              </a:rPr>
              <a:t>&lt;n; </a:t>
            </a:r>
            <a:r>
              <a:rPr lang="en-US" sz="1000" dirty="0" err="1">
                <a:solidFill>
                  <a:srgbClr val="66FFFF"/>
                </a:solidFill>
              </a:rPr>
              <a:t>i</a:t>
            </a:r>
            <a:r>
              <a:rPr lang="en-US" sz="1000" dirty="0">
                <a:solidFill>
                  <a:srgbClr val="66FFFF"/>
                </a:solidFill>
              </a:rPr>
              <a:t>++){</a:t>
            </a:r>
          </a:p>
          <a:p>
            <a:r>
              <a:rPr lang="en-US" sz="1000" dirty="0">
                <a:solidFill>
                  <a:srgbClr val="66FFFF"/>
                </a:solidFill>
              </a:rPr>
              <a:t>            </a:t>
            </a:r>
            <a:r>
              <a:rPr lang="en-US" sz="1000" dirty="0" err="1">
                <a:solidFill>
                  <a:srgbClr val="66FFFF"/>
                </a:solidFill>
              </a:rPr>
              <a:t>seatlist.add</a:t>
            </a:r>
            <a:r>
              <a:rPr lang="en-US" sz="1000" dirty="0">
                <a:solidFill>
                  <a:srgbClr val="66FFFF"/>
                </a:solidFill>
              </a:rPr>
              <a:t>(new Seat(this, </a:t>
            </a:r>
            <a:r>
              <a:rPr lang="en-US" sz="1000" dirty="0" err="1">
                <a:solidFill>
                  <a:srgbClr val="66FFFF"/>
                </a:solidFill>
              </a:rPr>
              <a:t>i</a:t>
            </a:r>
            <a:r>
              <a:rPr lang="en-US" sz="1000" dirty="0">
                <a:solidFill>
                  <a:srgbClr val="66FFFF"/>
                </a:solidFill>
              </a:rPr>
              <a:t>));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public Seat </a:t>
            </a:r>
            <a:r>
              <a:rPr lang="en-US" sz="1000" dirty="0" err="1"/>
              <a:t>getEmptySeat</a:t>
            </a:r>
            <a:r>
              <a:rPr lang="en-US" sz="1000" dirty="0"/>
              <a:t>(){</a:t>
            </a:r>
          </a:p>
          <a:p>
            <a:r>
              <a:rPr lang="en-US" sz="1000" dirty="0"/>
              <a:t>        for(Seat s: </a:t>
            </a:r>
            <a:r>
              <a:rPr lang="en-US" sz="1000" dirty="0" err="1"/>
              <a:t>seatlist</a:t>
            </a:r>
            <a:r>
              <a:rPr lang="en-US" sz="1000" dirty="0"/>
              <a:t>){</a:t>
            </a:r>
          </a:p>
          <a:p>
            <a:r>
              <a:rPr lang="en-US" sz="1000" dirty="0"/>
              <a:t>            </a:t>
            </a:r>
          </a:p>
          <a:p>
            <a:r>
              <a:rPr lang="en-US" sz="1000" dirty="0"/>
              <a:t>            if(</a:t>
            </a:r>
            <a:r>
              <a:rPr lang="en-US" sz="1000" dirty="0" err="1"/>
              <a:t>s.isOccupied</a:t>
            </a:r>
            <a:r>
              <a:rPr lang="en-US" sz="1000" dirty="0"/>
              <a:t>()) return s;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    return null;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public int </a:t>
            </a:r>
            <a:r>
              <a:rPr lang="en-US" sz="1000" dirty="0" err="1"/>
              <a:t>g</a:t>
            </a:r>
            <a:r>
              <a:rPr lang="en-US" sz="1000" dirty="0" err="1">
                <a:solidFill>
                  <a:srgbClr val="66FFFF"/>
                </a:solidFill>
              </a:rPr>
              <a:t>etTotalCourseRevenues</a:t>
            </a:r>
            <a:r>
              <a:rPr lang="en-US" sz="1000" dirty="0"/>
              <a:t>(){</a:t>
            </a:r>
          </a:p>
          <a:p>
            <a:r>
              <a:rPr lang="en-US" sz="1000" dirty="0"/>
              <a:t>        int sum = 0;</a:t>
            </a:r>
          </a:p>
          <a:p>
            <a:r>
              <a:rPr lang="en-US" sz="1000" dirty="0"/>
              <a:t>        for(Seat s: </a:t>
            </a:r>
            <a:r>
              <a:rPr lang="en-US" sz="1000" dirty="0" err="1"/>
              <a:t>seatlist</a:t>
            </a:r>
            <a:r>
              <a:rPr lang="en-US" sz="1000" dirty="0"/>
              <a:t>){</a:t>
            </a:r>
          </a:p>
          <a:p>
            <a:r>
              <a:rPr lang="en-US" sz="1000" dirty="0"/>
              <a:t>            if(</a:t>
            </a:r>
            <a:r>
              <a:rPr lang="en-US" sz="1000" dirty="0" err="1"/>
              <a:t>s.isOccupied</a:t>
            </a:r>
            <a:r>
              <a:rPr lang="en-US" sz="1000" dirty="0"/>
              <a:t>()==true) sum = sum + </a:t>
            </a:r>
            <a:r>
              <a:rPr lang="en-US" sz="1000" dirty="0" err="1"/>
              <a:t>course.</a:t>
            </a:r>
            <a:r>
              <a:rPr lang="en-US" sz="1000" dirty="0" err="1">
                <a:solidFill>
                  <a:srgbClr val="66FFFF"/>
                </a:solidFill>
              </a:rPr>
              <a:t>getCoursePrice</a:t>
            </a:r>
            <a:r>
              <a:rPr lang="en-US" sz="1000" dirty="0"/>
              <a:t>();     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    return sum;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23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1EF5-9FB2-400E-9836-CBFC99FC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EFBE8-83ED-4A78-B5D8-87094558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62C07787-6F6E-4EE2-8101-F60895157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983984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9C7A889E-CF0B-470C-B603-BC979D4F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20484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Course Offer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1A7E469-1F29-48E5-B070-9A8349551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862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BA76C7C5-70BE-47EB-9B29-8F0A5B2A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942892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A02479-D0A3-4B82-9E9E-45F3B7A64EC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 bwMode="auto">
          <a:xfrm>
            <a:off x="1257300" y="2622159"/>
            <a:ext cx="0" cy="1264041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20">
            <a:extLst>
              <a:ext uri="{FF2B5EF4-FFF2-40B4-BE49-F238E27FC236}">
                <a16:creationId xmlns:a16="http://schemas.microsoft.com/office/drawing/2014/main" id="{E2A49A4D-469E-46A4-8A00-43FDD949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2013663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Text Box 21">
            <a:extLst>
              <a:ext uri="{FF2B5EF4-FFF2-40B4-BE49-F238E27FC236}">
                <a16:creationId xmlns:a16="http://schemas.microsoft.com/office/drawing/2014/main" id="{9FCA90F0-4CA5-46DD-B952-A938A3F89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1950163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Course Offer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9F8D1C7-D663-4C32-BC3B-8DCC0B8A4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391587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8B5FBFD0-EE3C-43A8-AEE1-87C0EDBD2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0" y="3972571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Seat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8B92E9-29D7-46DE-94FF-1EB9C457741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 bwMode="auto">
          <a:xfrm>
            <a:off x="7632700" y="2651838"/>
            <a:ext cx="0" cy="1264041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20">
            <a:extLst>
              <a:ext uri="{FF2B5EF4-FFF2-40B4-BE49-F238E27FC236}">
                <a16:creationId xmlns:a16="http://schemas.microsoft.com/office/drawing/2014/main" id="{C8132E77-D0F5-4C0F-AE88-6EF7F0C59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1397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8E1B23AE-7C74-4B26-963F-8E66A74A2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76200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Course Offer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EB606DF-DEB9-405B-894B-F2B62129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35591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DF505396-94D6-4EAE-ABAD-FC8590144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2283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F56F3F48-F62A-426E-9E9D-CC67A0874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151832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Text Box 3">
            <a:extLst>
              <a:ext uri="{FF2B5EF4-FFF2-40B4-BE49-F238E27FC236}">
                <a16:creationId xmlns:a16="http://schemas.microsoft.com/office/drawing/2014/main" id="{099575A7-5B68-4E02-937F-2220F0A69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208524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Seat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631D29-5844-4E1B-95C0-9802834F8691}"/>
              </a:ext>
            </a:extLst>
          </p:cNvPr>
          <p:cNvSpPr/>
          <p:nvPr/>
        </p:nvSpPr>
        <p:spPr>
          <a:xfrm>
            <a:off x="2950851" y="798249"/>
            <a:ext cx="4357954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public class </a:t>
            </a:r>
            <a:r>
              <a:rPr lang="en-US" sz="1000" dirty="0" err="1"/>
              <a:t>CourseOffer</a:t>
            </a:r>
            <a:r>
              <a:rPr lang="en-US" sz="1000" dirty="0"/>
              <a:t> {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Course </a:t>
            </a:r>
            <a:r>
              <a:rPr lang="en-US" sz="1000" dirty="0" err="1"/>
              <a:t>course</a:t>
            </a:r>
            <a:r>
              <a:rPr lang="en-US" sz="1000" dirty="0"/>
              <a:t>;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ArrayList</a:t>
            </a:r>
            <a:r>
              <a:rPr lang="en-US" sz="1000" dirty="0"/>
              <a:t>&lt;Seat&gt; </a:t>
            </a:r>
            <a:r>
              <a:rPr lang="en-US" sz="1000" dirty="0" err="1"/>
              <a:t>seatlist</a:t>
            </a:r>
            <a:r>
              <a:rPr lang="en-US" sz="1000" dirty="0"/>
              <a:t>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    public </a:t>
            </a:r>
            <a:r>
              <a:rPr lang="en-US" sz="1000" dirty="0" err="1"/>
              <a:t>CourseOffer</a:t>
            </a:r>
            <a:r>
              <a:rPr lang="en-US" sz="1000" dirty="0"/>
              <a:t>(Course c){</a:t>
            </a:r>
          </a:p>
          <a:p>
            <a:r>
              <a:rPr lang="en-US" sz="1000" dirty="0"/>
              <a:t>            course =c;    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seatlist</a:t>
            </a:r>
            <a:r>
              <a:rPr lang="en-US" sz="1000" dirty="0"/>
              <a:t> = new </a:t>
            </a:r>
            <a:r>
              <a:rPr lang="en-US" sz="1000" dirty="0" err="1"/>
              <a:t>ArrayList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public String </a:t>
            </a:r>
            <a:r>
              <a:rPr lang="en-US" sz="1000" dirty="0" err="1"/>
              <a:t>getCourseNumber</a:t>
            </a:r>
            <a:r>
              <a:rPr lang="en-US" sz="1000" dirty="0"/>
              <a:t>(){</a:t>
            </a:r>
          </a:p>
          <a:p>
            <a:r>
              <a:rPr lang="en-US" sz="1000" dirty="0"/>
              <a:t>        return </a:t>
            </a:r>
            <a:r>
              <a:rPr lang="en-US" sz="1000" dirty="0" err="1"/>
              <a:t>course.getCOurseNumber</a:t>
            </a:r>
            <a:r>
              <a:rPr lang="en-US" sz="1000" dirty="0"/>
              <a:t>();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>
                <a:solidFill>
                  <a:srgbClr val="66FFFF"/>
                </a:solidFill>
              </a:rPr>
              <a:t>    public void </a:t>
            </a:r>
            <a:r>
              <a:rPr lang="en-US" sz="1000" dirty="0" err="1">
                <a:solidFill>
                  <a:srgbClr val="66FFFF"/>
                </a:solidFill>
              </a:rPr>
              <a:t>generatSeats</a:t>
            </a:r>
            <a:r>
              <a:rPr lang="en-US" sz="1000" dirty="0">
                <a:solidFill>
                  <a:srgbClr val="66FFFF"/>
                </a:solidFill>
              </a:rPr>
              <a:t>(int n){</a:t>
            </a:r>
          </a:p>
          <a:p>
            <a:r>
              <a:rPr lang="en-US" sz="1000" dirty="0">
                <a:solidFill>
                  <a:srgbClr val="66FFFF"/>
                </a:solidFill>
              </a:rPr>
              <a:t>        for (int </a:t>
            </a:r>
            <a:r>
              <a:rPr lang="en-US" sz="1000" dirty="0" err="1">
                <a:solidFill>
                  <a:srgbClr val="66FFFF"/>
                </a:solidFill>
              </a:rPr>
              <a:t>i</a:t>
            </a:r>
            <a:r>
              <a:rPr lang="en-US" sz="1000" dirty="0">
                <a:solidFill>
                  <a:srgbClr val="66FFFF"/>
                </a:solidFill>
              </a:rPr>
              <a:t>=0; </a:t>
            </a:r>
            <a:r>
              <a:rPr lang="en-US" sz="1000" dirty="0" err="1">
                <a:solidFill>
                  <a:srgbClr val="66FFFF"/>
                </a:solidFill>
              </a:rPr>
              <a:t>i</a:t>
            </a:r>
            <a:r>
              <a:rPr lang="en-US" sz="1000" dirty="0">
                <a:solidFill>
                  <a:srgbClr val="66FFFF"/>
                </a:solidFill>
              </a:rPr>
              <a:t>&lt;n; </a:t>
            </a:r>
            <a:r>
              <a:rPr lang="en-US" sz="1000" dirty="0" err="1">
                <a:solidFill>
                  <a:srgbClr val="66FFFF"/>
                </a:solidFill>
              </a:rPr>
              <a:t>i</a:t>
            </a:r>
            <a:r>
              <a:rPr lang="en-US" sz="1000" dirty="0">
                <a:solidFill>
                  <a:srgbClr val="66FFFF"/>
                </a:solidFill>
              </a:rPr>
              <a:t>++){</a:t>
            </a:r>
          </a:p>
          <a:p>
            <a:r>
              <a:rPr lang="en-US" sz="1000" dirty="0">
                <a:solidFill>
                  <a:srgbClr val="66FFFF"/>
                </a:solidFill>
              </a:rPr>
              <a:t>            </a:t>
            </a:r>
            <a:r>
              <a:rPr lang="en-US" sz="1000" dirty="0" err="1">
                <a:solidFill>
                  <a:srgbClr val="66FFFF"/>
                </a:solidFill>
              </a:rPr>
              <a:t>seatlist.add</a:t>
            </a:r>
            <a:r>
              <a:rPr lang="en-US" sz="1000" dirty="0">
                <a:solidFill>
                  <a:srgbClr val="66FFFF"/>
                </a:solidFill>
              </a:rPr>
              <a:t>(new Seat(this, </a:t>
            </a:r>
            <a:r>
              <a:rPr lang="en-US" sz="1000" dirty="0" err="1">
                <a:solidFill>
                  <a:srgbClr val="66FFFF"/>
                </a:solidFill>
              </a:rPr>
              <a:t>i</a:t>
            </a:r>
            <a:r>
              <a:rPr lang="en-US" sz="1000" dirty="0">
                <a:solidFill>
                  <a:srgbClr val="66FFFF"/>
                </a:solidFill>
              </a:rPr>
              <a:t>));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public Seat </a:t>
            </a:r>
            <a:r>
              <a:rPr lang="en-US" sz="1000" dirty="0" err="1"/>
              <a:t>getEmptySeat</a:t>
            </a:r>
            <a:r>
              <a:rPr lang="en-US" sz="1000" dirty="0"/>
              <a:t>(){</a:t>
            </a:r>
          </a:p>
          <a:p>
            <a:r>
              <a:rPr lang="en-US" sz="1000" dirty="0"/>
              <a:t>        for(Seat s: </a:t>
            </a:r>
            <a:r>
              <a:rPr lang="en-US" sz="1000" dirty="0" err="1"/>
              <a:t>seatlist</a:t>
            </a:r>
            <a:r>
              <a:rPr lang="en-US" sz="1000" dirty="0"/>
              <a:t>){</a:t>
            </a:r>
          </a:p>
          <a:p>
            <a:r>
              <a:rPr lang="en-US" sz="1000" dirty="0"/>
              <a:t>            </a:t>
            </a:r>
          </a:p>
          <a:p>
            <a:r>
              <a:rPr lang="en-US" sz="1000" dirty="0"/>
              <a:t>            if(</a:t>
            </a:r>
            <a:r>
              <a:rPr lang="en-US" sz="1000" dirty="0" err="1"/>
              <a:t>s.isOccupied</a:t>
            </a:r>
            <a:r>
              <a:rPr lang="en-US" sz="1000" dirty="0"/>
              <a:t>()) return s;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    return null;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public int </a:t>
            </a:r>
            <a:r>
              <a:rPr lang="en-US" sz="1000" dirty="0" err="1"/>
              <a:t>g</a:t>
            </a:r>
            <a:r>
              <a:rPr lang="en-US" sz="1000" dirty="0" err="1">
                <a:solidFill>
                  <a:srgbClr val="66FFFF"/>
                </a:solidFill>
              </a:rPr>
              <a:t>etTotalCourseRevenues</a:t>
            </a:r>
            <a:r>
              <a:rPr lang="en-US" sz="1000" dirty="0"/>
              <a:t>(){</a:t>
            </a:r>
          </a:p>
          <a:p>
            <a:r>
              <a:rPr lang="en-US" sz="1000" dirty="0"/>
              <a:t>        int sum = 0;</a:t>
            </a:r>
          </a:p>
          <a:p>
            <a:r>
              <a:rPr lang="en-US" sz="1000" dirty="0"/>
              <a:t>        for(Seat s: </a:t>
            </a:r>
            <a:r>
              <a:rPr lang="en-US" sz="1000" dirty="0" err="1"/>
              <a:t>seatlist</a:t>
            </a:r>
            <a:r>
              <a:rPr lang="en-US" sz="1000" dirty="0"/>
              <a:t>){</a:t>
            </a:r>
          </a:p>
          <a:p>
            <a:r>
              <a:rPr lang="en-US" sz="1000" dirty="0"/>
              <a:t>            if(</a:t>
            </a:r>
            <a:r>
              <a:rPr lang="en-US" sz="1000" dirty="0" err="1"/>
              <a:t>s.isOccupied</a:t>
            </a:r>
            <a:r>
              <a:rPr lang="en-US" sz="1000" dirty="0"/>
              <a:t>()==true) sum = sum + </a:t>
            </a:r>
            <a:r>
              <a:rPr lang="en-US" sz="1000" dirty="0" err="1"/>
              <a:t>course.</a:t>
            </a:r>
            <a:r>
              <a:rPr lang="en-US" sz="1000" dirty="0" err="1">
                <a:solidFill>
                  <a:srgbClr val="66FFFF"/>
                </a:solidFill>
              </a:rPr>
              <a:t>getCoursePrice</a:t>
            </a:r>
            <a:r>
              <a:rPr lang="en-US" sz="1000" dirty="0"/>
              <a:t>();     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    return sum;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30D365-9EFB-4DFE-80D5-DCC0FE11C6B8}"/>
              </a:ext>
            </a:extLst>
          </p:cNvPr>
          <p:cNvCxnSpPr>
            <a:cxnSpLocks/>
          </p:cNvCxnSpPr>
          <p:nvPr/>
        </p:nvCxnSpPr>
        <p:spPr bwMode="auto">
          <a:xfrm>
            <a:off x="2171700" y="381000"/>
            <a:ext cx="1612900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E65EE3-8B78-4F95-BB65-B03DA1553C73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76518"/>
            <a:ext cx="1612900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84465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6F7A6-069B-40A7-A5DF-9458BECD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96BFA-0237-4220-BC03-A6684E2A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Engineering 		     Information Systems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B8378779-1874-4E7B-807C-503F4F9693D4}"/>
              </a:ext>
            </a:extLst>
          </p:cNvPr>
          <p:cNvSpPr/>
          <p:nvPr/>
        </p:nvSpPr>
        <p:spPr bwMode="auto">
          <a:xfrm>
            <a:off x="2855140" y="3594072"/>
            <a:ext cx="1371600" cy="822305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6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Course Load 2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AC53DA5C-DB6F-4809-9523-FE0A708E42D9}"/>
              </a:ext>
            </a:extLst>
          </p:cNvPr>
          <p:cNvSpPr/>
          <p:nvPr/>
        </p:nvSpPr>
        <p:spPr bwMode="auto">
          <a:xfrm>
            <a:off x="602272" y="3570805"/>
            <a:ext cx="1371600" cy="822305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6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Course Load 1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FB63894C-F02A-4951-A9CB-4C7EB148A2EC}"/>
              </a:ext>
            </a:extLst>
          </p:cNvPr>
          <p:cNvSpPr/>
          <p:nvPr/>
        </p:nvSpPr>
        <p:spPr bwMode="auto">
          <a:xfrm>
            <a:off x="7506192" y="3568768"/>
            <a:ext cx="1371600" cy="822305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6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Course Load 4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4D317F50-5B63-4098-BBAE-98015BABC27D}"/>
              </a:ext>
            </a:extLst>
          </p:cNvPr>
          <p:cNvSpPr/>
          <p:nvPr/>
        </p:nvSpPr>
        <p:spPr bwMode="auto">
          <a:xfrm>
            <a:off x="5221540" y="3597254"/>
            <a:ext cx="1371600" cy="822305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6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Course Load 3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1F09B51-0641-4411-A062-A123A2EFB51D}"/>
              </a:ext>
            </a:extLst>
          </p:cNvPr>
          <p:cNvSpPr/>
          <p:nvPr/>
        </p:nvSpPr>
        <p:spPr bwMode="auto">
          <a:xfrm>
            <a:off x="3540940" y="2127306"/>
            <a:ext cx="2362200" cy="649188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Transcript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B4736B3-BE7D-4522-9562-64C83F6FB91E}"/>
              </a:ext>
            </a:extLst>
          </p:cNvPr>
          <p:cNvSpPr/>
          <p:nvPr/>
        </p:nvSpPr>
        <p:spPr bwMode="auto">
          <a:xfrm>
            <a:off x="3540940" y="1030807"/>
            <a:ext cx="2362200" cy="908864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Student Profile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8FAD19-749A-4771-A61C-C22B85223C30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 bwMode="auto">
          <a:xfrm>
            <a:off x="4722040" y="1939671"/>
            <a:ext cx="0" cy="187635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0A6D5A-AD02-4A57-94AE-F4212FAABF59}"/>
              </a:ext>
            </a:extLst>
          </p:cNvPr>
          <p:cNvSpPr txBox="1"/>
          <p:nvPr/>
        </p:nvSpPr>
        <p:spPr>
          <a:xfrm>
            <a:off x="667549" y="4462071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Fall 2021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4A227-DE9E-42BB-BBFD-BFAB2E440078}"/>
              </a:ext>
            </a:extLst>
          </p:cNvPr>
          <p:cNvSpPr txBox="1"/>
          <p:nvPr/>
        </p:nvSpPr>
        <p:spPr>
          <a:xfrm>
            <a:off x="2778734" y="4491629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Spring  2022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CB27E-25DC-4D3D-A6A5-FE2F8F9DC4FB}"/>
              </a:ext>
            </a:extLst>
          </p:cNvPr>
          <p:cNvSpPr txBox="1"/>
          <p:nvPr/>
        </p:nvSpPr>
        <p:spPr>
          <a:xfrm>
            <a:off x="5369209" y="4491629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Fall 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963B52-B0A9-43FE-8927-DFF77332F026}"/>
              </a:ext>
            </a:extLst>
          </p:cNvPr>
          <p:cNvSpPr txBox="1"/>
          <p:nvPr/>
        </p:nvSpPr>
        <p:spPr>
          <a:xfrm>
            <a:off x="7439243" y="4416377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Spring 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343BF1-B828-4F93-B3A4-2543E81642BC}"/>
              </a:ext>
            </a:extLst>
          </p:cNvPr>
          <p:cNvSpPr/>
          <p:nvPr/>
        </p:nvSpPr>
        <p:spPr bwMode="auto">
          <a:xfrm>
            <a:off x="201480" y="3298188"/>
            <a:ext cx="8915400" cy="1554703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5CCE09-BA5C-4667-A779-E921D6E57B40}"/>
              </a:ext>
            </a:extLst>
          </p:cNvPr>
          <p:cNvCxnSpPr>
            <a:cxnSpLocks/>
            <a:stCxn id="14" idx="4"/>
            <a:endCxn id="9" idx="0"/>
          </p:cNvCxnSpPr>
          <p:nvPr/>
        </p:nvCxnSpPr>
        <p:spPr bwMode="auto">
          <a:xfrm flipH="1">
            <a:off x="4659180" y="2776494"/>
            <a:ext cx="62860" cy="521694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494029-0913-4A15-B425-D3E1BA75A148}"/>
              </a:ext>
            </a:extLst>
          </p:cNvPr>
          <p:cNvSpPr/>
          <p:nvPr/>
        </p:nvSpPr>
        <p:spPr bwMode="auto">
          <a:xfrm>
            <a:off x="3628435" y="5442234"/>
            <a:ext cx="1371600" cy="908864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Seat Assignment 2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45C79553-6E5C-4F4F-ADC5-298037E40403}"/>
              </a:ext>
            </a:extLst>
          </p:cNvPr>
          <p:cNvSpPr/>
          <p:nvPr/>
        </p:nvSpPr>
        <p:spPr bwMode="auto">
          <a:xfrm>
            <a:off x="1999136" y="5460071"/>
            <a:ext cx="1371600" cy="908864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Seat Assignment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3CEFA6-1E59-4A68-AD6C-731886596408}"/>
              </a:ext>
            </a:extLst>
          </p:cNvPr>
          <p:cNvCxnSpPr>
            <a:stCxn id="35" idx="4"/>
            <a:endCxn id="33" idx="0"/>
          </p:cNvCxnSpPr>
          <p:nvPr/>
        </p:nvCxnSpPr>
        <p:spPr bwMode="auto">
          <a:xfrm flipH="1">
            <a:off x="2684936" y="4416377"/>
            <a:ext cx="856004" cy="1043694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4F659A-FC57-4974-BD9D-7640BB1569A1}"/>
              </a:ext>
            </a:extLst>
          </p:cNvPr>
          <p:cNvCxnSpPr>
            <a:cxnSpLocks/>
            <a:stCxn id="35" idx="4"/>
            <a:endCxn id="31" idx="0"/>
          </p:cNvCxnSpPr>
          <p:nvPr/>
        </p:nvCxnSpPr>
        <p:spPr bwMode="auto">
          <a:xfrm>
            <a:off x="3540940" y="4416377"/>
            <a:ext cx="773295" cy="1025857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04DFDFB-A3CC-40DF-A830-9451F2B122B3}"/>
              </a:ext>
            </a:extLst>
          </p:cNvPr>
          <p:cNvSpPr txBox="1"/>
          <p:nvPr/>
        </p:nvSpPr>
        <p:spPr>
          <a:xfrm>
            <a:off x="159482" y="1471498"/>
            <a:ext cx="2556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66FFFF"/>
                </a:solidFill>
              </a:rPr>
              <a:t>Get The student transcript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840AB4-2156-4DDC-B710-56864DEBB796}"/>
              </a:ext>
            </a:extLst>
          </p:cNvPr>
          <p:cNvSpPr txBox="1"/>
          <p:nvPr/>
        </p:nvSpPr>
        <p:spPr>
          <a:xfrm>
            <a:off x="106658" y="2773519"/>
            <a:ext cx="3174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66FFFF"/>
                </a:solidFill>
              </a:rPr>
              <a:t>For each </a:t>
            </a:r>
            <a:r>
              <a:rPr lang="en-US" sz="1600" b="0" dirty="0" err="1">
                <a:solidFill>
                  <a:srgbClr val="66FFFF"/>
                </a:solidFill>
              </a:rPr>
              <a:t>courseload</a:t>
            </a:r>
            <a:r>
              <a:rPr lang="en-US" sz="1600" b="0" dirty="0">
                <a:solidFill>
                  <a:srgbClr val="66FFFF"/>
                </a:solidFill>
              </a:rPr>
              <a:t> from the list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997A2-105F-4CE0-B90A-4A9DF9657282}"/>
              </a:ext>
            </a:extLst>
          </p:cNvPr>
          <p:cNvSpPr txBox="1"/>
          <p:nvPr/>
        </p:nvSpPr>
        <p:spPr>
          <a:xfrm>
            <a:off x="159482" y="2293599"/>
            <a:ext cx="2898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66FFFF"/>
                </a:solidFill>
              </a:rPr>
              <a:t>Retrieve student course loads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74384F2C-1208-4AFA-A1FB-EA828DAA259A}"/>
              </a:ext>
            </a:extLst>
          </p:cNvPr>
          <p:cNvSpPr/>
          <p:nvPr/>
        </p:nvSpPr>
        <p:spPr bwMode="auto">
          <a:xfrm>
            <a:off x="201480" y="3066817"/>
            <a:ext cx="5029197" cy="236932"/>
          </a:xfrm>
          <a:prstGeom prst="righ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C85BBD-BC78-4E8B-9AC6-D99032979F21}"/>
              </a:ext>
            </a:extLst>
          </p:cNvPr>
          <p:cNvSpPr txBox="1"/>
          <p:nvPr/>
        </p:nvSpPr>
        <p:spPr>
          <a:xfrm>
            <a:off x="6412037" y="1324378"/>
            <a:ext cx="2334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Student. </a:t>
            </a:r>
            <a:r>
              <a:rPr lang="en-US" sz="1600" b="0" dirty="0" err="1"/>
              <a:t>getTranscript</a:t>
            </a:r>
            <a:r>
              <a:rPr lang="en-US" sz="1600" b="0" dirty="0"/>
              <a:t>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3B2D56-143B-4951-AB3B-E973D5AC2B7C}"/>
              </a:ext>
            </a:extLst>
          </p:cNvPr>
          <p:cNvSpPr txBox="1"/>
          <p:nvPr/>
        </p:nvSpPr>
        <p:spPr>
          <a:xfrm>
            <a:off x="6284140" y="2173472"/>
            <a:ext cx="3004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/>
              <a:t>Transcript.getCourseLoadList</a:t>
            </a:r>
            <a:r>
              <a:rPr lang="en-US" sz="1600" b="0" dirty="0"/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5F2B02-185A-4CCD-80BA-81A03970C7A7}"/>
              </a:ext>
            </a:extLst>
          </p:cNvPr>
          <p:cNvCxnSpPr>
            <a:cxnSpLocks/>
            <a:stCxn id="15" idx="6"/>
            <a:endCxn id="55" idx="1"/>
          </p:cNvCxnSpPr>
          <p:nvPr/>
        </p:nvCxnSpPr>
        <p:spPr bwMode="auto">
          <a:xfrm>
            <a:off x="5903140" y="1485239"/>
            <a:ext cx="508897" cy="8416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3A2BC2-9539-4273-910E-055A28F88D71}"/>
              </a:ext>
            </a:extLst>
          </p:cNvPr>
          <p:cNvSpPr txBox="1"/>
          <p:nvPr/>
        </p:nvSpPr>
        <p:spPr>
          <a:xfrm>
            <a:off x="6011478" y="2924466"/>
            <a:ext cx="3068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for(</a:t>
            </a:r>
            <a:r>
              <a:rPr lang="en-US" sz="1600" b="0" dirty="0" err="1"/>
              <a:t>Courseload</a:t>
            </a:r>
            <a:r>
              <a:rPr lang="en-US" sz="1600" b="0" dirty="0"/>
              <a:t> cl: </a:t>
            </a:r>
            <a:r>
              <a:rPr lang="en-US" sz="1600" b="0" dirty="0" err="1"/>
              <a:t>coursloadlist</a:t>
            </a:r>
            <a:r>
              <a:rPr lang="en-US" sz="1600" b="0" dirty="0"/>
              <a:t>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6931C51-1167-4EFE-9B39-D3DD8897503A}"/>
              </a:ext>
            </a:extLst>
          </p:cNvPr>
          <p:cNvSpPr/>
          <p:nvPr/>
        </p:nvSpPr>
        <p:spPr bwMode="auto">
          <a:xfrm>
            <a:off x="2437252" y="3441688"/>
            <a:ext cx="2246688" cy="1388495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BBE58CB-592C-41F3-A264-1D41E45F47D4}"/>
              </a:ext>
            </a:extLst>
          </p:cNvPr>
          <p:cNvCxnSpPr>
            <a:stCxn id="39" idx="6"/>
          </p:cNvCxnSpPr>
          <p:nvPr/>
        </p:nvCxnSpPr>
        <p:spPr bwMode="auto">
          <a:xfrm flipV="1">
            <a:off x="1973872" y="3979920"/>
            <a:ext cx="347868" cy="2038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6E334E2-DF6C-4E4E-9C73-47742D538435}"/>
              </a:ext>
            </a:extLst>
          </p:cNvPr>
          <p:cNvCxnSpPr>
            <a:cxnSpLocks/>
            <a:stCxn id="47" idx="6"/>
          </p:cNvCxnSpPr>
          <p:nvPr/>
        </p:nvCxnSpPr>
        <p:spPr bwMode="auto">
          <a:xfrm>
            <a:off x="6593140" y="4008407"/>
            <a:ext cx="757800" cy="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213AE51-C686-4F00-A89B-C702AF3613F7}"/>
              </a:ext>
            </a:extLst>
          </p:cNvPr>
          <p:cNvSpPr txBox="1"/>
          <p:nvPr/>
        </p:nvSpPr>
        <p:spPr>
          <a:xfrm>
            <a:off x="6696163" y="3697447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9F9B4B-CD35-4914-8EB9-6C57D0ECCE56}"/>
              </a:ext>
            </a:extLst>
          </p:cNvPr>
          <p:cNvSpPr txBox="1"/>
          <p:nvPr/>
        </p:nvSpPr>
        <p:spPr>
          <a:xfrm>
            <a:off x="1470898" y="4900128"/>
            <a:ext cx="5447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66FFFF"/>
                </a:solidFill>
              </a:rPr>
              <a:t>For each seat assignment from the list of seat assignment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9646CFE1-D46C-405D-951A-51702B638F1A}"/>
              </a:ext>
            </a:extLst>
          </p:cNvPr>
          <p:cNvSpPr/>
          <p:nvPr/>
        </p:nvSpPr>
        <p:spPr bwMode="auto">
          <a:xfrm>
            <a:off x="5434148" y="5444476"/>
            <a:ext cx="1371600" cy="908864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Seat Assignment 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75582-EC6C-4BE8-86F4-A4D10B0681F5}"/>
              </a:ext>
            </a:extLst>
          </p:cNvPr>
          <p:cNvCxnSpPr>
            <a:cxnSpLocks/>
            <a:stCxn id="35" idx="4"/>
            <a:endCxn id="79" idx="0"/>
          </p:cNvCxnSpPr>
          <p:nvPr/>
        </p:nvCxnSpPr>
        <p:spPr bwMode="auto">
          <a:xfrm>
            <a:off x="3540940" y="4416377"/>
            <a:ext cx="2579008" cy="1028099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47409A75-64A6-454B-BFC8-1FFFEC601ECC}"/>
              </a:ext>
            </a:extLst>
          </p:cNvPr>
          <p:cNvSpPr/>
          <p:nvPr/>
        </p:nvSpPr>
        <p:spPr bwMode="auto">
          <a:xfrm>
            <a:off x="1600200" y="5257800"/>
            <a:ext cx="5486400" cy="1208174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AE0CF5-F8AB-4E24-8434-126073D68835}"/>
              </a:ext>
            </a:extLst>
          </p:cNvPr>
          <p:cNvSpPr txBox="1"/>
          <p:nvPr/>
        </p:nvSpPr>
        <p:spPr>
          <a:xfrm>
            <a:off x="-460956" y="164233"/>
            <a:ext cx="4645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Student Directory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8C40E0-D2D7-4EF5-BF0B-7F911D381895}"/>
              </a:ext>
            </a:extLst>
          </p:cNvPr>
          <p:cNvCxnSpPr>
            <a:stCxn id="86" idx="2"/>
            <a:endCxn id="15" idx="0"/>
          </p:cNvCxnSpPr>
          <p:nvPr/>
        </p:nvCxnSpPr>
        <p:spPr bwMode="auto">
          <a:xfrm rot="16200000" flipH="1">
            <a:off x="3089424" y="-601810"/>
            <a:ext cx="404909" cy="2860323"/>
          </a:xfrm>
          <a:prstGeom prst="bentConnector3">
            <a:avLst>
              <a:gd name="adj1" fmla="val 30413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714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6F7A6-069B-40A7-A5DF-9458BECD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597028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96BFA-0237-4220-BC03-A6684E2A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5970283"/>
            <a:ext cx="5486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Application Engineering 		     Information Systems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494029-0913-4A15-B425-D3E1BA75A148}"/>
              </a:ext>
            </a:extLst>
          </p:cNvPr>
          <p:cNvSpPr/>
          <p:nvPr/>
        </p:nvSpPr>
        <p:spPr bwMode="auto">
          <a:xfrm>
            <a:off x="3770980" y="1633551"/>
            <a:ext cx="1371600" cy="908864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Seat Assignment 2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45C79553-6E5C-4F4F-ADC5-298037E40403}"/>
              </a:ext>
            </a:extLst>
          </p:cNvPr>
          <p:cNvSpPr/>
          <p:nvPr/>
        </p:nvSpPr>
        <p:spPr bwMode="auto">
          <a:xfrm>
            <a:off x="2036261" y="1658233"/>
            <a:ext cx="1371600" cy="908864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Seat Assignment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9F9B4B-CD35-4914-8EB9-6C57D0ECCE56}"/>
              </a:ext>
            </a:extLst>
          </p:cNvPr>
          <p:cNvSpPr txBox="1"/>
          <p:nvPr/>
        </p:nvSpPr>
        <p:spPr>
          <a:xfrm>
            <a:off x="1600200" y="990600"/>
            <a:ext cx="554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66FFFF"/>
                </a:solidFill>
              </a:rPr>
              <a:t>For each seat assignment from the list of seat assignments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9646CFE1-D46C-405D-951A-51702B638F1A}"/>
              </a:ext>
            </a:extLst>
          </p:cNvPr>
          <p:cNvSpPr/>
          <p:nvPr/>
        </p:nvSpPr>
        <p:spPr bwMode="auto">
          <a:xfrm>
            <a:off x="5471273" y="1642638"/>
            <a:ext cx="1371600" cy="908864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Seat Assignment 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7409A75-64A6-454B-BFC8-1FFFEC601ECC}"/>
              </a:ext>
            </a:extLst>
          </p:cNvPr>
          <p:cNvSpPr/>
          <p:nvPr/>
        </p:nvSpPr>
        <p:spPr bwMode="auto">
          <a:xfrm>
            <a:off x="1637325" y="1455962"/>
            <a:ext cx="5486400" cy="1208174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617E32D9-C08F-446D-9BE5-FA9F06212F41}"/>
              </a:ext>
            </a:extLst>
          </p:cNvPr>
          <p:cNvSpPr/>
          <p:nvPr/>
        </p:nvSpPr>
        <p:spPr bwMode="auto">
          <a:xfrm>
            <a:off x="3795103" y="3132514"/>
            <a:ext cx="1371600" cy="389513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Seat 2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B6966610-3FD4-41FC-AE73-91F5780B320C}"/>
              </a:ext>
            </a:extLst>
          </p:cNvPr>
          <p:cNvSpPr/>
          <p:nvPr/>
        </p:nvSpPr>
        <p:spPr bwMode="auto">
          <a:xfrm>
            <a:off x="2057400" y="3139358"/>
            <a:ext cx="1371600" cy="389513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Seat 1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A85005F6-A3AE-4F1F-9F49-D867853819E4}"/>
              </a:ext>
            </a:extLst>
          </p:cNvPr>
          <p:cNvSpPr/>
          <p:nvPr/>
        </p:nvSpPr>
        <p:spPr bwMode="auto">
          <a:xfrm>
            <a:off x="5473971" y="3123670"/>
            <a:ext cx="1371600" cy="389513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Seat 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901679-2393-416E-990F-137150CEB19C}"/>
              </a:ext>
            </a:extLst>
          </p:cNvPr>
          <p:cNvCxnSpPr>
            <a:cxnSpLocks/>
            <a:stCxn id="33" idx="4"/>
            <a:endCxn id="40" idx="0"/>
          </p:cNvCxnSpPr>
          <p:nvPr/>
        </p:nvCxnSpPr>
        <p:spPr bwMode="auto">
          <a:xfrm>
            <a:off x="2722061" y="2567097"/>
            <a:ext cx="21139" cy="572261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DD3463-B5B5-4F9C-9FA1-639EEC8F4CD1}"/>
              </a:ext>
            </a:extLst>
          </p:cNvPr>
          <p:cNvCxnSpPr>
            <a:stCxn id="31" idx="4"/>
            <a:endCxn id="37" idx="0"/>
          </p:cNvCxnSpPr>
          <p:nvPr/>
        </p:nvCxnSpPr>
        <p:spPr bwMode="auto">
          <a:xfrm>
            <a:off x="4456780" y="2542415"/>
            <a:ext cx="24123" cy="590099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187D05-D706-4485-A7F1-F7E94CB780C0}"/>
              </a:ext>
            </a:extLst>
          </p:cNvPr>
          <p:cNvCxnSpPr>
            <a:stCxn id="79" idx="4"/>
            <a:endCxn id="42" idx="0"/>
          </p:cNvCxnSpPr>
          <p:nvPr/>
        </p:nvCxnSpPr>
        <p:spPr bwMode="auto">
          <a:xfrm>
            <a:off x="6157073" y="2551502"/>
            <a:ext cx="2698" cy="572168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92BA319E-3913-4E92-8330-F04589EFF938}"/>
              </a:ext>
            </a:extLst>
          </p:cNvPr>
          <p:cNvSpPr/>
          <p:nvPr/>
        </p:nvSpPr>
        <p:spPr bwMode="auto">
          <a:xfrm>
            <a:off x="3784955" y="4064838"/>
            <a:ext cx="1414215" cy="649188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Course offer 2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C1B6A109-BDBE-40CD-B086-F8201BFCF92F}"/>
              </a:ext>
            </a:extLst>
          </p:cNvPr>
          <p:cNvSpPr/>
          <p:nvPr/>
        </p:nvSpPr>
        <p:spPr bwMode="auto">
          <a:xfrm>
            <a:off x="2066571" y="4121042"/>
            <a:ext cx="1371600" cy="649188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Course offer 1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EB7632B-BE80-4C0B-9320-A03F199D34FF}"/>
              </a:ext>
            </a:extLst>
          </p:cNvPr>
          <p:cNvSpPr/>
          <p:nvPr/>
        </p:nvSpPr>
        <p:spPr bwMode="auto">
          <a:xfrm>
            <a:off x="5473971" y="4071683"/>
            <a:ext cx="1371600" cy="649188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Course offer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5E8A41-C704-4374-B988-A4C30C0434A1}"/>
              </a:ext>
            </a:extLst>
          </p:cNvPr>
          <p:cNvCxnSpPr>
            <a:stCxn id="40" idx="4"/>
            <a:endCxn id="53" idx="0"/>
          </p:cNvCxnSpPr>
          <p:nvPr/>
        </p:nvCxnSpPr>
        <p:spPr bwMode="auto">
          <a:xfrm>
            <a:off x="2743200" y="3528871"/>
            <a:ext cx="9171" cy="592171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198A83-C2A7-47AA-B379-D599C12EAEEE}"/>
              </a:ext>
            </a:extLst>
          </p:cNvPr>
          <p:cNvCxnSpPr>
            <a:cxnSpLocks/>
            <a:stCxn id="37" idx="4"/>
            <a:endCxn id="52" idx="0"/>
          </p:cNvCxnSpPr>
          <p:nvPr/>
        </p:nvCxnSpPr>
        <p:spPr bwMode="auto">
          <a:xfrm>
            <a:off x="4480903" y="3522027"/>
            <a:ext cx="11160" cy="542811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0991DF-2939-4E12-919B-63984DB0FC63}"/>
              </a:ext>
            </a:extLst>
          </p:cNvPr>
          <p:cNvCxnSpPr>
            <a:cxnSpLocks/>
            <a:stCxn id="54" idx="0"/>
            <a:endCxn id="42" idx="4"/>
          </p:cNvCxnSpPr>
          <p:nvPr/>
        </p:nvCxnSpPr>
        <p:spPr bwMode="auto">
          <a:xfrm flipV="1">
            <a:off x="6159771" y="3513183"/>
            <a:ext cx="0" cy="55850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845DC5-4D8D-4FA5-A38D-8E62F3A94596}"/>
              </a:ext>
            </a:extLst>
          </p:cNvPr>
          <p:cNvSpPr txBox="1"/>
          <p:nvPr/>
        </p:nvSpPr>
        <p:spPr>
          <a:xfrm>
            <a:off x="7376284" y="194318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Course grade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7BA3B9-074D-42D1-AA08-A0A86165FEE4}"/>
              </a:ext>
            </a:extLst>
          </p:cNvPr>
          <p:cNvSpPr txBox="1"/>
          <p:nvPr/>
        </p:nvSpPr>
        <p:spPr>
          <a:xfrm>
            <a:off x="7378982" y="3072504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Course seat availability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274ED-F3F6-4649-825B-7F21F0933343}"/>
              </a:ext>
            </a:extLst>
          </p:cNvPr>
          <p:cNvSpPr txBox="1"/>
          <p:nvPr/>
        </p:nvSpPr>
        <p:spPr>
          <a:xfrm>
            <a:off x="7351119" y="4053161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Course</a:t>
            </a:r>
          </a:p>
          <a:p>
            <a:r>
              <a:rPr lang="en-US" sz="1400" dirty="0"/>
              <a:t>Teacher, location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79187B-F959-4F96-AABE-04ADCF945246}"/>
              </a:ext>
            </a:extLst>
          </p:cNvPr>
          <p:cNvCxnSpPr>
            <a:stCxn id="34" idx="1"/>
            <a:endCxn id="79" idx="6"/>
          </p:cNvCxnSpPr>
          <p:nvPr/>
        </p:nvCxnSpPr>
        <p:spPr bwMode="auto">
          <a:xfrm flipH="1">
            <a:off x="6842873" y="2097070"/>
            <a:ext cx="533411" cy="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05227C1-3843-4B80-9D5E-0D35B1B09932}"/>
              </a:ext>
            </a:extLst>
          </p:cNvPr>
          <p:cNvSpPr txBox="1"/>
          <p:nvPr/>
        </p:nvSpPr>
        <p:spPr>
          <a:xfrm>
            <a:off x="152400" y="1798439"/>
            <a:ext cx="1051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Semester GPA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AD9403-88D0-4BEF-B876-866BBC42E78F}"/>
              </a:ext>
            </a:extLst>
          </p:cNvPr>
          <p:cNvCxnSpPr>
            <a:stCxn id="75" idx="3"/>
            <a:endCxn id="84" idx="1"/>
          </p:cNvCxnSpPr>
          <p:nvPr/>
        </p:nvCxnSpPr>
        <p:spPr bwMode="auto">
          <a:xfrm>
            <a:off x="1203473" y="2060049"/>
            <a:ext cx="433852" cy="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FEB2A2A-C298-4D51-8F59-D739BF799126}"/>
              </a:ext>
            </a:extLst>
          </p:cNvPr>
          <p:cNvSpPr/>
          <p:nvPr/>
        </p:nvSpPr>
        <p:spPr bwMode="auto">
          <a:xfrm>
            <a:off x="1640023" y="2907837"/>
            <a:ext cx="5486400" cy="8382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2DE41D-3827-41CD-86F7-C1E4D8458916}"/>
              </a:ext>
            </a:extLst>
          </p:cNvPr>
          <p:cNvSpPr/>
          <p:nvPr/>
        </p:nvSpPr>
        <p:spPr bwMode="auto">
          <a:xfrm>
            <a:off x="1637325" y="3926528"/>
            <a:ext cx="5525475" cy="914394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A0E6F2CD-1911-454D-9128-324FF834F36C}"/>
              </a:ext>
            </a:extLst>
          </p:cNvPr>
          <p:cNvSpPr/>
          <p:nvPr/>
        </p:nvSpPr>
        <p:spPr bwMode="auto">
          <a:xfrm>
            <a:off x="3774267" y="5290061"/>
            <a:ext cx="1414215" cy="389513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Course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2B17DB18-09FD-4AC6-9256-406FA7EDB7AE}"/>
              </a:ext>
            </a:extLst>
          </p:cNvPr>
          <p:cNvSpPr/>
          <p:nvPr/>
        </p:nvSpPr>
        <p:spPr bwMode="auto">
          <a:xfrm>
            <a:off x="2055883" y="5346265"/>
            <a:ext cx="1371600" cy="389513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Course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B209F503-4EA3-4BB8-AB0A-65D491C65FEB}"/>
              </a:ext>
            </a:extLst>
          </p:cNvPr>
          <p:cNvSpPr/>
          <p:nvPr/>
        </p:nvSpPr>
        <p:spPr bwMode="auto">
          <a:xfrm>
            <a:off x="5463283" y="5296906"/>
            <a:ext cx="1371600" cy="389513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Course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CCCA5A-360C-41F1-8CC5-A78ED1115E24}"/>
              </a:ext>
            </a:extLst>
          </p:cNvPr>
          <p:cNvCxnSpPr>
            <a:endCxn id="32" idx="0"/>
          </p:cNvCxnSpPr>
          <p:nvPr/>
        </p:nvCxnSpPr>
        <p:spPr bwMode="auto">
          <a:xfrm>
            <a:off x="2732512" y="4754094"/>
            <a:ext cx="9171" cy="592171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031A98-AB23-4F9E-A945-DB9D11B48987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>
            <a:off x="4470215" y="4747250"/>
            <a:ext cx="11160" cy="542811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C324F5-7AE7-44DA-A7BC-8101366AADBB}"/>
              </a:ext>
            </a:extLst>
          </p:cNvPr>
          <p:cNvCxnSpPr>
            <a:cxnSpLocks/>
            <a:stCxn id="35" idx="0"/>
          </p:cNvCxnSpPr>
          <p:nvPr/>
        </p:nvCxnSpPr>
        <p:spPr bwMode="auto">
          <a:xfrm flipV="1">
            <a:off x="6149083" y="4738406"/>
            <a:ext cx="0" cy="55850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0C5414-0F09-42CE-A24C-1460B1471ECF}"/>
              </a:ext>
            </a:extLst>
          </p:cNvPr>
          <p:cNvSpPr txBox="1"/>
          <p:nvPr/>
        </p:nvSpPr>
        <p:spPr>
          <a:xfrm>
            <a:off x="7340431" y="5278384"/>
            <a:ext cx="1447800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Course</a:t>
            </a:r>
          </a:p>
          <a:p>
            <a:r>
              <a:rPr lang="en-US" sz="1400" dirty="0"/>
              <a:t>Core/elective</a:t>
            </a:r>
          </a:p>
          <a:p>
            <a:r>
              <a:rPr lang="en-US" sz="1400" dirty="0"/>
              <a:t>Credit hours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B6F4AE-CC8A-4208-A1BD-DC98AB5E711E}"/>
              </a:ext>
            </a:extLst>
          </p:cNvPr>
          <p:cNvSpPr/>
          <p:nvPr/>
        </p:nvSpPr>
        <p:spPr bwMode="auto">
          <a:xfrm>
            <a:off x="1601755" y="5054094"/>
            <a:ext cx="5525475" cy="914394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7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5B2F-4CC8-452B-9B12-DAAAA08F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16A9-B368-425A-B7D7-63DBAB1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5D70-4F24-4652-8AE2-B4F455D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607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625B8DC-D1E8-4777-B6E0-73818331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382962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32639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00400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Course Offer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5AE01-7230-4E12-B017-B70BF090568D}"/>
              </a:ext>
            </a:extLst>
          </p:cNvPr>
          <p:cNvGrpSpPr/>
          <p:nvPr/>
        </p:nvGrpSpPr>
        <p:grpSpPr>
          <a:xfrm>
            <a:off x="6324600" y="1920406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D05E9-140B-4823-A7BA-7E8B95D1A1F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ECA9-4157-41C7-A52B-46C85DCABF9C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20217-0F4A-44E4-A81E-689E1E644A5C}"/>
              </a:ext>
            </a:extLst>
          </p:cNvPr>
          <p:cNvGrpSpPr/>
          <p:nvPr/>
        </p:nvGrpSpPr>
        <p:grpSpPr>
          <a:xfrm>
            <a:off x="1803400" y="1949338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FAEB6-6C6D-43E1-9C61-55329D6248C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011F5-0038-40C9-9622-D4D565A636FB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44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5B2F-4CC8-452B-9B12-DAAAA08F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16A9-B368-425A-B7D7-63DBAB1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5D70-4F24-4652-8AE2-B4F455D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607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625B8DC-D1E8-4777-B6E0-73818331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41" y="3338331"/>
            <a:ext cx="15239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Person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32639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3329709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Patient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5AE01-7230-4E12-B017-B70BF090568D}"/>
              </a:ext>
            </a:extLst>
          </p:cNvPr>
          <p:cNvGrpSpPr/>
          <p:nvPr/>
        </p:nvGrpSpPr>
        <p:grpSpPr>
          <a:xfrm>
            <a:off x="6324600" y="1920406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D05E9-140B-4823-A7BA-7E8B95D1A1F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ECA9-4157-41C7-A52B-46C85DCABF9C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20217-0F4A-44E4-A81E-689E1E644A5C}"/>
              </a:ext>
            </a:extLst>
          </p:cNvPr>
          <p:cNvGrpSpPr/>
          <p:nvPr/>
        </p:nvGrpSpPr>
        <p:grpSpPr>
          <a:xfrm>
            <a:off x="1803400" y="1949338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FAEB6-6C6D-43E1-9C61-55329D6248C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011F5-0038-40C9-9622-D4D565A636FB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2717800" y="3565525"/>
            <a:ext cx="3302000" cy="3175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246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5B2F-4CC8-452B-9B12-DAAAA08F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16A9-B368-425A-B7D7-63DBAB1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5D70-4F24-4652-8AE2-B4F455D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607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625B8DC-D1E8-4777-B6E0-73818331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196679"/>
            <a:ext cx="152391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Course </a:t>
            </a:r>
          </a:p>
          <a:p>
            <a:pPr algn="ctr"/>
            <a:r>
              <a:rPr lang="en-US" sz="2000" dirty="0"/>
              <a:t>Offer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32639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307490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Person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5AE01-7230-4E12-B017-B70BF090568D}"/>
              </a:ext>
            </a:extLst>
          </p:cNvPr>
          <p:cNvGrpSpPr/>
          <p:nvPr/>
        </p:nvGrpSpPr>
        <p:grpSpPr>
          <a:xfrm>
            <a:off x="6324600" y="1920406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D05E9-140B-4823-A7BA-7E8B95D1A1F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ECA9-4157-41C7-A52B-46C85DCABF9C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20217-0F4A-44E4-A81E-689E1E644A5C}"/>
              </a:ext>
            </a:extLst>
          </p:cNvPr>
          <p:cNvGrpSpPr/>
          <p:nvPr/>
        </p:nvGrpSpPr>
        <p:grpSpPr>
          <a:xfrm>
            <a:off x="1803400" y="1949338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FAEB6-6C6D-43E1-9C61-55329D6248C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011F5-0038-40C9-9622-D4D565A636FB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2717800" y="3565525"/>
            <a:ext cx="3302000" cy="3175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8573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5B2F-4CC8-452B-9B12-DAAAA08F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16A9-B368-425A-B7D7-63DBAB1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5D70-4F24-4652-8AE2-B4F455D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		     Northeastern University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1242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625B8DC-D1E8-4777-B6E0-73818331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162" y="3200701"/>
            <a:ext cx="15239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Seat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860" y="3105371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460" y="3074004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/>
              <a:t>Seat Assignment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5AE01-7230-4E12-B017-B70BF090568D}"/>
              </a:ext>
            </a:extLst>
          </p:cNvPr>
          <p:cNvGrpSpPr/>
          <p:nvPr/>
        </p:nvGrpSpPr>
        <p:grpSpPr>
          <a:xfrm>
            <a:off x="6629400" y="1783881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D05E9-140B-4823-A7BA-7E8B95D1A1F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ECA9-4157-41C7-A52B-46C85DCABF9C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20217-0F4A-44E4-A81E-689E1E644A5C}"/>
              </a:ext>
            </a:extLst>
          </p:cNvPr>
          <p:cNvGrpSpPr/>
          <p:nvPr/>
        </p:nvGrpSpPr>
        <p:grpSpPr>
          <a:xfrm>
            <a:off x="4000460" y="1790809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FAEB6-6C6D-43E1-9C61-55329D6248C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011F5-0038-40C9-9622-D4D565A636FB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>
            <a:off x="4914860" y="3410171"/>
            <a:ext cx="1409740" cy="18829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20">
            <a:extLst>
              <a:ext uri="{FF2B5EF4-FFF2-40B4-BE49-F238E27FC236}">
                <a16:creationId xmlns:a16="http://schemas.microsoft.com/office/drawing/2014/main" id="{4820EEC8-B3E9-40CB-BBC2-9DB75905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673" y="3086542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328FF55B-1D50-4ABD-907F-2E4C192CB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72" y="3007085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Load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1EA331-B5D6-4F5F-AE35-882113818DD6}"/>
              </a:ext>
            </a:extLst>
          </p:cNvPr>
          <p:cNvGrpSpPr/>
          <p:nvPr/>
        </p:nvGrpSpPr>
        <p:grpSpPr>
          <a:xfrm>
            <a:off x="1423273" y="1771980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6D693F1-030E-46D8-A31D-A10776A30883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380273-B1E2-47AC-B0C0-71912231B973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49A6F6-4E44-468B-BEFF-1FED0236C222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2337673" y="3391342"/>
            <a:ext cx="1409740" cy="18829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F9187111-F58D-418D-9C30-9243597D8ECC}"/>
              </a:ext>
            </a:extLst>
          </p:cNvPr>
          <p:cNvSpPr/>
          <p:nvPr/>
        </p:nvSpPr>
        <p:spPr bwMode="auto">
          <a:xfrm rot="10800000">
            <a:off x="5003123" y="4248749"/>
            <a:ext cx="2577187" cy="395797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EB12548-3230-4BD8-8479-2892C2CE6098}"/>
              </a:ext>
            </a:extLst>
          </p:cNvPr>
          <p:cNvSpPr/>
          <p:nvPr/>
        </p:nvSpPr>
        <p:spPr bwMode="auto">
          <a:xfrm>
            <a:off x="1214478" y="4302065"/>
            <a:ext cx="2577187" cy="395797"/>
          </a:xfrm>
          <a:prstGeom prst="right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1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5B2F-4CC8-452B-9B12-DAAAA08F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16A9-B368-425A-B7D7-63DBAB1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5D70-4F24-4652-8AE2-B4F455D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		     Northeastern University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05" y="2686007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625B8DC-D1E8-4777-B6E0-73818331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946" y="2763613"/>
            <a:ext cx="15239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Course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405" y="2689182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005" y="2609725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Course Offer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2783405" y="2990807"/>
            <a:ext cx="3302000" cy="3175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AB3D925-46C2-41BB-9D8A-854F5FD297E0}"/>
              </a:ext>
            </a:extLst>
          </p:cNvPr>
          <p:cNvSpPr/>
          <p:nvPr/>
        </p:nvSpPr>
        <p:spPr>
          <a:xfrm>
            <a:off x="436498" y="900810"/>
            <a:ext cx="8783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Create Course First     2. Link </a:t>
            </a:r>
            <a:r>
              <a:rPr lang="en-US" dirty="0" err="1"/>
              <a:t>CourseOffer</a:t>
            </a:r>
            <a:r>
              <a:rPr lang="en-US" dirty="0"/>
              <a:t> to course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BF1F2-FBB7-42D4-AC73-4B567EC40BA6}"/>
              </a:ext>
            </a:extLst>
          </p:cNvPr>
          <p:cNvSpPr/>
          <p:nvPr/>
        </p:nvSpPr>
        <p:spPr>
          <a:xfrm>
            <a:off x="76200" y="4394568"/>
            <a:ext cx="4495800" cy="237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CourseOffer</a:t>
            </a:r>
            <a:r>
              <a:rPr lang="en-US" sz="1400" dirty="0"/>
              <a:t> {</a:t>
            </a:r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    Course </a:t>
            </a:r>
            <a:r>
              <a:rPr lang="en-US" sz="1400" dirty="0" err="1">
                <a:solidFill>
                  <a:srgbClr val="66FFFF"/>
                </a:solidFill>
              </a:rPr>
              <a:t>course</a:t>
            </a:r>
            <a:r>
              <a:rPr lang="en-US" sz="1400" dirty="0"/>
              <a:t>;    </a:t>
            </a:r>
          </a:p>
          <a:p>
            <a:r>
              <a:rPr lang="en-US" sz="1400" dirty="0"/>
              <a:t>        public </a:t>
            </a:r>
            <a:r>
              <a:rPr lang="en-US" sz="1400" dirty="0" err="1"/>
              <a:t>CourseOffer</a:t>
            </a:r>
            <a:r>
              <a:rPr lang="en-US" sz="1400" dirty="0"/>
              <a:t>(Course </a:t>
            </a:r>
            <a:r>
              <a:rPr lang="en-US" sz="1400" dirty="0">
                <a:solidFill>
                  <a:srgbClr val="66FFFF"/>
                </a:solidFill>
              </a:rPr>
              <a:t>c</a:t>
            </a:r>
            <a:r>
              <a:rPr lang="en-US" sz="1400" dirty="0"/>
              <a:t>){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66FFFF"/>
                </a:solidFill>
              </a:rPr>
              <a:t>course</a:t>
            </a:r>
            <a:r>
              <a:rPr lang="en-US" sz="1400" dirty="0"/>
              <a:t> =c;            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String </a:t>
            </a:r>
            <a:r>
              <a:rPr lang="en-US" sz="1400" dirty="0" err="1"/>
              <a:t>getCourseNumber</a:t>
            </a:r>
            <a:r>
              <a:rPr lang="en-US" sz="1400" dirty="0"/>
              <a:t>(){</a:t>
            </a:r>
          </a:p>
          <a:p>
            <a:r>
              <a:rPr lang="en-US" sz="1400" dirty="0"/>
              <a:t>        return </a:t>
            </a:r>
            <a:r>
              <a:rPr lang="en-US" sz="1400" dirty="0" err="1">
                <a:solidFill>
                  <a:srgbClr val="66FFFF"/>
                </a:solidFill>
              </a:rPr>
              <a:t>course</a:t>
            </a:r>
            <a:r>
              <a:rPr lang="en-US" sz="1400" dirty="0" err="1"/>
              <a:t>.getCOurseNumber</a:t>
            </a:r>
            <a:r>
              <a:rPr lang="en-US" sz="1400" dirty="0"/>
              <a:t>();</a:t>
            </a:r>
          </a:p>
          <a:p>
            <a:r>
              <a:rPr lang="en-US" sz="1400" dirty="0"/>
              <a:t>    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7A3F39-804C-4791-8BDD-1F117AB7E2CE}"/>
              </a:ext>
            </a:extLst>
          </p:cNvPr>
          <p:cNvGrpSpPr/>
          <p:nvPr/>
        </p:nvGrpSpPr>
        <p:grpSpPr>
          <a:xfrm>
            <a:off x="352680" y="1664554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E9A585-822A-452D-86C4-4F92DA0BE354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A24EE1-E333-43D1-8383-8623BEF29B91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3FF8085E-DB57-401F-A413-F5A1DA82DF18}"/>
              </a:ext>
            </a:extLst>
          </p:cNvPr>
          <p:cNvSpPr/>
          <p:nvPr/>
        </p:nvSpPr>
        <p:spPr bwMode="auto">
          <a:xfrm>
            <a:off x="123509" y="3478910"/>
            <a:ext cx="1209420" cy="822305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lang="en-US" sz="1600" dirty="0" err="1"/>
              <a:t>CourseOffer</a:t>
            </a:r>
            <a:endParaRPr kumimoji="1" lang="en-US" sz="1600" i="0" u="none" strike="noStrike" cap="none" normalizeH="0" baseline="0" dirty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A5656A8-2AF6-453A-8202-AE164E596150}"/>
              </a:ext>
            </a:extLst>
          </p:cNvPr>
          <p:cNvSpPr/>
          <p:nvPr/>
        </p:nvSpPr>
        <p:spPr bwMode="auto">
          <a:xfrm>
            <a:off x="601110" y="2471157"/>
            <a:ext cx="213360" cy="914400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C2E065-C893-4CB8-9191-EF825796B6CA}"/>
              </a:ext>
            </a:extLst>
          </p:cNvPr>
          <p:cNvGrpSpPr/>
          <p:nvPr/>
        </p:nvGrpSpPr>
        <p:grpSpPr>
          <a:xfrm>
            <a:off x="7924800" y="1650697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94C2DC-C97F-460A-9748-0095D4F8D109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970546-2C28-459A-8504-8CD8701853B8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503567C-4405-413C-9CCA-F8EAC817C987}"/>
              </a:ext>
            </a:extLst>
          </p:cNvPr>
          <p:cNvSpPr/>
          <p:nvPr/>
        </p:nvSpPr>
        <p:spPr bwMode="auto">
          <a:xfrm>
            <a:off x="7701226" y="3425426"/>
            <a:ext cx="1209420" cy="891552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lang="en-US" sz="16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600" i="0" u="none" strike="noStrike" cap="none" normalizeH="0" baseline="0" dirty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EF377AB-2722-4522-81CF-85FB98918342}"/>
              </a:ext>
            </a:extLst>
          </p:cNvPr>
          <p:cNvSpPr/>
          <p:nvPr/>
        </p:nvSpPr>
        <p:spPr bwMode="auto">
          <a:xfrm>
            <a:off x="8161020" y="2446386"/>
            <a:ext cx="213360" cy="914400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B9BBA4-C1E9-4765-B2D9-0F46B7F573D9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 bwMode="auto">
          <a:xfrm flipV="1">
            <a:off x="1332929" y="3871202"/>
            <a:ext cx="6368297" cy="18861"/>
          </a:xfrm>
          <a:prstGeom prst="straightConnector1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CFA0D8-6BF9-4905-8331-F65DB7CA21AC}"/>
              </a:ext>
            </a:extLst>
          </p:cNvPr>
          <p:cNvSpPr txBox="1"/>
          <p:nvPr/>
        </p:nvSpPr>
        <p:spPr>
          <a:xfrm>
            <a:off x="7842521" y="363546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Course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06F0D5-5ADB-4489-918C-91A0AE3FF817}"/>
              </a:ext>
            </a:extLst>
          </p:cNvPr>
          <p:cNvSpPr/>
          <p:nvPr/>
        </p:nvSpPr>
        <p:spPr>
          <a:xfrm>
            <a:off x="4418009" y="4837096"/>
            <a:ext cx="4802190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Course </a:t>
            </a:r>
            <a:r>
              <a:rPr lang="en-US" sz="1600" dirty="0">
                <a:solidFill>
                  <a:srgbClr val="66FFFF"/>
                </a:solidFill>
              </a:rPr>
              <a:t>c</a:t>
            </a:r>
            <a:r>
              <a:rPr lang="en-US" sz="1600" dirty="0"/>
              <a:t> = </a:t>
            </a:r>
            <a:r>
              <a:rPr lang="en-US" sz="1600" dirty="0" err="1"/>
              <a:t>coursecatalog.getCourseByNumber</a:t>
            </a:r>
            <a:r>
              <a:rPr lang="en-US" sz="1600" dirty="0"/>
              <a:t>(n);</a:t>
            </a:r>
          </a:p>
          <a:p>
            <a:r>
              <a:rPr lang="en-US" sz="1600" dirty="0" err="1"/>
              <a:t>CourseOffer</a:t>
            </a:r>
            <a:r>
              <a:rPr lang="en-US" sz="1600" dirty="0"/>
              <a:t> co = new </a:t>
            </a:r>
            <a:r>
              <a:rPr lang="en-US" sz="1600" dirty="0" err="1"/>
              <a:t>CourseOffer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66FFFF"/>
                </a:solidFill>
              </a:rPr>
              <a:t>c</a:t>
            </a:r>
            <a:r>
              <a:rPr lang="en-US" sz="1600" dirty="0"/>
              <a:t>);</a:t>
            </a:r>
          </a:p>
          <a:p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schedule</a:t>
            </a:r>
            <a:r>
              <a:rPr lang="en-US" sz="1600" dirty="0" err="1"/>
              <a:t>.add</a:t>
            </a:r>
            <a:r>
              <a:rPr lang="en-US" sz="1600" dirty="0"/>
              <a:t>(co);</a:t>
            </a:r>
          </a:p>
        </p:txBody>
      </p:sp>
    </p:spTree>
    <p:extLst>
      <p:ext uri="{BB962C8B-B14F-4D97-AF65-F5344CB8AC3E}">
        <p14:creationId xmlns:p14="http://schemas.microsoft.com/office/powerpoint/2010/main" val="190723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16A9-B368-425A-B7D7-63DBAB1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Kal Bugrara, </a:t>
            </a:r>
            <a:r>
              <a:rPr lang="en-US" dirty="0" err="1"/>
              <a:t>Ph.D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5D70-4F24-4652-8AE2-B4F455D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		     Northeastern University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60AEF6-5685-4693-B497-B47F417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259559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625B8DC-D1E8-4777-B6E0-73818331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41" y="2673204"/>
            <a:ext cx="15239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Person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CE4408A-B0AB-4CCE-90DF-FD9D450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98773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4D6C2CE-118E-4B81-B7E7-FE0FA66C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519316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/>
              <a:t>Student Profile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5AE01-7230-4E12-B017-B70BF090568D}"/>
              </a:ext>
            </a:extLst>
          </p:cNvPr>
          <p:cNvGrpSpPr/>
          <p:nvPr/>
        </p:nvGrpSpPr>
        <p:grpSpPr>
          <a:xfrm>
            <a:off x="7881810" y="1647669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D05E9-140B-4823-A7BA-7E8B95D1A1F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ECA9-4157-41C7-A52B-46C85DCABF9C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20217-0F4A-44E4-A81E-689E1E644A5C}"/>
              </a:ext>
            </a:extLst>
          </p:cNvPr>
          <p:cNvGrpSpPr/>
          <p:nvPr/>
        </p:nvGrpSpPr>
        <p:grpSpPr>
          <a:xfrm>
            <a:off x="352680" y="1664554"/>
            <a:ext cx="685800" cy="649188"/>
            <a:chOff x="5781420" y="2128710"/>
            <a:chExt cx="685800" cy="649188"/>
          </a:xfrm>
          <a:solidFill>
            <a:srgbClr val="00B0F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5FAEB6-6C6D-43E1-9C61-55329D6248CC}"/>
                </a:ext>
              </a:extLst>
            </p:cNvPr>
            <p:cNvSpPr/>
            <p:nvPr/>
          </p:nvSpPr>
          <p:spPr bwMode="auto">
            <a:xfrm>
              <a:off x="5781420" y="2128710"/>
              <a:ext cx="685800" cy="649188"/>
            </a:xfrm>
            <a:prstGeom prst="ellipse">
              <a:avLst/>
            </a:prstGeom>
            <a:grp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1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011F5-0038-40C9-9622-D4D565A636FB}"/>
                </a:ext>
              </a:extLst>
            </p:cNvPr>
            <p:cNvSpPr txBox="1"/>
            <p:nvPr/>
          </p:nvSpPr>
          <p:spPr>
            <a:xfrm>
              <a:off x="5943600" y="2209800"/>
              <a:ext cx="42671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2775CC-C271-46CE-9BC8-20659F9E6F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2895600" y="2900398"/>
            <a:ext cx="3302000" cy="3175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22D4F79-FC0F-4CA0-A17D-363A0A76C89E}"/>
              </a:ext>
            </a:extLst>
          </p:cNvPr>
          <p:cNvSpPr/>
          <p:nvPr/>
        </p:nvSpPr>
        <p:spPr>
          <a:xfrm>
            <a:off x="152400" y="4580429"/>
            <a:ext cx="4572000" cy="15204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StudentProfile</a:t>
            </a:r>
            <a:r>
              <a:rPr lang="en-US" sz="1600" dirty="0"/>
              <a:t> {</a:t>
            </a:r>
          </a:p>
          <a:p>
            <a:r>
              <a:rPr lang="en-US" sz="1600" dirty="0"/>
              <a:t>    Person </a:t>
            </a:r>
            <a:r>
              <a:rPr lang="en-US" sz="1600" dirty="0" err="1">
                <a:solidFill>
                  <a:srgbClr val="66FFFF"/>
                </a:solidFill>
              </a:rPr>
              <a:t>person</a:t>
            </a:r>
            <a:r>
              <a:rPr lang="en-US" sz="1600" dirty="0"/>
              <a:t>;</a:t>
            </a:r>
          </a:p>
          <a:p>
            <a:r>
              <a:rPr lang="en-US" sz="1600" dirty="0"/>
              <a:t>    public </a:t>
            </a:r>
            <a:r>
              <a:rPr lang="en-US" sz="1600" dirty="0" err="1"/>
              <a:t>StudentProfile</a:t>
            </a:r>
            <a:r>
              <a:rPr lang="en-US" sz="1600" dirty="0"/>
              <a:t>(Person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66FFFF"/>
                </a:solidFill>
              </a:rPr>
              <a:t>p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66FFFF"/>
                </a:solidFill>
              </a:rPr>
              <a:t>person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66FFFF"/>
                </a:solidFill>
              </a:rPr>
              <a:t>p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E24C1-E44E-48E0-A0BC-C206B414DE33}"/>
              </a:ext>
            </a:extLst>
          </p:cNvPr>
          <p:cNvSpPr/>
          <p:nvPr/>
        </p:nvSpPr>
        <p:spPr>
          <a:xfrm>
            <a:off x="457200" y="906824"/>
            <a:ext cx="8783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Create Person First     2. Link </a:t>
            </a:r>
            <a:r>
              <a:rPr lang="en-US" dirty="0" err="1"/>
              <a:t>Link</a:t>
            </a:r>
            <a:r>
              <a:rPr lang="en-US" dirty="0"/>
              <a:t> </a:t>
            </a:r>
            <a:r>
              <a:rPr lang="en-US" dirty="0" err="1"/>
              <a:t>StudentProfile</a:t>
            </a:r>
            <a:r>
              <a:rPr lang="en-US" dirty="0"/>
              <a:t> next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39FAA7-DBCC-4F09-BAED-BA5D83B35B72}"/>
              </a:ext>
            </a:extLst>
          </p:cNvPr>
          <p:cNvSpPr/>
          <p:nvPr/>
        </p:nvSpPr>
        <p:spPr bwMode="auto">
          <a:xfrm>
            <a:off x="7620000" y="3492764"/>
            <a:ext cx="1209420" cy="891552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600" i="0" u="none" strike="noStrike" cap="none" normalizeH="0" baseline="0" dirty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600" i="0" u="none" strike="noStrike" cap="none" normalizeH="0" baseline="0" dirty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A1E064-8F52-435D-9385-FC926399C689}"/>
              </a:ext>
            </a:extLst>
          </p:cNvPr>
          <p:cNvSpPr/>
          <p:nvPr/>
        </p:nvSpPr>
        <p:spPr bwMode="auto">
          <a:xfrm>
            <a:off x="109804" y="3505995"/>
            <a:ext cx="1209420" cy="8223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lang="en-US" sz="1600" dirty="0" err="1"/>
              <a:t>StudenProfile</a:t>
            </a:r>
            <a:endParaRPr lang="en-US" sz="1600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9735D0D1-B053-4149-9634-8D01CAD5CDE9}"/>
              </a:ext>
            </a:extLst>
          </p:cNvPr>
          <p:cNvSpPr/>
          <p:nvPr/>
        </p:nvSpPr>
        <p:spPr bwMode="auto">
          <a:xfrm>
            <a:off x="8118030" y="2406454"/>
            <a:ext cx="213360" cy="914400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4C30F1D4-EEC9-42A3-9D1F-9BFBA2B4E4B7}"/>
              </a:ext>
            </a:extLst>
          </p:cNvPr>
          <p:cNvSpPr/>
          <p:nvPr/>
        </p:nvSpPr>
        <p:spPr bwMode="auto">
          <a:xfrm>
            <a:off x="607834" y="2502730"/>
            <a:ext cx="213360" cy="914400"/>
          </a:xfrm>
          <a:prstGeom prst="downArrow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3FFA0B-1FB2-41A7-873B-0E1AECCB6FC1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 bwMode="auto">
          <a:xfrm>
            <a:off x="1319224" y="3917148"/>
            <a:ext cx="6300776" cy="21392"/>
          </a:xfrm>
          <a:prstGeom prst="straightConnector1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E16C0D8-310B-40F2-AFF7-B5FB896BA41E}"/>
              </a:ext>
            </a:extLst>
          </p:cNvPr>
          <p:cNvSpPr/>
          <p:nvPr/>
        </p:nvSpPr>
        <p:spPr>
          <a:xfrm>
            <a:off x="3886200" y="5119849"/>
            <a:ext cx="5430901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PersonDirectory</a:t>
            </a:r>
            <a:r>
              <a:rPr lang="en-US" sz="1600" dirty="0"/>
              <a:t> pd = </a:t>
            </a:r>
            <a:r>
              <a:rPr lang="en-US" sz="1600" dirty="0" err="1"/>
              <a:t>department.getPersonDirectory</a:t>
            </a:r>
            <a:r>
              <a:rPr lang="en-US" sz="1600" dirty="0"/>
              <a:t>();</a:t>
            </a:r>
          </a:p>
          <a:p>
            <a:r>
              <a:rPr lang="en-US" sz="1600" dirty="0"/>
              <a:t>Person </a:t>
            </a:r>
            <a:r>
              <a:rPr lang="en-US" sz="1600" dirty="0" err="1">
                <a:solidFill>
                  <a:srgbClr val="66FFFF"/>
                </a:solidFill>
              </a:rPr>
              <a:t>person</a:t>
            </a:r>
            <a:r>
              <a:rPr lang="en-US" sz="1600" dirty="0"/>
              <a:t> = </a:t>
            </a:r>
            <a:r>
              <a:rPr lang="en-US" sz="1600" dirty="0" err="1"/>
              <a:t>pd.newPerson</a:t>
            </a:r>
            <a:r>
              <a:rPr lang="en-US" sz="1600" dirty="0"/>
              <a:t>("0112303");</a:t>
            </a:r>
          </a:p>
          <a:p>
            <a:r>
              <a:rPr lang="en-US" sz="1600" dirty="0" err="1"/>
              <a:t>StudentDirectory</a:t>
            </a:r>
            <a:r>
              <a:rPr lang="en-US" sz="1600" dirty="0"/>
              <a:t> </a:t>
            </a:r>
            <a:r>
              <a:rPr lang="en-US" sz="1600" dirty="0" err="1"/>
              <a:t>sd</a:t>
            </a:r>
            <a:r>
              <a:rPr lang="en-US" sz="1600" dirty="0"/>
              <a:t> = </a:t>
            </a:r>
            <a:r>
              <a:rPr lang="en-US" sz="1600" dirty="0" err="1"/>
              <a:t>department.getStudentDirectory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StudentProfile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</a:t>
            </a:r>
            <a:r>
              <a:rPr lang="en-US" sz="1600" dirty="0"/>
              <a:t> = </a:t>
            </a:r>
            <a:r>
              <a:rPr lang="en-US" sz="1600" dirty="0" err="1"/>
              <a:t>sd.newStudentProfile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66FFFF"/>
                </a:solidFill>
              </a:rPr>
              <a:t>person</a:t>
            </a:r>
            <a:r>
              <a:rPr lang="en-US" sz="1600" dirty="0"/>
              <a:t>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8CB7C6-48B8-49AD-90C4-A366921F53E2}"/>
              </a:ext>
            </a:extLst>
          </p:cNvPr>
          <p:cNvSpPr txBox="1"/>
          <p:nvPr/>
        </p:nvSpPr>
        <p:spPr>
          <a:xfrm>
            <a:off x="7839776" y="37335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2383009096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course 8">
      <a:dk1>
        <a:srgbClr val="000000"/>
      </a:dk1>
      <a:lt1>
        <a:srgbClr val="FF9900"/>
      </a:lt1>
      <a:dk2>
        <a:srgbClr val="FFFFFF"/>
      </a:dk2>
      <a:lt2>
        <a:srgbClr val="000000"/>
      </a:lt2>
      <a:accent1>
        <a:srgbClr val="FF0000"/>
      </a:accent1>
      <a:accent2>
        <a:srgbClr val="800080"/>
      </a:accent2>
      <a:accent3>
        <a:srgbClr val="FFCAAA"/>
      </a:accent3>
      <a:accent4>
        <a:srgbClr val="000000"/>
      </a:accent4>
      <a:accent5>
        <a:srgbClr val="FFAAAA"/>
      </a:accent5>
      <a:accent6>
        <a:srgbClr val="730073"/>
      </a:accent6>
      <a:hlink>
        <a:srgbClr val="A50021"/>
      </a:hlink>
      <a:folHlink>
        <a:srgbClr val="996600"/>
      </a:folHlink>
    </a:clrScheme>
    <a:fontScheme name="cours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D4D4D"/>
          </a:buClr>
          <a:buSzPct val="55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D4D4D"/>
          </a:buClr>
          <a:buSzPct val="55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ourse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C3399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ADCA"/>
        </a:accent5>
        <a:accent6>
          <a:srgbClr val="00005C"/>
        </a:accent6>
        <a:hlink>
          <a:srgbClr val="CC66FF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3">
        <a:dk1>
          <a:srgbClr val="000000"/>
        </a:dk1>
        <a:lt1>
          <a:srgbClr val="FFFFFF"/>
        </a:lt1>
        <a:dk2>
          <a:srgbClr val="F8F8F8"/>
        </a:dk2>
        <a:lt2>
          <a:srgbClr val="336699"/>
        </a:lt2>
        <a:accent1>
          <a:srgbClr val="00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2DB9B9"/>
        </a:accent6>
        <a:hlink>
          <a:srgbClr val="CC00CC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00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7300"/>
        </a:accent6>
        <a:hlink>
          <a:srgbClr val="FFFFFF"/>
        </a:hlink>
        <a:folHlink>
          <a:srgbClr val="00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5">
        <a:dk1>
          <a:srgbClr val="000000"/>
        </a:dk1>
        <a:lt1>
          <a:srgbClr val="FFFFCC"/>
        </a:lt1>
        <a:dk2>
          <a:srgbClr val="FFFFFF"/>
        </a:dk2>
        <a:lt2>
          <a:srgbClr val="C58051"/>
        </a:lt2>
        <a:accent1>
          <a:srgbClr val="99CC00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CAE2AA"/>
        </a:accent5>
        <a:accent6>
          <a:srgbClr val="730000"/>
        </a:accent6>
        <a:hlink>
          <a:srgbClr val="FF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6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8F8F8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005CE7"/>
        </a:accent6>
        <a:hlink>
          <a:srgbClr val="FF0033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7">
        <a:dk1>
          <a:srgbClr val="0000CC"/>
        </a:dk1>
        <a:lt1>
          <a:srgbClr val="FFFF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0066"/>
        </a:accent2>
        <a:accent3>
          <a:srgbClr val="AAAAAA"/>
        </a:accent3>
        <a:accent4>
          <a:srgbClr val="DADADA"/>
        </a:accent4>
        <a:accent5>
          <a:srgbClr val="ADB8FF"/>
        </a:accent5>
        <a:accent6>
          <a:srgbClr val="00005C"/>
        </a:accent6>
        <a:hlink>
          <a:srgbClr val="333399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8">
        <a:dk1>
          <a:srgbClr val="000000"/>
        </a:dk1>
        <a:lt1>
          <a:srgbClr val="FF9900"/>
        </a:lt1>
        <a:dk2>
          <a:srgbClr val="FFFFFF"/>
        </a:dk2>
        <a:lt2>
          <a:srgbClr val="000000"/>
        </a:lt2>
        <a:accent1>
          <a:srgbClr val="FF0000"/>
        </a:accent1>
        <a:accent2>
          <a:srgbClr val="800080"/>
        </a:accent2>
        <a:accent3>
          <a:srgbClr val="FFCAAA"/>
        </a:accent3>
        <a:accent4>
          <a:srgbClr val="000000"/>
        </a:accent4>
        <a:accent5>
          <a:srgbClr val="FFAAAA"/>
        </a:accent5>
        <a:accent6>
          <a:srgbClr val="730073"/>
        </a:accent6>
        <a:hlink>
          <a:srgbClr val="A50021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9">
        <a:dk1>
          <a:srgbClr val="000000"/>
        </a:dk1>
        <a:lt1>
          <a:srgbClr val="FFFFFF"/>
        </a:lt1>
        <a:dk2>
          <a:srgbClr val="FFFFFF"/>
        </a:dk2>
        <a:lt2>
          <a:srgbClr val="FF9900"/>
        </a:lt2>
        <a:accent1>
          <a:srgbClr val="FF0000"/>
        </a:accent1>
        <a:accent2>
          <a:srgbClr val="80008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730073"/>
        </a:accent6>
        <a:hlink>
          <a:srgbClr val="A50021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70055</TotalTime>
  <Words>2321</Words>
  <Application>Microsoft Office PowerPoint</Application>
  <PresentationFormat>On-screen Show (4:3)</PresentationFormat>
  <Paragraphs>592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Helvetica</vt:lpstr>
      <vt:lpstr>Wingdings</vt:lpstr>
      <vt:lpstr>course</vt:lpstr>
      <vt:lpstr>Fundamentals Of Software Engineering  Java Coding Patterns</vt:lpstr>
      <vt:lpstr>PowerPoint Presentation</vt:lpstr>
      <vt:lpstr>PowerPoint Presentation</vt:lpstr>
      <vt:lpstr>1</vt:lpstr>
      <vt:lpstr>1</vt:lpstr>
      <vt:lpstr>1</vt:lpstr>
      <vt:lpstr>1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ways of registering students </vt:lpstr>
      <vt:lpstr>PowerPoint Presentation</vt:lpstr>
      <vt:lpstr>How to assign a teacher to a class</vt:lpstr>
      <vt:lpstr>How to assign a teacher to a class</vt:lpstr>
      <vt:lpstr>How to assign a teacher to a class</vt:lpstr>
      <vt:lpstr>The binding object is shared by both. The faculty assignment knows the teacher and the course</vt:lpstr>
      <vt:lpstr>the teacher for the class</vt:lpstr>
      <vt:lpstr>PowerPoint Presentation</vt:lpstr>
      <vt:lpstr>PowerPoint Presentation</vt:lpstr>
      <vt:lpstr>PowerPoint Presentation</vt:lpstr>
      <vt:lpstr>PowerPoint Presentation</vt:lpstr>
      <vt:lpstr>How to model a person role – step 1</vt:lpstr>
      <vt:lpstr>How to model a person role – step 1</vt:lpstr>
      <vt:lpstr>How to model a person role – step 1</vt:lpstr>
      <vt:lpstr>Goal is to define the java code for this component of the department</vt:lpstr>
      <vt:lpstr>Course is the first building block </vt:lpstr>
      <vt:lpstr>PowerPoint Presentation</vt:lpstr>
      <vt:lpstr>Order of generating the data</vt:lpstr>
      <vt:lpstr>Every Semester there is a schedule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Kal</dc:creator>
  <cp:lastModifiedBy>kal bugrara</cp:lastModifiedBy>
  <cp:revision>157</cp:revision>
  <cp:lastPrinted>2004-02-03T20:20:43Z</cp:lastPrinted>
  <dcterms:created xsi:type="dcterms:W3CDTF">2003-09-06T12:08:54Z</dcterms:created>
  <dcterms:modified xsi:type="dcterms:W3CDTF">2021-10-19T20:43:04Z</dcterms:modified>
</cp:coreProperties>
</file>