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80" r:id="rId4"/>
    <p:sldId id="282" r:id="rId5"/>
    <p:sldId id="278" r:id="rId6"/>
    <p:sldId id="281" r:id="rId7"/>
    <p:sldId id="283" r:id="rId8"/>
    <p:sldId id="279" r:id="rId9"/>
    <p:sldId id="258" r:id="rId10"/>
    <p:sldId id="284" r:id="rId11"/>
    <p:sldId id="291" r:id="rId12"/>
    <p:sldId id="285" r:id="rId13"/>
    <p:sldId id="286" r:id="rId14"/>
    <p:sldId id="287" r:id="rId15"/>
    <p:sldId id="289" r:id="rId16"/>
    <p:sldId id="288" r:id="rId17"/>
    <p:sldId id="293" r:id="rId18"/>
    <p:sldId id="290" r:id="rId19"/>
    <p:sldId id="292" r:id="rId20"/>
    <p:sldId id="260" r:id="rId21"/>
    <p:sldId id="261" r:id="rId22"/>
    <p:sldId id="262" r:id="rId23"/>
    <p:sldId id="263" r:id="rId24"/>
    <p:sldId id="27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web-Amaz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404531"/>
            <a:ext cx="9907571" cy="1646302"/>
          </a:xfrm>
        </p:spPr>
        <p:txBody>
          <a:bodyPr/>
          <a:lstStyle/>
          <a:p>
            <a:r>
              <a:rPr lang="en-US" sz="4800" dirty="0"/>
              <a:t>Amazon Book Recommendation </a:t>
            </a:r>
            <a:br>
              <a:rPr lang="en-US" sz="4800" dirty="0"/>
            </a:br>
            <a:r>
              <a:rPr lang="en-US" sz="4800" dirty="0"/>
              <a:t>And Text Analysis of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400503" cy="2165329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Freddy </a:t>
            </a:r>
            <a:r>
              <a:rPr lang="en-US" dirty="0" err="1"/>
              <a:t>Daruwala</a:t>
            </a:r>
            <a:endParaRPr lang="en-US" dirty="0"/>
          </a:p>
          <a:p>
            <a:r>
              <a:rPr lang="en-US" dirty="0"/>
              <a:t>Gautam </a:t>
            </a:r>
            <a:r>
              <a:rPr lang="en-US" dirty="0" err="1"/>
              <a:t>Pawar</a:t>
            </a:r>
            <a:endParaRPr lang="en-US" dirty="0"/>
          </a:p>
          <a:p>
            <a:r>
              <a:rPr lang="en-US" dirty="0"/>
              <a:t>Nikita Anand</a:t>
            </a:r>
          </a:p>
          <a:p>
            <a:r>
              <a:rPr lang="en-US" dirty="0" err="1"/>
              <a:t>Tapadyuti</a:t>
            </a:r>
            <a:r>
              <a:rPr lang="en-US" dirty="0"/>
              <a:t> </a:t>
            </a:r>
            <a:r>
              <a:rPr lang="en-US" dirty="0" err="1"/>
              <a:t>Maiti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to Clean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926189" cy="5140199"/>
          </a:xfrm>
        </p:spPr>
        <p:txBody>
          <a:bodyPr>
            <a:normAutofit/>
          </a:bodyPr>
          <a:lstStyle/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We used a series of mapper and reducers to derive the required features from data</a:t>
            </a:r>
          </a:p>
          <a:p>
            <a:pPr lvl="1"/>
            <a:r>
              <a:rPr lang="en-US" dirty="0"/>
              <a:t>In the first set of mappers and reducers we are removing the duplicity in the data and removing the data points that are incomplete and would be inconsequential to our analysis.</a:t>
            </a:r>
          </a:p>
          <a:p>
            <a:pPr lvl="1"/>
            <a:r>
              <a:rPr lang="en-US" dirty="0"/>
              <a:t>In the second set of mappers and reducers we are obtaining the data inputs in order to run the Mahout recommender engine.</a:t>
            </a:r>
          </a:p>
          <a:p>
            <a:r>
              <a:rPr lang="en-US" dirty="0"/>
              <a:t>R using data.table and dplyr packages.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1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42" y="1273316"/>
            <a:ext cx="9571566" cy="210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4" y="557981"/>
            <a:ext cx="6985338" cy="5791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 before and After Cleaning</a:t>
            </a:r>
          </a:p>
        </p:txBody>
      </p:sp>
      <p:sp>
        <p:nvSpPr>
          <p:cNvPr id="5" name="AutoShape 2" descr="blob:1C83CB21-AFE5-4BCA-944B-508EE4AE9C3D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3648075"/>
            <a:ext cx="6805613" cy="28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Analytics</a:t>
            </a:r>
            <a:b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8220"/>
            <a:ext cx="8596668" cy="3880773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b="1" dirty="0">
                <a:solidFill>
                  <a:srgbClr val="0070C0"/>
                </a:solidFill>
              </a:rPr>
              <a:t>Stanford NLP algorithm </a:t>
            </a:r>
            <a:r>
              <a:rPr lang="en-US" dirty="0"/>
              <a:t>to analyze incentivized reviews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6044"/>
            <a:ext cx="10020301" cy="431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5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Metrics Using Stanford NLP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69" y="1815307"/>
            <a:ext cx="5943600" cy="1943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4103687"/>
            <a:ext cx="5943600" cy="2181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93" y="3873500"/>
            <a:ext cx="4752975" cy="293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2925" y="2314575"/>
            <a:ext cx="351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Incentivize and Non-Incentivize </a:t>
            </a:r>
          </a:p>
          <a:p>
            <a:r>
              <a:rPr lang="en-US" dirty="0"/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281488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02" y="354623"/>
            <a:ext cx="9354689" cy="63011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Modeling using 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5077"/>
            <a:ext cx="10436143" cy="49862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Latent Dirichlet Allocation to divide the review data into topics and describe the overall structure of a particular book.</a:t>
            </a:r>
          </a:p>
          <a:p>
            <a:r>
              <a:rPr lang="en-US" dirty="0"/>
              <a:t>Used libraries </a:t>
            </a:r>
            <a:r>
              <a:rPr lang="en-US" dirty="0" err="1"/>
              <a:t>nltk.tokenize</a:t>
            </a:r>
            <a:r>
              <a:rPr lang="en-US" dirty="0"/>
              <a:t> , </a:t>
            </a:r>
            <a:r>
              <a:rPr lang="en-US" dirty="0" err="1"/>
              <a:t>get_stop_words</a:t>
            </a:r>
            <a:r>
              <a:rPr lang="en-US" dirty="0"/>
              <a:t> </a:t>
            </a:r>
            <a:r>
              <a:rPr lang="en-US" dirty="0"/>
              <a:t>to clean the review data in python.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b="1" dirty="0" err="1"/>
              <a:t>gensim</a:t>
            </a:r>
            <a:r>
              <a:rPr lang="en-US" b="1" dirty="0"/>
              <a:t> </a:t>
            </a:r>
            <a:r>
              <a:rPr lang="en-US" dirty="0"/>
              <a:t>library to build the </a:t>
            </a:r>
            <a:r>
              <a:rPr lang="en-US" dirty="0" err="1"/>
              <a:t>Lda</a:t>
            </a:r>
            <a:r>
              <a:rPr lang="en-US" dirty="0"/>
              <a:t> Model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							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4098" y="2456744"/>
            <a:ext cx="3599556" cy="1757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220"/>
          <a:stretch/>
        </p:blipFill>
        <p:spPr>
          <a:xfrm>
            <a:off x="1558988" y="4988695"/>
            <a:ext cx="6975915" cy="968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889" y="2072080"/>
            <a:ext cx="120967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889" y="4550545"/>
            <a:ext cx="2085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03" y="257908"/>
            <a:ext cx="3613312" cy="598016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565" y="1137671"/>
            <a:ext cx="7051104" cy="3249692"/>
          </a:xfrm>
        </p:spPr>
        <p:txBody>
          <a:bodyPr/>
          <a:lstStyle/>
          <a:p>
            <a:r>
              <a:rPr lang="en-US" dirty="0"/>
              <a:t>We can see the topic wise distribution of the review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Topics – Story and Critics</a:t>
            </a:r>
          </a:p>
          <a:p>
            <a:r>
              <a:rPr lang="en-US" dirty="0"/>
              <a:t>Analyzing the topic distribution in each document.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1597" y="1630544"/>
            <a:ext cx="6035040" cy="1384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94417"/>
              </p:ext>
            </p:extLst>
          </p:nvPr>
        </p:nvGraphicFramePr>
        <p:xfrm>
          <a:off x="6472116" y="3420797"/>
          <a:ext cx="5432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335">
                  <a:extLst>
                    <a:ext uri="{9D8B030D-6E8A-4147-A177-3AD203B41FA5}">
                      <a16:colId xmlns:a16="http://schemas.microsoft.com/office/drawing/2014/main" val="2749581465"/>
                    </a:ext>
                  </a:extLst>
                </a:gridCol>
                <a:gridCol w="2716335">
                  <a:extLst>
                    <a:ext uri="{9D8B030D-6E8A-4147-A177-3AD203B41FA5}">
                      <a16:colId xmlns:a16="http://schemas.microsoft.com/office/drawing/2014/main" val="569851751"/>
                    </a:ext>
                  </a:extLst>
                </a:gridCol>
              </a:tblGrid>
              <a:tr h="285852">
                <a:tc>
                  <a:txBody>
                    <a:bodyPr/>
                    <a:lstStyle/>
                    <a:p>
                      <a:r>
                        <a:rPr lang="en-US" dirty="0"/>
                        <a:t>          Document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8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Story50%    Critics 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4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Story90%  Critics  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399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2" y="6032767"/>
            <a:ext cx="8724900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2" y="5436695"/>
            <a:ext cx="9296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2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95" y="433753"/>
            <a:ext cx="8596668" cy="814754"/>
          </a:xfrm>
        </p:spPr>
        <p:txBody>
          <a:bodyPr/>
          <a:lstStyle/>
          <a:p>
            <a:r>
              <a:rPr lang="en-US" dirty="0"/>
              <a:t>Text Analytics using K-means Clustering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33468" y="1230513"/>
            <a:ext cx="3796665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916" y="1391882"/>
            <a:ext cx="6096000" cy="34373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Helpfulness Numerator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people who found the review helpful.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Helpfulness Denominator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people who indicated whether review was helpful or not.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Helpfulness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 if Helpfulness Numerator/ Helpfulness Denominator &gt;0.5 else 0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Cleaned th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data by removing stop words and tokenizing.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Clustered the review text into 4 clusters and found out the top 10 words per cluster.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5191125"/>
            <a:ext cx="6924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777" y="342534"/>
            <a:ext cx="1619250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77" y="723534"/>
            <a:ext cx="5124450" cy="168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39" y="699722"/>
            <a:ext cx="66673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, we will sort the cluster values and get the top 10 cluster values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4"/>
          <a:srcRect r="18101"/>
          <a:stretch/>
        </p:blipFill>
        <p:spPr bwMode="auto">
          <a:xfrm>
            <a:off x="3896822" y="1597296"/>
            <a:ext cx="2391410" cy="2186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40684" y="1653320"/>
            <a:ext cx="2916555" cy="19278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1899901" y="4128234"/>
            <a:ext cx="31146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275" y="2790459"/>
            <a:ext cx="2994838" cy="37103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5777" y="52848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the top words with their estimated coefficients. Words with positive coefficients correlate to helpful review while negative to the unhelpfulness.</a:t>
            </a:r>
          </a:p>
        </p:txBody>
      </p:sp>
    </p:spTree>
    <p:extLst>
      <p:ext uri="{BB962C8B-B14F-4D97-AF65-F5344CB8AC3E}">
        <p14:creationId xmlns:p14="http://schemas.microsoft.com/office/powerpoint/2010/main" val="191394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72" y="337038"/>
            <a:ext cx="8739228" cy="6828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Person Recommendation using Matchbox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9909"/>
            <a:ext cx="8596668" cy="5021454"/>
          </a:xfrm>
        </p:spPr>
        <p:txBody>
          <a:bodyPr/>
          <a:lstStyle/>
          <a:p>
            <a:r>
              <a:rPr lang="en-US" dirty="0"/>
              <a:t>Matchbox Recommendation algorithm combines </a:t>
            </a:r>
            <a:r>
              <a:rPr lang="en-US" b="1" dirty="0"/>
              <a:t>collaborative</a:t>
            </a:r>
            <a:r>
              <a:rPr lang="en-US" dirty="0"/>
              <a:t> filtering with a </a:t>
            </a:r>
            <a:r>
              <a:rPr lang="en-US" b="1" dirty="0"/>
              <a:t>content-based</a:t>
            </a:r>
            <a:r>
              <a:rPr lang="en-US" dirty="0"/>
              <a:t> approach called as Hybrid approach.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4392" y="2128556"/>
            <a:ext cx="5943600" cy="33756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77050" y="2431732"/>
            <a:ext cx="5029200" cy="23783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193444" y="5072062"/>
            <a:ext cx="2667000" cy="1476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96192" y="5925568"/>
            <a:ext cx="461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discounted cumulative gain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NDCG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5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Like This???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160589"/>
            <a:ext cx="7791547" cy="1682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3" y="4031109"/>
            <a:ext cx="8231014" cy="22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8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 Analysis Using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Ratings over the reviews.</a:t>
            </a:r>
          </a:p>
          <a:p>
            <a:r>
              <a:rPr lang="en-US" dirty="0"/>
              <a:t>Year wise Reviews analysis.</a:t>
            </a:r>
          </a:p>
          <a:p>
            <a:r>
              <a:rPr lang="en-US" dirty="0"/>
              <a:t>Rating wise Helpfulness analysis.</a:t>
            </a:r>
          </a:p>
          <a:p>
            <a:r>
              <a:rPr lang="en-US" dirty="0"/>
              <a:t>Genre Based Ratings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Year wise Reviews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33" y="1423931"/>
            <a:ext cx="8121042" cy="4970520"/>
          </a:xfrm>
        </p:spPr>
      </p:pic>
    </p:spTree>
    <p:extLst>
      <p:ext uri="{BB962C8B-B14F-4D97-AF65-F5344CB8AC3E}">
        <p14:creationId xmlns:p14="http://schemas.microsoft.com/office/powerpoint/2010/main" val="3316804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Genre Based Ratings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86" y="1233037"/>
            <a:ext cx="9031964" cy="5523364"/>
          </a:xfrm>
        </p:spPr>
      </p:pic>
    </p:spTree>
    <p:extLst>
      <p:ext uri="{BB962C8B-B14F-4D97-AF65-F5344CB8AC3E}">
        <p14:creationId xmlns:p14="http://schemas.microsoft.com/office/powerpoint/2010/main" val="187123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Helpfulness by Ratings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184" y="1360139"/>
            <a:ext cx="8606343" cy="4977162"/>
          </a:xfrm>
        </p:spPr>
      </p:pic>
    </p:spTree>
    <p:extLst>
      <p:ext uri="{BB962C8B-B14F-4D97-AF65-F5344CB8AC3E}">
        <p14:creationId xmlns:p14="http://schemas.microsoft.com/office/powerpoint/2010/main" val="330187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MongoDB server to store data and display on the front end.</a:t>
            </a:r>
          </a:p>
          <a:p>
            <a:r>
              <a:rPr lang="en-US" dirty="0"/>
              <a:t>Integrated MongoDB with java spring MVC.</a:t>
            </a:r>
          </a:p>
          <a:p>
            <a:r>
              <a:rPr lang="en-US" dirty="0"/>
              <a:t>Restful API using azure to get real time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91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&amp; Questions!!</a:t>
            </a:r>
          </a:p>
        </p:txBody>
      </p:sp>
    </p:spTree>
    <p:extLst>
      <p:ext uri="{BB962C8B-B14F-4D97-AF65-F5344CB8AC3E}">
        <p14:creationId xmlns:p14="http://schemas.microsoft.com/office/powerpoint/2010/main" val="163120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case study is from the Publisher’s point of view</a:t>
            </a:r>
          </a:p>
          <a:p>
            <a:r>
              <a:rPr lang="en-US" dirty="0"/>
              <a:t>Improve customer reviews from the reviewers</a:t>
            </a:r>
          </a:p>
          <a:p>
            <a:r>
              <a:rPr lang="en-US" dirty="0"/>
              <a:t>Make the reviews helpful for other customers</a:t>
            </a:r>
          </a:p>
          <a:p>
            <a:r>
              <a:rPr lang="en-US" dirty="0"/>
              <a:t>Find techniques to recommend the best seller items after getting improved ratings</a:t>
            </a:r>
          </a:p>
        </p:txBody>
      </p:sp>
    </p:spTree>
    <p:extLst>
      <p:ext uri="{BB962C8B-B14F-4D97-AF65-F5344CB8AC3E}">
        <p14:creationId xmlns:p14="http://schemas.microsoft.com/office/powerpoint/2010/main" val="190234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3075" y="2721150"/>
            <a:ext cx="6161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026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Reviews Like This…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5507"/>
            <a:ext cx="8231014" cy="2240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046" y="4044462"/>
            <a:ext cx="668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came up with the algorithm to authenticate the reviews as</a:t>
            </a:r>
          </a:p>
          <a:p>
            <a:r>
              <a:rPr lang="en-US" b="1" dirty="0">
                <a:solidFill>
                  <a:srgbClr val="0070C0"/>
                </a:solidFill>
              </a:rPr>
              <a:t>Incentivized/Non-Incentivized Reviews Using NLP</a:t>
            </a:r>
          </a:p>
        </p:txBody>
      </p:sp>
    </p:spTree>
    <p:extLst>
      <p:ext uri="{BB962C8B-B14F-4D97-AF65-F5344CB8AC3E}">
        <p14:creationId xmlns:p14="http://schemas.microsoft.com/office/powerpoint/2010/main" val="180517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Reviews Like this…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2231" y="3843871"/>
            <a:ext cx="7919034" cy="2775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1247"/>
            <a:ext cx="7791547" cy="16827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347" y="2839915"/>
            <a:ext cx="2171700" cy="404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6331" y="4206067"/>
            <a:ext cx="3175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and </a:t>
            </a:r>
          </a:p>
          <a:p>
            <a:r>
              <a:rPr lang="en-US" dirty="0"/>
              <a:t>Negative reviews using </a:t>
            </a:r>
          </a:p>
          <a:p>
            <a:r>
              <a:rPr lang="en-US" b="1" dirty="0">
                <a:solidFill>
                  <a:srgbClr val="0070C0"/>
                </a:solidFill>
              </a:rPr>
              <a:t>LDA and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60729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Recommend What is The Best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94" y="1493838"/>
            <a:ext cx="5044706" cy="5126037"/>
          </a:xfrm>
        </p:spPr>
      </p:pic>
    </p:spTree>
    <p:extLst>
      <p:ext uri="{BB962C8B-B14F-4D97-AF65-F5344CB8AC3E}">
        <p14:creationId xmlns:p14="http://schemas.microsoft.com/office/powerpoint/2010/main" val="39719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8235" y="2466173"/>
            <a:ext cx="4912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 The Data</a:t>
            </a:r>
          </a:p>
        </p:txBody>
      </p:sp>
    </p:spTree>
    <p:extLst>
      <p:ext uri="{BB962C8B-B14F-4D97-AF65-F5344CB8AC3E}">
        <p14:creationId xmlns:p14="http://schemas.microsoft.com/office/powerpoint/2010/main" val="8622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Amazon Book and User recommendation</a:t>
            </a:r>
          </a:p>
          <a:p>
            <a:pPr lvl="1"/>
            <a:r>
              <a:rPr lang="en-US" dirty="0"/>
              <a:t>Format: JSON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https://snap.stanford.edu/data/web-Amazon.html</a:t>
            </a:r>
            <a:endParaRPr lang="en-US" dirty="0"/>
          </a:p>
          <a:p>
            <a:pPr lvl="1"/>
            <a:r>
              <a:rPr lang="en-US" dirty="0"/>
              <a:t>7 million records (train dataset)</a:t>
            </a:r>
          </a:p>
          <a:p>
            <a:pPr lvl="1"/>
            <a:r>
              <a:rPr lang="en-US" dirty="0"/>
              <a:t>2 million records (test dataset)</a:t>
            </a:r>
          </a:p>
          <a:p>
            <a:endParaRPr lang="en-US" dirty="0"/>
          </a:p>
          <a:p>
            <a:r>
              <a:rPr lang="en-US" dirty="0"/>
              <a:t>Text Analytics using NLP and LDA</a:t>
            </a:r>
          </a:p>
          <a:p>
            <a:pPr lvl="1"/>
            <a:r>
              <a:rPr lang="en-US" dirty="0"/>
              <a:t>2 million records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Visualization </a:t>
            </a:r>
          </a:p>
          <a:p>
            <a:pPr lvl="1"/>
            <a:r>
              <a:rPr lang="en-US" dirty="0"/>
              <a:t>1,50,000 records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5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468</TotalTime>
  <Words>547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 3</vt:lpstr>
      <vt:lpstr>Facet</vt:lpstr>
      <vt:lpstr>Amazon Book Recommendation  And Text Analysis of Reviews</vt:lpstr>
      <vt:lpstr>Reviews Like This???</vt:lpstr>
      <vt:lpstr>Business Case</vt:lpstr>
      <vt:lpstr>PowerPoint Presentation</vt:lpstr>
      <vt:lpstr>For Reviews Like This…</vt:lpstr>
      <vt:lpstr>For Reviews Like this…</vt:lpstr>
      <vt:lpstr>Let’s Recommend What is The Best</vt:lpstr>
      <vt:lpstr>PowerPoint Presentation</vt:lpstr>
      <vt:lpstr>Dataset Information</vt:lpstr>
      <vt:lpstr>Techniques Used to Clean Data </vt:lpstr>
      <vt:lpstr>Datasets before and After Cleaning</vt:lpstr>
      <vt:lpstr>Text Analytics </vt:lpstr>
      <vt:lpstr>Text Analytics Metrics Using Stanford NLP</vt:lpstr>
      <vt:lpstr>Topic Modeling using LDA</vt:lpstr>
      <vt:lpstr>Analyzing Results:</vt:lpstr>
      <vt:lpstr>Text Analytics using K-means Clustering</vt:lpstr>
      <vt:lpstr>PowerPoint Presentation</vt:lpstr>
      <vt:lpstr>Person Recommendation using Matchbox Algorithm</vt:lpstr>
      <vt:lpstr>PowerPoint Presentation</vt:lpstr>
      <vt:lpstr>Data Analysis Using Tableau</vt:lpstr>
      <vt:lpstr>Year wise Reviews Analysis</vt:lpstr>
      <vt:lpstr>Genre Based Ratings</vt:lpstr>
      <vt:lpstr> Helpfulness by Ratings</vt:lpstr>
      <vt:lpstr>Application Development</vt:lpstr>
      <vt:lpstr>Thank you &amp; Questions!!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 Hotel Recommendation</dc:title>
  <dc:creator/>
  <cp:lastModifiedBy>Gautam</cp:lastModifiedBy>
  <cp:revision>118</cp:revision>
  <dcterms:created xsi:type="dcterms:W3CDTF">2016-12-12T06:04:59Z</dcterms:created>
  <dcterms:modified xsi:type="dcterms:W3CDTF">2017-04-25T00:55:59Z</dcterms:modified>
</cp:coreProperties>
</file>