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4"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E82-790F-48F9-B14D-FB27B55804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73C6F9-135E-40AB-A774-71974D352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3432AF-2C76-44A0-BA6B-E19BCDB0FA20}"/>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5" name="Footer Placeholder 4">
            <a:extLst>
              <a:ext uri="{FF2B5EF4-FFF2-40B4-BE49-F238E27FC236}">
                <a16:creationId xmlns:a16="http://schemas.microsoft.com/office/drawing/2014/main" id="{4FA2D28A-C148-4558-92CE-7CFDBCC7A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563CC-B39D-49BC-88F9-F6264EEE6945}"/>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423445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35467-CEF8-400A-9BB4-33F051DE4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DA9B-B0B7-48D2-87A1-9C8D420A29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EB39D-F83C-4528-8184-BBC91844FF8D}"/>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5" name="Footer Placeholder 4">
            <a:extLst>
              <a:ext uri="{FF2B5EF4-FFF2-40B4-BE49-F238E27FC236}">
                <a16:creationId xmlns:a16="http://schemas.microsoft.com/office/drawing/2014/main" id="{B69FEB09-F20B-4455-A27C-F3E0B4166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77017-4AD8-45BC-8939-65F0D42E4127}"/>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335223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A9FE3-B880-4164-9F50-D63557F5B7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4F590D-4893-4B48-B242-21066B4253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95C1F-11DE-4C4A-AF5F-F18FAB4765B2}"/>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5" name="Footer Placeholder 4">
            <a:extLst>
              <a:ext uri="{FF2B5EF4-FFF2-40B4-BE49-F238E27FC236}">
                <a16:creationId xmlns:a16="http://schemas.microsoft.com/office/drawing/2014/main" id="{AFAF40AC-99B0-4D42-B1F2-B181BC7D7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10CA2-B411-421A-8582-CA081A61B7EF}"/>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119105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80C5-963E-4CCB-8DAB-0BE258730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A9A36-F767-4ACA-AF03-1CEC0DA8A6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D7D06-5B90-4448-8EBA-2E8A93FFEF6E}"/>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5" name="Footer Placeholder 4">
            <a:extLst>
              <a:ext uri="{FF2B5EF4-FFF2-40B4-BE49-F238E27FC236}">
                <a16:creationId xmlns:a16="http://schemas.microsoft.com/office/drawing/2014/main" id="{B3A41AFB-4F3A-4245-8AD3-9063ED35C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4BF2C-EED5-459E-8E4C-49DB11E58DC0}"/>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79709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88F1A-A017-4DF6-8B54-B9B9852D1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1B8747-91A0-4979-B550-1B0B7A2ED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EA31C1-49C6-49BA-844A-FA002A492D7B}"/>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5" name="Footer Placeholder 4">
            <a:extLst>
              <a:ext uri="{FF2B5EF4-FFF2-40B4-BE49-F238E27FC236}">
                <a16:creationId xmlns:a16="http://schemas.microsoft.com/office/drawing/2014/main" id="{EF74AB64-245B-4D2C-84ED-3BFEB2F92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33845-54BB-407B-9EF5-18E8A9F72C3C}"/>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17106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4F52-56F2-4AD0-BBD3-205E35FC3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EA7FC-FF35-4BE4-B249-011CFCD7E7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F6342-75A0-4544-8EF2-54A588F4FB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9069E-2CAC-4413-A0A4-DB1872D3DA49}"/>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6" name="Footer Placeholder 5">
            <a:extLst>
              <a:ext uri="{FF2B5EF4-FFF2-40B4-BE49-F238E27FC236}">
                <a16:creationId xmlns:a16="http://schemas.microsoft.com/office/drawing/2014/main" id="{3F157557-16D4-4F73-B34E-18649FACF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B31A6-A5A5-4F62-A452-0403F5060A9D}"/>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71049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4B59-93A6-4BA8-9F4F-70FCE6C315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72F16-4C7B-4773-BA1A-B0F004565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9ADF2F2-EF92-4D79-9BAB-6B5F178C50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D98109-1288-476A-979B-78FE53F9B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0AF4AC-D2C4-426F-A9B7-EE82294C14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A7DF97-A77C-42AE-B9E3-FA630F8EC5BA}"/>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8" name="Footer Placeholder 7">
            <a:extLst>
              <a:ext uri="{FF2B5EF4-FFF2-40B4-BE49-F238E27FC236}">
                <a16:creationId xmlns:a16="http://schemas.microsoft.com/office/drawing/2014/main" id="{C75BB4E0-C272-4BB9-A953-15B1B877B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569A5B-D6A7-4A8E-87C7-998DC77DA80D}"/>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310265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6A96-DECD-424F-BBDC-4A000BF1E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5440D0-AEFE-4D56-B431-5190268898C6}"/>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4" name="Footer Placeholder 3">
            <a:extLst>
              <a:ext uri="{FF2B5EF4-FFF2-40B4-BE49-F238E27FC236}">
                <a16:creationId xmlns:a16="http://schemas.microsoft.com/office/drawing/2014/main" id="{1A90D465-33AF-48D7-8562-F9C98CA11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32EA1-6BD5-449E-BC70-860BC3420702}"/>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82653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A0F8D-E02E-4039-9297-E6E85A00C9A8}"/>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3" name="Footer Placeholder 2">
            <a:extLst>
              <a:ext uri="{FF2B5EF4-FFF2-40B4-BE49-F238E27FC236}">
                <a16:creationId xmlns:a16="http://schemas.microsoft.com/office/drawing/2014/main" id="{39A77D9F-E1B0-436A-828A-FCD03C049E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15003E-E537-48C3-BFAA-9D4E00854BCE}"/>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20180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0534-C486-421B-BDDB-6B8DE66F3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0E6766-0460-4A93-A35D-83451B648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4E8DD-85EB-41F8-8ED0-10314CDCE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87EB9F-18D7-48FA-A193-7B9FF0B7C24F}"/>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6" name="Footer Placeholder 5">
            <a:extLst>
              <a:ext uri="{FF2B5EF4-FFF2-40B4-BE49-F238E27FC236}">
                <a16:creationId xmlns:a16="http://schemas.microsoft.com/office/drawing/2014/main" id="{AA7E915C-09DA-4CF1-AE78-E7CA658D2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9D3DD-1624-40A2-86DA-FF8C1D61F02A}"/>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381019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488D-7310-47BF-BF11-FBB738158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1E2AAE-7519-44CA-8A72-090BFD9E0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1CA3C-B972-4D98-A05C-726EFD4EB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8EDD82-C26E-4595-9AF0-FE13DA49780E}"/>
              </a:ext>
            </a:extLst>
          </p:cNvPr>
          <p:cNvSpPr>
            <a:spLocks noGrp="1"/>
          </p:cNvSpPr>
          <p:nvPr>
            <p:ph type="dt" sz="half" idx="10"/>
          </p:nvPr>
        </p:nvSpPr>
        <p:spPr/>
        <p:txBody>
          <a:bodyPr/>
          <a:lstStyle/>
          <a:p>
            <a:fld id="{802436BC-3BB0-4456-AD01-29EA7F34364F}" type="datetimeFigureOut">
              <a:rPr lang="en-US" smtClean="0"/>
              <a:t>3/16/2018</a:t>
            </a:fld>
            <a:endParaRPr lang="en-US"/>
          </a:p>
        </p:txBody>
      </p:sp>
      <p:sp>
        <p:nvSpPr>
          <p:cNvPr id="6" name="Footer Placeholder 5">
            <a:extLst>
              <a:ext uri="{FF2B5EF4-FFF2-40B4-BE49-F238E27FC236}">
                <a16:creationId xmlns:a16="http://schemas.microsoft.com/office/drawing/2014/main" id="{823098F4-45BF-47F8-BFC2-F9F2BEABF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89F02-BCEC-483F-9E52-70E7024843B5}"/>
              </a:ext>
            </a:extLst>
          </p:cNvPr>
          <p:cNvSpPr>
            <a:spLocks noGrp="1"/>
          </p:cNvSpPr>
          <p:nvPr>
            <p:ph type="sldNum" sz="quarter" idx="12"/>
          </p:nvPr>
        </p:nvSpPr>
        <p:spPr/>
        <p:txBody>
          <a:bodyPr/>
          <a:lstStyle/>
          <a:p>
            <a:fld id="{BB199DA0-357A-41BE-A4DC-42841578A416}" type="slidenum">
              <a:rPr lang="en-US" smtClean="0"/>
              <a:t>‹#›</a:t>
            </a:fld>
            <a:endParaRPr lang="en-US"/>
          </a:p>
        </p:txBody>
      </p:sp>
    </p:spTree>
    <p:extLst>
      <p:ext uri="{BB962C8B-B14F-4D97-AF65-F5344CB8AC3E}">
        <p14:creationId xmlns:p14="http://schemas.microsoft.com/office/powerpoint/2010/main" val="8782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70878-A44E-45BE-8AB6-E78FA2DD4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27670B-A424-4C56-9BAD-8B2AFB7E4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720F5-04E2-4D8C-808B-C7294425D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436BC-3BB0-4456-AD01-29EA7F34364F}" type="datetimeFigureOut">
              <a:rPr lang="en-US" smtClean="0"/>
              <a:t>3/16/2018</a:t>
            </a:fld>
            <a:endParaRPr lang="en-US"/>
          </a:p>
        </p:txBody>
      </p:sp>
      <p:sp>
        <p:nvSpPr>
          <p:cNvPr id="5" name="Footer Placeholder 4">
            <a:extLst>
              <a:ext uri="{FF2B5EF4-FFF2-40B4-BE49-F238E27FC236}">
                <a16:creationId xmlns:a16="http://schemas.microsoft.com/office/drawing/2014/main" id="{58E45386-2FAB-47BC-BC66-89A83D764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3261D9-7D2A-45CC-BBCC-2EB48A5BA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99DA0-357A-41BE-A4DC-42841578A416}" type="slidenum">
              <a:rPr lang="en-US" smtClean="0"/>
              <a:t>‹#›</a:t>
            </a:fld>
            <a:endParaRPr lang="en-US"/>
          </a:p>
        </p:txBody>
      </p:sp>
    </p:spTree>
    <p:extLst>
      <p:ext uri="{BB962C8B-B14F-4D97-AF65-F5344CB8AC3E}">
        <p14:creationId xmlns:p14="http://schemas.microsoft.com/office/powerpoint/2010/main" val="1726438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8253-68D2-4A45-9863-9739A96D28AF}"/>
              </a:ext>
            </a:extLst>
          </p:cNvPr>
          <p:cNvSpPr>
            <a:spLocks noGrp="1"/>
          </p:cNvSpPr>
          <p:nvPr>
            <p:ph type="ctrTitle"/>
          </p:nvPr>
        </p:nvSpPr>
        <p:spPr>
          <a:xfrm>
            <a:off x="1524000" y="1122363"/>
            <a:ext cx="9144000" cy="1092936"/>
          </a:xfrm>
        </p:spPr>
        <p:txBody>
          <a:bodyPr/>
          <a:lstStyle/>
          <a:p>
            <a:r>
              <a:rPr lang="en-US" dirty="0"/>
              <a:t>Energy Data Set</a:t>
            </a:r>
          </a:p>
        </p:txBody>
      </p:sp>
      <p:sp>
        <p:nvSpPr>
          <p:cNvPr id="3" name="Subtitle 2">
            <a:extLst>
              <a:ext uri="{FF2B5EF4-FFF2-40B4-BE49-F238E27FC236}">
                <a16:creationId xmlns:a16="http://schemas.microsoft.com/office/drawing/2014/main" id="{86387561-A33A-4A77-90B5-C6D7FC4EE23A}"/>
              </a:ext>
            </a:extLst>
          </p:cNvPr>
          <p:cNvSpPr>
            <a:spLocks noGrp="1"/>
          </p:cNvSpPr>
          <p:nvPr>
            <p:ph type="subTitle" idx="1"/>
          </p:nvPr>
        </p:nvSpPr>
        <p:spPr>
          <a:xfrm>
            <a:off x="1530285" y="3026004"/>
            <a:ext cx="9144000" cy="3089635"/>
          </a:xfrm>
        </p:spPr>
        <p:txBody>
          <a:bodyPr>
            <a:normAutofit fontScale="92500" lnSpcReduction="10000"/>
          </a:bodyPr>
          <a:lstStyle/>
          <a:p>
            <a:r>
              <a:rPr lang="en-US" sz="2800" dirty="0"/>
              <a:t> </a:t>
            </a:r>
          </a:p>
          <a:p>
            <a:pPr algn="r"/>
            <a:r>
              <a:rPr lang="en-US" sz="2800" dirty="0"/>
              <a:t>Presented By</a:t>
            </a:r>
          </a:p>
          <a:p>
            <a:pPr algn="r"/>
            <a:r>
              <a:rPr lang="en-US" sz="2800" dirty="0" err="1"/>
              <a:t>Dhairya</a:t>
            </a:r>
            <a:r>
              <a:rPr lang="en-US" sz="2800" dirty="0"/>
              <a:t> </a:t>
            </a:r>
          </a:p>
          <a:p>
            <a:pPr algn="r"/>
            <a:r>
              <a:rPr lang="en-US" sz="2800" dirty="0"/>
              <a:t>Aditya </a:t>
            </a:r>
          </a:p>
          <a:p>
            <a:pPr algn="r"/>
            <a:r>
              <a:rPr lang="en-US" sz="2800"/>
              <a:t>Ranga Chari </a:t>
            </a:r>
            <a:endParaRPr lang="en-US" sz="1600" dirty="0"/>
          </a:p>
          <a:p>
            <a:r>
              <a:rPr lang="en-US" sz="2800" dirty="0"/>
              <a:t>Guided By</a:t>
            </a:r>
          </a:p>
          <a:p>
            <a:r>
              <a:rPr lang="en-US" sz="2800" dirty="0"/>
              <a:t>Prof. Shrikant</a:t>
            </a:r>
          </a:p>
        </p:txBody>
      </p:sp>
    </p:spTree>
    <p:extLst>
      <p:ext uri="{BB962C8B-B14F-4D97-AF65-F5344CB8AC3E}">
        <p14:creationId xmlns:p14="http://schemas.microsoft.com/office/powerpoint/2010/main" val="110124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D4FE-8040-4365-B994-4F3A1E2FD0EB}"/>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5E1947E2-A7BB-4EC2-8F84-4BD6C3284715}"/>
              </a:ext>
            </a:extLst>
          </p:cNvPr>
          <p:cNvSpPr>
            <a:spLocks noGrp="1"/>
          </p:cNvSpPr>
          <p:nvPr>
            <p:ph idx="1"/>
          </p:nvPr>
        </p:nvSpPr>
        <p:spPr/>
        <p:txBody>
          <a:bodyPr/>
          <a:lstStyle/>
          <a:p>
            <a:r>
              <a:rPr lang="en-US" dirty="0"/>
              <a:t>We use Exploratory Data Analysis to identify the main feature of the data set using visualization methods</a:t>
            </a:r>
          </a:p>
          <a:p>
            <a:r>
              <a:rPr lang="en-US" dirty="0"/>
              <a:t>It helps to identify the relationships between variable which helps us decide what are dependent and independent variables of the data set</a:t>
            </a:r>
          </a:p>
          <a:p>
            <a:endParaRPr lang="en-US" dirty="0"/>
          </a:p>
        </p:txBody>
      </p:sp>
    </p:spTree>
    <p:extLst>
      <p:ext uri="{BB962C8B-B14F-4D97-AF65-F5344CB8AC3E}">
        <p14:creationId xmlns:p14="http://schemas.microsoft.com/office/powerpoint/2010/main" val="221455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DA74-92B3-4483-8801-51EFF9C19ADB}"/>
              </a:ext>
            </a:extLst>
          </p:cNvPr>
          <p:cNvSpPr>
            <a:spLocks noGrp="1"/>
          </p:cNvSpPr>
          <p:nvPr>
            <p:ph type="title"/>
          </p:nvPr>
        </p:nvSpPr>
        <p:spPr/>
        <p:txBody>
          <a:bodyPr/>
          <a:lstStyle/>
          <a:p>
            <a:r>
              <a:rPr lang="en-US" dirty="0"/>
              <a:t>EDA for Energy </a:t>
            </a:r>
            <a:r>
              <a:rPr lang="en-US" dirty="0" err="1"/>
              <a:t>DataSet</a:t>
            </a:r>
            <a:endParaRPr lang="en-US" dirty="0"/>
          </a:p>
        </p:txBody>
      </p:sp>
      <p:sp>
        <p:nvSpPr>
          <p:cNvPr id="3" name="Content Placeholder 2">
            <a:extLst>
              <a:ext uri="{FF2B5EF4-FFF2-40B4-BE49-F238E27FC236}">
                <a16:creationId xmlns:a16="http://schemas.microsoft.com/office/drawing/2014/main" id="{A3DD113E-E470-4475-845A-5D9EC264A63C}"/>
              </a:ext>
            </a:extLst>
          </p:cNvPr>
          <p:cNvSpPr>
            <a:spLocks noGrp="1"/>
          </p:cNvSpPr>
          <p:nvPr>
            <p:ph idx="1"/>
          </p:nvPr>
        </p:nvSpPr>
        <p:spPr/>
        <p:txBody>
          <a:bodyPr/>
          <a:lstStyle/>
          <a:p>
            <a:r>
              <a:rPr lang="en-US" dirty="0"/>
              <a:t>Looking at the data set we found that Appliances and Lights were the energy dependent variables and soon realized that Lights column in the data set had many blanks which had to be handled.</a:t>
            </a:r>
          </a:p>
          <a:p>
            <a:r>
              <a:rPr lang="en-US" dirty="0"/>
              <a:t>So to make the analysis for the complete house we have introduced the </a:t>
            </a:r>
            <a:r>
              <a:rPr lang="en-US" dirty="0" err="1"/>
              <a:t>Energy_consumed</a:t>
            </a:r>
            <a:r>
              <a:rPr lang="en-US" dirty="0"/>
              <a:t> column which is the combination of (</a:t>
            </a:r>
            <a:r>
              <a:rPr lang="en-US" dirty="0" err="1"/>
              <a:t>Appliances+Lights</a:t>
            </a:r>
            <a:r>
              <a:rPr lang="en-US" dirty="0"/>
              <a:t>) which becomes our dependent variable</a:t>
            </a:r>
          </a:p>
          <a:p>
            <a:r>
              <a:rPr lang="en-US" dirty="0"/>
              <a:t>All other parameters become independent variables which can be seen in the graphs.</a:t>
            </a:r>
          </a:p>
        </p:txBody>
      </p:sp>
    </p:spTree>
    <p:extLst>
      <p:ext uri="{BB962C8B-B14F-4D97-AF65-F5344CB8AC3E}">
        <p14:creationId xmlns:p14="http://schemas.microsoft.com/office/powerpoint/2010/main" val="182203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ED5A-ED58-423C-B70C-8A72A691358A}"/>
              </a:ext>
            </a:extLst>
          </p:cNvPr>
          <p:cNvSpPr>
            <a:spLocks noGrp="1"/>
          </p:cNvSpPr>
          <p:nvPr>
            <p:ph type="title"/>
          </p:nvPr>
        </p:nvSpPr>
        <p:spPr/>
        <p:txBody>
          <a:bodyPr/>
          <a:lstStyle/>
          <a:p>
            <a:r>
              <a:rPr lang="en-US" dirty="0"/>
              <a:t>EDA </a:t>
            </a:r>
          </a:p>
        </p:txBody>
      </p:sp>
      <p:sp>
        <p:nvSpPr>
          <p:cNvPr id="3" name="Content Placeholder 2">
            <a:extLst>
              <a:ext uri="{FF2B5EF4-FFF2-40B4-BE49-F238E27FC236}">
                <a16:creationId xmlns:a16="http://schemas.microsoft.com/office/drawing/2014/main" id="{B75BF6B5-BF12-4DC7-A3B9-8A0E6D50F083}"/>
              </a:ext>
            </a:extLst>
          </p:cNvPr>
          <p:cNvSpPr>
            <a:spLocks noGrp="1"/>
          </p:cNvSpPr>
          <p:nvPr>
            <p:ph idx="1"/>
          </p:nvPr>
        </p:nvSpPr>
        <p:spPr/>
        <p:txBody>
          <a:bodyPr/>
          <a:lstStyle/>
          <a:p>
            <a:r>
              <a:rPr lang="en-US" dirty="0"/>
              <a:t>1 - correlation between variables</a:t>
            </a:r>
          </a:p>
          <a:p>
            <a:r>
              <a:rPr lang="en-US" dirty="0"/>
              <a:t>2 - categorical variables or continuous variables?</a:t>
            </a:r>
          </a:p>
          <a:p>
            <a:r>
              <a:rPr lang="en-US" dirty="0"/>
              <a:t>3 - relation between number of samples and number of variables</a:t>
            </a:r>
          </a:p>
          <a:p>
            <a:r>
              <a:rPr lang="en-US" dirty="0"/>
              <a:t>4 - are the samples independent or is it a time series? </a:t>
            </a:r>
          </a:p>
          <a:p>
            <a:r>
              <a:rPr lang="en-US" dirty="0"/>
              <a:t>5 - creating new columns to improve and better the analysis and also to manage missing data</a:t>
            </a:r>
          </a:p>
        </p:txBody>
      </p:sp>
    </p:spTree>
    <p:extLst>
      <p:ext uri="{BB962C8B-B14F-4D97-AF65-F5344CB8AC3E}">
        <p14:creationId xmlns:p14="http://schemas.microsoft.com/office/powerpoint/2010/main" val="313507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E2DF-13AC-44EA-AC44-40BF678D4FCB}"/>
              </a:ext>
            </a:extLst>
          </p:cNvPr>
          <p:cNvSpPr>
            <a:spLocks noGrp="1"/>
          </p:cNvSpPr>
          <p:nvPr>
            <p:ph type="title"/>
          </p:nvPr>
        </p:nvSpPr>
        <p:spPr/>
        <p:txBody>
          <a:bodyPr/>
          <a:lstStyle/>
          <a:p>
            <a:r>
              <a:rPr lang="en-US" dirty="0"/>
              <a:t>Distribution Curve of Appliances</a:t>
            </a:r>
          </a:p>
        </p:txBody>
      </p:sp>
      <p:pic>
        <p:nvPicPr>
          <p:cNvPr id="8" name="Content Placeholder 7">
            <a:extLst>
              <a:ext uri="{FF2B5EF4-FFF2-40B4-BE49-F238E27FC236}">
                <a16:creationId xmlns:a16="http://schemas.microsoft.com/office/drawing/2014/main" id="{FF8F317F-1417-4158-9D1B-3782574A0B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818" y="1925904"/>
            <a:ext cx="9176368" cy="4136071"/>
          </a:xfrm>
        </p:spPr>
      </p:pic>
    </p:spTree>
    <p:extLst>
      <p:ext uri="{BB962C8B-B14F-4D97-AF65-F5344CB8AC3E}">
        <p14:creationId xmlns:p14="http://schemas.microsoft.com/office/powerpoint/2010/main" val="297784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311D-A8E6-43D5-9877-2EAB93F5E1C7}"/>
              </a:ext>
            </a:extLst>
          </p:cNvPr>
          <p:cNvSpPr>
            <a:spLocks noGrp="1"/>
          </p:cNvSpPr>
          <p:nvPr>
            <p:ph type="title"/>
          </p:nvPr>
        </p:nvSpPr>
        <p:spPr/>
        <p:txBody>
          <a:bodyPr/>
          <a:lstStyle/>
          <a:p>
            <a:r>
              <a:rPr lang="en-US" dirty="0"/>
              <a:t>Histogram for Numerical Features</a:t>
            </a:r>
          </a:p>
        </p:txBody>
      </p:sp>
      <p:pic>
        <p:nvPicPr>
          <p:cNvPr id="6" name="Content Placeholder 5">
            <a:extLst>
              <a:ext uri="{FF2B5EF4-FFF2-40B4-BE49-F238E27FC236}">
                <a16:creationId xmlns:a16="http://schemas.microsoft.com/office/drawing/2014/main" id="{6A3C51CB-0BF4-478A-9D66-9134E785A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768" y="1282700"/>
            <a:ext cx="8739397" cy="4894263"/>
          </a:xfrm>
        </p:spPr>
      </p:pic>
    </p:spTree>
    <p:extLst>
      <p:ext uri="{BB962C8B-B14F-4D97-AF65-F5344CB8AC3E}">
        <p14:creationId xmlns:p14="http://schemas.microsoft.com/office/powerpoint/2010/main" val="162115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8F8D-BFA6-417F-A9F2-EAC918F6FD42}"/>
              </a:ext>
            </a:extLst>
          </p:cNvPr>
          <p:cNvSpPr>
            <a:spLocks noGrp="1"/>
          </p:cNvSpPr>
          <p:nvPr>
            <p:ph type="title"/>
          </p:nvPr>
        </p:nvSpPr>
        <p:spPr/>
        <p:txBody>
          <a:bodyPr/>
          <a:lstStyle/>
          <a:p>
            <a:r>
              <a:rPr lang="en-US" dirty="0"/>
              <a:t>Strip plot to identify Max energy usage</a:t>
            </a:r>
          </a:p>
        </p:txBody>
      </p:sp>
      <p:pic>
        <p:nvPicPr>
          <p:cNvPr id="7" name="Content Placeholder 6">
            <a:extLst>
              <a:ext uri="{FF2B5EF4-FFF2-40B4-BE49-F238E27FC236}">
                <a16:creationId xmlns:a16="http://schemas.microsoft.com/office/drawing/2014/main" id="{41E57ED1-62D1-4356-BE9C-4D90954CA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365" y="1825625"/>
            <a:ext cx="7849274" cy="4351338"/>
          </a:xfrm>
        </p:spPr>
      </p:pic>
    </p:spTree>
    <p:extLst>
      <p:ext uri="{BB962C8B-B14F-4D97-AF65-F5344CB8AC3E}">
        <p14:creationId xmlns:p14="http://schemas.microsoft.com/office/powerpoint/2010/main" val="400524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ED35-F95C-4043-974F-F4A68888EC18}"/>
              </a:ext>
            </a:extLst>
          </p:cNvPr>
          <p:cNvSpPr>
            <a:spLocks noGrp="1"/>
          </p:cNvSpPr>
          <p:nvPr>
            <p:ph type="title"/>
          </p:nvPr>
        </p:nvSpPr>
        <p:spPr>
          <a:xfrm>
            <a:off x="838200" y="365125"/>
            <a:ext cx="10515600" cy="850933"/>
          </a:xfrm>
        </p:spPr>
        <p:txBody>
          <a:bodyPr/>
          <a:lstStyle/>
          <a:p>
            <a:r>
              <a:rPr lang="en-US" dirty="0"/>
              <a:t>Time Series Plot</a:t>
            </a:r>
          </a:p>
        </p:txBody>
      </p:sp>
      <p:sp>
        <p:nvSpPr>
          <p:cNvPr id="3" name="Content Placeholder 2">
            <a:extLst>
              <a:ext uri="{FF2B5EF4-FFF2-40B4-BE49-F238E27FC236}">
                <a16:creationId xmlns:a16="http://schemas.microsoft.com/office/drawing/2014/main" id="{25826379-7DED-4603-BEF7-42F0549F4DFB}"/>
              </a:ext>
            </a:extLst>
          </p:cNvPr>
          <p:cNvSpPr>
            <a:spLocks noGrp="1"/>
          </p:cNvSpPr>
          <p:nvPr>
            <p:ph idx="1"/>
          </p:nvPr>
        </p:nvSpPr>
        <p:spPr>
          <a:xfrm>
            <a:off x="838200" y="1216058"/>
            <a:ext cx="10515600" cy="4960905"/>
          </a:xfrm>
        </p:spPr>
        <p:txBody>
          <a:bodyPr/>
          <a:lstStyle/>
          <a:p>
            <a:r>
              <a:rPr lang="en-US" dirty="0"/>
              <a:t>This plot is an analysis of Date vs Appliances as well as Date vs Lights usage</a:t>
            </a:r>
          </a:p>
          <a:p>
            <a:endParaRPr lang="en-US" dirty="0"/>
          </a:p>
        </p:txBody>
      </p:sp>
      <p:pic>
        <p:nvPicPr>
          <p:cNvPr id="4" name="Picture 3">
            <a:extLst>
              <a:ext uri="{FF2B5EF4-FFF2-40B4-BE49-F238E27FC236}">
                <a16:creationId xmlns:a16="http://schemas.microsoft.com/office/drawing/2014/main" id="{7A799A09-FF55-4F4D-86C8-2BC38315B60A}"/>
              </a:ext>
            </a:extLst>
          </p:cNvPr>
          <p:cNvPicPr>
            <a:picLocks noChangeAspect="1"/>
          </p:cNvPicPr>
          <p:nvPr/>
        </p:nvPicPr>
        <p:blipFill>
          <a:blip r:embed="rId2"/>
          <a:stretch>
            <a:fillRect/>
          </a:stretch>
        </p:blipFill>
        <p:spPr>
          <a:xfrm>
            <a:off x="838200" y="2087798"/>
            <a:ext cx="11109960" cy="3554144"/>
          </a:xfrm>
          <a:prstGeom prst="rect">
            <a:avLst/>
          </a:prstGeom>
        </p:spPr>
      </p:pic>
    </p:spTree>
    <p:extLst>
      <p:ext uri="{BB962C8B-B14F-4D97-AF65-F5344CB8AC3E}">
        <p14:creationId xmlns:p14="http://schemas.microsoft.com/office/powerpoint/2010/main" val="353439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80E4-855F-41C9-90B8-E7A958DBB54D}"/>
              </a:ext>
            </a:extLst>
          </p:cNvPr>
          <p:cNvSpPr>
            <a:spLocks noGrp="1"/>
          </p:cNvSpPr>
          <p:nvPr>
            <p:ph type="title"/>
          </p:nvPr>
        </p:nvSpPr>
        <p:spPr/>
        <p:txBody>
          <a:bodyPr/>
          <a:lstStyle/>
          <a:p>
            <a:r>
              <a:rPr lang="en-US" dirty="0"/>
              <a:t>Identifying Correlations</a:t>
            </a:r>
          </a:p>
        </p:txBody>
      </p:sp>
      <p:pic>
        <p:nvPicPr>
          <p:cNvPr id="5" name="Content Placeholder 4">
            <a:extLst>
              <a:ext uri="{FF2B5EF4-FFF2-40B4-BE49-F238E27FC236}">
                <a16:creationId xmlns:a16="http://schemas.microsoft.com/office/drawing/2014/main" id="{791F5C8A-C196-4B91-ACF5-2BFCF8A24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947" y="1825625"/>
            <a:ext cx="9176368" cy="4351338"/>
          </a:xfrm>
        </p:spPr>
      </p:pic>
    </p:spTree>
    <p:extLst>
      <p:ext uri="{BB962C8B-B14F-4D97-AF65-F5344CB8AC3E}">
        <p14:creationId xmlns:p14="http://schemas.microsoft.com/office/powerpoint/2010/main" val="3143075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TotalTime>
  <Words>233</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Energy Data Set</vt:lpstr>
      <vt:lpstr>Exploratory Data Analysis</vt:lpstr>
      <vt:lpstr>EDA for Energy DataSet</vt:lpstr>
      <vt:lpstr>EDA </vt:lpstr>
      <vt:lpstr>Distribution Curve of Appliances</vt:lpstr>
      <vt:lpstr>Histogram for Numerical Features</vt:lpstr>
      <vt:lpstr>Strip plot to identify Max energy usage</vt:lpstr>
      <vt:lpstr>Time Series Plot</vt:lpstr>
      <vt:lpstr>Identifying Correlations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Data Set</dc:title>
  <dc:creator>Ranga Chari Vinjamuri</dc:creator>
  <cp:lastModifiedBy>Ranga Chari Vinjamuri</cp:lastModifiedBy>
  <cp:revision>17</cp:revision>
  <dcterms:created xsi:type="dcterms:W3CDTF">2018-03-15T13:42:13Z</dcterms:created>
  <dcterms:modified xsi:type="dcterms:W3CDTF">2018-03-17T03:58:50Z</dcterms:modified>
</cp:coreProperties>
</file>