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9vjrxipsxw&amp;t=1257s" TargetMode="External"/><Relationship Id="rId2" Type="http://schemas.openxmlformats.org/officeDocument/2006/relationships/hyperlink" Target="https://www.coursera.org/learn/ml-recommend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teseerx.ist.psu.edu/viewdoc/download?doi=10.1.1.633.1787&amp;rep=rep1&amp;type=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162227"/>
            <a:ext cx="8689976" cy="264777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Recommender system using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svd</a:t>
            </a:r>
            <a:r>
              <a:rPr lang="en-US" dirty="0" smtClean="0">
                <a:solidFill>
                  <a:srgbClr val="0070C0"/>
                </a:solidFill>
              </a:rPr>
              <a:t>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7030A0"/>
                </a:solidFill>
              </a:rPr>
              <a:t>March 1,2018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74533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800" dirty="0" smtClean="0">
                <a:solidFill>
                  <a:srgbClr val="7030A0"/>
                </a:solidFill>
              </a:rPr>
              <a:t>Notebook :</a:t>
            </a:r>
            <a:endParaRPr lang="en-US" sz="3800" dirty="0">
              <a:solidFill>
                <a:srgbClr val="7030A0"/>
              </a:solidFill>
            </a:endParaRPr>
          </a:p>
          <a:p>
            <a:pPr algn="l"/>
            <a:endParaRPr lang="en-US" sz="3600" dirty="0" smtClean="0">
              <a:solidFill>
                <a:srgbClr val="7030A0"/>
              </a:solidFill>
            </a:endParaRPr>
          </a:p>
          <a:p>
            <a:pPr algn="l"/>
            <a:endParaRPr lang="en-US" sz="3600" dirty="0" smtClean="0">
              <a:solidFill>
                <a:srgbClr val="7030A0"/>
              </a:solidFill>
            </a:endParaRPr>
          </a:p>
          <a:p>
            <a:pPr algn="l"/>
            <a:r>
              <a:rPr lang="en-US" sz="3600" dirty="0" smtClean="0">
                <a:solidFill>
                  <a:srgbClr val="7030A0"/>
                </a:solidFill>
              </a:rPr>
              <a:t>                               Slides by : Aditya s pawar</a:t>
            </a:r>
          </a:p>
          <a:p>
            <a:pPr algn="l"/>
            <a:endParaRPr lang="en-US" sz="3600" dirty="0">
              <a:solidFill>
                <a:srgbClr val="7030A0"/>
              </a:solidFill>
            </a:endParaRPr>
          </a:p>
          <a:p>
            <a:pPr algn="l"/>
            <a:endParaRPr lang="en-US" sz="3600" dirty="0" smtClean="0">
              <a:solidFill>
                <a:srgbClr val="7030A0"/>
              </a:solidFill>
            </a:endParaRPr>
          </a:p>
          <a:p>
            <a:pPr algn="l"/>
            <a:endParaRPr lang="en-US" sz="3600" dirty="0">
              <a:solidFill>
                <a:srgbClr val="7030A0"/>
              </a:solidFill>
            </a:endParaRPr>
          </a:p>
          <a:p>
            <a:pPr algn="l"/>
            <a:endParaRPr lang="en-US" sz="3600" dirty="0" smtClean="0">
              <a:solidFill>
                <a:srgbClr val="7030A0"/>
              </a:solidFill>
            </a:endParaRPr>
          </a:p>
          <a:p>
            <a:pPr algn="l"/>
            <a:endParaRPr lang="en-US" sz="3600" dirty="0">
              <a:solidFill>
                <a:srgbClr val="7030A0"/>
              </a:solidFill>
            </a:endParaRPr>
          </a:p>
          <a:p>
            <a:pPr algn="l"/>
            <a:endParaRPr lang="en-US" sz="3600" dirty="0" smtClean="0">
              <a:solidFill>
                <a:srgbClr val="7030A0"/>
              </a:solidFill>
            </a:endParaRPr>
          </a:p>
          <a:p>
            <a:pPr algn="l"/>
            <a:endParaRPr lang="en-US" sz="3600" dirty="0">
              <a:solidFill>
                <a:srgbClr val="7030A0"/>
              </a:solidFill>
            </a:endParaRPr>
          </a:p>
          <a:p>
            <a:pPr algn="l"/>
            <a:endParaRPr lang="en-US" sz="3600" dirty="0" smtClean="0">
              <a:solidFill>
                <a:srgbClr val="7030A0"/>
              </a:solidFill>
            </a:endParaRPr>
          </a:p>
          <a:p>
            <a:pPr algn="l"/>
            <a:endParaRPr lang="en-US" sz="3600" dirty="0">
              <a:solidFill>
                <a:srgbClr val="7030A0"/>
              </a:solidFill>
            </a:endParaRPr>
          </a:p>
          <a:p>
            <a:pPr algn="l"/>
            <a:endParaRPr lang="en-US" sz="3600" dirty="0" smtClean="0">
              <a:solidFill>
                <a:srgbClr val="7030A0"/>
              </a:solidFill>
            </a:endParaRPr>
          </a:p>
          <a:p>
            <a:pPr algn="l"/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16279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0070C0"/>
                </a:solidFill>
              </a:rPr>
              <a:t>outline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22711"/>
            <a:ext cx="10363826" cy="43157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Why recommendation system?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Examples of recommendation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Singular value decomposition (</a:t>
            </a:r>
            <a:r>
              <a:rPr lang="en-US" dirty="0" err="1" smtClean="0"/>
              <a:t>Svd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Latent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Evaluation of different recommendation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3680"/>
            <a:ext cx="5934969" cy="115073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Why recommendation systems?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0" y="1346300"/>
            <a:ext cx="5354320" cy="53288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955" y="1524000"/>
            <a:ext cx="6189944" cy="478536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</a:rPr>
              <a:t>Goal of a recommendation system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Assist users in accessing and understanding large digital collections In domains, subject to significant personal taste</a:t>
            </a:r>
          </a:p>
          <a:p>
            <a:pPr algn="l"/>
            <a:r>
              <a:rPr lang="en-US" sz="2400" dirty="0" smtClean="0">
                <a:solidFill>
                  <a:srgbClr val="0070C0"/>
                </a:solidFill>
              </a:rPr>
              <a:t>Examples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Movies/ </a:t>
            </a:r>
            <a:r>
              <a:rPr lang="en-US" sz="2000" dirty="0" err="1" smtClean="0"/>
              <a:t>tv</a:t>
            </a:r>
            <a:r>
              <a:rPr lang="en-US" sz="2000" dirty="0" smtClean="0"/>
              <a:t> </a:t>
            </a:r>
            <a:r>
              <a:rPr lang="en-US" sz="2000" dirty="0" smtClean="0"/>
              <a:t>Recommendations(Netflix ,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Product </a:t>
            </a:r>
            <a:r>
              <a:rPr lang="en-US" sz="2000" dirty="0" smtClean="0"/>
              <a:t>Recommendations(amazon)</a:t>
            </a:r>
            <a:endParaRPr lang="en-US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Friend Recommendations (FB)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Job Recommendations (</a:t>
            </a:r>
            <a:r>
              <a:rPr lang="en-US" sz="2000" dirty="0" err="1" smtClean="0"/>
              <a:t>Linkedin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06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2437"/>
            <a:ext cx="10364451" cy="1098523"/>
          </a:xfrm>
        </p:spPr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34160"/>
            <a:ext cx="10363826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Matrix factorization approaches </a:t>
            </a:r>
            <a:r>
              <a:rPr lang="en-US" dirty="0" smtClean="0"/>
              <a:t>(Singular </a:t>
            </a:r>
            <a:r>
              <a:rPr lang="en-US" dirty="0"/>
              <a:t>value Decomposition or SVD) to split the Rating Matrix into constituent User Matrix and Item </a:t>
            </a:r>
            <a:r>
              <a:rPr lang="en-US" dirty="0" smtClean="0"/>
              <a:t>Matrix.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   SVD: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a</a:t>
            </a:r>
            <a:r>
              <a:rPr lang="en-US" b="1" i="1" baseline="-25000" dirty="0" err="1" smtClean="0">
                <a:solidFill>
                  <a:srgbClr val="0070C0"/>
                </a:solidFill>
              </a:rPr>
              <a:t>nxp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err="1">
                <a:solidFill>
                  <a:srgbClr val="0070C0"/>
                </a:solidFill>
              </a:rPr>
              <a:t>U</a:t>
            </a:r>
            <a:r>
              <a:rPr lang="en-US" b="1" i="1" baseline="-25000" dirty="0" err="1">
                <a:solidFill>
                  <a:srgbClr val="0070C0"/>
                </a:solidFill>
              </a:rPr>
              <a:t>nxn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∑</a:t>
            </a:r>
            <a:r>
              <a:rPr lang="en-US" b="1" i="1" baseline="-25000" dirty="0" err="1" smtClean="0">
                <a:solidFill>
                  <a:srgbClr val="0070C0"/>
                </a:solidFill>
              </a:rPr>
              <a:t>nxp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30000" dirty="0" err="1" smtClean="0">
                <a:solidFill>
                  <a:srgbClr val="0070C0"/>
                </a:solidFill>
              </a:rPr>
              <a:t>T</a:t>
            </a:r>
            <a:r>
              <a:rPr lang="en-US" b="1" i="1" baseline="-25000" dirty="0" err="1" smtClean="0">
                <a:solidFill>
                  <a:srgbClr val="0070C0"/>
                </a:solidFill>
              </a:rPr>
              <a:t>pxp</a:t>
            </a:r>
            <a:r>
              <a:rPr lang="en-US" b="1" i="1" baseline="-25000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N – User rows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 – item columns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u="sng" dirty="0"/>
              <a:t>Goal:</a:t>
            </a:r>
            <a:r>
              <a:rPr lang="en-US" dirty="0"/>
              <a:t> Predict unknown ratings for the remaining set of movies using the learned </a:t>
            </a:r>
            <a:r>
              <a:rPr lang="en-US" dirty="0" smtClean="0"/>
              <a:t>   User </a:t>
            </a:r>
            <a:r>
              <a:rPr lang="en-US" dirty="0"/>
              <a:t>Matrix and Item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92" y="2474831"/>
            <a:ext cx="5914808" cy="24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Latent features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SVD describes preference in terms of latent features</a:t>
            </a:r>
          </a:p>
          <a:p>
            <a:r>
              <a:rPr lang="en-US" sz="2400" cap="none" dirty="0" smtClean="0"/>
              <a:t>These features are learned from the rating data </a:t>
            </a:r>
          </a:p>
          <a:p>
            <a:r>
              <a:rPr lang="en-US" sz="2400" cap="none" dirty="0" smtClean="0"/>
              <a:t>Not necessarily interpretable</a:t>
            </a:r>
          </a:p>
          <a:p>
            <a:r>
              <a:rPr lang="en-US" sz="2400" cap="none" dirty="0" smtClean="0"/>
              <a:t>Optimized for predictive power</a:t>
            </a:r>
          </a:p>
          <a:p>
            <a:r>
              <a:rPr lang="en-US" sz="2400" cap="none" dirty="0" smtClean="0"/>
              <a:t>Defines a shared vector space for users and items(feature space)</a:t>
            </a:r>
          </a:p>
          <a:p>
            <a:r>
              <a:rPr lang="en-US" sz="2400" cap="none" dirty="0" smtClean="0"/>
              <a:t>Enables compact representation of each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4835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1" y="782320"/>
            <a:ext cx="10800706" cy="107696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dirty="0"/>
              <a:t>Evaluation of different recommendation systems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8980948"/>
              </p:ext>
            </p:extLst>
          </p:nvPr>
        </p:nvGraphicFramePr>
        <p:xfrm>
          <a:off x="304800" y="1605278"/>
          <a:ext cx="11551920" cy="511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384"/>
                <a:gridCol w="2310384"/>
                <a:gridCol w="2310384"/>
                <a:gridCol w="2310384"/>
                <a:gridCol w="2310384"/>
              </a:tblGrid>
              <a:tr h="991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Popularity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Nearest Neighbor based – 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Matrix Factorization based -CF</a:t>
                      </a:r>
                      <a:endParaRPr lang="en-US" dirty="0"/>
                    </a:p>
                  </a:txBody>
                  <a:tcPr/>
                </a:tc>
              </a:tr>
              <a:tr h="693865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Recommendations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693865">
                <a:tc>
                  <a:txBody>
                    <a:bodyPr/>
                    <a:lstStyle/>
                    <a:p>
                      <a:r>
                        <a:rPr lang="en-US" dirty="0" smtClean="0"/>
                        <a:t>Uses Context ( </a:t>
                      </a:r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 . time of day)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46557">
                <a:tc>
                  <a:txBody>
                    <a:bodyPr/>
                    <a:lstStyle/>
                    <a:p>
                      <a:r>
                        <a:rPr lang="en-US" dirty="0" smtClean="0"/>
                        <a:t>User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46557">
                <a:tc>
                  <a:txBody>
                    <a:bodyPr/>
                    <a:lstStyle/>
                    <a:p>
                      <a:r>
                        <a:rPr lang="en-US" dirty="0" smtClean="0"/>
                        <a:t>Item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46557"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46557">
                <a:tc>
                  <a:txBody>
                    <a:bodyPr/>
                    <a:lstStyle/>
                    <a:p>
                      <a:r>
                        <a:rPr lang="en-US" dirty="0" smtClean="0"/>
                        <a:t>Scalable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46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7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 err="1"/>
              <a:t>Coursera</a:t>
            </a:r>
            <a:r>
              <a:rPr lang="en-US" dirty="0"/>
              <a:t> course on </a:t>
            </a:r>
            <a:r>
              <a:rPr lang="en-US" u="sng" dirty="0">
                <a:hlinkClick r:id="rId2"/>
              </a:rPr>
              <a:t>Recommender Systems</a:t>
            </a:r>
            <a:r>
              <a:rPr lang="en-US" dirty="0"/>
              <a:t>, by University </a:t>
            </a:r>
            <a:r>
              <a:rPr lang="en-US" dirty="0" smtClean="0"/>
              <a:t>of Minnesota</a:t>
            </a:r>
            <a:endParaRPr lang="en-US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cap="none" dirty="0" smtClean="0">
                <a:hlinkClick r:id="rId3"/>
              </a:rPr>
              <a:t>https://www.youtube.com/watch?v=39vjrxipsxw&amp;t=1257s</a:t>
            </a:r>
            <a:r>
              <a:rPr lang="en-US" sz="2400" cap="none" dirty="0" smtClean="0"/>
              <a:t> </a:t>
            </a:r>
            <a:r>
              <a:rPr lang="en-US" dirty="0" smtClean="0"/>
              <a:t>(types of recommendation systems video)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cap="none" dirty="0" smtClean="0">
                <a:hlinkClick r:id="rId4"/>
              </a:rPr>
              <a:t>http://citeseerx.ist.psu.edu/viewdoc/download?doi=10.1.1.633.1787&amp;rep=rep1&amp;type=pdf</a:t>
            </a:r>
            <a:r>
              <a:rPr lang="en-US" sz="2400" cap="none" dirty="0" smtClean="0"/>
              <a:t> (A Thesis on SVD)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1909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071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                                            </a:t>
            </a:r>
            <a:r>
              <a:rPr lang="en-US" sz="2800" dirty="0" smtClean="0">
                <a:solidFill>
                  <a:schemeClr val="accent1"/>
                </a:solidFill>
              </a:rPr>
              <a:t>Thank </a:t>
            </a:r>
            <a:r>
              <a:rPr lang="en-US" sz="2800" dirty="0">
                <a:solidFill>
                  <a:schemeClr val="accent1"/>
                </a:solidFill>
              </a:rPr>
              <a:t>you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                                                 </a:t>
            </a:r>
            <a:r>
              <a:rPr lang="en-US" sz="2800" dirty="0" smtClean="0">
                <a:solidFill>
                  <a:schemeClr val="accent1"/>
                </a:solidFill>
              </a:rPr>
              <a:t>Q/A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1698</TotalTime>
  <Words>236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Recommender system using svd in python  March 1,2018</vt:lpstr>
      <vt:lpstr>outline</vt:lpstr>
      <vt:lpstr>Why recommendation systems?</vt:lpstr>
      <vt:lpstr>Singular value decomposition</vt:lpstr>
      <vt:lpstr>Latent features</vt:lpstr>
      <vt:lpstr>Evaluation of different recommendation systems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using svd in python  March 1,2018</dc:title>
  <dc:creator>aditya pawar</dc:creator>
  <cp:lastModifiedBy>aditya pawar</cp:lastModifiedBy>
  <cp:revision>24</cp:revision>
  <dcterms:created xsi:type="dcterms:W3CDTF">2018-02-28T20:45:53Z</dcterms:created>
  <dcterms:modified xsi:type="dcterms:W3CDTF">2018-03-02T01:04:11Z</dcterms:modified>
</cp:coreProperties>
</file>