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19"/>
  </p:notesMasterIdLst>
  <p:sldIdLst>
    <p:sldId id="273" r:id="rId2"/>
    <p:sldId id="256" r:id="rId3"/>
    <p:sldId id="283" r:id="rId4"/>
    <p:sldId id="277" r:id="rId5"/>
    <p:sldId id="285" r:id="rId6"/>
    <p:sldId id="304" r:id="rId7"/>
    <p:sldId id="290" r:id="rId8"/>
    <p:sldId id="287" r:id="rId9"/>
    <p:sldId id="301" r:id="rId10"/>
    <p:sldId id="302" r:id="rId11"/>
    <p:sldId id="308" r:id="rId12"/>
    <p:sldId id="314" r:id="rId13"/>
    <p:sldId id="315" r:id="rId14"/>
    <p:sldId id="316" r:id="rId15"/>
    <p:sldId id="313" r:id="rId16"/>
    <p:sldId id="289"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A97321-971D-499D-8142-AD4334170CBC}" type="datetimeFigureOut">
              <a:rPr lang="en-US" smtClean="0"/>
              <a:pPr/>
              <a:t>9/23/2020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FB59BD-10F8-4D9F-8992-CBEC89EA1E05}" type="slidenum">
              <a:rPr lang="en-US" smtClean="0"/>
              <a:pPr/>
              <a:t>‹#›</a:t>
            </a:fld>
            <a:endParaRPr lang="en-US" dirty="0"/>
          </a:p>
        </p:txBody>
      </p:sp>
    </p:spTree>
    <p:extLst>
      <p:ext uri="{BB962C8B-B14F-4D97-AF65-F5344CB8AC3E}">
        <p14:creationId xmlns="" xmlns:p14="http://schemas.microsoft.com/office/powerpoint/2010/main" val="3049997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2046D2-2FCD-4463-BCB4-26806DD5BEC4}"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FB59BD-10F8-4D9F-8992-CBEC89EA1E05}"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FB59BD-10F8-4D9F-8992-CBEC89EA1E05}"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3E5FE26-FB5C-460E-BA42-B6DAC663DC4C}" type="datetime1">
              <a:rPr lang="en-US" smtClean="0"/>
              <a:pPr/>
              <a:t>9/23/2020</a:t>
            </a:fld>
            <a:endParaRPr lang="en-US" dirty="0"/>
          </a:p>
        </p:txBody>
      </p:sp>
      <p:sp>
        <p:nvSpPr>
          <p:cNvPr id="19" name="Footer Placeholder 18"/>
          <p:cNvSpPr>
            <a:spLocks noGrp="1"/>
          </p:cNvSpPr>
          <p:nvPr>
            <p:ph type="ftr" sz="quarter" idx="11"/>
          </p:nvPr>
        </p:nvSpPr>
        <p:spPr/>
        <p:txBody>
          <a:bodyPr/>
          <a:lstStyle/>
          <a:p>
            <a:r>
              <a:rPr lang="en-US" smtClean="0"/>
              <a:t>SKNCOE BE (E &amp; TC)  2019-20</a:t>
            </a:r>
            <a:endParaRPr lang="en-US" dirty="0"/>
          </a:p>
        </p:txBody>
      </p:sp>
      <p:sp>
        <p:nvSpPr>
          <p:cNvPr id="27" name="Slide Number Placeholder 26"/>
          <p:cNvSpPr>
            <a:spLocks noGrp="1"/>
          </p:cNvSpPr>
          <p:nvPr>
            <p:ph type="sldNum" sz="quarter" idx="12"/>
          </p:nvPr>
        </p:nvSpPr>
        <p:spPr/>
        <p:txBody>
          <a:bodyPr/>
          <a:lstStyle/>
          <a:p>
            <a:fld id="{BF062B3E-2ADC-4835-A3F9-53EBA03C0441}"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D65B2F-DA40-4BB0-B2E8-1E507DD446FE}" type="datetime1">
              <a:rPr lang="en-US" smtClean="0"/>
              <a:pPr/>
              <a:t>9/23/2020</a:t>
            </a:fld>
            <a:endParaRPr lang="en-US" dirty="0"/>
          </a:p>
        </p:txBody>
      </p:sp>
      <p:sp>
        <p:nvSpPr>
          <p:cNvPr id="5" name="Footer Placeholder 4"/>
          <p:cNvSpPr>
            <a:spLocks noGrp="1"/>
          </p:cNvSpPr>
          <p:nvPr>
            <p:ph type="ftr" sz="quarter" idx="11"/>
          </p:nvPr>
        </p:nvSpPr>
        <p:spPr/>
        <p:txBody>
          <a:bodyPr/>
          <a:lstStyle/>
          <a:p>
            <a:r>
              <a:rPr lang="en-US" smtClean="0"/>
              <a:t>SKNCOE BE (E &amp; TC)  2019-20</a:t>
            </a:r>
            <a:endParaRPr lang="en-US" dirty="0"/>
          </a:p>
        </p:txBody>
      </p:sp>
      <p:sp>
        <p:nvSpPr>
          <p:cNvPr id="6" name="Slide Number Placeholder 5"/>
          <p:cNvSpPr>
            <a:spLocks noGrp="1"/>
          </p:cNvSpPr>
          <p:nvPr>
            <p:ph type="sldNum" sz="quarter" idx="12"/>
          </p:nvPr>
        </p:nvSpPr>
        <p:spPr/>
        <p:txBody>
          <a:bodyPr/>
          <a:lstStyle/>
          <a:p>
            <a:fld id="{BF062B3E-2ADC-4835-A3F9-53EBA03C044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6F940D-6A90-4AB6-A520-1885C7F46B82}" type="datetime1">
              <a:rPr lang="en-US" smtClean="0"/>
              <a:pPr/>
              <a:t>9/23/2020</a:t>
            </a:fld>
            <a:endParaRPr lang="en-US" dirty="0"/>
          </a:p>
        </p:txBody>
      </p:sp>
      <p:sp>
        <p:nvSpPr>
          <p:cNvPr id="5" name="Footer Placeholder 4"/>
          <p:cNvSpPr>
            <a:spLocks noGrp="1"/>
          </p:cNvSpPr>
          <p:nvPr>
            <p:ph type="ftr" sz="quarter" idx="11"/>
          </p:nvPr>
        </p:nvSpPr>
        <p:spPr/>
        <p:txBody>
          <a:bodyPr/>
          <a:lstStyle/>
          <a:p>
            <a:r>
              <a:rPr lang="en-US" smtClean="0"/>
              <a:t>SKNCOE BE (E &amp; TC)  2019-20</a:t>
            </a:r>
            <a:endParaRPr lang="en-US" dirty="0"/>
          </a:p>
        </p:txBody>
      </p:sp>
      <p:sp>
        <p:nvSpPr>
          <p:cNvPr id="6" name="Slide Number Placeholder 5"/>
          <p:cNvSpPr>
            <a:spLocks noGrp="1"/>
          </p:cNvSpPr>
          <p:nvPr>
            <p:ph type="sldNum" sz="quarter" idx="12"/>
          </p:nvPr>
        </p:nvSpPr>
        <p:spPr/>
        <p:txBody>
          <a:bodyPr/>
          <a:lstStyle/>
          <a:p>
            <a:fld id="{BF062B3E-2ADC-4835-A3F9-53EBA03C04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3B5F9B-2619-436E-ACA4-1C8F58318F5B}" type="datetime1">
              <a:rPr lang="en-US" smtClean="0"/>
              <a:pPr/>
              <a:t>9/23/2020</a:t>
            </a:fld>
            <a:endParaRPr lang="en-US" dirty="0"/>
          </a:p>
        </p:txBody>
      </p:sp>
      <p:sp>
        <p:nvSpPr>
          <p:cNvPr id="5" name="Footer Placeholder 4"/>
          <p:cNvSpPr>
            <a:spLocks noGrp="1"/>
          </p:cNvSpPr>
          <p:nvPr>
            <p:ph type="ftr" sz="quarter" idx="11"/>
          </p:nvPr>
        </p:nvSpPr>
        <p:spPr/>
        <p:txBody>
          <a:bodyPr/>
          <a:lstStyle/>
          <a:p>
            <a:r>
              <a:rPr lang="en-US" smtClean="0"/>
              <a:t>SKNCOE BE (E &amp; TC)  2019-20</a:t>
            </a:r>
            <a:endParaRPr lang="en-US" dirty="0"/>
          </a:p>
        </p:txBody>
      </p:sp>
      <p:sp>
        <p:nvSpPr>
          <p:cNvPr id="6" name="Slide Number Placeholder 5"/>
          <p:cNvSpPr>
            <a:spLocks noGrp="1"/>
          </p:cNvSpPr>
          <p:nvPr>
            <p:ph type="sldNum" sz="quarter" idx="12"/>
          </p:nvPr>
        </p:nvSpPr>
        <p:spPr/>
        <p:txBody>
          <a:bodyPr/>
          <a:lstStyle/>
          <a:p>
            <a:fld id="{BF062B3E-2ADC-4835-A3F9-53EBA03C044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681BAF-E0EE-4AF3-90DB-068A2652335E}" type="datetime1">
              <a:rPr lang="en-US" smtClean="0"/>
              <a:pPr/>
              <a:t>9/23/2020</a:t>
            </a:fld>
            <a:endParaRPr lang="en-US" dirty="0"/>
          </a:p>
        </p:txBody>
      </p:sp>
      <p:sp>
        <p:nvSpPr>
          <p:cNvPr id="5" name="Footer Placeholder 4"/>
          <p:cNvSpPr>
            <a:spLocks noGrp="1"/>
          </p:cNvSpPr>
          <p:nvPr>
            <p:ph type="ftr" sz="quarter" idx="11"/>
          </p:nvPr>
        </p:nvSpPr>
        <p:spPr/>
        <p:txBody>
          <a:bodyPr/>
          <a:lstStyle/>
          <a:p>
            <a:r>
              <a:rPr lang="en-US" smtClean="0"/>
              <a:t>SKNCOE BE (E &amp; TC)  2019-20</a:t>
            </a:r>
            <a:endParaRPr lang="en-US" dirty="0"/>
          </a:p>
        </p:txBody>
      </p:sp>
      <p:sp>
        <p:nvSpPr>
          <p:cNvPr id="6" name="Slide Number Placeholder 5"/>
          <p:cNvSpPr>
            <a:spLocks noGrp="1"/>
          </p:cNvSpPr>
          <p:nvPr>
            <p:ph type="sldNum" sz="quarter" idx="12"/>
          </p:nvPr>
        </p:nvSpPr>
        <p:spPr/>
        <p:txBody>
          <a:bodyPr/>
          <a:lstStyle/>
          <a:p>
            <a:fld id="{BF062B3E-2ADC-4835-A3F9-53EBA03C0441}"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9A53C75-836F-489E-A82F-B81BA58A6D17}" type="datetime1">
              <a:rPr lang="en-US" smtClean="0"/>
              <a:pPr/>
              <a:t>9/23/2020</a:t>
            </a:fld>
            <a:endParaRPr lang="en-US" dirty="0"/>
          </a:p>
        </p:txBody>
      </p:sp>
      <p:sp>
        <p:nvSpPr>
          <p:cNvPr id="6" name="Footer Placeholder 5"/>
          <p:cNvSpPr>
            <a:spLocks noGrp="1"/>
          </p:cNvSpPr>
          <p:nvPr>
            <p:ph type="ftr" sz="quarter" idx="11"/>
          </p:nvPr>
        </p:nvSpPr>
        <p:spPr/>
        <p:txBody>
          <a:bodyPr/>
          <a:lstStyle/>
          <a:p>
            <a:r>
              <a:rPr lang="en-US" smtClean="0"/>
              <a:t>SKNCOE BE (E &amp; TC)  2019-20</a:t>
            </a:r>
            <a:endParaRPr lang="en-US" dirty="0"/>
          </a:p>
        </p:txBody>
      </p:sp>
      <p:sp>
        <p:nvSpPr>
          <p:cNvPr id="7" name="Slide Number Placeholder 6"/>
          <p:cNvSpPr>
            <a:spLocks noGrp="1"/>
          </p:cNvSpPr>
          <p:nvPr>
            <p:ph type="sldNum" sz="quarter" idx="12"/>
          </p:nvPr>
        </p:nvSpPr>
        <p:spPr/>
        <p:txBody>
          <a:bodyPr/>
          <a:lstStyle/>
          <a:p>
            <a:fld id="{BF062B3E-2ADC-4835-A3F9-53EBA03C044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FCE9BCA-F584-485A-98CC-7ED87813D3CC}" type="datetime1">
              <a:rPr lang="en-US" smtClean="0"/>
              <a:pPr/>
              <a:t>9/23/2020</a:t>
            </a:fld>
            <a:endParaRPr lang="en-US" dirty="0"/>
          </a:p>
        </p:txBody>
      </p:sp>
      <p:sp>
        <p:nvSpPr>
          <p:cNvPr id="8" name="Footer Placeholder 7"/>
          <p:cNvSpPr>
            <a:spLocks noGrp="1"/>
          </p:cNvSpPr>
          <p:nvPr>
            <p:ph type="ftr" sz="quarter" idx="11"/>
          </p:nvPr>
        </p:nvSpPr>
        <p:spPr/>
        <p:txBody>
          <a:bodyPr/>
          <a:lstStyle/>
          <a:p>
            <a:r>
              <a:rPr lang="en-US" smtClean="0"/>
              <a:t>SKNCOE BE (E &amp; TC)  2019-20</a:t>
            </a:r>
            <a:endParaRPr lang="en-US" dirty="0"/>
          </a:p>
        </p:txBody>
      </p:sp>
      <p:sp>
        <p:nvSpPr>
          <p:cNvPr id="9" name="Slide Number Placeholder 8"/>
          <p:cNvSpPr>
            <a:spLocks noGrp="1"/>
          </p:cNvSpPr>
          <p:nvPr>
            <p:ph type="sldNum" sz="quarter" idx="12"/>
          </p:nvPr>
        </p:nvSpPr>
        <p:spPr/>
        <p:txBody>
          <a:bodyPr/>
          <a:lstStyle/>
          <a:p>
            <a:fld id="{BF062B3E-2ADC-4835-A3F9-53EBA03C044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AD3CDA-772D-441C-A88D-A86B582B9FEA}" type="datetime1">
              <a:rPr lang="en-US" smtClean="0"/>
              <a:pPr/>
              <a:t>9/23/2020</a:t>
            </a:fld>
            <a:endParaRPr lang="en-US" dirty="0"/>
          </a:p>
        </p:txBody>
      </p:sp>
      <p:sp>
        <p:nvSpPr>
          <p:cNvPr id="4" name="Footer Placeholder 3"/>
          <p:cNvSpPr>
            <a:spLocks noGrp="1"/>
          </p:cNvSpPr>
          <p:nvPr>
            <p:ph type="ftr" sz="quarter" idx="11"/>
          </p:nvPr>
        </p:nvSpPr>
        <p:spPr/>
        <p:txBody>
          <a:bodyPr/>
          <a:lstStyle/>
          <a:p>
            <a:r>
              <a:rPr lang="en-US" smtClean="0"/>
              <a:t>SKNCOE BE (E &amp; TC)  2019-20</a:t>
            </a:r>
            <a:endParaRPr lang="en-US" dirty="0"/>
          </a:p>
        </p:txBody>
      </p:sp>
      <p:sp>
        <p:nvSpPr>
          <p:cNvPr id="5" name="Slide Number Placeholder 4"/>
          <p:cNvSpPr>
            <a:spLocks noGrp="1"/>
          </p:cNvSpPr>
          <p:nvPr>
            <p:ph type="sldNum" sz="quarter" idx="12"/>
          </p:nvPr>
        </p:nvSpPr>
        <p:spPr/>
        <p:txBody>
          <a:bodyPr/>
          <a:lstStyle/>
          <a:p>
            <a:fld id="{BF062B3E-2ADC-4835-A3F9-53EBA03C044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DAF85-2D1C-4227-8E69-283C3AE3AAC0}" type="datetime1">
              <a:rPr lang="en-US" smtClean="0"/>
              <a:pPr/>
              <a:t>9/23/2020</a:t>
            </a:fld>
            <a:endParaRPr lang="en-US" dirty="0"/>
          </a:p>
        </p:txBody>
      </p:sp>
      <p:sp>
        <p:nvSpPr>
          <p:cNvPr id="3" name="Footer Placeholder 2"/>
          <p:cNvSpPr>
            <a:spLocks noGrp="1"/>
          </p:cNvSpPr>
          <p:nvPr>
            <p:ph type="ftr" sz="quarter" idx="11"/>
          </p:nvPr>
        </p:nvSpPr>
        <p:spPr/>
        <p:txBody>
          <a:bodyPr/>
          <a:lstStyle/>
          <a:p>
            <a:r>
              <a:rPr lang="en-US" smtClean="0"/>
              <a:t>SKNCOE BE (E &amp; TC)  2019-20</a:t>
            </a:r>
            <a:endParaRPr lang="en-US" dirty="0"/>
          </a:p>
        </p:txBody>
      </p:sp>
      <p:sp>
        <p:nvSpPr>
          <p:cNvPr id="4" name="Slide Number Placeholder 3"/>
          <p:cNvSpPr>
            <a:spLocks noGrp="1"/>
          </p:cNvSpPr>
          <p:nvPr>
            <p:ph type="sldNum" sz="quarter" idx="12"/>
          </p:nvPr>
        </p:nvSpPr>
        <p:spPr/>
        <p:txBody>
          <a:bodyPr/>
          <a:lstStyle/>
          <a:p>
            <a:fld id="{BF062B3E-2ADC-4835-A3F9-53EBA03C044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99008C-C8CB-4728-B783-231BB6D6C765}" type="datetime1">
              <a:rPr lang="en-US" smtClean="0"/>
              <a:pPr/>
              <a:t>9/23/2020</a:t>
            </a:fld>
            <a:endParaRPr lang="en-US" dirty="0"/>
          </a:p>
        </p:txBody>
      </p:sp>
      <p:sp>
        <p:nvSpPr>
          <p:cNvPr id="6" name="Footer Placeholder 5"/>
          <p:cNvSpPr>
            <a:spLocks noGrp="1"/>
          </p:cNvSpPr>
          <p:nvPr>
            <p:ph type="ftr" sz="quarter" idx="11"/>
          </p:nvPr>
        </p:nvSpPr>
        <p:spPr/>
        <p:txBody>
          <a:bodyPr/>
          <a:lstStyle/>
          <a:p>
            <a:r>
              <a:rPr lang="en-US" smtClean="0"/>
              <a:t>SKNCOE BE (E &amp; TC)  2019-20</a:t>
            </a:r>
            <a:endParaRPr lang="en-US" dirty="0"/>
          </a:p>
        </p:txBody>
      </p:sp>
      <p:sp>
        <p:nvSpPr>
          <p:cNvPr id="7" name="Slide Number Placeholder 6"/>
          <p:cNvSpPr>
            <a:spLocks noGrp="1"/>
          </p:cNvSpPr>
          <p:nvPr>
            <p:ph type="sldNum" sz="quarter" idx="12"/>
          </p:nvPr>
        </p:nvSpPr>
        <p:spPr/>
        <p:txBody>
          <a:bodyPr/>
          <a:lstStyle/>
          <a:p>
            <a:fld id="{BF062B3E-2ADC-4835-A3F9-53EBA03C044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E69D0B-1C86-4933-96C8-308BA2C4CF56}" type="datetime1">
              <a:rPr lang="en-US" smtClean="0"/>
              <a:pPr/>
              <a:t>9/23/2020</a:t>
            </a:fld>
            <a:endParaRPr lang="en-US" dirty="0"/>
          </a:p>
        </p:txBody>
      </p:sp>
      <p:sp>
        <p:nvSpPr>
          <p:cNvPr id="6" name="Footer Placeholder 5"/>
          <p:cNvSpPr>
            <a:spLocks noGrp="1"/>
          </p:cNvSpPr>
          <p:nvPr>
            <p:ph type="ftr" sz="quarter" idx="11"/>
          </p:nvPr>
        </p:nvSpPr>
        <p:spPr/>
        <p:txBody>
          <a:bodyPr/>
          <a:lstStyle/>
          <a:p>
            <a:r>
              <a:rPr lang="en-US" smtClean="0"/>
              <a:t>SKNCOE BE (E &amp; TC)  2019-20</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F062B3E-2ADC-4835-A3F9-53EBA03C0441}"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8C1E359-F8D7-4173-9245-64D37793B7E2}" type="datetime1">
              <a:rPr lang="en-US" smtClean="0"/>
              <a:pPr/>
              <a:t>9/23/2020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SKNCOE BE (E &amp; TC)  2019-20</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F062B3E-2ADC-4835-A3F9-53EBA03C0441}"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1752600"/>
            <a:ext cx="8097982" cy="1295400"/>
          </a:xfrm>
          <a:solidFill>
            <a:schemeClr val="tx1"/>
          </a:solidFill>
        </p:spPr>
        <p:style>
          <a:lnRef idx="2">
            <a:schemeClr val="accent1"/>
          </a:lnRef>
          <a:fillRef idx="1">
            <a:schemeClr val="lt1"/>
          </a:fillRef>
          <a:effectRef idx="0">
            <a:schemeClr val="accent1"/>
          </a:effectRef>
          <a:fontRef idx="minor">
            <a:schemeClr val="dk1"/>
          </a:fontRef>
        </p:style>
        <p:txBody>
          <a:bodyPr rtlCol="0">
            <a:normAutofit fontScale="70000" lnSpcReduction="20000"/>
            <a:scene3d>
              <a:camera prst="orthographicFront"/>
              <a:lightRig rig="balanced" dir="t">
                <a:rot lat="0" lon="0" rev="2100000"/>
              </a:lightRig>
            </a:scene3d>
            <a:sp3d extrusionH="57150" prstMaterial="metal">
              <a:bevelT w="38100" h="25400"/>
              <a:contourClr>
                <a:schemeClr val="bg2"/>
              </a:contourClr>
            </a:sp3d>
          </a:bodyPr>
          <a:lstStyle/>
          <a:p>
            <a:pPr eaLnBrk="1" fontAlgn="auto" hangingPunct="1">
              <a:spcAft>
                <a:spcPts val="0"/>
              </a:spcAft>
              <a:buFont typeface="Arial" pitchFamily="34" charset="0"/>
              <a:buNone/>
              <a:defRPr/>
            </a:pPr>
            <a:endParaRPr lang="en-US" sz="2400" b="1" dirty="0" smtClean="0">
              <a:ln w="50800"/>
              <a:solidFill>
                <a:schemeClr val="bg1">
                  <a:shade val="50000"/>
                </a:schemeClr>
              </a:solidFill>
            </a:endParaRPr>
          </a:p>
          <a:p>
            <a:pPr marL="342900" indent="-342900" algn="ctr">
              <a:buClrTx/>
              <a:buSzTx/>
              <a:defRPr/>
            </a:pPr>
            <a:r>
              <a:rPr lang="en-US" sz="5100" b="1" dirty="0" smtClean="0">
                <a:ln w="50800"/>
                <a:solidFill>
                  <a:schemeClr val="bg1">
                    <a:shade val="50000"/>
                  </a:schemeClr>
                </a:solidFill>
              </a:rPr>
              <a:t>“Deep </a:t>
            </a:r>
            <a:r>
              <a:rPr lang="en-US" sz="5100" b="1" dirty="0">
                <a:ln w="50800"/>
                <a:solidFill>
                  <a:schemeClr val="bg1">
                    <a:shade val="50000"/>
                  </a:schemeClr>
                </a:solidFill>
              </a:rPr>
              <a:t>learning model for plant disease </a:t>
            </a:r>
            <a:r>
              <a:rPr lang="en-US" sz="5100" b="1" dirty="0" smtClean="0">
                <a:ln w="50800"/>
                <a:solidFill>
                  <a:schemeClr val="bg1">
                    <a:shade val="50000"/>
                  </a:schemeClr>
                </a:solidFill>
              </a:rPr>
              <a:t>detection </a:t>
            </a:r>
            <a:r>
              <a:rPr lang="en-US" sz="5100" b="1" dirty="0">
                <a:ln w="50800"/>
                <a:solidFill>
                  <a:schemeClr val="bg1">
                    <a:shade val="50000"/>
                  </a:schemeClr>
                </a:solidFill>
              </a:rPr>
              <a:t>and </a:t>
            </a:r>
            <a:r>
              <a:rPr lang="en-US" sz="5100" b="1" dirty="0" smtClean="0">
                <a:ln w="50800"/>
                <a:solidFill>
                  <a:schemeClr val="bg1">
                    <a:shade val="50000"/>
                  </a:schemeClr>
                </a:solidFill>
              </a:rPr>
              <a:t>diagnosis”</a:t>
            </a:r>
            <a:r>
              <a:rPr lang="en-US" sz="4000" b="1" dirty="0" smtClean="0">
                <a:ln w="50800"/>
                <a:solidFill>
                  <a:schemeClr val="bg1">
                    <a:shade val="50000"/>
                  </a:schemeClr>
                </a:solidFill>
              </a:rPr>
              <a:t>.</a:t>
            </a:r>
            <a:r>
              <a:rPr lang="en-US" sz="2800" b="1" dirty="0" smtClean="0">
                <a:ln w="50800"/>
                <a:solidFill>
                  <a:schemeClr val="bg1">
                    <a:shade val="50000"/>
                  </a:schemeClr>
                </a:solidFill>
                <a:latin typeface="+mj-lt"/>
                <a:cs typeface="Times New Roman" pitchFamily="18" charset="0"/>
              </a:rPr>
              <a:t> </a:t>
            </a:r>
          </a:p>
        </p:txBody>
      </p:sp>
      <p:sp>
        <p:nvSpPr>
          <p:cNvPr id="13316" name="Text Placeholder 5"/>
          <p:cNvSpPr txBox="1">
            <a:spLocks/>
          </p:cNvSpPr>
          <p:nvPr/>
        </p:nvSpPr>
        <p:spPr bwMode="auto">
          <a:xfrm>
            <a:off x="762000" y="6096000"/>
            <a:ext cx="7772400" cy="609600"/>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600" b="1" dirty="0" smtClean="0">
                <a:solidFill>
                  <a:schemeClr val="bg1"/>
                </a:solidFill>
                <a:latin typeface="Times New Roman" pitchFamily="18" charset="0"/>
                <a:cs typeface="Times New Roman" pitchFamily="18" charset="0"/>
              </a:rPr>
              <a:t>DEPARTMENT OF ELECTRONICS &amp;TELECOMMUNICATION ENGINEERING</a:t>
            </a:r>
          </a:p>
          <a:p>
            <a:pPr algn="ctr" eaLnBrk="1" hangingPunct="1">
              <a:spcBef>
                <a:spcPct val="20000"/>
              </a:spcBef>
            </a:pPr>
            <a:r>
              <a:rPr lang="en-US" altLang="en-US" sz="1600" b="1" dirty="0" smtClean="0">
                <a:solidFill>
                  <a:schemeClr val="bg1"/>
                </a:solidFill>
                <a:latin typeface="Times New Roman" pitchFamily="18" charset="0"/>
                <a:cs typeface="Times New Roman" pitchFamily="18" charset="0"/>
              </a:rPr>
              <a:t>SMT. KASHIBAI NAVALE COLLEGE OF ENGINEERING, PUNE – 41.</a:t>
            </a:r>
          </a:p>
          <a:p>
            <a:pPr algn="ctr" eaLnBrk="1" hangingPunct="1">
              <a:spcBef>
                <a:spcPct val="20000"/>
              </a:spcBef>
            </a:pPr>
            <a:endParaRPr lang="en-US" altLang="en-US" sz="1600" b="1" dirty="0">
              <a:solidFill>
                <a:schemeClr val="bg1"/>
              </a:solidFill>
              <a:latin typeface="Times New Roman" pitchFamily="18" charset="0"/>
              <a:cs typeface="Times New Roman" pitchFamily="18" charset="0"/>
            </a:endParaRPr>
          </a:p>
        </p:txBody>
      </p:sp>
      <p:sp>
        <p:nvSpPr>
          <p:cNvPr id="8" name="Subtitle 2"/>
          <p:cNvSpPr txBox="1">
            <a:spLocks/>
          </p:cNvSpPr>
          <p:nvPr/>
        </p:nvSpPr>
        <p:spPr bwMode="auto">
          <a:xfrm>
            <a:off x="381000" y="3505200"/>
            <a:ext cx="4953000" cy="2057400"/>
          </a:xfrm>
          <a:prstGeom prst="rect">
            <a:avLst/>
          </a:prstGeom>
          <a:solidFill>
            <a:schemeClr val="accent6">
              <a:lumMod val="20000"/>
              <a:lumOff val="80000"/>
            </a:schemeClr>
          </a:solidFill>
          <a:ln/>
          <a:extLst/>
        </p:spPr>
        <p:style>
          <a:lnRef idx="1">
            <a:schemeClr val="accent6"/>
          </a:lnRef>
          <a:fillRef idx="2">
            <a:schemeClr val="accent6"/>
          </a:fillRef>
          <a:effectRef idx="1">
            <a:schemeClr val="accent6"/>
          </a:effectRef>
          <a:fontRef idx="minor">
            <a:schemeClr val="dk1"/>
          </a:fontRef>
        </p:style>
        <p:txBody>
          <a:bodyPr anchor="ctr">
            <a:normAutofit fontScale="25000" lnSpcReduction="20000"/>
          </a:bodyPr>
          <a:lstStyle>
            <a:lvl1pPr marL="0" indent="0" algn="l" rtl="0" eaLnBrk="0" fontAlgn="base" hangingPunct="0">
              <a:spcBef>
                <a:spcPts val="700"/>
              </a:spcBef>
              <a:spcAft>
                <a:spcPct val="0"/>
              </a:spcAft>
              <a:buClr>
                <a:schemeClr val="accent2"/>
              </a:buClr>
              <a:buSzPct val="60000"/>
              <a:buFont typeface="Wingdings" pitchFamily="2" charset="2"/>
              <a:buNone/>
              <a:defRPr sz="2600" kern="1200">
                <a:solidFill>
                  <a:srgbClr val="FFFFFF"/>
                </a:solidFill>
                <a:latin typeface="+mn-lt"/>
                <a:ea typeface="+mn-ea"/>
                <a:cs typeface="+mn-cs"/>
              </a:defRPr>
            </a:lvl1pPr>
            <a:lvl2pPr marL="457200" indent="0" algn="ctr" rtl="0" eaLnBrk="0" fontAlgn="base" hangingPunct="0">
              <a:spcBef>
                <a:spcPts val="550"/>
              </a:spcBef>
              <a:spcAft>
                <a:spcPct val="0"/>
              </a:spcAft>
              <a:buClr>
                <a:schemeClr val="accent1"/>
              </a:buClr>
              <a:buSzPct val="70000"/>
              <a:buFont typeface="Wingdings 2" pitchFamily="18" charset="2"/>
              <a:buNone/>
              <a:defRPr sz="2600" kern="1200">
                <a:solidFill>
                  <a:schemeClr val="tx1"/>
                </a:solidFill>
                <a:latin typeface="+mn-lt"/>
                <a:ea typeface="+mn-ea"/>
                <a:cs typeface="+mn-cs"/>
              </a:defRPr>
            </a:lvl2pPr>
            <a:lvl3pPr marL="914400" indent="0" algn="ctr" rtl="0" eaLnBrk="0" fontAlgn="base" hangingPunct="0">
              <a:spcBef>
                <a:spcPts val="500"/>
              </a:spcBef>
              <a:spcAft>
                <a:spcPct val="0"/>
              </a:spcAft>
              <a:buClr>
                <a:schemeClr val="accent2"/>
              </a:buClr>
              <a:buSzPct val="75000"/>
              <a:buFont typeface="Wingdings" pitchFamily="2" charset="2"/>
              <a:buNone/>
              <a:defRPr sz="2300" kern="1200">
                <a:solidFill>
                  <a:schemeClr val="tx1"/>
                </a:solidFill>
                <a:latin typeface="+mn-lt"/>
                <a:ea typeface="+mn-ea"/>
                <a:cs typeface="+mn-cs"/>
              </a:defRPr>
            </a:lvl3pPr>
            <a:lvl4pPr marL="1371600" indent="0" algn="ctr" rtl="0" eaLnBrk="0" fontAlgn="base" hangingPunct="0">
              <a:spcBef>
                <a:spcPts val="400"/>
              </a:spcBef>
              <a:spcAft>
                <a:spcPct val="0"/>
              </a:spcAft>
              <a:buClr>
                <a:srgbClr val="A5AB81"/>
              </a:buClr>
              <a:buSzPct val="75000"/>
              <a:buFont typeface="Wingdings" pitchFamily="2" charset="2"/>
              <a:buNone/>
              <a:defRPr sz="2000" kern="1200">
                <a:solidFill>
                  <a:schemeClr val="tx1"/>
                </a:solidFill>
                <a:latin typeface="+mn-lt"/>
                <a:ea typeface="+mn-ea"/>
                <a:cs typeface="+mn-cs"/>
              </a:defRPr>
            </a:lvl4pPr>
            <a:lvl5pPr marL="1828800" indent="0" algn="ctr" rtl="0" eaLnBrk="0" fontAlgn="base" hangingPunct="0">
              <a:spcBef>
                <a:spcPts val="400"/>
              </a:spcBef>
              <a:spcAft>
                <a:spcPct val="0"/>
              </a:spcAft>
              <a:buClr>
                <a:srgbClr val="D8B25C"/>
              </a:buClr>
              <a:buSzPct val="65000"/>
              <a:buFont typeface="Wingdings" pitchFamily="2"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marL="342900" indent="-342900" algn="ctr" eaLnBrk="1" fontAlgn="auto" hangingPunct="1">
              <a:spcAft>
                <a:spcPts val="0"/>
              </a:spcAft>
              <a:defRPr/>
            </a:pPr>
            <a:r>
              <a:rPr lang="en-US" sz="2000" b="1" dirty="0" smtClean="0">
                <a:solidFill>
                  <a:srgbClr val="0E0D0C"/>
                </a:solidFill>
                <a:latin typeface="Times New Roman" pitchFamily="18" charset="0"/>
                <a:cs typeface="Times New Roman" pitchFamily="18" charset="0"/>
              </a:rPr>
              <a:t>   </a:t>
            </a:r>
            <a:r>
              <a:rPr lang="en-US" sz="5600" b="1" dirty="0" smtClean="0">
                <a:solidFill>
                  <a:srgbClr val="0E0D0C"/>
                </a:solidFill>
                <a:latin typeface="Times New Roman" pitchFamily="18" charset="0"/>
                <a:cs typeface="Times New Roman" pitchFamily="18" charset="0"/>
              </a:rPr>
              <a:t>     </a:t>
            </a:r>
          </a:p>
          <a:p>
            <a:pPr marL="342900" indent="-342900" eaLnBrk="1" fontAlgn="auto" hangingPunct="1">
              <a:spcAft>
                <a:spcPts val="0"/>
              </a:spcAft>
              <a:defRPr/>
            </a:pPr>
            <a:endParaRPr lang="en-US" sz="7200" dirty="0" smtClean="0">
              <a:solidFill>
                <a:srgbClr val="0E0D0C"/>
              </a:solidFill>
              <a:latin typeface="Times New Roman" pitchFamily="18" charset="0"/>
              <a:cs typeface="Times New Roman" pitchFamily="18" charset="0"/>
            </a:endParaRPr>
          </a:p>
          <a:p>
            <a:pPr marL="342900" indent="-342900" algn="ctr" eaLnBrk="1" fontAlgn="auto" hangingPunct="1">
              <a:spcAft>
                <a:spcPts val="0"/>
              </a:spcAft>
              <a:defRPr/>
            </a:pPr>
            <a:endParaRPr lang="en-US" sz="2000" dirty="0">
              <a:solidFill>
                <a:srgbClr val="0E0D0C"/>
              </a:solidFill>
              <a:latin typeface="Times New Roman" pitchFamily="18" charset="0"/>
              <a:cs typeface="Times New Roman" pitchFamily="18" charset="0"/>
            </a:endParaRPr>
          </a:p>
          <a:p>
            <a:pPr marL="342900" indent="-342900" algn="ctr" eaLnBrk="1" fontAlgn="auto" hangingPunct="1">
              <a:spcAft>
                <a:spcPts val="0"/>
              </a:spcAft>
              <a:defRPr/>
            </a:pPr>
            <a:r>
              <a:rPr lang="en-US" sz="7200" b="1" dirty="0" smtClean="0">
                <a:solidFill>
                  <a:srgbClr val="0E0D0C"/>
                </a:solidFill>
                <a:latin typeface="Times New Roman" pitchFamily="18" charset="0"/>
                <a:cs typeface="Times New Roman" pitchFamily="18" charset="0"/>
              </a:rPr>
              <a:t>    </a:t>
            </a:r>
            <a:r>
              <a:rPr lang="en-US" sz="8000" b="1" dirty="0" smtClean="0">
                <a:solidFill>
                  <a:srgbClr val="0E0D0C"/>
                </a:solidFill>
                <a:latin typeface="Times New Roman" pitchFamily="18" charset="0"/>
                <a:cs typeface="Times New Roman" pitchFamily="18" charset="0"/>
              </a:rPr>
              <a:t>Presented </a:t>
            </a:r>
            <a:r>
              <a:rPr lang="en-US" sz="8000" b="1" dirty="0" smtClean="0">
                <a:solidFill>
                  <a:srgbClr val="0E0D0C"/>
                </a:solidFill>
                <a:latin typeface="Times New Roman" pitchFamily="18" charset="0"/>
                <a:cs typeface="Times New Roman" pitchFamily="18" charset="0"/>
              </a:rPr>
              <a:t>by:   </a:t>
            </a:r>
            <a:r>
              <a:rPr lang="en-US" sz="8000" b="1" dirty="0" smtClean="0">
                <a:solidFill>
                  <a:srgbClr val="FF0000"/>
                </a:solidFill>
                <a:latin typeface="Times New Roman" pitchFamily="18" charset="0"/>
                <a:cs typeface="Times New Roman" pitchFamily="18" charset="0"/>
              </a:rPr>
              <a:t>(GROUP 90)</a:t>
            </a:r>
          </a:p>
          <a:p>
            <a:pPr marL="342900" indent="-342900" algn="ctr" eaLnBrk="1" fontAlgn="auto" hangingPunct="1">
              <a:spcAft>
                <a:spcPts val="0"/>
              </a:spcAft>
              <a:defRPr/>
            </a:pPr>
            <a:r>
              <a:rPr lang="en-US" sz="8000" b="1" dirty="0" smtClean="0">
                <a:solidFill>
                  <a:srgbClr val="FF0000"/>
                </a:solidFill>
                <a:latin typeface="Times New Roman" pitchFamily="18" charset="0"/>
                <a:cs typeface="Times New Roman" pitchFamily="18" charset="0"/>
              </a:rPr>
              <a:t>           </a:t>
            </a:r>
            <a:endParaRPr lang="en-US" sz="8000" b="1" dirty="0" smtClean="0">
              <a:solidFill>
                <a:srgbClr val="FF0000"/>
              </a:solidFill>
              <a:latin typeface="Times New Roman" pitchFamily="18" charset="0"/>
              <a:cs typeface="Times New Roman" pitchFamily="18" charset="0"/>
            </a:endParaRPr>
          </a:p>
          <a:p>
            <a:pPr marL="342900" indent="-342900" algn="ctr" eaLnBrk="1" fontAlgn="auto" hangingPunct="1">
              <a:spcAft>
                <a:spcPts val="0"/>
              </a:spcAft>
              <a:defRPr/>
            </a:pPr>
            <a:r>
              <a:rPr lang="en-US" sz="7200" b="1" dirty="0" smtClean="0">
                <a:solidFill>
                  <a:srgbClr val="0E0D0C"/>
                </a:solidFill>
                <a:latin typeface="Times New Roman" pitchFamily="18" charset="0"/>
                <a:cs typeface="Times New Roman" pitchFamily="18" charset="0"/>
              </a:rPr>
              <a:t>1. </a:t>
            </a:r>
            <a:r>
              <a:rPr lang="en-US" sz="7200" b="1" dirty="0" err="1" smtClean="0">
                <a:solidFill>
                  <a:srgbClr val="0E0D0C"/>
                </a:solidFill>
                <a:latin typeface="Times New Roman" pitchFamily="18" charset="0"/>
                <a:cs typeface="Times New Roman" pitchFamily="18" charset="0"/>
              </a:rPr>
              <a:t>Amit</a:t>
            </a:r>
            <a:r>
              <a:rPr lang="en-US" sz="7200" b="1" dirty="0" smtClean="0">
                <a:solidFill>
                  <a:srgbClr val="0E0D0C"/>
                </a:solidFill>
                <a:latin typeface="Times New Roman" pitchFamily="18" charset="0"/>
                <a:cs typeface="Times New Roman" pitchFamily="18" charset="0"/>
              </a:rPr>
              <a:t>  Anil  </a:t>
            </a:r>
            <a:r>
              <a:rPr lang="en-US" sz="7200" b="1" dirty="0" err="1" smtClean="0">
                <a:solidFill>
                  <a:srgbClr val="0E0D0C"/>
                </a:solidFill>
                <a:latin typeface="Times New Roman" pitchFamily="18" charset="0"/>
                <a:cs typeface="Times New Roman" pitchFamily="18" charset="0"/>
              </a:rPr>
              <a:t>Pawar</a:t>
            </a:r>
            <a:r>
              <a:rPr lang="en-US" sz="7200" b="1" dirty="0" smtClean="0">
                <a:solidFill>
                  <a:srgbClr val="0E0D0C"/>
                </a:solidFill>
                <a:latin typeface="Times New Roman" pitchFamily="18" charset="0"/>
                <a:cs typeface="Times New Roman" pitchFamily="18" charset="0"/>
              </a:rPr>
              <a:t>                          B150363255</a:t>
            </a:r>
          </a:p>
          <a:p>
            <a:pPr marL="342900" indent="-342900" algn="ctr" eaLnBrk="1" fontAlgn="auto" hangingPunct="1">
              <a:spcAft>
                <a:spcPts val="0"/>
              </a:spcAft>
              <a:defRPr/>
            </a:pPr>
            <a:r>
              <a:rPr lang="en-US" sz="7200" b="1" dirty="0" smtClean="0">
                <a:solidFill>
                  <a:srgbClr val="0E0D0C"/>
                </a:solidFill>
                <a:latin typeface="Times New Roman" pitchFamily="18" charset="0"/>
                <a:cs typeface="Times New Roman" pitchFamily="18" charset="0"/>
              </a:rPr>
              <a:t>2. </a:t>
            </a:r>
            <a:r>
              <a:rPr lang="en-US" sz="7200" b="1" dirty="0" err="1" smtClean="0">
                <a:solidFill>
                  <a:srgbClr val="0E0D0C"/>
                </a:solidFill>
                <a:latin typeface="Times New Roman" pitchFamily="18" charset="0"/>
                <a:cs typeface="Times New Roman" pitchFamily="18" charset="0"/>
              </a:rPr>
              <a:t>Mitali</a:t>
            </a:r>
            <a:r>
              <a:rPr lang="en-US" sz="7200" b="1" dirty="0" smtClean="0">
                <a:solidFill>
                  <a:srgbClr val="0E0D0C"/>
                </a:solidFill>
                <a:latin typeface="Times New Roman" pitchFamily="18" charset="0"/>
                <a:cs typeface="Times New Roman" pitchFamily="18" charset="0"/>
              </a:rPr>
              <a:t>  </a:t>
            </a:r>
            <a:r>
              <a:rPr lang="en-US" sz="7200" b="1" dirty="0" err="1" smtClean="0">
                <a:solidFill>
                  <a:srgbClr val="0E0D0C"/>
                </a:solidFill>
                <a:latin typeface="Times New Roman" pitchFamily="18" charset="0"/>
                <a:cs typeface="Times New Roman" pitchFamily="18" charset="0"/>
              </a:rPr>
              <a:t>Dipak</a:t>
            </a:r>
            <a:r>
              <a:rPr lang="en-US" sz="7200" b="1" dirty="0" smtClean="0">
                <a:solidFill>
                  <a:srgbClr val="0E0D0C"/>
                </a:solidFill>
                <a:latin typeface="Times New Roman" pitchFamily="18" charset="0"/>
                <a:cs typeface="Times New Roman" pitchFamily="18" charset="0"/>
              </a:rPr>
              <a:t>  </a:t>
            </a:r>
            <a:r>
              <a:rPr lang="en-US" sz="7200" b="1" dirty="0" err="1" smtClean="0">
                <a:solidFill>
                  <a:srgbClr val="0E0D0C"/>
                </a:solidFill>
                <a:latin typeface="Times New Roman" pitchFamily="18" charset="0"/>
                <a:cs typeface="Times New Roman" pitchFamily="18" charset="0"/>
              </a:rPr>
              <a:t>Pawaskar</a:t>
            </a:r>
            <a:r>
              <a:rPr lang="en-US" sz="7200" b="1" dirty="0" smtClean="0">
                <a:solidFill>
                  <a:srgbClr val="0E0D0C"/>
                </a:solidFill>
                <a:latin typeface="Times New Roman" pitchFamily="18" charset="0"/>
                <a:cs typeface="Times New Roman" pitchFamily="18" charset="0"/>
              </a:rPr>
              <a:t>               B150363259</a:t>
            </a:r>
          </a:p>
          <a:p>
            <a:pPr marL="342900" indent="-342900" algn="ctr" eaLnBrk="1" fontAlgn="auto" hangingPunct="1">
              <a:spcAft>
                <a:spcPts val="0"/>
              </a:spcAft>
              <a:defRPr/>
            </a:pPr>
            <a:r>
              <a:rPr lang="en-US" sz="7200" b="1" dirty="0" smtClean="0">
                <a:solidFill>
                  <a:srgbClr val="0E0D0C"/>
                </a:solidFill>
                <a:latin typeface="Times New Roman" pitchFamily="18" charset="0"/>
                <a:cs typeface="Times New Roman" pitchFamily="18" charset="0"/>
              </a:rPr>
              <a:t>3. </a:t>
            </a:r>
            <a:r>
              <a:rPr lang="en-US" sz="7200" b="1" dirty="0" err="1" smtClean="0">
                <a:solidFill>
                  <a:srgbClr val="0E0D0C"/>
                </a:solidFill>
                <a:latin typeface="Times New Roman" pitchFamily="18" charset="0"/>
                <a:cs typeface="Times New Roman" pitchFamily="18" charset="0"/>
              </a:rPr>
              <a:t>Sonali</a:t>
            </a:r>
            <a:r>
              <a:rPr lang="en-US" sz="7200" b="1" dirty="0" smtClean="0">
                <a:solidFill>
                  <a:srgbClr val="0E0D0C"/>
                </a:solidFill>
                <a:latin typeface="Times New Roman" pitchFamily="18" charset="0"/>
                <a:cs typeface="Times New Roman" pitchFamily="18" charset="0"/>
              </a:rPr>
              <a:t> </a:t>
            </a:r>
            <a:r>
              <a:rPr lang="en-US" sz="7200" b="1" dirty="0" err="1" smtClean="0">
                <a:solidFill>
                  <a:srgbClr val="0E0D0C"/>
                </a:solidFill>
                <a:latin typeface="Times New Roman" pitchFamily="18" charset="0"/>
                <a:cs typeface="Times New Roman" pitchFamily="18" charset="0"/>
              </a:rPr>
              <a:t>Subhash</a:t>
            </a:r>
            <a:r>
              <a:rPr lang="en-US" sz="7200" b="1" dirty="0" smtClean="0">
                <a:solidFill>
                  <a:srgbClr val="0E0D0C"/>
                </a:solidFill>
                <a:latin typeface="Times New Roman" pitchFamily="18" charset="0"/>
                <a:cs typeface="Times New Roman" pitchFamily="18" charset="0"/>
              </a:rPr>
              <a:t> </a:t>
            </a:r>
            <a:r>
              <a:rPr lang="en-US" sz="7200" b="1" dirty="0" err="1" smtClean="0">
                <a:solidFill>
                  <a:srgbClr val="0E0D0C"/>
                </a:solidFill>
                <a:latin typeface="Times New Roman" pitchFamily="18" charset="0"/>
                <a:cs typeface="Times New Roman" pitchFamily="18" charset="0"/>
              </a:rPr>
              <a:t>Ghodake</a:t>
            </a:r>
            <a:r>
              <a:rPr lang="en-US" sz="7200" b="1" dirty="0" smtClean="0">
                <a:solidFill>
                  <a:srgbClr val="0E0D0C"/>
                </a:solidFill>
                <a:latin typeface="Times New Roman" pitchFamily="18" charset="0"/>
                <a:cs typeface="Times New Roman" pitchFamily="18" charset="0"/>
              </a:rPr>
              <a:t>             </a:t>
            </a:r>
            <a:r>
              <a:rPr lang="en-US" sz="7200" b="1" dirty="0" smtClean="0">
                <a:solidFill>
                  <a:srgbClr val="0E0D0C"/>
                </a:solidFill>
                <a:latin typeface="Times New Roman" pitchFamily="18" charset="0"/>
                <a:cs typeface="Times New Roman" pitchFamily="18" charset="0"/>
              </a:rPr>
              <a:t> B150363114</a:t>
            </a:r>
            <a:endParaRPr lang="en-US" sz="7200" b="1" dirty="0" smtClean="0">
              <a:solidFill>
                <a:srgbClr val="0E0D0C"/>
              </a:solidFill>
              <a:latin typeface="Times New Roman" pitchFamily="18" charset="0"/>
              <a:cs typeface="Times New Roman" pitchFamily="18" charset="0"/>
            </a:endParaRPr>
          </a:p>
          <a:p>
            <a:pPr marL="342900" indent="-342900" algn="ctr" eaLnBrk="1" fontAlgn="auto" hangingPunct="1">
              <a:spcAft>
                <a:spcPts val="0"/>
              </a:spcAft>
              <a:defRPr/>
            </a:pPr>
            <a:endParaRPr lang="en-US" sz="7200" b="1" dirty="0" smtClean="0">
              <a:solidFill>
                <a:srgbClr val="0E0D0C"/>
              </a:solidFill>
              <a:latin typeface="Times New Roman" pitchFamily="18" charset="0"/>
              <a:cs typeface="Times New Roman" pitchFamily="18" charset="0"/>
            </a:endParaRPr>
          </a:p>
          <a:p>
            <a:pPr marL="457200" indent="-457200" algn="ctr" eaLnBrk="1" fontAlgn="auto" hangingPunct="1">
              <a:spcAft>
                <a:spcPts val="0"/>
              </a:spcAft>
              <a:defRPr/>
            </a:pPr>
            <a:endParaRPr lang="en-US" sz="2000" dirty="0" smtClean="0">
              <a:solidFill>
                <a:schemeClr val="tx1"/>
              </a:solidFill>
              <a:latin typeface="Times New Roman" pitchFamily="18" charset="0"/>
              <a:cs typeface="Times New Roman" pitchFamily="18" charset="0"/>
            </a:endParaRPr>
          </a:p>
          <a:p>
            <a:pPr marL="457200" indent="-457200" algn="ctr" eaLnBrk="1" fontAlgn="auto" hangingPunct="1">
              <a:spcAft>
                <a:spcPts val="0"/>
              </a:spcAft>
              <a:defRPr/>
            </a:pPr>
            <a:r>
              <a:rPr lang="en-US" dirty="0" smtClean="0">
                <a:solidFill>
                  <a:schemeClr val="tx1"/>
                </a:solidFill>
              </a:rPr>
              <a:t>                                   </a:t>
            </a:r>
          </a:p>
          <a:p>
            <a:pPr marL="457200" indent="-457200" algn="ctr" eaLnBrk="1" fontAlgn="auto" hangingPunct="1">
              <a:spcAft>
                <a:spcPts val="0"/>
              </a:spcAft>
              <a:defRPr/>
            </a:pPr>
            <a:r>
              <a:rPr lang="en-US" dirty="0" smtClean="0">
                <a:solidFill>
                  <a:schemeClr val="tx1"/>
                </a:solidFill>
              </a:rPr>
              <a:t>                         </a:t>
            </a:r>
          </a:p>
          <a:p>
            <a:pPr marL="457200" indent="-457200" eaLnBrk="1" fontAlgn="auto" hangingPunct="1">
              <a:spcAft>
                <a:spcPts val="0"/>
              </a:spcAft>
              <a:defRPr/>
            </a:pPr>
            <a:r>
              <a:rPr lang="en-US" b="1" dirty="0" smtClean="0">
                <a:solidFill>
                  <a:schemeClr val="tx1"/>
                </a:solidFill>
                <a:latin typeface="Times New Roman" pitchFamily="18" charset="0"/>
                <a:cs typeface="Times New Roman" pitchFamily="18" charset="0"/>
              </a:rPr>
              <a:t>						 </a:t>
            </a:r>
          </a:p>
        </p:txBody>
      </p:sp>
      <p:pic>
        <p:nvPicPr>
          <p:cNvPr id="13319" name="Picture 1" descr="E:\IMC 2014 - 15\Workshop 2014-15\FDP BiG Data\STES New Logo.t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162800" y="0"/>
            <a:ext cx="1981200" cy="1447800"/>
          </a:xfrm>
          <a:prstGeom prst="rect">
            <a:avLst/>
          </a:prstGeom>
          <a:ln>
            <a:solidFill>
              <a:srgbClr val="0070C0"/>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pic>
      <p:sp>
        <p:nvSpPr>
          <p:cNvPr id="5" name="TextBox 4"/>
          <p:cNvSpPr txBox="1"/>
          <p:nvPr/>
        </p:nvSpPr>
        <p:spPr>
          <a:xfrm>
            <a:off x="6172200" y="3581400"/>
            <a:ext cx="2705100" cy="1200329"/>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b="1" dirty="0" smtClean="0">
                <a:latin typeface="Times New Roman" pitchFamily="18" charset="0"/>
                <a:cs typeface="Times New Roman" pitchFamily="18" charset="0"/>
              </a:rPr>
              <a:t>Guided By:</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Prof . A.V. </a:t>
            </a:r>
            <a:r>
              <a:rPr lang="en-US" b="1" dirty="0" err="1" smtClean="0">
                <a:latin typeface="Times New Roman" pitchFamily="18" charset="0"/>
                <a:cs typeface="Times New Roman" pitchFamily="18" charset="0"/>
              </a:rPr>
              <a:t>Padgavhankar</a:t>
            </a:r>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
        <p:nvSpPr>
          <p:cNvPr id="9" name="TextBox 8"/>
          <p:cNvSpPr txBox="1"/>
          <p:nvPr/>
        </p:nvSpPr>
        <p:spPr>
          <a:xfrm>
            <a:off x="3352800" y="457200"/>
            <a:ext cx="25146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latin typeface="Times New Roman" pitchFamily="18" charset="0"/>
                <a:cs typeface="Times New Roman" pitchFamily="18" charset="0"/>
              </a:rPr>
              <a:t>A </a:t>
            </a:r>
          </a:p>
          <a:p>
            <a:pPr algn="ctr"/>
            <a:r>
              <a:rPr lang="en-US" sz="2400" b="1" dirty="0" smtClean="0">
                <a:latin typeface="Times New Roman" pitchFamily="18" charset="0"/>
                <a:cs typeface="Times New Roman" pitchFamily="18" charset="0"/>
              </a:rPr>
              <a:t>Seminar On</a:t>
            </a:r>
            <a:endParaRPr lang="en-US" sz="2400" b="1" dirty="0">
              <a:latin typeface="Times New Roman" pitchFamily="18" charset="0"/>
              <a:cs typeface="Times New Roman" pitchFamily="18" charset="0"/>
            </a:endParaRPr>
          </a:p>
        </p:txBody>
      </p:sp>
      <p:pic>
        <p:nvPicPr>
          <p:cNvPr id="10" name="Picture 9" descr="unnamed.jpg"/>
          <p:cNvPicPr>
            <a:picLocks noChangeAspect="1"/>
          </p:cNvPicPr>
          <p:nvPr/>
        </p:nvPicPr>
        <p:blipFill>
          <a:blip r:embed="rId4"/>
          <a:stretch>
            <a:fillRect/>
          </a:stretch>
        </p:blipFill>
        <p:spPr>
          <a:xfrm>
            <a:off x="0" y="0"/>
            <a:ext cx="2057400" cy="1447800"/>
          </a:xfrm>
          <a:prstGeom prst="rect">
            <a:avLst/>
          </a:prstGeom>
          <a:ln>
            <a:solidFill>
              <a:srgbClr val="0070C0"/>
            </a:solidFill>
          </a:ln>
        </p:spPr>
      </p:pic>
      <p:sp>
        <p:nvSpPr>
          <p:cNvPr id="11" name="Footer Placeholder 10"/>
          <p:cNvSpPr>
            <a:spLocks noGrp="1"/>
          </p:cNvSpPr>
          <p:nvPr>
            <p:ph type="ftr" sz="quarter" idx="11"/>
          </p:nvPr>
        </p:nvSpPr>
        <p:spPr>
          <a:xfrm>
            <a:off x="2971800" y="6569075"/>
            <a:ext cx="3352800" cy="288925"/>
          </a:xfrm>
        </p:spPr>
        <p:txBody>
          <a:bodyPr/>
          <a:lstStyle/>
          <a:p>
            <a:endParaRPr lang="en-US" dirty="0"/>
          </a:p>
        </p:txBody>
      </p:sp>
    </p:spTree>
    <p:extLst>
      <p:ext uri="{BB962C8B-B14F-4D97-AF65-F5344CB8AC3E}">
        <p14:creationId xmlns="" xmlns:p14="http://schemas.microsoft.com/office/powerpoint/2010/main" val="302849394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SKNCOE BE (E &amp; TC)  2019-20</a:t>
            </a:r>
            <a:endParaRPr lang="en-US" dirty="0"/>
          </a:p>
        </p:txBody>
      </p:sp>
      <p:sp>
        <p:nvSpPr>
          <p:cNvPr id="3" name="TextBox 2"/>
          <p:cNvSpPr txBox="1"/>
          <p:nvPr/>
        </p:nvSpPr>
        <p:spPr>
          <a:xfrm>
            <a:off x="228600" y="762000"/>
            <a:ext cx="8534400" cy="1077218"/>
          </a:xfrm>
          <a:prstGeom prst="rect">
            <a:avLst/>
          </a:prstGeom>
          <a:noFill/>
        </p:spPr>
        <p:txBody>
          <a:bodyPr wrap="square" rtlCol="0">
            <a:spAutoFit/>
          </a:bodyPr>
          <a:lstStyle/>
          <a:p>
            <a:r>
              <a:rPr lang="en-IN" sz="3200" b="1" spc="-1" dirty="0" smtClean="0">
                <a:uFill>
                  <a:solidFill>
                    <a:srgbClr val="FFFFFF"/>
                  </a:solidFill>
                </a:uFill>
                <a:latin typeface="Arial" pitchFamily="34" charset="0"/>
                <a:ea typeface="Old Standard TT"/>
                <a:cs typeface="Arial" pitchFamily="34" charset="0"/>
              </a:rPr>
              <a:t>PHASE 1. COLLECTION OF DATASET</a:t>
            </a:r>
            <a:endParaRPr lang="en-IN" sz="3200" b="1" spc="-1" dirty="0" smtClean="0">
              <a:uFill>
                <a:solidFill>
                  <a:srgbClr val="FFFFFF"/>
                </a:solidFill>
              </a:uFill>
              <a:latin typeface="Arial" pitchFamily="34" charset="0"/>
              <a:cs typeface="Arial" pitchFamily="34" charset="0"/>
            </a:endParaRPr>
          </a:p>
          <a:p>
            <a:endParaRPr lang="en-US" sz="3200" b="1" dirty="0">
              <a:latin typeface="Arial" pitchFamily="34" charset="0"/>
              <a:cs typeface="Arial" pitchFamily="34" charset="0"/>
            </a:endParaRPr>
          </a:p>
        </p:txBody>
      </p:sp>
      <p:sp>
        <p:nvSpPr>
          <p:cNvPr id="5" name="TextBox 4"/>
          <p:cNvSpPr txBox="1"/>
          <p:nvPr/>
        </p:nvSpPr>
        <p:spPr>
          <a:xfrm>
            <a:off x="304800" y="1905000"/>
            <a:ext cx="4114800" cy="3693319"/>
          </a:xfrm>
          <a:prstGeom prst="rect">
            <a:avLst/>
          </a:prstGeom>
          <a:noFill/>
        </p:spPr>
        <p:txBody>
          <a:bodyPr wrap="square" rtlCol="0">
            <a:spAutoFit/>
          </a:bodyPr>
          <a:lstStyle/>
          <a:p>
            <a:pPr marL="457200" indent="-342720" algn="just">
              <a:lnSpc>
                <a:spcPct val="100000"/>
              </a:lnSpc>
              <a:buClr>
                <a:srgbClr val="000000"/>
              </a:buClr>
              <a:buFont typeface="Old Standard TT"/>
              <a:buChar char="●"/>
            </a:pPr>
            <a:r>
              <a:rPr lang="en-IN" b="1" spc="-1" dirty="0" smtClean="0">
                <a:solidFill>
                  <a:srgbClr val="000000"/>
                </a:solidFill>
                <a:uFill>
                  <a:solidFill>
                    <a:srgbClr val="FFFFFF"/>
                  </a:solidFill>
                </a:uFill>
                <a:latin typeface="Arial" pitchFamily="34" charset="0"/>
                <a:ea typeface="Old Standard TT"/>
                <a:cs typeface="Arial" pitchFamily="34" charset="0"/>
              </a:rPr>
              <a:t>Publicly available datasets​:</a:t>
            </a:r>
          </a:p>
          <a:p>
            <a:pPr marL="457200" indent="-342720" algn="just">
              <a:lnSpc>
                <a:spcPct val="100000"/>
              </a:lnSpc>
              <a:buClr>
                <a:srgbClr val="000000"/>
              </a:buClr>
            </a:pPr>
            <a:r>
              <a:rPr lang="en-IN" b="1" spc="-1" dirty="0" smtClean="0">
                <a:solidFill>
                  <a:srgbClr val="000000"/>
                </a:solidFill>
                <a:uFill>
                  <a:solidFill>
                    <a:srgbClr val="FFFFFF"/>
                  </a:solidFill>
                </a:uFill>
                <a:latin typeface="Arial" pitchFamily="34" charset="0"/>
                <a:ea typeface="Old Standard TT"/>
                <a:cs typeface="Arial" pitchFamily="34" charset="0"/>
              </a:rPr>
              <a:t>     </a:t>
            </a:r>
            <a:r>
              <a:rPr lang="en-IN" spc="-1" dirty="0" smtClean="0">
                <a:solidFill>
                  <a:srgbClr val="000000"/>
                </a:solidFill>
                <a:uFill>
                  <a:solidFill>
                    <a:srgbClr val="FFFFFF"/>
                  </a:solidFill>
                </a:uFill>
                <a:latin typeface="Arial" pitchFamily="34" charset="0"/>
                <a:ea typeface="Old Standard TT"/>
                <a:cs typeface="Arial" pitchFamily="34" charset="0"/>
              </a:rPr>
              <a:t> We collect different datasets each for plant type, weeds, disease, pests etc that are publicly available.</a:t>
            </a:r>
            <a:endParaRPr lang="en-IN" sz="1400" spc="-1" dirty="0" smtClean="0">
              <a:solidFill>
                <a:srgbClr val="000000"/>
              </a:solidFill>
              <a:uFill>
                <a:solidFill>
                  <a:srgbClr val="FFFFFF"/>
                </a:solidFill>
              </a:uFill>
              <a:latin typeface="Arial" pitchFamily="34" charset="0"/>
              <a:cs typeface="Arial" pitchFamily="34" charset="0"/>
            </a:endParaRPr>
          </a:p>
          <a:p>
            <a:pPr marL="457200" indent="-342720" algn="just">
              <a:lnSpc>
                <a:spcPct val="100000"/>
              </a:lnSpc>
              <a:buClr>
                <a:srgbClr val="000000"/>
              </a:buClr>
              <a:buFont typeface="Old Standard TT"/>
              <a:buChar char="●"/>
            </a:pPr>
            <a:r>
              <a:rPr lang="en-IN" b="1" spc="-1" dirty="0" smtClean="0">
                <a:solidFill>
                  <a:srgbClr val="000000"/>
                </a:solidFill>
                <a:uFill>
                  <a:solidFill>
                    <a:srgbClr val="FFFFFF"/>
                  </a:solidFill>
                </a:uFill>
                <a:latin typeface="Arial" pitchFamily="34" charset="0"/>
                <a:ea typeface="Old Standard TT"/>
                <a:cs typeface="Arial" pitchFamily="34" charset="0"/>
              </a:rPr>
              <a:t>Resizing images</a:t>
            </a:r>
            <a:r>
              <a:rPr lang="en-IN" spc="-1" dirty="0" smtClean="0">
                <a:solidFill>
                  <a:srgbClr val="000000"/>
                </a:solidFill>
                <a:uFill>
                  <a:solidFill>
                    <a:srgbClr val="FFFFFF"/>
                  </a:solidFill>
                </a:uFill>
                <a:latin typeface="Arial" pitchFamily="34" charset="0"/>
                <a:ea typeface="Old Standard TT"/>
                <a:cs typeface="Arial" pitchFamily="34" charset="0"/>
              </a:rPr>
              <a:t> for efficient storage and prediction</a:t>
            </a:r>
          </a:p>
          <a:p>
            <a:pPr marL="457200" indent="-342720" algn="just">
              <a:lnSpc>
                <a:spcPct val="100000"/>
              </a:lnSpc>
              <a:buClr>
                <a:srgbClr val="000000"/>
              </a:buClr>
              <a:buFont typeface="Old Standard TT"/>
              <a:buChar char="●"/>
            </a:pPr>
            <a:endParaRPr lang="en-IN" spc="-1" dirty="0" smtClean="0">
              <a:solidFill>
                <a:srgbClr val="000000"/>
              </a:solidFill>
              <a:uFill>
                <a:solidFill>
                  <a:srgbClr val="FFFFFF"/>
                </a:solidFill>
              </a:uFill>
              <a:latin typeface="Arial" pitchFamily="34" charset="0"/>
              <a:ea typeface="Old Standard TT"/>
              <a:cs typeface="Arial" pitchFamily="34" charset="0"/>
            </a:endParaRPr>
          </a:p>
          <a:p>
            <a:pPr marL="342900" indent="-342900"/>
            <a:r>
              <a:rPr lang="en-US" b="1" dirty="0" smtClean="0">
                <a:latin typeface="Arial" pitchFamily="34" charset="0"/>
                <a:cs typeface="Arial" pitchFamily="34" charset="0"/>
              </a:rPr>
              <a:t>   </a:t>
            </a:r>
            <a:r>
              <a:rPr lang="en-US" sz="2400" b="1" dirty="0" smtClean="0">
                <a:latin typeface="Arial" pitchFamily="34" charset="0"/>
                <a:cs typeface="Arial" pitchFamily="34" charset="0"/>
              </a:rPr>
              <a:t>Disease categories:</a:t>
            </a:r>
            <a:endParaRPr lang="en-US" dirty="0" smtClean="0">
              <a:latin typeface="Arial" pitchFamily="34" charset="0"/>
              <a:cs typeface="Arial" pitchFamily="34" charset="0"/>
            </a:endParaRPr>
          </a:p>
          <a:p>
            <a:pPr marL="457200" indent="-342720">
              <a:lnSpc>
                <a:spcPct val="100000"/>
              </a:lnSpc>
              <a:buClr>
                <a:srgbClr val="F3F3F3"/>
              </a:buClr>
            </a:pPr>
            <a:r>
              <a:rPr lang="en-IN" sz="2400" b="1" spc="-1" dirty="0" smtClean="0">
                <a:uFill>
                  <a:solidFill>
                    <a:srgbClr val="FFFFFF"/>
                  </a:solidFill>
                </a:uFill>
                <a:latin typeface="Arial" pitchFamily="34" charset="0"/>
                <a:ea typeface="Arial"/>
                <a:cs typeface="Arial" pitchFamily="34" charset="0"/>
              </a:rPr>
              <a:t>•  </a:t>
            </a:r>
            <a:r>
              <a:rPr lang="en-IN" spc="-1" dirty="0" smtClean="0">
                <a:uFill>
                  <a:solidFill>
                    <a:srgbClr val="FFFFFF"/>
                  </a:solidFill>
                </a:uFill>
                <a:latin typeface="Arial" pitchFamily="34" charset="0"/>
                <a:ea typeface="Arial"/>
                <a:cs typeface="Arial" pitchFamily="34" charset="0"/>
              </a:rPr>
              <a:t>1 healthy set for  tomato crop</a:t>
            </a:r>
            <a:endParaRPr lang="en-IN" spc="-1" dirty="0" smtClean="0">
              <a:uFill>
                <a:solidFill>
                  <a:srgbClr val="FFFFFF"/>
                </a:solidFill>
              </a:uFill>
              <a:latin typeface="Arial" pitchFamily="34" charset="0"/>
              <a:cs typeface="Arial" pitchFamily="34" charset="0"/>
            </a:endParaRPr>
          </a:p>
          <a:p>
            <a:pPr marL="457200" indent="-342720">
              <a:lnSpc>
                <a:spcPct val="100000"/>
              </a:lnSpc>
              <a:buClr>
                <a:srgbClr val="F3F3F3"/>
              </a:buClr>
            </a:pPr>
            <a:r>
              <a:rPr lang="en-IN" sz="2400" spc="-1" dirty="0" smtClean="0">
                <a:uFill>
                  <a:solidFill>
                    <a:srgbClr val="FFFFFF"/>
                  </a:solidFill>
                </a:uFill>
                <a:latin typeface="Arial" pitchFamily="34" charset="0"/>
                <a:ea typeface="Arial"/>
                <a:cs typeface="Arial" pitchFamily="34" charset="0"/>
              </a:rPr>
              <a:t>•  </a:t>
            </a:r>
            <a:r>
              <a:rPr lang="en-IN" spc="-1" dirty="0" smtClean="0">
                <a:uFill>
                  <a:solidFill>
                    <a:srgbClr val="FFFFFF"/>
                  </a:solidFill>
                </a:uFill>
                <a:latin typeface="Arial" pitchFamily="34" charset="0"/>
                <a:ea typeface="Arial"/>
                <a:cs typeface="Arial" pitchFamily="34" charset="0"/>
              </a:rPr>
              <a:t>9 diseases  set for tomato crop</a:t>
            </a:r>
          </a:p>
          <a:p>
            <a:pPr marL="457200" indent="-342720" algn="just">
              <a:lnSpc>
                <a:spcPct val="100000"/>
              </a:lnSpc>
              <a:buClr>
                <a:srgbClr val="000000"/>
              </a:buClr>
              <a:buFont typeface="Old Standard TT"/>
              <a:buChar char="●"/>
            </a:pPr>
            <a:endParaRPr lang="en-US" dirty="0"/>
          </a:p>
        </p:txBody>
      </p:sp>
      <p:pic>
        <p:nvPicPr>
          <p:cNvPr id="6" name="Shape 107"/>
          <p:cNvPicPr/>
          <p:nvPr/>
        </p:nvPicPr>
        <p:blipFill>
          <a:blip r:embed="rId2"/>
          <a:stretch/>
        </p:blipFill>
        <p:spPr>
          <a:xfrm>
            <a:off x="4572000" y="1371600"/>
            <a:ext cx="4344120" cy="3884040"/>
          </a:xfrm>
          <a:prstGeom prst="rect">
            <a:avLst/>
          </a:prstGeom>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SKNCOE BE (E &amp; TC)  2019-20</a:t>
            </a:r>
            <a:endParaRPr lang="en-US" dirty="0"/>
          </a:p>
        </p:txBody>
      </p:sp>
      <p:pic>
        <p:nvPicPr>
          <p:cNvPr id="3" name="Picture 2" descr="aeea3e1e-78a2-46b6-b7ee-0f3acbb70043.jpg"/>
          <p:cNvPicPr>
            <a:picLocks noChangeAspect="1"/>
          </p:cNvPicPr>
          <p:nvPr/>
        </p:nvPicPr>
        <p:blipFill>
          <a:blip r:embed="rId2"/>
          <a:stretch>
            <a:fillRect/>
          </a:stretch>
        </p:blipFill>
        <p:spPr>
          <a:xfrm>
            <a:off x="1371600" y="1905000"/>
            <a:ext cx="6324600" cy="4473178"/>
          </a:xfrm>
          <a:prstGeom prst="rect">
            <a:avLst/>
          </a:prstGeom>
        </p:spPr>
      </p:pic>
      <p:sp>
        <p:nvSpPr>
          <p:cNvPr id="5" name="TextBox 4"/>
          <p:cNvSpPr txBox="1"/>
          <p:nvPr/>
        </p:nvSpPr>
        <p:spPr>
          <a:xfrm>
            <a:off x="609600" y="990600"/>
            <a:ext cx="6400800" cy="584775"/>
          </a:xfrm>
          <a:prstGeom prst="rect">
            <a:avLst/>
          </a:prstGeom>
          <a:noFill/>
        </p:spPr>
        <p:txBody>
          <a:bodyPr wrap="square" rtlCol="0">
            <a:spAutoFit/>
          </a:bodyPr>
          <a:lstStyle/>
          <a:p>
            <a:r>
              <a:rPr lang="en-US" sz="3200" b="1" dirty="0" smtClean="0">
                <a:latin typeface="Arial" pitchFamily="34" charset="0"/>
                <a:cs typeface="Arial" pitchFamily="34" charset="0"/>
              </a:rPr>
              <a:t>PHASE 2 .  TRAINING</a:t>
            </a:r>
            <a:endParaRPr lang="en-US" sz="32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SKNCOE BE (E &amp; TC)  2019-20</a:t>
            </a:r>
            <a:endParaRPr lang="en-US" dirty="0"/>
          </a:p>
        </p:txBody>
      </p:sp>
      <p:pic>
        <p:nvPicPr>
          <p:cNvPr id="3" name="Picture 2"/>
          <p:cNvPicPr/>
          <p:nvPr/>
        </p:nvPicPr>
        <p:blipFill>
          <a:blip r:embed="rId3">
            <a:extLst>
              <a:ext uri="{28A0092B-C50C-407E-A947-70E740481C1C}">
                <a14:useLocalDpi xmlns:a14="http://schemas.microsoft.com/office/drawing/2010/main" xmlns="" val="0"/>
              </a:ext>
            </a:extLst>
          </a:blip>
          <a:srcRect/>
          <a:stretch>
            <a:fillRect/>
          </a:stretch>
        </p:blipFill>
        <p:spPr bwMode="auto">
          <a:xfrm>
            <a:off x="1600200" y="1828800"/>
            <a:ext cx="2209800" cy="3429000"/>
          </a:xfrm>
          <a:prstGeom prst="rect">
            <a:avLst/>
          </a:prstGeom>
          <a:noFill/>
          <a:ln>
            <a:noFill/>
          </a:ln>
        </p:spPr>
      </p:pic>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xmlns="" val="3217360682"/>
              </p:ext>
            </p:extLst>
          </p:nvPr>
        </p:nvGraphicFramePr>
        <p:xfrm>
          <a:off x="5257800" y="1752600"/>
          <a:ext cx="2133600" cy="3525078"/>
        </p:xfrm>
        <a:graphic>
          <a:graphicData uri="http://schemas.openxmlformats.org/presentationml/2006/ole">
            <p:oleObj spid="_x0000_s1026" name="Bitmap Image" r:id="rId4" imgW="2715004" imgH="5668166" progId="PBrush">
              <p:embed/>
            </p:oleObj>
          </a:graphicData>
        </a:graphic>
      </p:graphicFrame>
      <p:sp>
        <p:nvSpPr>
          <p:cNvPr id="6" name="TextBox 5"/>
          <p:cNvSpPr txBox="1"/>
          <p:nvPr/>
        </p:nvSpPr>
        <p:spPr>
          <a:xfrm>
            <a:off x="533400" y="914400"/>
            <a:ext cx="6617517" cy="584775"/>
          </a:xfrm>
          <a:prstGeom prst="rect">
            <a:avLst/>
          </a:prstGeom>
          <a:noFill/>
        </p:spPr>
        <p:txBody>
          <a:bodyPr wrap="none" rtlCol="0">
            <a:spAutoFit/>
          </a:bodyPr>
          <a:lstStyle/>
          <a:p>
            <a:r>
              <a:rPr lang="en-US" sz="3200" b="1" dirty="0" smtClean="0">
                <a:latin typeface="Arial" pitchFamily="34" charset="0"/>
                <a:cs typeface="Arial" pitchFamily="34" charset="0"/>
              </a:rPr>
              <a:t>PHASE 3. USER INTERFERENCE</a:t>
            </a:r>
            <a:endParaRPr lang="en-US" sz="3200" b="1" dirty="0">
              <a:latin typeface="Arial" pitchFamily="34" charset="0"/>
              <a:cs typeface="Arial" pitchFamily="34" charset="0"/>
            </a:endParaRPr>
          </a:p>
        </p:txBody>
      </p:sp>
      <p:sp>
        <p:nvSpPr>
          <p:cNvPr id="7" name="TextBox 6"/>
          <p:cNvSpPr txBox="1"/>
          <p:nvPr/>
        </p:nvSpPr>
        <p:spPr>
          <a:xfrm>
            <a:off x="1143000" y="5791200"/>
            <a:ext cx="2535502" cy="307777"/>
          </a:xfrm>
          <a:prstGeom prst="rect">
            <a:avLst/>
          </a:prstGeom>
          <a:noFill/>
        </p:spPr>
        <p:txBody>
          <a:bodyPr wrap="none" rtlCol="0">
            <a:spAutoFit/>
          </a:bodyPr>
          <a:lstStyle/>
          <a:p>
            <a:r>
              <a:rPr lang="en-US" sz="1400" b="1" dirty="0" smtClean="0">
                <a:latin typeface="Arial" pitchFamily="34" charset="0"/>
                <a:cs typeface="Arial" pitchFamily="34" charset="0"/>
              </a:rPr>
              <a:t>Fig  : FRONT </a:t>
            </a:r>
            <a:r>
              <a:rPr lang="en-US" sz="1400" b="1" dirty="0">
                <a:latin typeface="Arial" pitchFamily="34" charset="0"/>
                <a:cs typeface="Arial" pitchFamily="34" charset="0"/>
              </a:rPr>
              <a:t>PAGE OF </a:t>
            </a:r>
            <a:r>
              <a:rPr lang="en-US" sz="1400" b="1" dirty="0" smtClean="0">
                <a:latin typeface="Arial" pitchFamily="34" charset="0"/>
                <a:cs typeface="Arial" pitchFamily="34" charset="0"/>
              </a:rPr>
              <a:t>APP</a:t>
            </a:r>
            <a:endParaRPr lang="en-US" sz="1400" dirty="0">
              <a:latin typeface="Arial" pitchFamily="34" charset="0"/>
              <a:cs typeface="Arial" pitchFamily="34" charset="0"/>
            </a:endParaRPr>
          </a:p>
        </p:txBody>
      </p:sp>
      <p:sp>
        <p:nvSpPr>
          <p:cNvPr id="8" name="TextBox 7"/>
          <p:cNvSpPr txBox="1"/>
          <p:nvPr/>
        </p:nvSpPr>
        <p:spPr>
          <a:xfrm>
            <a:off x="5181600" y="5715000"/>
            <a:ext cx="3063659" cy="523220"/>
          </a:xfrm>
          <a:prstGeom prst="rect">
            <a:avLst/>
          </a:prstGeom>
          <a:noFill/>
        </p:spPr>
        <p:txBody>
          <a:bodyPr wrap="none" rtlCol="0">
            <a:spAutoFit/>
          </a:bodyPr>
          <a:lstStyle/>
          <a:p>
            <a:r>
              <a:rPr lang="en-US" sz="1400" b="1" dirty="0" smtClean="0">
                <a:latin typeface="Arial" pitchFamily="34" charset="0"/>
                <a:cs typeface="Arial" pitchFamily="34" charset="0"/>
              </a:rPr>
              <a:t>Fig  : </a:t>
            </a:r>
            <a:r>
              <a:rPr lang="en-US" sz="1400" b="1" dirty="0">
                <a:latin typeface="Arial" pitchFamily="34" charset="0"/>
                <a:cs typeface="Arial" pitchFamily="34" charset="0"/>
              </a:rPr>
              <a:t>SELECTION OF LANGUAGE</a:t>
            </a:r>
          </a:p>
          <a:p>
            <a:endParaRPr lang="en-US" sz="1400" b="1" dirty="0">
              <a:latin typeface="Arial" pitchFamily="34" charset="0"/>
              <a:cs typeface="Arial" pitchFamily="34" charset="0"/>
            </a:endParaRPr>
          </a:p>
        </p:txBody>
      </p:sp>
    </p:spTree>
    <p:extLst>
      <p:ext uri="{BB962C8B-B14F-4D97-AF65-F5344CB8AC3E}">
        <p14:creationId xmlns:p14="http://schemas.microsoft.com/office/powerpoint/2010/main" xmlns="" val="2619146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SKNCOE BE (E &amp; TC)  2019-20</a:t>
            </a:r>
            <a:endParaRPr lang="en-US" dirty="0"/>
          </a:p>
        </p:txBody>
      </p:sp>
      <p:pic>
        <p:nvPicPr>
          <p:cNvPr id="3" name="Picture 2" descr="E:\BE\PROJECT\newreport\results\attachments (2)\Snapshots\3.png"/>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1524000"/>
            <a:ext cx="3048000" cy="4419600"/>
          </a:xfrm>
          <a:prstGeom prst="rect">
            <a:avLst/>
          </a:prstGeom>
          <a:noFill/>
          <a:ln>
            <a:noFill/>
          </a:ln>
        </p:spPr>
      </p:pic>
      <p:sp>
        <p:nvSpPr>
          <p:cNvPr id="5" name="Rectangle 4"/>
          <p:cNvSpPr/>
          <p:nvPr/>
        </p:nvSpPr>
        <p:spPr>
          <a:xfrm>
            <a:off x="4114800" y="2209800"/>
            <a:ext cx="4267200" cy="3200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In our Android application anyone can click the picture</a:t>
            </a:r>
          </a:p>
          <a:p>
            <a:r>
              <a:rPr lang="en-US" dirty="0"/>
              <a:t> of leaf using device’s camera or may use already </a:t>
            </a:r>
          </a:p>
          <a:p>
            <a:r>
              <a:rPr lang="en-US" dirty="0"/>
              <a:t>existing tomato leaves  images in the device.</a:t>
            </a:r>
          </a:p>
        </p:txBody>
      </p:sp>
      <p:sp>
        <p:nvSpPr>
          <p:cNvPr id="6" name="Rectangle 5"/>
          <p:cNvSpPr/>
          <p:nvPr/>
        </p:nvSpPr>
        <p:spPr>
          <a:xfrm>
            <a:off x="1143000" y="6096000"/>
            <a:ext cx="2295720" cy="276999"/>
          </a:xfrm>
          <a:prstGeom prst="rect">
            <a:avLst/>
          </a:prstGeom>
        </p:spPr>
        <p:txBody>
          <a:bodyPr wrap="square">
            <a:spAutoFit/>
          </a:bodyPr>
          <a:lstStyle/>
          <a:p>
            <a:r>
              <a:rPr lang="en-US" sz="1200" b="1" dirty="0" smtClean="0"/>
              <a:t>Fig : LEAF </a:t>
            </a:r>
            <a:r>
              <a:rPr lang="en-US" sz="1200" b="1" dirty="0"/>
              <a:t>SELECTION</a:t>
            </a:r>
          </a:p>
        </p:txBody>
      </p:sp>
      <p:sp>
        <p:nvSpPr>
          <p:cNvPr id="7" name="TextBox 6"/>
          <p:cNvSpPr txBox="1"/>
          <p:nvPr/>
        </p:nvSpPr>
        <p:spPr>
          <a:xfrm>
            <a:off x="685800" y="685800"/>
            <a:ext cx="7010400" cy="584775"/>
          </a:xfrm>
          <a:prstGeom prst="rect">
            <a:avLst/>
          </a:prstGeom>
          <a:noFill/>
        </p:spPr>
        <p:txBody>
          <a:bodyPr wrap="square" rtlCol="0">
            <a:spAutoFit/>
          </a:bodyPr>
          <a:lstStyle/>
          <a:p>
            <a:r>
              <a:rPr lang="en-US" sz="3200" b="1" dirty="0" smtClean="0">
                <a:latin typeface="Arial" pitchFamily="34" charset="0"/>
                <a:cs typeface="Arial" pitchFamily="34" charset="0"/>
              </a:rPr>
              <a:t>PHASE 4. TESTING</a:t>
            </a:r>
            <a:endParaRPr lang="en-US" sz="3200" b="1" dirty="0">
              <a:latin typeface="Arial" pitchFamily="34" charset="0"/>
              <a:cs typeface="Arial" pitchFamily="34" charset="0"/>
            </a:endParaRPr>
          </a:p>
        </p:txBody>
      </p:sp>
    </p:spTree>
    <p:extLst>
      <p:ext uri="{BB962C8B-B14F-4D97-AF65-F5344CB8AC3E}">
        <p14:creationId xmlns:p14="http://schemas.microsoft.com/office/powerpoint/2010/main" xmlns="" val="2488336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SKNCOE BE (E &amp; TC)  2019-20</a:t>
            </a:r>
            <a:endParaRPr lang="en-US" dirty="0"/>
          </a:p>
        </p:txBody>
      </p:sp>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1295400"/>
            <a:ext cx="3200400" cy="4343400"/>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xmlns="" val="0"/>
              </a:ext>
            </a:extLst>
          </a:blip>
          <a:srcRect/>
          <a:stretch>
            <a:fillRect/>
          </a:stretch>
        </p:blipFill>
        <p:spPr bwMode="auto">
          <a:xfrm>
            <a:off x="4953000" y="1276610"/>
            <a:ext cx="3276600" cy="4362189"/>
          </a:xfrm>
          <a:prstGeom prst="rect">
            <a:avLst/>
          </a:prstGeom>
          <a:noFill/>
          <a:ln>
            <a:noFill/>
          </a:ln>
        </p:spPr>
      </p:pic>
      <p:sp>
        <p:nvSpPr>
          <p:cNvPr id="6" name="TextBox 5"/>
          <p:cNvSpPr txBox="1"/>
          <p:nvPr/>
        </p:nvSpPr>
        <p:spPr>
          <a:xfrm>
            <a:off x="533400" y="685800"/>
            <a:ext cx="7813357" cy="400110"/>
          </a:xfrm>
          <a:prstGeom prst="rect">
            <a:avLst/>
          </a:prstGeom>
          <a:noFill/>
        </p:spPr>
        <p:txBody>
          <a:bodyPr wrap="none" rtlCol="0">
            <a:spAutoFit/>
          </a:bodyPr>
          <a:lstStyle/>
          <a:p>
            <a:r>
              <a:rPr lang="en-US" sz="2000" b="1" dirty="0" smtClean="0">
                <a:latin typeface="Arial" pitchFamily="34" charset="0"/>
                <a:cs typeface="Arial" pitchFamily="34" charset="0"/>
              </a:rPr>
              <a:t> </a:t>
            </a:r>
            <a:r>
              <a:rPr lang="en-US" sz="2000" b="1" dirty="0">
                <a:latin typeface="Arial" pitchFamily="34" charset="0"/>
                <a:cs typeface="Arial" pitchFamily="34" charset="0"/>
              </a:rPr>
              <a:t>LEAF DISEASE DETECTION &amp; SUGGESTION OF PESTICIDES </a:t>
            </a:r>
            <a:endParaRPr lang="en-US" sz="2000" dirty="0">
              <a:latin typeface="Arial" pitchFamily="34" charset="0"/>
              <a:cs typeface="Arial" pitchFamily="34" charset="0"/>
            </a:endParaRPr>
          </a:p>
        </p:txBody>
      </p:sp>
      <p:sp>
        <p:nvSpPr>
          <p:cNvPr id="7" name="TextBox 6"/>
          <p:cNvSpPr txBox="1"/>
          <p:nvPr/>
        </p:nvSpPr>
        <p:spPr>
          <a:xfrm>
            <a:off x="881890" y="5943600"/>
            <a:ext cx="2989921" cy="253916"/>
          </a:xfrm>
          <a:prstGeom prst="rect">
            <a:avLst/>
          </a:prstGeom>
          <a:noFill/>
        </p:spPr>
        <p:txBody>
          <a:bodyPr wrap="none" rtlCol="0">
            <a:spAutoFit/>
          </a:bodyPr>
          <a:lstStyle/>
          <a:p>
            <a:r>
              <a:rPr lang="en-US" sz="1050" b="1" dirty="0" smtClean="0"/>
              <a:t>Fig  : </a:t>
            </a:r>
            <a:r>
              <a:rPr lang="en-US" sz="1000" b="1" dirty="0" smtClean="0"/>
              <a:t>DISEASE </a:t>
            </a:r>
            <a:r>
              <a:rPr lang="en-US" sz="1000" b="1" dirty="0"/>
              <a:t>DETECTION(MARATHI)</a:t>
            </a:r>
            <a:endParaRPr lang="en-US" sz="1000" dirty="0"/>
          </a:p>
        </p:txBody>
      </p:sp>
      <p:sp>
        <p:nvSpPr>
          <p:cNvPr id="8" name="TextBox 7"/>
          <p:cNvSpPr txBox="1"/>
          <p:nvPr/>
        </p:nvSpPr>
        <p:spPr>
          <a:xfrm>
            <a:off x="5096339" y="5847039"/>
            <a:ext cx="2852063" cy="253916"/>
          </a:xfrm>
          <a:prstGeom prst="rect">
            <a:avLst/>
          </a:prstGeom>
          <a:noFill/>
        </p:spPr>
        <p:txBody>
          <a:bodyPr wrap="none" rtlCol="0">
            <a:spAutoFit/>
          </a:bodyPr>
          <a:lstStyle/>
          <a:p>
            <a:r>
              <a:rPr lang="en-US" sz="1050" b="1" dirty="0" smtClean="0"/>
              <a:t>Fig  : </a:t>
            </a:r>
            <a:r>
              <a:rPr lang="en-US" sz="1000" b="1" dirty="0" smtClean="0"/>
              <a:t>DISEASE DETECTION(ENGLISH)</a:t>
            </a:r>
            <a:endParaRPr lang="en-US" sz="1000" dirty="0"/>
          </a:p>
        </p:txBody>
      </p:sp>
    </p:spTree>
    <p:extLst>
      <p:ext uri="{BB962C8B-B14F-4D97-AF65-F5344CB8AC3E}">
        <p14:creationId xmlns:p14="http://schemas.microsoft.com/office/powerpoint/2010/main" xmlns="" val="166270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SKNCOE BE (E &amp; TC)  2019-20</a:t>
            </a:r>
            <a:endParaRPr lang="en-US" dirty="0"/>
          </a:p>
        </p:txBody>
      </p:sp>
      <p:sp>
        <p:nvSpPr>
          <p:cNvPr id="4" name="TextBox 3"/>
          <p:cNvSpPr txBox="1"/>
          <p:nvPr/>
        </p:nvSpPr>
        <p:spPr>
          <a:xfrm>
            <a:off x="685800" y="762000"/>
            <a:ext cx="7543800" cy="4462760"/>
          </a:xfrm>
          <a:prstGeom prst="rect">
            <a:avLst/>
          </a:prstGeom>
          <a:noFill/>
        </p:spPr>
        <p:txBody>
          <a:bodyPr wrap="square" rtlCol="0">
            <a:spAutoFit/>
          </a:bodyPr>
          <a:lstStyle/>
          <a:p>
            <a:r>
              <a:rPr lang="en-US" sz="3200" b="1" dirty="0" smtClean="0">
                <a:latin typeface="Arial" pitchFamily="34" charset="0"/>
                <a:cs typeface="Arial" pitchFamily="34" charset="0"/>
              </a:rPr>
              <a:t>Result </a:t>
            </a:r>
          </a:p>
          <a:p>
            <a:endParaRPr lang="en-US" sz="2400" b="1" dirty="0"/>
          </a:p>
          <a:p>
            <a:pPr>
              <a:lnSpc>
                <a:spcPct val="150000"/>
              </a:lnSpc>
            </a:pPr>
            <a:r>
              <a:rPr lang="en-US" sz="2000" dirty="0"/>
              <a:t>We have selected 4000 tomato leaves images for training purpose and 2000 images </a:t>
            </a:r>
            <a:r>
              <a:rPr lang="en-US" sz="2000" dirty="0" smtClean="0"/>
              <a:t>for testing </a:t>
            </a:r>
            <a:r>
              <a:rPr lang="en-US" sz="2000" dirty="0"/>
              <a:t>purpose. In image classification, CNNs outperform traditional image </a:t>
            </a:r>
            <a:r>
              <a:rPr lang="en-US" sz="2000" dirty="0" smtClean="0"/>
              <a:t>processing methods </a:t>
            </a:r>
            <a:r>
              <a:rPr lang="en-US" sz="2000" dirty="0"/>
              <a:t>in several applications. According to the results, the recognition rate of our </a:t>
            </a:r>
            <a:r>
              <a:rPr lang="en-US" sz="2000" dirty="0" smtClean="0"/>
              <a:t>system was </a:t>
            </a:r>
            <a:r>
              <a:rPr lang="en-US" sz="2000" dirty="0"/>
              <a:t>above 94% when using the CNN, even when 30% of the leaf was damaged. Our </a:t>
            </a:r>
            <a:r>
              <a:rPr lang="en-US" sz="2000" dirty="0" smtClean="0"/>
              <a:t>system therefore </a:t>
            </a:r>
            <a:r>
              <a:rPr lang="en-US" sz="2000" dirty="0"/>
              <a:t>improves upon previous studies, which achieved a recognition rate </a:t>
            </a:r>
            <a:r>
              <a:rPr lang="en-US" sz="2000" dirty="0" smtClean="0"/>
              <a:t>of approximately </a:t>
            </a:r>
            <a:r>
              <a:rPr lang="en-US" sz="2000" dirty="0"/>
              <a:t>90%</a:t>
            </a:r>
            <a:endParaRPr lang="en-US" sz="2000" b="1" dirty="0" smtClean="0"/>
          </a:p>
          <a:p>
            <a:endParaRPr lang="en-US" b="1" dirty="0"/>
          </a:p>
        </p:txBody>
      </p:sp>
    </p:spTree>
    <p:extLst>
      <p:ext uri="{BB962C8B-B14F-4D97-AF65-F5344CB8AC3E}">
        <p14:creationId xmlns:p14="http://schemas.microsoft.com/office/powerpoint/2010/main" xmlns="" val="2460812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762000"/>
            <a:ext cx="7162800" cy="584775"/>
          </a:xfrm>
          <a:prstGeom prst="rect">
            <a:avLst/>
          </a:prstGeom>
          <a:noFill/>
        </p:spPr>
        <p:txBody>
          <a:bodyPr wrap="square" rtlCol="0">
            <a:spAutoFit/>
          </a:bodyPr>
          <a:lstStyle/>
          <a:p>
            <a:r>
              <a:rPr lang="en-US" sz="3200" b="1" dirty="0" smtClean="0">
                <a:latin typeface="Arial" pitchFamily="34" charset="0"/>
                <a:cs typeface="Arial" pitchFamily="34" charset="0"/>
              </a:rPr>
              <a:t>Future Scope</a:t>
            </a:r>
            <a:endParaRPr lang="en-US" sz="3200" b="1" dirty="0">
              <a:latin typeface="Arial" pitchFamily="34" charset="0"/>
              <a:cs typeface="Arial" pitchFamily="34" charset="0"/>
            </a:endParaRPr>
          </a:p>
        </p:txBody>
      </p:sp>
      <p:sp>
        <p:nvSpPr>
          <p:cNvPr id="5" name="TextBox 4"/>
          <p:cNvSpPr txBox="1"/>
          <p:nvPr/>
        </p:nvSpPr>
        <p:spPr>
          <a:xfrm>
            <a:off x="304800" y="1905000"/>
            <a:ext cx="8382000" cy="646331"/>
          </a:xfrm>
          <a:prstGeom prst="rect">
            <a:avLst/>
          </a:prstGeom>
          <a:noFill/>
        </p:spPr>
        <p:txBody>
          <a:bodyPr wrap="square" rtlCol="0">
            <a:spAutoFit/>
          </a:bodyPr>
          <a:lstStyle/>
          <a:p>
            <a:pPr marL="457200" indent="-342720">
              <a:lnSpc>
                <a:spcPct val="100000"/>
              </a:lnSpc>
              <a:buClr>
                <a:srgbClr val="FFFFFF"/>
              </a:buClr>
              <a:buFont typeface="Arial"/>
              <a:buAutoNum type="arabicPeriod"/>
            </a:pPr>
            <a:r>
              <a:rPr lang="en-IN" spc="-1" dirty="0" smtClean="0">
                <a:solidFill>
                  <a:srgbClr val="FFFFFF"/>
                </a:solidFill>
                <a:uFill>
                  <a:solidFill>
                    <a:srgbClr val="FFFFFF"/>
                  </a:solidFill>
                </a:uFill>
                <a:latin typeface="Arial"/>
                <a:ea typeface="Arial"/>
              </a:rPr>
              <a:t>Using Reinforcement learning through time to time feedbacks to improve the accuracy of our pr</a:t>
            </a:r>
            <a:endParaRPr lang="en-IN" spc="-1" dirty="0" smtClean="0">
              <a:solidFill>
                <a:srgbClr val="FFFFFF"/>
              </a:solidFill>
              <a:uFill>
                <a:solidFill>
                  <a:srgbClr val="FFFFFF"/>
                </a:solidFill>
              </a:uFill>
              <a:latin typeface="Arial"/>
            </a:endParaRPr>
          </a:p>
        </p:txBody>
      </p:sp>
      <p:sp>
        <p:nvSpPr>
          <p:cNvPr id="6" name="TextBox 5"/>
          <p:cNvSpPr txBox="1"/>
          <p:nvPr/>
        </p:nvSpPr>
        <p:spPr>
          <a:xfrm>
            <a:off x="1066800" y="1752600"/>
            <a:ext cx="7467600" cy="2677656"/>
          </a:xfrm>
          <a:prstGeom prst="rect">
            <a:avLst/>
          </a:prstGeom>
          <a:noFill/>
        </p:spPr>
        <p:txBody>
          <a:bodyPr wrap="square" rtlCol="0">
            <a:spAutoFit/>
          </a:bodyPr>
          <a:lstStyle/>
          <a:p>
            <a:pPr>
              <a:buFont typeface="Wingdings" pitchFamily="2" charset="2"/>
              <a:buChar char="§"/>
            </a:pPr>
            <a:r>
              <a:rPr lang="en-US" sz="2800" dirty="0" smtClean="0">
                <a:latin typeface="Times New Roman" pitchFamily="18" charset="0"/>
                <a:cs typeface="Times New Roman" pitchFamily="18" charset="0"/>
              </a:rPr>
              <a:t> Extending the product for other horticulture  plants</a:t>
            </a:r>
          </a:p>
          <a:p>
            <a:pPr>
              <a:buFont typeface="Wingdings" pitchFamily="2" charset="2"/>
              <a:buChar char="§"/>
            </a:pPr>
            <a:r>
              <a:rPr lang="en-US" sz="2800" dirty="0" smtClean="0">
                <a:latin typeface="Times New Roman" pitchFamily="18" charset="0"/>
                <a:cs typeface="Times New Roman" pitchFamily="18" charset="0"/>
              </a:rPr>
              <a:t> system will be feed into Drone so it will useful for larger farm areas.</a:t>
            </a:r>
          </a:p>
          <a:p>
            <a:pPr>
              <a:buFont typeface="Wingdings" pitchFamily="2" charset="2"/>
              <a:buChar char="§"/>
            </a:pPr>
            <a:r>
              <a:rPr lang="en-US" sz="2800" dirty="0" smtClean="0">
                <a:latin typeface="Times New Roman" pitchFamily="18" charset="0"/>
                <a:cs typeface="Times New Roman" pitchFamily="18" charset="0"/>
              </a:rPr>
              <a:t> Using Reinforcement learning through time to            time feedbacks to improve accuracy of product. </a:t>
            </a:r>
            <a:endParaRPr lang="en-US" sz="2800"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smtClean="0"/>
              <a:t>SKNCOE BE (E &amp; TC)  2019-20</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251" y="2784763"/>
            <a:ext cx="5241178" cy="1107996"/>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6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Footer Placeholder 2"/>
          <p:cNvSpPr>
            <a:spLocks noGrp="1"/>
          </p:cNvSpPr>
          <p:nvPr>
            <p:ph type="ftr" sz="quarter" idx="11"/>
          </p:nvPr>
        </p:nvSpPr>
        <p:spPr/>
        <p:txBody>
          <a:bodyPr/>
          <a:lstStyle/>
          <a:p>
            <a:r>
              <a:rPr lang="en-US" smtClean="0"/>
              <a:t>SKNCOE BE (E &amp; TC)  2019-20</a:t>
            </a:r>
            <a:endParaRPr lang="en-US" dirty="0"/>
          </a:p>
        </p:txBody>
      </p:sp>
    </p:spTree>
    <p:extLst>
      <p:ext uri="{BB962C8B-B14F-4D97-AF65-F5344CB8AC3E}">
        <p14:creationId xmlns="" xmlns:p14="http://schemas.microsoft.com/office/powerpoint/2010/main" val="1447157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04800"/>
            <a:ext cx="6629400" cy="1219201"/>
          </a:xfrm>
        </p:spPr>
        <p:txBody>
          <a:bodyPr>
            <a:normAutofit fontScale="90000"/>
            <a:scene3d>
              <a:camera prst="orthographicFront"/>
              <a:lightRig rig="soft" dir="t">
                <a:rot lat="0" lon="0" rev="10800000"/>
              </a:lightRig>
            </a:scene3d>
            <a:sp3d>
              <a:bevelT w="27940" h="12700"/>
              <a:contourClr>
                <a:srgbClr val="DDDDDD"/>
              </a:contourClr>
            </a:sp3d>
          </a:bodyPr>
          <a:lstStyle/>
          <a:p>
            <a:r>
              <a:rPr lang="en-US" spc="150" dirty="0" smtClean="0">
                <a:ln w="11430"/>
                <a:solidFill>
                  <a:srgbClr val="F8F8F8"/>
                </a:solidFill>
                <a:effectLst>
                  <a:outerShdw blurRad="25400" algn="tl" rotWithShape="0">
                    <a:srgbClr val="000000">
                      <a:alpha val="43000"/>
                    </a:srgbClr>
                  </a:outerShdw>
                </a:effectLst>
                <a:latin typeface="Times New Roman" pitchFamily="18" charset="0"/>
                <a:cs typeface="Times New Roman" pitchFamily="18" charset="0"/>
              </a:rPr>
              <a:t>PROJECT DOMAIN</a:t>
            </a:r>
            <a:endParaRPr lang="en-US" spc="150" dirty="0">
              <a:ln w="11430"/>
              <a:solidFill>
                <a:srgbClr val="F8F8F8"/>
              </a:solidFill>
              <a:effectLst>
                <a:outerShdw blurRad="25400" algn="tl" rotWithShape="0">
                  <a:srgbClr val="000000">
                    <a:alpha val="43000"/>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5181600" y="2667000"/>
            <a:ext cx="3962400" cy="3276600"/>
          </a:xfrm>
        </p:spPr>
        <p:txBody>
          <a:bodyPr>
            <a:normAutofit/>
          </a:bodyPr>
          <a:lstStyle/>
          <a:p>
            <a:pPr algn="ctr"/>
            <a:r>
              <a:rPr lang="en-US" sz="4800" b="1" dirty="0" smtClean="0">
                <a:solidFill>
                  <a:schemeClr val="tx1">
                    <a:lumMod val="95000"/>
                  </a:schemeClr>
                </a:solidFill>
                <a:latin typeface="Times New Roman" pitchFamily="18" charset="0"/>
                <a:cs typeface="Times New Roman" pitchFamily="18" charset="0"/>
              </a:rPr>
              <a:t>MACHINE LEARNING</a:t>
            </a:r>
            <a:endParaRPr lang="en-US" sz="4800" b="1" dirty="0">
              <a:solidFill>
                <a:schemeClr val="tx1">
                  <a:lumMod val="95000"/>
                </a:schemeClr>
              </a:solidFill>
              <a:latin typeface="Times New Roman" pitchFamily="18" charset="0"/>
              <a:cs typeface="Times New Roman" pitchFamily="18" charset="0"/>
            </a:endParaRPr>
          </a:p>
        </p:txBody>
      </p:sp>
      <p:pic>
        <p:nvPicPr>
          <p:cNvPr id="5" name="Picture 4" descr="ml.jpg"/>
          <p:cNvPicPr>
            <a:picLocks noChangeAspect="1"/>
          </p:cNvPicPr>
          <p:nvPr/>
        </p:nvPicPr>
        <p:blipFill>
          <a:blip r:embed="rId3"/>
          <a:stretch>
            <a:fillRect/>
          </a:stretch>
        </p:blipFill>
        <p:spPr>
          <a:xfrm>
            <a:off x="228600" y="1752600"/>
            <a:ext cx="4876800" cy="4876800"/>
          </a:xfrm>
          <a:prstGeom prst="rect">
            <a:avLst/>
          </a:prstGeom>
        </p:spPr>
      </p:pic>
    </p:spTree>
    <p:extLst>
      <p:ext uri="{BB962C8B-B14F-4D97-AF65-F5344CB8AC3E}">
        <p14:creationId xmlns="" xmlns:p14="http://schemas.microsoft.com/office/powerpoint/2010/main" val="89804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990600"/>
            <a:ext cx="6705600" cy="584775"/>
          </a:xfrm>
          <a:prstGeom prst="rect">
            <a:avLst/>
          </a:prstGeom>
          <a:noFill/>
        </p:spPr>
        <p:txBody>
          <a:bodyPr wrap="square" rtlCol="0">
            <a:spAutoFit/>
          </a:bodyPr>
          <a:lstStyle/>
          <a:p>
            <a:r>
              <a:rPr lang="en-US" sz="3200" b="1" dirty="0" smtClean="0">
                <a:latin typeface="Arial" pitchFamily="34" charset="0"/>
                <a:cs typeface="Arial" pitchFamily="34" charset="0"/>
              </a:rPr>
              <a:t>Problem Statement</a:t>
            </a:r>
            <a:endParaRPr lang="en-US" sz="3200" b="1" dirty="0">
              <a:latin typeface="Arial" pitchFamily="34" charset="0"/>
              <a:cs typeface="Arial" pitchFamily="34" charset="0"/>
            </a:endParaRPr>
          </a:p>
        </p:txBody>
      </p:sp>
      <p:sp>
        <p:nvSpPr>
          <p:cNvPr id="4" name="TextBox 3"/>
          <p:cNvSpPr txBox="1"/>
          <p:nvPr/>
        </p:nvSpPr>
        <p:spPr>
          <a:xfrm>
            <a:off x="5181600" y="1564243"/>
            <a:ext cx="3962400" cy="5293757"/>
          </a:xfrm>
          <a:prstGeom prst="rect">
            <a:avLst/>
          </a:prstGeom>
          <a:noFill/>
        </p:spPr>
        <p:txBody>
          <a:bodyPr wrap="square" rtlCol="0">
            <a:spAutoFit/>
          </a:bodyPr>
          <a:lstStyle/>
          <a:p>
            <a:r>
              <a:rPr lang="en-IN" sz="4000" spc="-1" dirty="0" smtClean="0">
                <a:solidFill>
                  <a:srgbClr val="00B050"/>
                </a:solidFill>
                <a:uFill>
                  <a:solidFill>
                    <a:srgbClr val="FFFFFF"/>
                  </a:solidFill>
                </a:uFill>
                <a:latin typeface="Old Standard TT"/>
                <a:ea typeface="Old Standard TT"/>
              </a:rPr>
              <a:t>Real time identification of crops, weeds, disease and pest damage and nutrient deficiency symptoms.</a:t>
            </a:r>
            <a:endParaRPr lang="en-IN" sz="4000" spc="-1" dirty="0" smtClean="0">
              <a:solidFill>
                <a:srgbClr val="00B050"/>
              </a:solidFill>
              <a:uFill>
                <a:solidFill>
                  <a:srgbClr val="FFFFFF"/>
                </a:solidFill>
              </a:uFill>
              <a:latin typeface="Arial"/>
            </a:endParaRPr>
          </a:p>
          <a:p>
            <a:endParaRPr lang="en-US" dirty="0"/>
          </a:p>
        </p:txBody>
      </p:sp>
      <p:pic>
        <p:nvPicPr>
          <p:cNvPr id="5" name="Shape 73"/>
          <p:cNvPicPr/>
          <p:nvPr/>
        </p:nvPicPr>
        <p:blipFill>
          <a:blip r:embed="rId3"/>
          <a:stretch/>
        </p:blipFill>
        <p:spPr>
          <a:xfrm>
            <a:off x="228600" y="2133600"/>
            <a:ext cx="4568760" cy="4191000"/>
          </a:xfrm>
          <a:prstGeom prst="rect">
            <a:avLst/>
          </a:prstGeom>
          <a:ln>
            <a:noFill/>
          </a:ln>
        </p:spPr>
      </p:pic>
      <p:sp>
        <p:nvSpPr>
          <p:cNvPr id="6" name="Footer Placeholder 5"/>
          <p:cNvSpPr>
            <a:spLocks noGrp="1"/>
          </p:cNvSpPr>
          <p:nvPr>
            <p:ph type="ftr" sz="quarter" idx="11"/>
          </p:nvPr>
        </p:nvSpPr>
        <p:spPr/>
        <p:txBody>
          <a:bodyPr/>
          <a:lstStyle/>
          <a:p>
            <a:r>
              <a:rPr lang="en-US" dirty="0" smtClean="0"/>
              <a:t>SKNCOE BE (E &amp; TC)  2019-20</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418" y="838200"/>
            <a:ext cx="8305800" cy="3970318"/>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Objectives</a:t>
            </a:r>
          </a:p>
          <a:p>
            <a:endParaRPr lang="en-US" sz="2800" b="1"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Developing </a:t>
            </a:r>
            <a:r>
              <a:rPr lang="en-US" sz="2800" dirty="0">
                <a:latin typeface="Times New Roman" pitchFamily="18" charset="0"/>
                <a:cs typeface="Times New Roman" pitchFamily="18" charset="0"/>
              </a:rPr>
              <a:t>a model that can be used by developer </a:t>
            </a:r>
            <a:r>
              <a:rPr lang="en-US" sz="2800" dirty="0" smtClean="0">
                <a:latin typeface="Times New Roman" pitchFamily="18" charset="0"/>
                <a:cs typeface="Times New Roman" pitchFamily="18" charset="0"/>
              </a:rPr>
              <a:t>to create </a:t>
            </a:r>
            <a:r>
              <a:rPr lang="en-US" sz="2800" dirty="0">
                <a:latin typeface="Times New Roman" pitchFamily="18" charset="0"/>
                <a:cs typeface="Times New Roman" pitchFamily="18" charset="0"/>
              </a:rPr>
              <a:t>smartphones application to detect plant </a:t>
            </a:r>
            <a:r>
              <a:rPr lang="en-US" sz="2800" dirty="0" smtClean="0">
                <a:latin typeface="Times New Roman" pitchFamily="18" charset="0"/>
                <a:cs typeface="Times New Roman" pitchFamily="18" charset="0"/>
              </a:rPr>
              <a:t>diseases.</a:t>
            </a:r>
          </a:p>
          <a:p>
            <a:pPr>
              <a:buFont typeface="Arial" pitchFamily="34" charset="0"/>
              <a:buChar char="•"/>
            </a:pP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Accurate and instant diagnosis of particular disease. </a:t>
            </a:r>
          </a:p>
          <a:p>
            <a:pPr>
              <a:buFont typeface="Arial" pitchFamily="34" charset="0"/>
              <a:buChar char="•"/>
            </a:pP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To provide remedy for disease that is detected.</a:t>
            </a:r>
          </a:p>
          <a:p>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SKNCOE BE (E &amp; TC)  2019-20</a:t>
            </a:r>
            <a:endParaRPr lang="en-US" dirty="0"/>
          </a:p>
        </p:txBody>
      </p:sp>
    </p:spTree>
    <p:extLst>
      <p:ext uri="{BB962C8B-B14F-4D97-AF65-F5344CB8AC3E}">
        <p14:creationId xmlns="" xmlns:p14="http://schemas.microsoft.com/office/powerpoint/2010/main" val="2850710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685800"/>
            <a:ext cx="6553200" cy="584775"/>
          </a:xfrm>
          <a:prstGeom prst="rect">
            <a:avLst/>
          </a:prstGeom>
          <a:noFill/>
        </p:spPr>
        <p:txBody>
          <a:bodyPr wrap="square" rtlCol="0">
            <a:spAutoFit/>
          </a:bodyPr>
          <a:lstStyle/>
          <a:p>
            <a:r>
              <a:rPr lang="en-US" sz="3200" b="1" dirty="0" smtClean="0">
                <a:latin typeface="Arial" pitchFamily="34" charset="0"/>
                <a:cs typeface="Arial" pitchFamily="34" charset="0"/>
              </a:rPr>
              <a:t>Proposed Solution </a:t>
            </a:r>
            <a:endParaRPr lang="en-US" sz="3200" b="1" dirty="0">
              <a:latin typeface="Arial" pitchFamily="34" charset="0"/>
              <a:cs typeface="Arial" pitchFamily="34" charset="0"/>
            </a:endParaRPr>
          </a:p>
        </p:txBody>
      </p:sp>
      <p:sp>
        <p:nvSpPr>
          <p:cNvPr id="4" name="TextBox 3"/>
          <p:cNvSpPr txBox="1"/>
          <p:nvPr/>
        </p:nvSpPr>
        <p:spPr>
          <a:xfrm>
            <a:off x="4419600" y="1295400"/>
            <a:ext cx="4343400" cy="5940088"/>
          </a:xfrm>
          <a:prstGeom prst="rect">
            <a:avLst/>
          </a:prstGeom>
          <a:noFill/>
        </p:spPr>
        <p:txBody>
          <a:bodyPr wrap="square" rtlCol="0">
            <a:spAutoFit/>
          </a:bodyPr>
          <a:lstStyle/>
          <a:p>
            <a:pPr marL="457200" indent="-329760">
              <a:lnSpc>
                <a:spcPct val="100000"/>
              </a:lnSpc>
              <a:buClr>
                <a:srgbClr val="000000"/>
              </a:buClr>
              <a:buFont typeface="Old Standard TT"/>
              <a:buAutoNum type="arabicPeriod"/>
            </a:pPr>
            <a:r>
              <a:rPr lang="en-IN" sz="2400" spc="-1" dirty="0" smtClean="0">
                <a:solidFill>
                  <a:srgbClr val="000000"/>
                </a:solidFill>
                <a:uFill>
                  <a:solidFill>
                    <a:srgbClr val="FFFFFF"/>
                  </a:solidFill>
                </a:uFill>
                <a:latin typeface="Times New Roman" pitchFamily="18" charset="0"/>
                <a:ea typeface="Old Standard TT"/>
                <a:cs typeface="Times New Roman" pitchFamily="18" charset="0"/>
              </a:rPr>
              <a:t>An android application that facilitates farmers, scientists and botanists to detect the type of plant or crops, detect pests and any other kind of diseases in them.</a:t>
            </a:r>
            <a:endParaRPr lang="en-IN" sz="2400" spc="-1" dirty="0" smtClean="0">
              <a:solidFill>
                <a:srgbClr val="000000"/>
              </a:solidFill>
              <a:uFill>
                <a:solidFill>
                  <a:srgbClr val="FFFFFF"/>
                </a:solidFill>
              </a:uFill>
              <a:latin typeface="Times New Roman" pitchFamily="18" charset="0"/>
              <a:cs typeface="Times New Roman" pitchFamily="18" charset="0"/>
            </a:endParaRPr>
          </a:p>
          <a:p>
            <a:pPr marL="457200" indent="-329760">
              <a:lnSpc>
                <a:spcPct val="100000"/>
              </a:lnSpc>
              <a:buClr>
                <a:srgbClr val="000000"/>
              </a:buClr>
              <a:buFont typeface="Old Standard TT"/>
              <a:buAutoNum type="arabicPeriod"/>
            </a:pPr>
            <a:r>
              <a:rPr lang="en-IN" sz="2400" spc="-1" dirty="0" smtClean="0">
                <a:solidFill>
                  <a:srgbClr val="000000"/>
                </a:solidFill>
                <a:uFill>
                  <a:solidFill>
                    <a:srgbClr val="FFFFFF"/>
                  </a:solidFill>
                </a:uFill>
                <a:latin typeface="Times New Roman" pitchFamily="18" charset="0"/>
                <a:ea typeface="Old Standard TT"/>
                <a:cs typeface="Times New Roman" pitchFamily="18" charset="0"/>
              </a:rPr>
              <a:t>The app sends the image of the plant to the server where it is analysed using CNN classifier model.</a:t>
            </a:r>
            <a:endParaRPr lang="en-IN" sz="2400" spc="-1" dirty="0" smtClean="0">
              <a:solidFill>
                <a:srgbClr val="000000"/>
              </a:solidFill>
              <a:uFill>
                <a:solidFill>
                  <a:srgbClr val="FFFFFF"/>
                </a:solidFill>
              </a:uFill>
              <a:latin typeface="Times New Roman" pitchFamily="18" charset="0"/>
              <a:cs typeface="Times New Roman" pitchFamily="18" charset="0"/>
            </a:endParaRPr>
          </a:p>
          <a:p>
            <a:pPr marL="457200" indent="-329760">
              <a:lnSpc>
                <a:spcPct val="100000"/>
              </a:lnSpc>
              <a:buClr>
                <a:srgbClr val="000000"/>
              </a:buClr>
              <a:buFont typeface="Old Standard TT"/>
              <a:buAutoNum type="arabicPeriod"/>
            </a:pPr>
            <a:r>
              <a:rPr lang="en-IN" sz="2400" spc="-1" dirty="0" smtClean="0">
                <a:solidFill>
                  <a:srgbClr val="000000"/>
                </a:solidFill>
                <a:uFill>
                  <a:solidFill>
                    <a:srgbClr val="FFFFFF"/>
                  </a:solidFill>
                </a:uFill>
                <a:latin typeface="Times New Roman" pitchFamily="18" charset="0"/>
                <a:ea typeface="Old Standard TT"/>
                <a:cs typeface="Times New Roman" pitchFamily="18" charset="0"/>
              </a:rPr>
              <a:t>Once detected, the disease and its solutions are displayed to the user. Also the closest pesticides selling </a:t>
            </a:r>
            <a:r>
              <a:rPr lang="en-IN" sz="2400" spc="-1" dirty="0" err="1" smtClean="0">
                <a:solidFill>
                  <a:srgbClr val="000000"/>
                </a:solidFill>
                <a:uFill>
                  <a:solidFill>
                    <a:srgbClr val="FFFFFF"/>
                  </a:solidFill>
                </a:uFill>
                <a:latin typeface="Times New Roman" pitchFamily="18" charset="0"/>
                <a:ea typeface="Old Standard TT"/>
                <a:cs typeface="Times New Roman" pitchFamily="18" charset="0"/>
              </a:rPr>
              <a:t>centers</a:t>
            </a:r>
            <a:r>
              <a:rPr lang="en-IN" sz="2400" spc="-1" dirty="0" smtClean="0">
                <a:solidFill>
                  <a:srgbClr val="000000"/>
                </a:solidFill>
                <a:uFill>
                  <a:solidFill>
                    <a:srgbClr val="FFFFFF"/>
                  </a:solidFill>
                </a:uFill>
                <a:latin typeface="Times New Roman" pitchFamily="18" charset="0"/>
                <a:ea typeface="Old Standard TT"/>
                <a:cs typeface="Times New Roman" pitchFamily="18" charset="0"/>
              </a:rPr>
              <a:t> are suggested.</a:t>
            </a:r>
            <a:endParaRPr lang="en-IN" sz="2400" spc="-1" dirty="0" smtClean="0">
              <a:solidFill>
                <a:srgbClr val="000000"/>
              </a:solidFill>
              <a:uFill>
                <a:solidFill>
                  <a:srgbClr val="FFFFFF"/>
                </a:solidFill>
              </a:uFill>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5" name="Shape 80"/>
          <p:cNvPicPr/>
          <p:nvPr/>
        </p:nvPicPr>
        <p:blipFill>
          <a:blip r:embed="rId2"/>
          <a:stretch/>
        </p:blipFill>
        <p:spPr>
          <a:xfrm>
            <a:off x="533400" y="3962400"/>
            <a:ext cx="3778560" cy="2626080"/>
          </a:xfrm>
          <a:prstGeom prst="rect">
            <a:avLst/>
          </a:prstGeom>
          <a:ln>
            <a:noFill/>
          </a:ln>
        </p:spPr>
      </p:pic>
      <p:pic>
        <p:nvPicPr>
          <p:cNvPr id="6" name="Picture 5" descr="6e3fca10-be50-4074-ada4-3122e864d4e0___GH_HL Leaf 294.1.JPG"/>
          <p:cNvPicPr>
            <a:picLocks noChangeAspect="1"/>
          </p:cNvPicPr>
          <p:nvPr/>
        </p:nvPicPr>
        <p:blipFill>
          <a:blip r:embed="rId3"/>
          <a:stretch>
            <a:fillRect/>
          </a:stretch>
        </p:blipFill>
        <p:spPr>
          <a:xfrm>
            <a:off x="533400" y="1447800"/>
            <a:ext cx="3810000" cy="2438400"/>
          </a:xfrm>
          <a:prstGeom prst="rect">
            <a:avLst/>
          </a:prstGeom>
        </p:spPr>
      </p:pic>
      <p:sp>
        <p:nvSpPr>
          <p:cNvPr id="7" name="Footer Placeholder 6"/>
          <p:cNvSpPr>
            <a:spLocks noGrp="1"/>
          </p:cNvSpPr>
          <p:nvPr>
            <p:ph type="ftr" sz="quarter" idx="11"/>
          </p:nvPr>
        </p:nvSpPr>
        <p:spPr/>
        <p:txBody>
          <a:bodyPr/>
          <a:lstStyle/>
          <a:p>
            <a:r>
              <a:rPr lang="en-US" smtClean="0"/>
              <a:t>SKNCOE BE (E &amp; TC)  2019-20</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SKNCOE BE (E &amp; TC)  2019-20</a:t>
            </a:r>
            <a:endParaRPr lang="en-US" dirty="0"/>
          </a:p>
        </p:txBody>
      </p:sp>
      <p:sp>
        <p:nvSpPr>
          <p:cNvPr id="3" name="TextBox 2"/>
          <p:cNvSpPr txBox="1"/>
          <p:nvPr/>
        </p:nvSpPr>
        <p:spPr>
          <a:xfrm>
            <a:off x="533400" y="152400"/>
            <a:ext cx="7848600" cy="584775"/>
          </a:xfrm>
          <a:prstGeom prst="rect">
            <a:avLst/>
          </a:prstGeom>
          <a:noFill/>
        </p:spPr>
        <p:txBody>
          <a:bodyPr wrap="square" rtlCol="0">
            <a:spAutoFit/>
          </a:bodyPr>
          <a:lstStyle/>
          <a:p>
            <a:r>
              <a:rPr lang="en-US" sz="3200" b="1" dirty="0" smtClean="0">
                <a:latin typeface="Arial" pitchFamily="34" charset="0"/>
                <a:cs typeface="Arial" pitchFamily="34" charset="0"/>
              </a:rPr>
              <a:t>Literature survey</a:t>
            </a:r>
            <a:endParaRPr lang="en-US" sz="3200" b="1"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002189736"/>
              </p:ext>
            </p:extLst>
          </p:nvPr>
        </p:nvGraphicFramePr>
        <p:xfrm>
          <a:off x="266700" y="773032"/>
          <a:ext cx="8382000" cy="5900252"/>
        </p:xfrm>
        <a:graphic>
          <a:graphicData uri="http://schemas.openxmlformats.org/drawingml/2006/table">
            <a:tbl>
              <a:tblPr firstRow="1" bandRow="1">
                <a:tableStyleId>{EB344D84-9AFB-497E-A393-DC336BA19D2E}</a:tableStyleId>
              </a:tblPr>
              <a:tblGrid>
                <a:gridCol w="685800"/>
                <a:gridCol w="1676400"/>
                <a:gridCol w="1752600"/>
                <a:gridCol w="2438400"/>
                <a:gridCol w="1828800"/>
              </a:tblGrid>
              <a:tr h="863703">
                <a:tc>
                  <a:txBody>
                    <a:bodyPr/>
                    <a:lstStyle/>
                    <a:p>
                      <a:r>
                        <a:rPr lang="en-US" dirty="0" smtClean="0"/>
                        <a:t>Ref </a:t>
                      </a:r>
                    </a:p>
                    <a:p>
                      <a:r>
                        <a:rPr lang="en-US" dirty="0" smtClean="0"/>
                        <a:t>No.</a:t>
                      </a:r>
                      <a:endParaRPr lang="en-US" dirty="0"/>
                    </a:p>
                  </a:txBody>
                  <a:tcPr/>
                </a:tc>
                <a:tc>
                  <a:txBody>
                    <a:bodyPr/>
                    <a:lstStyle/>
                    <a:p>
                      <a:pPr algn="ctr"/>
                      <a:r>
                        <a:rPr lang="en-US" dirty="0" smtClean="0"/>
                        <a:t>Title</a:t>
                      </a:r>
                      <a:endParaRPr lang="en-US" dirty="0"/>
                    </a:p>
                  </a:txBody>
                  <a:tcPr/>
                </a:tc>
                <a:tc>
                  <a:txBody>
                    <a:bodyPr/>
                    <a:lstStyle/>
                    <a:p>
                      <a:r>
                        <a:rPr lang="en-US" dirty="0" smtClean="0"/>
                        <a:t>Technology/</a:t>
                      </a:r>
                    </a:p>
                    <a:p>
                      <a:r>
                        <a:rPr lang="en-US" dirty="0" smtClean="0"/>
                        <a:t>Algorithm</a:t>
                      </a:r>
                      <a:endParaRPr lang="en-US" dirty="0"/>
                    </a:p>
                  </a:txBody>
                  <a:tcPr/>
                </a:tc>
                <a:tc>
                  <a:txBody>
                    <a:bodyPr/>
                    <a:lstStyle/>
                    <a:p>
                      <a:pPr algn="ctr"/>
                      <a:r>
                        <a:rPr lang="en-US" dirty="0" smtClean="0"/>
                        <a:t>Details</a:t>
                      </a:r>
                      <a:endParaRPr lang="en-US" dirty="0"/>
                    </a:p>
                  </a:txBody>
                  <a:tcPr/>
                </a:tc>
                <a:tc>
                  <a:txBody>
                    <a:bodyPr/>
                    <a:lstStyle/>
                    <a:p>
                      <a:r>
                        <a:rPr lang="en-US" dirty="0" smtClean="0"/>
                        <a:t>Limitations/Future Scope</a:t>
                      </a:r>
                      <a:endParaRPr lang="en-US" dirty="0"/>
                    </a:p>
                  </a:txBody>
                  <a:tcPr/>
                </a:tc>
              </a:tr>
              <a:tr h="2476229">
                <a:tc>
                  <a:txBody>
                    <a:bodyPr/>
                    <a:lstStyle/>
                    <a:p>
                      <a:r>
                        <a:rPr lang="en-US" dirty="0" smtClean="0"/>
                        <a:t>[1]</a:t>
                      </a:r>
                      <a:endParaRPr lang="en-US" dirty="0"/>
                    </a:p>
                  </a:txBody>
                  <a:tcPr/>
                </a:tc>
                <a:tc>
                  <a:txBody>
                    <a:bodyPr/>
                    <a:lstStyle/>
                    <a:p>
                      <a:r>
                        <a:rPr lang="en-US" sz="1800" kern="1200" dirty="0" smtClean="0">
                          <a:effectLst/>
                        </a:rPr>
                        <a:t>Identification of Maize Leaf Diseases Using</a:t>
                      </a:r>
                    </a:p>
                    <a:p>
                      <a:r>
                        <a:rPr lang="en-US" sz="1800" kern="1200" dirty="0" smtClean="0">
                          <a:effectLst/>
                        </a:rPr>
                        <a:t>Improved Deep Convolutional Neural Networks</a:t>
                      </a:r>
                      <a:endParaRPr lang="en-US" dirty="0"/>
                    </a:p>
                  </a:txBody>
                  <a:tcPr/>
                </a:tc>
                <a:tc>
                  <a:txBody>
                    <a:bodyPr/>
                    <a:lstStyle/>
                    <a:p>
                      <a:r>
                        <a:rPr lang="en-US" sz="1800" kern="1200" dirty="0" smtClean="0">
                          <a:effectLst/>
                        </a:rPr>
                        <a:t>Deep learning,</a:t>
                      </a:r>
                    </a:p>
                    <a:p>
                      <a:r>
                        <a:rPr lang="en-US" sz="1800" kern="1200" dirty="0" smtClean="0">
                          <a:effectLst/>
                        </a:rPr>
                        <a:t>convolutional neural </a:t>
                      </a:r>
                      <a:r>
                        <a:rPr lang="en-US" sz="1800" kern="1200" dirty="0" err="1" smtClean="0">
                          <a:effectLst/>
                        </a:rPr>
                        <a:t>networks,image</a:t>
                      </a:r>
                      <a:r>
                        <a:rPr lang="en-US" sz="1800" kern="1200" dirty="0" smtClean="0">
                          <a:effectLst/>
                        </a:rPr>
                        <a:t> processing</a:t>
                      </a:r>
                      <a:endParaRPr lang="en-US" dirty="0"/>
                    </a:p>
                  </a:txBody>
                  <a:tcPr/>
                </a:tc>
                <a:tc>
                  <a:txBody>
                    <a:bodyPr/>
                    <a:lstStyle/>
                    <a:p>
                      <a:r>
                        <a:rPr lang="en-US" dirty="0" err="1" smtClean="0"/>
                        <a:t>GoogLeNet</a:t>
                      </a:r>
                      <a:r>
                        <a:rPr lang="en-US" dirty="0" smtClean="0"/>
                        <a:t> and Cifar10 models are used to train and test maize leaf</a:t>
                      </a:r>
                      <a:r>
                        <a:rPr lang="en-US" baseline="0" dirty="0" smtClean="0"/>
                        <a:t> images achieves 98.9% and 98.8% accuracy respectively.</a:t>
                      </a:r>
                      <a:endParaRPr lang="en-US" dirty="0"/>
                    </a:p>
                  </a:txBody>
                  <a:tcPr/>
                </a:tc>
                <a:tc>
                  <a:txBody>
                    <a:bodyPr/>
                    <a:lstStyle/>
                    <a:p>
                      <a:r>
                        <a:rPr lang="en-US" dirty="0" smtClean="0"/>
                        <a:t>More complex.</a:t>
                      </a:r>
                    </a:p>
                    <a:p>
                      <a:r>
                        <a:rPr lang="en-US" dirty="0" smtClean="0"/>
                        <a:t>For quick and reasonable judgment  trained model can be</a:t>
                      </a:r>
                      <a:r>
                        <a:rPr lang="en-US" baseline="0" dirty="0" smtClean="0"/>
                        <a:t> combined with mobile devices.</a:t>
                      </a:r>
                      <a:endParaRPr lang="en-US" dirty="0"/>
                    </a:p>
                  </a:txBody>
                  <a:tcPr/>
                </a:tc>
              </a:tr>
              <a:tr h="2495152">
                <a:tc>
                  <a:txBody>
                    <a:bodyPr/>
                    <a:lstStyle/>
                    <a:p>
                      <a:r>
                        <a:rPr lang="en-US" dirty="0" smtClean="0"/>
                        <a:t>[2]</a:t>
                      </a:r>
                      <a:endParaRPr lang="en-US" dirty="0"/>
                    </a:p>
                  </a:txBody>
                  <a:tcPr/>
                </a:tc>
                <a:tc>
                  <a:txBody>
                    <a:bodyPr/>
                    <a:lstStyle/>
                    <a:p>
                      <a:r>
                        <a:rPr lang="en-US" sz="1800" kern="1200" dirty="0" smtClean="0">
                          <a:effectLst/>
                        </a:rPr>
                        <a:t>Diagnosis of Diseases on Cotton Leaves Using</a:t>
                      </a:r>
                    </a:p>
                    <a:p>
                      <a:r>
                        <a:rPr lang="en-US" sz="1800" kern="1200" dirty="0" smtClean="0">
                          <a:effectLst/>
                        </a:rPr>
                        <a:t>Principal Component Analysis Classifier</a:t>
                      </a:r>
                      <a:endParaRPr lang="en-US" dirty="0"/>
                    </a:p>
                  </a:txBody>
                  <a:tcPr/>
                </a:tc>
                <a:tc>
                  <a:txBody>
                    <a:bodyPr/>
                    <a:lstStyle/>
                    <a:p>
                      <a:r>
                        <a:rPr lang="en-US" sz="1800" kern="1200" dirty="0" smtClean="0">
                          <a:effectLst/>
                        </a:rPr>
                        <a:t>Principle Component Analysis</a:t>
                      </a:r>
                    </a:p>
                    <a:p>
                      <a:r>
                        <a:rPr lang="en-US" sz="1800" kern="1200" dirty="0" smtClean="0">
                          <a:effectLst/>
                        </a:rPr>
                        <a:t>(PCA), Nearest </a:t>
                      </a:r>
                      <a:r>
                        <a:rPr lang="en-US" sz="1800" kern="1200" dirty="0" err="1" smtClean="0">
                          <a:effectLst/>
                        </a:rPr>
                        <a:t>Neighbourhood</a:t>
                      </a:r>
                      <a:r>
                        <a:rPr lang="en-US" sz="1800" kern="1200" dirty="0" smtClean="0">
                          <a:effectLst/>
                        </a:rPr>
                        <a:t> Classifier (KNN)</a:t>
                      </a:r>
                      <a:endParaRPr lang="en-US" dirty="0"/>
                    </a:p>
                  </a:txBody>
                  <a:tcPr/>
                </a:tc>
                <a:tc>
                  <a:txBody>
                    <a:bodyPr/>
                    <a:lstStyle/>
                    <a:p>
                      <a:r>
                        <a:rPr lang="en-US" sz="1800" kern="1200" dirty="0" smtClean="0">
                          <a:effectLst/>
                        </a:rPr>
                        <a:t>PCA</a:t>
                      </a:r>
                      <a:r>
                        <a:rPr lang="en-US" sz="1800" kern="1200" baseline="0" dirty="0" smtClean="0">
                          <a:effectLst/>
                        </a:rPr>
                        <a:t> will provide best results to detect various diseases on cotton leaves. </a:t>
                      </a:r>
                      <a:endParaRPr lang="en-US" sz="1800" kern="1200" dirty="0" smtClean="0">
                        <a:effectLst/>
                      </a:endParaRPr>
                    </a:p>
                    <a:p>
                      <a:r>
                        <a:rPr lang="en-US" sz="1800" kern="1200" dirty="0" smtClean="0">
                          <a:effectLst/>
                        </a:rPr>
                        <a:t>The frequency of detected diseases on cotton leaves are 28% .</a:t>
                      </a:r>
                      <a:endParaRPr lang="en-US" dirty="0"/>
                    </a:p>
                  </a:txBody>
                  <a:tcPr/>
                </a:tc>
                <a:tc>
                  <a:txBody>
                    <a:bodyPr/>
                    <a:lstStyle/>
                    <a:p>
                      <a:r>
                        <a:rPr lang="en-US" dirty="0" smtClean="0"/>
                        <a:t>Some</a:t>
                      </a:r>
                      <a:r>
                        <a:rPr lang="en-US" baseline="0" dirty="0" smtClean="0"/>
                        <a:t> </a:t>
                      </a:r>
                      <a:r>
                        <a:rPr lang="en-US" sz="1800" kern="1200" baseline="0" dirty="0" smtClean="0">
                          <a:effectLst/>
                        </a:rPr>
                        <a:t>diseases  are having similar </a:t>
                      </a:r>
                      <a:r>
                        <a:rPr lang="en-US" sz="1800" kern="1200" baseline="0" dirty="0" err="1" smtClean="0">
                          <a:effectLst/>
                        </a:rPr>
                        <a:t>colour</a:t>
                      </a:r>
                      <a:r>
                        <a:rPr lang="en-US" sz="1800" kern="1200" baseline="0" dirty="0" smtClean="0">
                          <a:effectLst/>
                        </a:rPr>
                        <a:t> pattern due to which KNN can not classify them well.</a:t>
                      </a:r>
                    </a:p>
                    <a:p>
                      <a:r>
                        <a:rPr lang="en-US" dirty="0" smtClean="0"/>
                        <a:t>More robust classifier.</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000bf685-b305-408b-91f4-37030f8e62db___GH_HL Leaf 308.1.JPG"/>
          <p:cNvPicPr>
            <a:picLocks noChangeAspect="1"/>
          </p:cNvPicPr>
          <p:nvPr/>
        </p:nvPicPr>
        <p:blipFill>
          <a:blip r:embed="rId2"/>
          <a:stretch>
            <a:fillRect/>
          </a:stretch>
        </p:blipFill>
        <p:spPr>
          <a:xfrm>
            <a:off x="228600" y="228600"/>
            <a:ext cx="1752600" cy="2971800"/>
          </a:xfrm>
          <a:prstGeom prst="rect">
            <a:avLst/>
          </a:prstGeom>
        </p:spPr>
      </p:pic>
      <p:pic>
        <p:nvPicPr>
          <p:cNvPr id="4" name="Picture 3" descr="mobile-phone-n.jpg"/>
          <p:cNvPicPr>
            <a:picLocks noChangeAspect="1"/>
          </p:cNvPicPr>
          <p:nvPr/>
        </p:nvPicPr>
        <p:blipFill>
          <a:blip r:embed="rId3"/>
          <a:stretch>
            <a:fillRect/>
          </a:stretch>
        </p:blipFill>
        <p:spPr>
          <a:xfrm>
            <a:off x="3581400" y="381000"/>
            <a:ext cx="2743200" cy="2571750"/>
          </a:xfrm>
          <a:prstGeom prst="rect">
            <a:avLst/>
          </a:prstGeom>
        </p:spPr>
      </p:pic>
      <p:pic>
        <p:nvPicPr>
          <p:cNvPr id="5" name="Picture 4" descr="server.jpg"/>
          <p:cNvPicPr>
            <a:picLocks noChangeAspect="1"/>
          </p:cNvPicPr>
          <p:nvPr/>
        </p:nvPicPr>
        <p:blipFill>
          <a:blip r:embed="rId4"/>
          <a:stretch>
            <a:fillRect/>
          </a:stretch>
        </p:blipFill>
        <p:spPr>
          <a:xfrm>
            <a:off x="6400800" y="609600"/>
            <a:ext cx="2381250" cy="1981200"/>
          </a:xfrm>
          <a:prstGeom prst="rect">
            <a:avLst/>
          </a:prstGeom>
        </p:spPr>
      </p:pic>
      <p:pic>
        <p:nvPicPr>
          <p:cNvPr id="6" name="Picture 5" descr="LeNet5_Featured-Image.jpg"/>
          <p:cNvPicPr>
            <a:picLocks noChangeAspect="1"/>
          </p:cNvPicPr>
          <p:nvPr/>
        </p:nvPicPr>
        <p:blipFill>
          <a:blip r:embed="rId5"/>
          <a:stretch>
            <a:fillRect/>
          </a:stretch>
        </p:blipFill>
        <p:spPr>
          <a:xfrm>
            <a:off x="5486400" y="3886200"/>
            <a:ext cx="3378200" cy="2152650"/>
          </a:xfrm>
          <a:prstGeom prst="rect">
            <a:avLst/>
          </a:prstGeom>
        </p:spPr>
      </p:pic>
      <p:sp>
        <p:nvSpPr>
          <p:cNvPr id="7" name="Right Arrow 6"/>
          <p:cNvSpPr/>
          <p:nvPr/>
        </p:nvSpPr>
        <p:spPr>
          <a:xfrm>
            <a:off x="2133600" y="137160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257800" y="1371600"/>
            <a:ext cx="9906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858000" y="2667000"/>
            <a:ext cx="6096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3886200" y="3200400"/>
            <a:ext cx="914400" cy="2133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14800" y="4876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7200" y="5715000"/>
            <a:ext cx="35814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Fig. Flow Diagram</a:t>
            </a:r>
            <a:endParaRPr lang="en-US" sz="2800" dirty="0">
              <a:latin typeface="Times New Roman" pitchFamily="18" charset="0"/>
              <a:cs typeface="Times New Roman" pitchFamily="18" charset="0"/>
            </a:endParaRPr>
          </a:p>
        </p:txBody>
      </p:sp>
      <p:sp>
        <p:nvSpPr>
          <p:cNvPr id="14" name="Footer Placeholder 13"/>
          <p:cNvSpPr>
            <a:spLocks noGrp="1"/>
          </p:cNvSpPr>
          <p:nvPr>
            <p:ph type="ftr" sz="quarter" idx="11"/>
          </p:nvPr>
        </p:nvSpPr>
        <p:spPr/>
        <p:txBody>
          <a:bodyPr/>
          <a:lstStyle/>
          <a:p>
            <a:r>
              <a:rPr lang="en-US" smtClean="0"/>
              <a:t>SKNCOE BE (E &amp; TC)  2019-20</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674332"/>
            <a:ext cx="8001000" cy="4401205"/>
          </a:xfrm>
          <a:prstGeom prst="rect">
            <a:avLst/>
          </a:prstGeom>
          <a:noFill/>
        </p:spPr>
        <p:txBody>
          <a:bodyPr wrap="square" rtlCol="0">
            <a:spAutoFit/>
          </a:bodyPr>
          <a:lstStyle/>
          <a:p>
            <a:pPr algn="just"/>
            <a:r>
              <a:rPr lang="en-US" sz="2800" dirty="0" err="1" smtClean="0">
                <a:latin typeface="Times New Roman" pitchFamily="18" charset="0"/>
                <a:cs typeface="Times New Roman" pitchFamily="18" charset="0"/>
              </a:rPr>
              <a:t>Convolutional</a:t>
            </a:r>
            <a:r>
              <a:rPr lang="en-US" sz="2800" dirty="0" smtClean="0">
                <a:latin typeface="Times New Roman" pitchFamily="18" charset="0"/>
                <a:cs typeface="Times New Roman" pitchFamily="18" charset="0"/>
              </a:rPr>
              <a:t> Neural Network (CNN) models were developed to perform plant disease detection and diagnosis using simple leaves images of healthy and diseased </a:t>
            </a:r>
            <a:r>
              <a:rPr lang="en-US" sz="2800" dirty="0" err="1" smtClean="0">
                <a:latin typeface="Times New Roman" pitchFamily="18" charset="0"/>
                <a:cs typeface="Times New Roman" pitchFamily="18" charset="0"/>
              </a:rPr>
              <a:t>plants,through</a:t>
            </a:r>
            <a:r>
              <a:rPr lang="en-US" sz="2800" dirty="0" smtClean="0">
                <a:latin typeface="Times New Roman" pitchFamily="18" charset="0"/>
                <a:cs typeface="Times New Roman" pitchFamily="18" charset="0"/>
              </a:rPr>
              <a:t> deep learning methodologies. It detects the plant disease from the snapshot of the plant </a:t>
            </a:r>
            <a:r>
              <a:rPr lang="en-US" sz="2800" dirty="0" err="1" smtClean="0">
                <a:latin typeface="Times New Roman" pitchFamily="18" charset="0"/>
                <a:cs typeface="Times New Roman" pitchFamily="18" charset="0"/>
              </a:rPr>
              <a:t>leaf.All</a:t>
            </a:r>
            <a:r>
              <a:rPr lang="en-US" sz="2800" dirty="0" smtClean="0">
                <a:latin typeface="Times New Roman" pitchFamily="18" charset="0"/>
                <a:cs typeface="Times New Roman" pitchFamily="18" charset="0"/>
              </a:rPr>
              <a:t> farmer/User has to do is capture the plant leaf image from app in his mobile. The app will send this image to our AI system. Our AI will detect the disease form the image and send back the disease </a:t>
            </a:r>
            <a:r>
              <a:rPr lang="en-US" sz="2800" dirty="0" err="1" smtClean="0">
                <a:latin typeface="Times New Roman" pitchFamily="18" charset="0"/>
                <a:cs typeface="Times New Roman" pitchFamily="18" charset="0"/>
              </a:rPr>
              <a:t>name,remedies</a:t>
            </a:r>
            <a:r>
              <a:rPr lang="en-US" sz="2800" dirty="0" smtClean="0">
                <a:latin typeface="Times New Roman" pitchFamily="18" charset="0"/>
                <a:cs typeface="Times New Roman" pitchFamily="18" charset="0"/>
              </a:rPr>
              <a:t>, and precautions to the user.</a:t>
            </a:r>
            <a:endParaRPr lang="en-US" sz="2800" dirty="0"/>
          </a:p>
        </p:txBody>
      </p:sp>
      <p:sp>
        <p:nvSpPr>
          <p:cNvPr id="4" name="Footer Placeholder 3"/>
          <p:cNvSpPr>
            <a:spLocks noGrp="1"/>
          </p:cNvSpPr>
          <p:nvPr>
            <p:ph type="ftr" sz="quarter" idx="11"/>
          </p:nvPr>
        </p:nvSpPr>
        <p:spPr/>
        <p:txBody>
          <a:bodyPr/>
          <a:lstStyle/>
          <a:p>
            <a:r>
              <a:rPr lang="en-US" smtClean="0"/>
              <a:t>SKNCOE BE (E &amp; TC)  2019-20</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SKNCOE BE (E &amp; TC)  2019-20</a:t>
            </a:r>
            <a:endParaRPr lang="en-US" dirty="0"/>
          </a:p>
        </p:txBody>
      </p:sp>
      <p:sp>
        <p:nvSpPr>
          <p:cNvPr id="3" name="TextBox 2"/>
          <p:cNvSpPr txBox="1"/>
          <p:nvPr/>
        </p:nvSpPr>
        <p:spPr>
          <a:xfrm>
            <a:off x="228600" y="457200"/>
            <a:ext cx="8458200" cy="3139321"/>
          </a:xfrm>
          <a:prstGeom prst="rect">
            <a:avLst/>
          </a:prstGeom>
          <a:noFill/>
        </p:spPr>
        <p:txBody>
          <a:bodyPr wrap="square" rtlCol="0">
            <a:spAutoFit/>
          </a:bodyPr>
          <a:lstStyle/>
          <a:p>
            <a:r>
              <a:rPr lang="en-US" sz="6600" dirty="0" smtClean="0"/>
              <a:t>The Problem Is</a:t>
            </a:r>
          </a:p>
          <a:p>
            <a:r>
              <a:rPr lang="en-US" sz="6600" dirty="0" smtClean="0"/>
              <a:t> Solved In 4</a:t>
            </a:r>
          </a:p>
          <a:p>
            <a:r>
              <a:rPr lang="en-US" sz="6600" dirty="0" smtClean="0"/>
              <a:t> Phases:</a:t>
            </a:r>
            <a:endParaRPr lang="en-US" sz="6600" dirty="0"/>
          </a:p>
        </p:txBody>
      </p:sp>
      <p:sp>
        <p:nvSpPr>
          <p:cNvPr id="4" name="TextBox 3"/>
          <p:cNvSpPr txBox="1"/>
          <p:nvPr/>
        </p:nvSpPr>
        <p:spPr>
          <a:xfrm>
            <a:off x="228600" y="3962400"/>
            <a:ext cx="8610600" cy="1569660"/>
          </a:xfrm>
          <a:prstGeom prst="rect">
            <a:avLst/>
          </a:prstGeom>
          <a:noFill/>
        </p:spPr>
        <p:txBody>
          <a:bodyPr wrap="square" rtlCol="0">
            <a:spAutoFit/>
          </a:bodyPr>
          <a:lstStyle/>
          <a:p>
            <a:r>
              <a:rPr lang="en-US" sz="2400" dirty="0" smtClean="0">
                <a:latin typeface="Times New Roman" pitchFamily="18" charset="0"/>
                <a:cs typeface="Times New Roman" pitchFamily="18" charset="0"/>
              </a:rPr>
              <a:t>PHASE 1.  COLLECTION OF DATASET</a:t>
            </a:r>
          </a:p>
          <a:p>
            <a:r>
              <a:rPr lang="en-US" sz="2400" dirty="0" smtClean="0">
                <a:latin typeface="Times New Roman" pitchFamily="18" charset="0"/>
                <a:cs typeface="Times New Roman" pitchFamily="18" charset="0"/>
              </a:rPr>
              <a:t>PHASE 2.  TRAINING</a:t>
            </a:r>
          </a:p>
          <a:p>
            <a:r>
              <a:rPr lang="en-US" sz="2400" dirty="0" smtClean="0">
                <a:latin typeface="Times New Roman" pitchFamily="18" charset="0"/>
                <a:cs typeface="Times New Roman" pitchFamily="18" charset="0"/>
              </a:rPr>
              <a:t>PHASE 3.  USER INTERFACE</a:t>
            </a:r>
          </a:p>
          <a:p>
            <a:r>
              <a:rPr lang="en-US" sz="2400" dirty="0" smtClean="0">
                <a:latin typeface="Times New Roman" pitchFamily="18" charset="0"/>
                <a:cs typeface="Times New Roman" pitchFamily="18" charset="0"/>
              </a:rPr>
              <a:t>PHASE 4.  TESTING</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12390</TotalTime>
  <Words>861</Words>
  <Application>Microsoft Office PowerPoint</Application>
  <PresentationFormat>On-screen Show (4:3)</PresentationFormat>
  <Paragraphs>118</Paragraphs>
  <Slides>17</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Flow</vt:lpstr>
      <vt:lpstr>Bitmap Image</vt:lpstr>
      <vt:lpstr>Slide 1</vt:lpstr>
      <vt:lpstr>PROJECT DOMAIN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DOMAIN</dc:title>
  <dc:creator>abc</dc:creator>
  <cp:lastModifiedBy>hp</cp:lastModifiedBy>
  <cp:revision>136</cp:revision>
  <dcterms:created xsi:type="dcterms:W3CDTF">2019-07-07T17:54:49Z</dcterms:created>
  <dcterms:modified xsi:type="dcterms:W3CDTF">2020-09-23T09:02:52Z</dcterms:modified>
</cp:coreProperties>
</file>