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71" r:id="rId2"/>
    <p:sldId id="272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72" y="-1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98E-6EE2-4174-B52D-8CA766B4A03F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E71F603-2CB0-47D2-8DF2-05314FF77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98E-6EE2-4174-B52D-8CA766B4A03F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F603-2CB0-47D2-8DF2-05314FF77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98E-6EE2-4174-B52D-8CA766B4A03F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F603-2CB0-47D2-8DF2-05314FF77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98E-6EE2-4174-B52D-8CA766B4A03F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E71F603-2CB0-47D2-8DF2-05314FF77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98E-6EE2-4174-B52D-8CA766B4A03F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F603-2CB0-47D2-8DF2-05314FF776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98E-6EE2-4174-B52D-8CA766B4A03F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F603-2CB0-47D2-8DF2-05314FF77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98E-6EE2-4174-B52D-8CA766B4A03F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E71F603-2CB0-47D2-8DF2-05314FF776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98E-6EE2-4174-B52D-8CA766B4A03F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F603-2CB0-47D2-8DF2-05314FF77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98E-6EE2-4174-B52D-8CA766B4A03F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F603-2CB0-47D2-8DF2-05314FF77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98E-6EE2-4174-B52D-8CA766B4A03F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F603-2CB0-47D2-8DF2-05314FF77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98E-6EE2-4174-B52D-8CA766B4A03F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F603-2CB0-47D2-8DF2-05314FF776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F61898E-6EE2-4174-B52D-8CA766B4A03F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E71F603-2CB0-47D2-8DF2-05314FF776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Object-Oriented Programming (OOP) Concepts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Presented by:</a:t>
            </a:r>
          </a:p>
          <a:p>
            <a:r>
              <a:rPr lang="en-US" i="1" dirty="0" smtClean="0"/>
              <a:t>PAWAR ANJALI ANANT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Date: 11/05/2025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Class: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 </a:t>
            </a:r>
            <a:r>
              <a:rPr lang="en-US" b="1" dirty="0" smtClean="0"/>
              <a:t>class</a:t>
            </a:r>
            <a:r>
              <a:rPr lang="en-US" dirty="0" smtClean="0"/>
              <a:t> is a </a:t>
            </a:r>
            <a:r>
              <a:rPr lang="en-US" b="1" dirty="0" smtClean="0"/>
              <a:t>blueprint</a:t>
            </a:r>
            <a:r>
              <a:rPr lang="en-US" dirty="0" smtClean="0"/>
              <a:t> or </a:t>
            </a:r>
            <a:r>
              <a:rPr lang="en-US" b="1" dirty="0" smtClean="0"/>
              <a:t>template</a:t>
            </a:r>
            <a:r>
              <a:rPr lang="en-US" dirty="0" smtClean="0"/>
              <a:t> for creating objects.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It defines </a:t>
            </a:r>
            <a:r>
              <a:rPr lang="en-US" b="1" dirty="0" smtClean="0"/>
              <a:t>attributes</a:t>
            </a:r>
            <a:r>
              <a:rPr lang="en-US" dirty="0" smtClean="0"/>
              <a:t> (data) and </a:t>
            </a:r>
            <a:r>
              <a:rPr lang="en-US" b="1" dirty="0" smtClean="0"/>
              <a:t>methods</a:t>
            </a:r>
            <a:r>
              <a:rPr lang="en-US" dirty="0" smtClean="0"/>
              <a:t> (functions) that its objects will have.</a:t>
            </a:r>
          </a:p>
          <a:p>
            <a:pPr>
              <a:buNone/>
            </a:pPr>
            <a:r>
              <a:rPr lang="en-US" dirty="0" smtClean="0"/>
              <a:t>Think of a class like a recipe.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 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 an </a:t>
            </a:r>
            <a:r>
              <a:rPr lang="en-US" b="1" dirty="0" smtClean="0"/>
              <a:t>instance</a:t>
            </a:r>
            <a:r>
              <a:rPr lang="en-US" dirty="0" smtClean="0"/>
              <a:t> of a class.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It represents a </a:t>
            </a:r>
            <a:r>
              <a:rPr lang="en-US" b="1" dirty="0" smtClean="0"/>
              <a:t>real-world entity</a:t>
            </a:r>
            <a:r>
              <a:rPr lang="en-US" dirty="0" smtClean="0"/>
              <a:t> created based on the class definition.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Think of an object as the actual dish made from the recipe.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# Define a class</a:t>
            </a:r>
          </a:p>
          <a:p>
            <a:pPr>
              <a:buNone/>
            </a:pPr>
            <a:r>
              <a:rPr lang="en-US" sz="2000" dirty="0" smtClean="0"/>
              <a:t>class Car:</a:t>
            </a:r>
          </a:p>
          <a:p>
            <a:pPr>
              <a:buNone/>
            </a:pPr>
            <a:r>
              <a:rPr lang="en-US" sz="2000" dirty="0" smtClean="0"/>
              <a:t>    def __init__(self, brand, color):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smtClean="0"/>
              <a:t>self.brand</a:t>
            </a:r>
            <a:r>
              <a:rPr lang="en-US" sz="2000" dirty="0" smtClean="0"/>
              <a:t> = brand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smtClean="0"/>
              <a:t>self.color</a:t>
            </a:r>
            <a:r>
              <a:rPr lang="en-US" sz="2000" dirty="0" smtClean="0"/>
              <a:t> = color</a:t>
            </a:r>
          </a:p>
          <a:p>
            <a:pPr>
              <a:buNone/>
            </a:pPr>
            <a:r>
              <a:rPr lang="en-US" sz="2000" dirty="0" smtClean="0"/>
              <a:t>    def drive(self):</a:t>
            </a:r>
          </a:p>
          <a:p>
            <a:pPr>
              <a:buNone/>
            </a:pPr>
            <a:r>
              <a:rPr lang="en-US" sz="2000" dirty="0" smtClean="0"/>
              <a:t>        print(</a:t>
            </a:r>
            <a:r>
              <a:rPr lang="en-US" sz="2000" dirty="0" smtClean="0"/>
              <a:t>f"The</a:t>
            </a:r>
            <a:r>
              <a:rPr lang="en-US" sz="2000" dirty="0" smtClean="0"/>
              <a:t> {</a:t>
            </a:r>
            <a:r>
              <a:rPr lang="en-US" sz="2000" dirty="0" smtClean="0"/>
              <a:t>self.color</a:t>
            </a:r>
            <a:r>
              <a:rPr lang="en-US" sz="2000" dirty="0" smtClean="0"/>
              <a:t>} {</a:t>
            </a:r>
            <a:r>
              <a:rPr lang="en-US" sz="2000" dirty="0" smtClean="0"/>
              <a:t>self.brand</a:t>
            </a:r>
            <a:r>
              <a:rPr lang="en-US" sz="2000" dirty="0" smtClean="0"/>
              <a:t>} is driving.")</a:t>
            </a:r>
          </a:p>
          <a:p>
            <a:pPr>
              <a:buNone/>
            </a:pPr>
            <a:r>
              <a:rPr lang="en-US" sz="2000" dirty="0" smtClean="0"/>
              <a:t># Create objects (instances of the Car class)</a:t>
            </a:r>
          </a:p>
          <a:p>
            <a:pPr>
              <a:buNone/>
            </a:pPr>
            <a:r>
              <a:rPr lang="en-US" sz="2000" dirty="0" smtClean="0"/>
              <a:t>car1 = Car("Toyota", "Red")</a:t>
            </a:r>
          </a:p>
          <a:p>
            <a:pPr>
              <a:buNone/>
            </a:pPr>
            <a:r>
              <a:rPr lang="en-US" sz="2000" dirty="0" smtClean="0"/>
              <a:t>car2 = Car("Honda", "Blue")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# Call methods on the objects</a:t>
            </a:r>
          </a:p>
          <a:p>
            <a:pPr>
              <a:buNone/>
            </a:pPr>
            <a:r>
              <a:rPr lang="en-US" sz="2000" dirty="0" smtClean="0"/>
              <a:t>car1.drive()  # Output: The Red Toyota is driving.</a:t>
            </a:r>
          </a:p>
          <a:p>
            <a:pPr>
              <a:buNone/>
            </a:pPr>
            <a:r>
              <a:rPr lang="en-US" sz="2000" dirty="0" smtClean="0"/>
              <a:t>car2.drive()  # Output: The Blue Honda is driving.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838200"/>
          </a:xfrm>
        </p:spPr>
        <p:txBody>
          <a:bodyPr>
            <a:noAutofit/>
          </a:bodyPr>
          <a:lstStyle/>
          <a:p>
            <a:r>
              <a:rPr lang="en-US" b="1" dirty="0" smtClean="0"/>
              <a:t>OOP in Real-Life Applications 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95300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800" b="1" dirty="0" smtClean="0"/>
              <a:t>1.GUI Applications (e.g., </a:t>
            </a:r>
            <a:r>
              <a:rPr lang="en-US" sz="1800" b="1" dirty="0" smtClean="0"/>
              <a:t>Tkinter</a:t>
            </a:r>
            <a:r>
              <a:rPr lang="en-US" sz="1800" b="1" dirty="0" smtClean="0"/>
              <a:t>) :</a:t>
            </a:r>
          </a:p>
          <a:p>
            <a:pPr marL="514350" indent="-514350">
              <a:buNone/>
            </a:pPr>
            <a:r>
              <a:rPr lang="en-US" sz="1800" b="1" dirty="0" smtClean="0"/>
              <a:t>	</a:t>
            </a:r>
            <a:r>
              <a:rPr lang="en-US" sz="1800" dirty="0" smtClean="0"/>
              <a:t>OOP helps organize GUI components (windows, buttons, events) as objects.</a:t>
            </a:r>
          </a:p>
          <a:p>
            <a:pPr>
              <a:buNone/>
            </a:pPr>
            <a:r>
              <a:rPr lang="en-US" sz="1800" dirty="0" smtClean="0"/>
              <a:t>	Example: Each window or widget in </a:t>
            </a:r>
            <a:r>
              <a:rPr lang="en-US" sz="1800" dirty="0" smtClean="0"/>
              <a:t>Tkinter</a:t>
            </a:r>
            <a:r>
              <a:rPr lang="en-US" sz="1800" dirty="0" smtClean="0"/>
              <a:t> is an object of a specific class like </a:t>
            </a:r>
            <a:r>
              <a:rPr lang="en-US" sz="1800" dirty="0" smtClean="0"/>
              <a:t>Tk</a:t>
            </a:r>
            <a:r>
              <a:rPr lang="en-US" sz="1800" dirty="0" smtClean="0"/>
              <a:t>(), Button, or Label.</a:t>
            </a:r>
          </a:p>
          <a:p>
            <a:pPr>
              <a:buNone/>
            </a:pPr>
            <a:r>
              <a:rPr lang="en-US" sz="1800" b="1" dirty="0" smtClean="0"/>
              <a:t>2. Game Development (e.g., </a:t>
            </a:r>
            <a:r>
              <a:rPr lang="en-US" sz="1800" b="1" dirty="0" smtClean="0"/>
              <a:t>Pygame</a:t>
            </a:r>
            <a:r>
              <a:rPr lang="en-US" sz="1800" b="1" dirty="0" smtClean="0"/>
              <a:t>) :</a:t>
            </a:r>
          </a:p>
          <a:p>
            <a:pPr>
              <a:buNone/>
            </a:pPr>
            <a:r>
              <a:rPr lang="en-US" sz="1800" dirty="0" smtClean="0"/>
              <a:t>	Game elements such as players, enemies, bullets, and levels are designed as objects.</a:t>
            </a:r>
          </a:p>
          <a:p>
            <a:pPr>
              <a:buNone/>
            </a:pPr>
            <a:r>
              <a:rPr lang="en-US" sz="1800" dirty="0" smtClean="0"/>
              <a:t>	OOP allows for clean code structure and easy game logic handling.</a:t>
            </a:r>
          </a:p>
          <a:p>
            <a:pPr>
              <a:buNone/>
            </a:pPr>
            <a:r>
              <a:rPr lang="en-US" sz="1800" b="1" dirty="0" smtClean="0"/>
              <a:t>3. Web Development (e.g., </a:t>
            </a:r>
            <a:r>
              <a:rPr lang="en-US" sz="1800" b="1" dirty="0" smtClean="0"/>
              <a:t>Django</a:t>
            </a:r>
            <a:r>
              <a:rPr lang="en-US" sz="1800" b="1" dirty="0" smtClean="0"/>
              <a:t> Models) :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Django</a:t>
            </a:r>
            <a:r>
              <a:rPr lang="en-US" sz="1800" dirty="0" smtClean="0"/>
              <a:t> uses OOP to define models as classes (e.g., User, Post).</a:t>
            </a:r>
          </a:p>
          <a:p>
            <a:pPr>
              <a:buNone/>
            </a:pPr>
            <a:r>
              <a:rPr lang="en-US" sz="1800" dirty="0" smtClean="0"/>
              <a:t>	Each model maps to a database table and encapsulates data and behavior.</a:t>
            </a:r>
          </a:p>
          <a:p>
            <a:pPr>
              <a:buNone/>
            </a:pPr>
            <a:r>
              <a:rPr lang="en-US" sz="1800" b="1" dirty="0" smtClean="0"/>
              <a:t>4. Data Models in APIs :</a:t>
            </a:r>
          </a:p>
          <a:p>
            <a:pPr>
              <a:buNone/>
            </a:pPr>
            <a:r>
              <a:rPr lang="en-US" sz="1800" dirty="0" smtClean="0"/>
              <a:t>	REST APIs often use classes to represent data structures (e.g., Product, Order).Serialization, validation, and business logic are handled through object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OOP helps build better software</a:t>
            </a:r>
            <a:r>
              <a:rPr lang="en-US" sz="2800" dirty="0" smtClean="0"/>
              <a:t> by making it </a:t>
            </a:r>
            <a:r>
              <a:rPr lang="en-US" sz="2800" b="1" dirty="0" smtClean="0"/>
              <a:t>modular</a:t>
            </a:r>
            <a:r>
              <a:rPr lang="en-US" sz="2800" dirty="0" smtClean="0"/>
              <a:t>, </a:t>
            </a:r>
            <a:r>
              <a:rPr lang="en-US" sz="2800" b="1" dirty="0" smtClean="0"/>
              <a:t>reusable</a:t>
            </a:r>
            <a:r>
              <a:rPr lang="en-US" sz="2800" dirty="0" smtClean="0"/>
              <a:t>, and </a:t>
            </a:r>
            <a:r>
              <a:rPr lang="en-US" sz="2800" b="1" dirty="0" smtClean="0"/>
              <a:t>easier to maintain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Python makes OOP easy and powerful</a:t>
            </a:r>
            <a:r>
              <a:rPr lang="en-US" sz="2800" dirty="0" smtClean="0"/>
              <a:t>, with simple syntax and built-in support for classes and objects.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Mastering OOP is essential</a:t>
            </a:r>
            <a:r>
              <a:rPr lang="en-US" sz="2800" dirty="0" smtClean="0"/>
              <a:t> for developing real-world applications in Python—from GUIs to web apps and APIs.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75" y="2362200"/>
            <a:ext cx="8686800" cy="1184825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Indroduction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Why oops?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Core concepts of </a:t>
            </a:r>
            <a:r>
              <a:rPr lang="en-US" dirty="0" smtClean="0"/>
              <a:t>oop</a:t>
            </a:r>
            <a:r>
              <a:rPr lang="en-US" dirty="0" smtClean="0"/>
              <a:t> (pillars)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smtClean="0"/>
              <a:t>Encapsulation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smtClean="0"/>
              <a:t>Abstraction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smtClean="0"/>
              <a:t>Inheritance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smtClean="0"/>
              <a:t>Polymorphism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Class And Object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Oops Real Life Application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cs typeface="Calibri" pitchFamily="34" charset="0"/>
              </a:rPr>
              <a:t>OOPs, or </a:t>
            </a:r>
            <a:r>
              <a:rPr lang="en-US" b="1" dirty="0" smtClean="0">
                <a:cs typeface="Calibri" pitchFamily="34" charset="0"/>
              </a:rPr>
              <a:t>Object-Oriented Programming (OOP)</a:t>
            </a:r>
            <a:r>
              <a:rPr lang="en-US" dirty="0" smtClean="0">
                <a:cs typeface="Calibri" pitchFamily="34" charset="0"/>
              </a:rPr>
              <a:t>, is a programming paradigm based on the concept of "objects," which can contain data and code. The data is in the form of </a:t>
            </a:r>
            <a:r>
              <a:rPr lang="en-US" b="1" dirty="0" smtClean="0">
                <a:cs typeface="Calibri" pitchFamily="34" charset="0"/>
              </a:rPr>
              <a:t>fields</a:t>
            </a:r>
            <a:r>
              <a:rPr lang="en-US" dirty="0" smtClean="0">
                <a:cs typeface="Calibri" pitchFamily="34" charset="0"/>
              </a:rPr>
              <a:t> (also known as </a:t>
            </a:r>
            <a:r>
              <a:rPr lang="en-US" b="1" dirty="0" smtClean="0">
                <a:cs typeface="Calibri" pitchFamily="34" charset="0"/>
              </a:rPr>
              <a:t>attributes</a:t>
            </a:r>
            <a:r>
              <a:rPr lang="en-US" dirty="0" smtClean="0">
                <a:cs typeface="Calibri" pitchFamily="34" charset="0"/>
              </a:rPr>
              <a:t> or </a:t>
            </a:r>
            <a:r>
              <a:rPr lang="en-US" b="1" dirty="0" smtClean="0">
                <a:cs typeface="Calibri" pitchFamily="34" charset="0"/>
              </a:rPr>
              <a:t>properties</a:t>
            </a:r>
            <a:r>
              <a:rPr lang="en-US" dirty="0" smtClean="0">
                <a:cs typeface="Calibri" pitchFamily="34" charset="0"/>
              </a:rPr>
              <a:t>), and the code is in the form of </a:t>
            </a:r>
            <a:r>
              <a:rPr lang="en-US" b="1" dirty="0" smtClean="0">
                <a:cs typeface="Calibri" pitchFamily="34" charset="0"/>
              </a:rPr>
              <a:t>methods</a:t>
            </a:r>
            <a:r>
              <a:rPr lang="en-US" dirty="0" smtClean="0">
                <a:cs typeface="Calibri" pitchFamily="34" charset="0"/>
              </a:rPr>
              <a:t> (functions associated with the object).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7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1. Real-World Modeling :</a:t>
            </a:r>
          </a:p>
          <a:p>
            <a:pPr>
              <a:buNone/>
            </a:pPr>
            <a:r>
              <a:rPr lang="en-US" sz="1600" dirty="0" smtClean="0"/>
              <a:t>	OOP allows you to model real-world entities as </a:t>
            </a:r>
            <a:r>
              <a:rPr lang="en-US" sz="1600" b="1" dirty="0" smtClean="0"/>
              <a:t>objects</a:t>
            </a:r>
            <a:r>
              <a:rPr lang="en-US" sz="1600" dirty="0" smtClean="0"/>
              <a:t> with attributes (data) and behavior (methods).</a:t>
            </a:r>
            <a:br>
              <a:rPr lang="en-US" sz="1600" dirty="0" smtClean="0"/>
            </a:br>
            <a:r>
              <a:rPr lang="en-US" sz="1600" i="1" dirty="0" smtClean="0"/>
              <a:t>Example: A Car object with color, </a:t>
            </a:r>
            <a:r>
              <a:rPr lang="en-US" sz="1800" i="1" dirty="0" smtClean="0">
                <a:cs typeface="Calibri" pitchFamily="34" charset="0"/>
              </a:rPr>
              <a:t>speed</a:t>
            </a:r>
            <a:r>
              <a:rPr lang="en-US" sz="1600" i="1" dirty="0" smtClean="0"/>
              <a:t>, and a method drive().</a:t>
            </a: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2. Code Reusability (via Inheritance) :</a:t>
            </a:r>
          </a:p>
          <a:p>
            <a:pPr>
              <a:buNone/>
            </a:pPr>
            <a:r>
              <a:rPr lang="en-US" sz="1600" dirty="0" smtClean="0"/>
              <a:t>	You can write common logic in a base class and </a:t>
            </a:r>
            <a:r>
              <a:rPr lang="en-US" sz="1600" b="1" dirty="0" smtClean="0"/>
              <a:t>reuse</a:t>
            </a:r>
            <a:r>
              <a:rPr lang="en-US" sz="1600" dirty="0" smtClean="0"/>
              <a:t> it in derived classes. This avoids code duplication.</a:t>
            </a:r>
          </a:p>
          <a:p>
            <a:pPr>
              <a:buNone/>
            </a:pPr>
            <a:r>
              <a:rPr lang="en-US" sz="1600" b="1" dirty="0" smtClean="0"/>
              <a:t>3. Data Security (via Encapsulation) :</a:t>
            </a:r>
          </a:p>
          <a:p>
            <a:pPr>
              <a:buNone/>
            </a:pPr>
            <a:r>
              <a:rPr lang="en-US" sz="1600" dirty="0" smtClean="0"/>
              <a:t>	OOP supports </a:t>
            </a:r>
            <a:r>
              <a:rPr lang="en-US" sz="1600" b="1" dirty="0" smtClean="0"/>
              <a:t>encapsulation</a:t>
            </a:r>
            <a:r>
              <a:rPr lang="en-US" sz="1600" dirty="0" smtClean="0"/>
              <a:t>, which means hiding sensitive data from outside access and only exposing necessary interfaces (e.g., using getters and setters).</a:t>
            </a:r>
          </a:p>
          <a:p>
            <a:pPr>
              <a:buNone/>
            </a:pPr>
            <a:r>
              <a:rPr lang="en-US" sz="1600" b="1" dirty="0" smtClean="0"/>
              <a:t>4. Flexibility and Scalability :</a:t>
            </a:r>
          </a:p>
          <a:p>
            <a:pPr>
              <a:buNone/>
            </a:pPr>
            <a:r>
              <a:rPr lang="en-US" sz="1600" dirty="0" smtClean="0"/>
              <a:t>	Using </a:t>
            </a:r>
            <a:r>
              <a:rPr lang="en-US" sz="1600" b="1" dirty="0" smtClean="0"/>
              <a:t>polymorphism</a:t>
            </a:r>
            <a:r>
              <a:rPr lang="en-US" sz="1600" dirty="0" smtClean="0"/>
              <a:t>, you can write flexible code that can work with different object types. This makes programs </a:t>
            </a:r>
            <a:r>
              <a:rPr lang="en-US" sz="1600" b="1" dirty="0" smtClean="0"/>
              <a:t>easy to extend and maintain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b="1" dirty="0" smtClean="0"/>
              <a:t> 5. Improved Maintainability :</a:t>
            </a:r>
          </a:p>
          <a:p>
            <a:pPr>
              <a:buNone/>
            </a:pPr>
            <a:r>
              <a:rPr lang="en-US" sz="1600" dirty="0" smtClean="0"/>
              <a:t>	OOP encourages </a:t>
            </a:r>
            <a:r>
              <a:rPr lang="en-US" sz="1600" b="1" dirty="0" smtClean="0"/>
              <a:t>modular code</a:t>
            </a:r>
            <a:r>
              <a:rPr lang="en-US" sz="1600" dirty="0" smtClean="0"/>
              <a:t>, making it easier to update or fix parts of the program without affecting the rest.</a:t>
            </a:r>
          </a:p>
          <a:p>
            <a:pPr>
              <a:buNone/>
            </a:pPr>
            <a:r>
              <a:rPr lang="en-US" sz="1600" b="1" dirty="0" smtClean="0"/>
              <a:t>6. Abstraction for Simplicity :</a:t>
            </a:r>
          </a:p>
          <a:p>
            <a:pPr>
              <a:buNone/>
            </a:pPr>
            <a:r>
              <a:rPr lang="en-US" sz="1600" dirty="0" smtClean="0"/>
              <a:t>	Focuses on </a:t>
            </a:r>
            <a:r>
              <a:rPr lang="en-US" sz="1600" b="1" dirty="0" smtClean="0"/>
              <a:t>what an object does</a:t>
            </a:r>
            <a:r>
              <a:rPr lang="en-US" sz="1600" dirty="0" smtClean="0"/>
              <a:t>, not how it does it. This helps manage complexity by exposing only relevant details.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 of OOP (Pillars):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Encapsulation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Abstraction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Inheritance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Polymorphism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Encapsulation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Definition:</a:t>
            </a:r>
            <a:r>
              <a:rPr lang="en-US" sz="2400" dirty="0" smtClean="0"/>
              <a:t> Wrapping data (variables) and methods (functions) into a single unit (class) and restricting direct access to some components.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Data hiding and protecting internal object state.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/>
              <a:t>class Person:</a:t>
            </a:r>
          </a:p>
          <a:p>
            <a:pPr>
              <a:buNone/>
            </a:pPr>
            <a:r>
              <a:rPr lang="en-US" sz="2400" dirty="0" smtClean="0"/>
              <a:t>    def __init__(self, name):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smtClean="0"/>
              <a:t>self.__name</a:t>
            </a:r>
            <a:r>
              <a:rPr lang="en-US" sz="2400" dirty="0" smtClean="0"/>
              <a:t> = name  # private attribute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def </a:t>
            </a:r>
            <a:r>
              <a:rPr lang="en-US" sz="2400" dirty="0" smtClean="0"/>
              <a:t>get_name</a:t>
            </a:r>
            <a:r>
              <a:rPr lang="en-US" sz="2400" dirty="0" smtClean="0"/>
              <a:t>(self):</a:t>
            </a:r>
          </a:p>
          <a:p>
            <a:pPr>
              <a:buNone/>
            </a:pPr>
            <a:r>
              <a:rPr lang="en-US" sz="2400" dirty="0" smtClean="0"/>
              <a:t>        return </a:t>
            </a:r>
            <a:r>
              <a:rPr lang="en-US" sz="2400" dirty="0" smtClean="0"/>
              <a:t>self.__name</a:t>
            </a:r>
            <a:r>
              <a:rPr lang="en-US" sz="2400" dirty="0" smtClean="0"/>
              <a:t>  # controlled access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Abstraction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41437"/>
            <a:ext cx="86868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Definition:</a:t>
            </a:r>
            <a:r>
              <a:rPr lang="en-US" sz="2000" dirty="0" smtClean="0"/>
              <a:t> Hiding complex internal implementation and showing only essential features.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Reduce complexity and increase usability.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Example :</a:t>
            </a:r>
          </a:p>
          <a:p>
            <a:pPr>
              <a:buNone/>
            </a:pPr>
            <a:r>
              <a:rPr lang="en-US" sz="2000" dirty="0" smtClean="0"/>
              <a:t>from </a:t>
            </a:r>
            <a:r>
              <a:rPr lang="en-US" sz="2000" dirty="0" smtClean="0"/>
              <a:t>abc</a:t>
            </a:r>
            <a:r>
              <a:rPr lang="en-US" sz="2000" dirty="0" smtClean="0"/>
              <a:t> import ABC, </a:t>
            </a:r>
            <a:r>
              <a:rPr lang="en-US" sz="2000" dirty="0" smtClean="0"/>
              <a:t>abstractmethod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class Animal(ABC):</a:t>
            </a:r>
          </a:p>
          <a:p>
            <a:pPr>
              <a:buNone/>
            </a:pPr>
            <a:r>
              <a:rPr lang="en-US" sz="2000" dirty="0" smtClean="0"/>
              <a:t>    @</a:t>
            </a:r>
            <a:r>
              <a:rPr lang="en-US" sz="2000" dirty="0" smtClean="0"/>
              <a:t>abstractmethod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def sound(self):</a:t>
            </a:r>
          </a:p>
          <a:p>
            <a:pPr>
              <a:buNone/>
            </a:pPr>
            <a:r>
              <a:rPr lang="en-US" sz="2000" dirty="0" smtClean="0"/>
              <a:t>        pass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class Dog(Animal):</a:t>
            </a:r>
          </a:p>
          <a:p>
            <a:pPr>
              <a:buNone/>
            </a:pPr>
            <a:r>
              <a:rPr lang="en-US" sz="2000" dirty="0" smtClean="0"/>
              <a:t>    def sound(self):</a:t>
            </a:r>
          </a:p>
          <a:p>
            <a:pPr>
              <a:buNone/>
            </a:pPr>
            <a:r>
              <a:rPr lang="en-US" sz="2000" dirty="0" smtClean="0"/>
              <a:t>        return "Bark"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Inheritance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Definition:</a:t>
            </a:r>
            <a:r>
              <a:rPr lang="en-US" sz="2400" dirty="0" smtClean="0"/>
              <a:t> Mechanism where a child class inherits properties and behavior from a parent class.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Reusability and hierarchical classification.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Example :</a:t>
            </a:r>
          </a:p>
          <a:p>
            <a:pPr>
              <a:buNone/>
            </a:pPr>
            <a:r>
              <a:rPr lang="en-US" sz="2400" dirty="0" smtClean="0"/>
              <a:t>class Vehicle:</a:t>
            </a:r>
          </a:p>
          <a:p>
            <a:pPr>
              <a:buNone/>
            </a:pPr>
            <a:r>
              <a:rPr lang="en-US" sz="2400" dirty="0" smtClean="0"/>
              <a:t>    def move(self):</a:t>
            </a:r>
          </a:p>
          <a:p>
            <a:pPr>
              <a:buNone/>
            </a:pPr>
            <a:r>
              <a:rPr lang="en-US" sz="2400" dirty="0" smtClean="0"/>
              <a:t>        print("Moving...")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class Car(Vehicle):</a:t>
            </a:r>
          </a:p>
          <a:p>
            <a:pPr>
              <a:buNone/>
            </a:pPr>
            <a:r>
              <a:rPr lang="en-US" sz="2400" dirty="0" smtClean="0"/>
              <a:t>    pass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my_car</a:t>
            </a:r>
            <a:r>
              <a:rPr lang="en-US" sz="2400" dirty="0" smtClean="0"/>
              <a:t> = Car()</a:t>
            </a:r>
          </a:p>
          <a:p>
            <a:pPr>
              <a:buNone/>
            </a:pPr>
            <a:r>
              <a:rPr lang="en-US" sz="2400" dirty="0" smtClean="0"/>
              <a:t>my_car.move</a:t>
            </a:r>
            <a:r>
              <a:rPr lang="en-US" sz="2400" dirty="0" smtClean="0"/>
              <a:t>()  # Output: Moving...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Autofit/>
          </a:bodyPr>
          <a:lstStyle/>
          <a:p>
            <a:r>
              <a:rPr lang="en-US" dirty="0" smtClean="0">
                <a:cs typeface="Calibri" pitchFamily="34" charset="0"/>
              </a:rPr>
              <a:t>4</a:t>
            </a:r>
            <a:r>
              <a:rPr lang="en-US" sz="4800" b="1" dirty="0" smtClean="0">
                <a:cs typeface="Calibri" pitchFamily="34" charset="0"/>
              </a:rPr>
              <a:t>.</a:t>
            </a:r>
            <a:r>
              <a:rPr lang="en-US" sz="2800" b="1" dirty="0" smtClean="0">
                <a:cs typeface="Calibri" pitchFamily="34" charset="0"/>
              </a:rPr>
              <a:t> </a:t>
            </a:r>
            <a:r>
              <a:rPr lang="en-US" dirty="0" smtClean="0">
                <a:cs typeface="Calibri" pitchFamily="34" charset="0"/>
              </a:rPr>
              <a:t>Polymorphism</a:t>
            </a:r>
            <a:r>
              <a:rPr lang="en-US" sz="8800" b="1" dirty="0" smtClean="0">
                <a:cs typeface="Calibri" pitchFamily="34" charset="0"/>
              </a:rPr>
              <a:t> </a:t>
            </a:r>
            <a:r>
              <a:rPr lang="en-US" sz="5400" b="1" dirty="0" smtClean="0">
                <a:cs typeface="Calibri" pitchFamily="34" charset="0"/>
              </a:rPr>
              <a:t>:</a:t>
            </a:r>
            <a:endParaRPr lang="en-US" sz="2800" b="1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cs typeface="Calibri" pitchFamily="34" charset="0"/>
              </a:rPr>
              <a:t>Definition</a:t>
            </a:r>
            <a:r>
              <a:rPr lang="en-US" sz="1800" b="1" dirty="0" smtClean="0">
                <a:cs typeface="Calibri" pitchFamily="34" charset="0"/>
              </a:rPr>
              <a:t>: The ability of different objects to respond to the same method in different ways.</a:t>
            </a:r>
          </a:p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cs typeface="Calibri" pitchFamily="34" charset="0"/>
              </a:rPr>
              <a:t>Flexibility and ease of interface.</a:t>
            </a:r>
          </a:p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cs typeface="Calibri" pitchFamily="34" charset="0"/>
              </a:rPr>
              <a:t>Example :</a:t>
            </a:r>
          </a:p>
          <a:p>
            <a:pPr>
              <a:buNone/>
            </a:pPr>
            <a:r>
              <a:rPr lang="en-US" sz="1800" b="1" dirty="0" smtClean="0">
                <a:cs typeface="Calibri" pitchFamily="34" charset="0"/>
              </a:rPr>
              <a:t>class Bird:</a:t>
            </a:r>
          </a:p>
          <a:p>
            <a:pPr>
              <a:buNone/>
            </a:pPr>
            <a:r>
              <a:rPr lang="en-US" sz="1800" b="1" dirty="0" smtClean="0">
                <a:cs typeface="Calibri" pitchFamily="34" charset="0"/>
              </a:rPr>
              <a:t>    def speak(self):</a:t>
            </a:r>
          </a:p>
          <a:p>
            <a:pPr>
              <a:buNone/>
            </a:pPr>
            <a:r>
              <a:rPr lang="en-US" sz="1800" b="1" dirty="0" smtClean="0">
                <a:cs typeface="Calibri" pitchFamily="34" charset="0"/>
              </a:rPr>
              <a:t>        print("Chirp")</a:t>
            </a:r>
          </a:p>
          <a:p>
            <a:pPr>
              <a:buNone/>
            </a:pPr>
            <a:endParaRPr lang="en-US" sz="1800" b="1" dirty="0" smtClean="0">
              <a:cs typeface="Calibri" pitchFamily="34" charset="0"/>
            </a:endParaRPr>
          </a:p>
          <a:p>
            <a:pPr>
              <a:buNone/>
            </a:pPr>
            <a:r>
              <a:rPr lang="en-US" sz="1800" b="1" dirty="0" smtClean="0">
                <a:cs typeface="Calibri" pitchFamily="34" charset="0"/>
              </a:rPr>
              <a:t>class Dog:</a:t>
            </a:r>
          </a:p>
          <a:p>
            <a:pPr>
              <a:buNone/>
            </a:pPr>
            <a:r>
              <a:rPr lang="en-US" sz="1800" b="1" dirty="0" smtClean="0">
                <a:cs typeface="Calibri" pitchFamily="34" charset="0"/>
              </a:rPr>
              <a:t>    def speak(self):</a:t>
            </a:r>
          </a:p>
          <a:p>
            <a:pPr>
              <a:buNone/>
            </a:pPr>
            <a:r>
              <a:rPr lang="en-US" sz="1800" b="1" dirty="0" smtClean="0">
                <a:cs typeface="Calibri" pitchFamily="34" charset="0"/>
              </a:rPr>
              <a:t>        print("Bark")</a:t>
            </a:r>
          </a:p>
          <a:p>
            <a:pPr>
              <a:buNone/>
            </a:pPr>
            <a:endParaRPr lang="en-US" sz="1800" b="1" dirty="0" smtClean="0">
              <a:cs typeface="Calibri" pitchFamily="34" charset="0"/>
            </a:endParaRPr>
          </a:p>
          <a:p>
            <a:pPr>
              <a:buNone/>
            </a:pPr>
            <a:r>
              <a:rPr lang="en-US" sz="1800" b="1" dirty="0" smtClean="0">
                <a:cs typeface="Calibri" pitchFamily="34" charset="0"/>
              </a:rPr>
              <a:t>def </a:t>
            </a:r>
            <a:r>
              <a:rPr lang="en-US" sz="1800" b="1" dirty="0" smtClean="0">
                <a:cs typeface="Calibri" pitchFamily="34" charset="0"/>
              </a:rPr>
              <a:t>animal_sound</a:t>
            </a:r>
            <a:r>
              <a:rPr lang="en-US" sz="1800" b="1" dirty="0" smtClean="0">
                <a:cs typeface="Calibri" pitchFamily="34" charset="0"/>
              </a:rPr>
              <a:t>(animal):</a:t>
            </a:r>
          </a:p>
          <a:p>
            <a:pPr>
              <a:buNone/>
            </a:pPr>
            <a:r>
              <a:rPr lang="en-US" sz="1800" b="1" dirty="0" smtClean="0">
                <a:cs typeface="Calibri" pitchFamily="34" charset="0"/>
              </a:rPr>
              <a:t>    </a:t>
            </a:r>
            <a:r>
              <a:rPr lang="en-US" sz="1800" b="1" dirty="0" smtClean="0">
                <a:cs typeface="Calibri" pitchFamily="34" charset="0"/>
              </a:rPr>
              <a:t>animal.speak</a:t>
            </a:r>
            <a:r>
              <a:rPr lang="en-US" sz="1800" b="1" dirty="0" smtClean="0">
                <a:cs typeface="Calibri" pitchFamily="34" charset="0"/>
              </a:rPr>
              <a:t>()</a:t>
            </a:r>
          </a:p>
          <a:p>
            <a:pPr>
              <a:buNone/>
            </a:pPr>
            <a:endParaRPr lang="en-US" sz="1800" b="1" dirty="0" smtClean="0">
              <a:cs typeface="Calibri" pitchFamily="34" charset="0"/>
            </a:endParaRPr>
          </a:p>
          <a:p>
            <a:pPr>
              <a:buNone/>
            </a:pPr>
            <a:r>
              <a:rPr lang="en-US" sz="1800" b="1" dirty="0" smtClean="0">
                <a:cs typeface="Calibri" pitchFamily="34" charset="0"/>
              </a:rPr>
              <a:t>animal_sound</a:t>
            </a:r>
            <a:r>
              <a:rPr lang="en-US" sz="1800" b="1" dirty="0" smtClean="0">
                <a:cs typeface="Calibri" pitchFamily="34" charset="0"/>
              </a:rPr>
              <a:t>(Bird())  # Chirp</a:t>
            </a:r>
          </a:p>
          <a:p>
            <a:pPr>
              <a:buNone/>
            </a:pPr>
            <a:r>
              <a:rPr lang="en-US" sz="1800" b="1" dirty="0" smtClean="0">
                <a:cs typeface="Calibri" pitchFamily="34" charset="0"/>
              </a:rPr>
              <a:t>animal_sound</a:t>
            </a:r>
            <a:r>
              <a:rPr lang="en-US" sz="1800" b="1" dirty="0" smtClean="0">
                <a:cs typeface="Calibri" pitchFamily="34" charset="0"/>
              </a:rPr>
              <a:t>(Dog())   # Bark</a:t>
            </a:r>
          </a:p>
          <a:p>
            <a:pPr>
              <a:buNone/>
            </a:pPr>
            <a:endParaRPr lang="en-US" sz="1800" b="1" dirty="0" smtClean="0">
              <a:cs typeface="Calibri" pitchFamily="34" charset="0"/>
            </a:endParaRPr>
          </a:p>
          <a:p>
            <a:pPr>
              <a:buNone/>
            </a:pPr>
            <a:endParaRPr lang="en-US" sz="1800" b="1" dirty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224</TotalTime>
  <Words>614</Words>
  <Application>Microsoft Office PowerPoint</Application>
  <PresentationFormat>On-screen Show (4:3)</PresentationFormat>
  <Paragraphs>129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Trek</vt:lpstr>
      <vt:lpstr>Object-Oriented Programming (OOP) Concepts in Python</vt:lpstr>
      <vt:lpstr>Agenda:</vt:lpstr>
      <vt:lpstr>Introduction</vt:lpstr>
      <vt:lpstr>Why oops?</vt:lpstr>
      <vt:lpstr>Core Concepts of OOP (Pillars):</vt:lpstr>
      <vt:lpstr>1. Encapsulation :</vt:lpstr>
      <vt:lpstr>2. Abstraction :</vt:lpstr>
      <vt:lpstr>3. Inheritance :</vt:lpstr>
      <vt:lpstr>4. Polymorphism :</vt:lpstr>
      <vt:lpstr>Class and object :</vt:lpstr>
      <vt:lpstr>Example</vt:lpstr>
      <vt:lpstr>OOP in Real-Life Applications : </vt:lpstr>
      <vt:lpstr>Conclusion 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 Concepts in Python</dc:title>
  <dc:creator>hp</dc:creator>
  <cp:lastModifiedBy>hp</cp:lastModifiedBy>
  <cp:revision>2</cp:revision>
  <dcterms:created xsi:type="dcterms:W3CDTF">2025-05-11T09:43:28Z</dcterms:created>
  <dcterms:modified xsi:type="dcterms:W3CDTF">2025-05-11T15:06:50Z</dcterms:modified>
</cp:coreProperties>
</file>