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0" r:id="rId1"/>
  </p:sldMasterIdLst>
  <p:notesMasterIdLst>
    <p:notesMasterId r:id="rId35"/>
  </p:notesMasterIdLst>
  <p:sldIdLst>
    <p:sldId id="256" r:id="rId2"/>
    <p:sldId id="333" r:id="rId3"/>
    <p:sldId id="312" r:id="rId4"/>
    <p:sldId id="306" r:id="rId5"/>
    <p:sldId id="307" r:id="rId6"/>
    <p:sldId id="308" r:id="rId7"/>
    <p:sldId id="309" r:id="rId8"/>
    <p:sldId id="310" r:id="rId9"/>
    <p:sldId id="311" r:id="rId10"/>
    <p:sldId id="266" r:id="rId11"/>
    <p:sldId id="314" r:id="rId12"/>
    <p:sldId id="287" r:id="rId13"/>
    <p:sldId id="313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5" r:id="rId24"/>
    <p:sldId id="330" r:id="rId25"/>
    <p:sldId id="284" r:id="rId26"/>
    <p:sldId id="298" r:id="rId27"/>
    <p:sldId id="301" r:id="rId28"/>
    <p:sldId id="299" r:id="rId29"/>
    <p:sldId id="265" r:id="rId30"/>
    <p:sldId id="290" r:id="rId31"/>
    <p:sldId id="300" r:id="rId32"/>
    <p:sldId id="331" r:id="rId33"/>
    <p:sldId id="332" r:id="rId34"/>
  </p:sldIdLst>
  <p:sldSz cx="9144000" cy="6858000" type="screen4x3"/>
  <p:notesSz cx="6858000" cy="9144000"/>
  <p:embeddedFontLst>
    <p:embeddedFont>
      <p:font typeface="Kokila" panose="020B0604020202020204" pitchFamily="34" charset="0"/>
      <p:regular r:id="rId36"/>
      <p:bold r:id="rId37"/>
      <p:italic r:id="rId38"/>
      <p:boldItalic r:id="rId39"/>
    </p:embeddedFont>
    <p:embeddedFont>
      <p:font typeface="Garamond" panose="02020404030301010803" pitchFamily="18" charset="0"/>
      <p:regular r:id="rId40"/>
      <p:bold r:id="rId41"/>
      <p:italic r:id="rId42"/>
    </p:embeddedFont>
    <p:embeddedFont>
      <p:font typeface="Mangal" panose="02040503050203030202" pitchFamily="18" charset="0"/>
      <p:regular r:id="rId43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B2E96C-1D98-4852-8CD3-68497CC80777}">
  <a:tblStyle styleId="{55B2E96C-1D98-4852-8CD3-68497CC8077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>
        <p:scale>
          <a:sx n="60" d="100"/>
          <a:sy n="60" d="100"/>
        </p:scale>
        <p:origin x="-153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4036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414-F55C-41AE-86D7-A56B93591BCE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6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0A74-50F6-4281-9EBB-83A9807A391C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0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0C22-2441-43D5-B755-F1A6500F7FFB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8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619700" y="2111125"/>
            <a:ext cx="59045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3600"/>
            </a:lvl1pPr>
            <a:lvl2pPr algn="ctr" rtl="0">
              <a:spcBef>
                <a:spcPts val="0"/>
              </a:spcBef>
              <a:buSzPct val="100000"/>
              <a:defRPr sz="3600"/>
            </a:lvl2pPr>
            <a:lvl3pPr algn="ctr" rtl="0">
              <a:spcBef>
                <a:spcPts val="0"/>
              </a:spcBef>
              <a:buSzPct val="100000"/>
              <a:defRPr sz="3600"/>
            </a:lvl3pPr>
            <a:lvl4pPr algn="ctr" rtl="0">
              <a:spcBef>
                <a:spcPts val="0"/>
              </a:spcBef>
              <a:buSzPct val="100000"/>
              <a:defRPr sz="3600"/>
            </a:lvl4pPr>
            <a:lvl5pPr algn="ctr" rtl="0">
              <a:spcBef>
                <a:spcPts val="0"/>
              </a:spcBef>
              <a:buSzPct val="100000"/>
              <a:defRPr sz="3600"/>
            </a:lvl5pPr>
            <a:lvl6pPr algn="ctr" rtl="0">
              <a:spcBef>
                <a:spcPts val="0"/>
              </a:spcBef>
              <a:buSzPct val="100000"/>
              <a:defRPr sz="3600"/>
            </a:lvl6pPr>
            <a:lvl7pPr algn="ctr" rtl="0">
              <a:spcBef>
                <a:spcPts val="0"/>
              </a:spcBef>
              <a:buSzPct val="100000"/>
              <a:defRPr sz="3600"/>
            </a:lvl7pPr>
            <a:lvl8pPr algn="ctr" rtl="0">
              <a:spcBef>
                <a:spcPts val="0"/>
              </a:spcBef>
              <a:buSzPct val="100000"/>
              <a:defRPr sz="3600"/>
            </a:lvl8pPr>
            <a:lvl9pPr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619700" y="3786746"/>
            <a:ext cx="5904599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666666"/>
              </a:buClr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6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>
                <a:highlight>
                  <a:srgbClr val="F3F3F3"/>
                </a:highlight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799" cy="4090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+ 2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6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>
                <a:highlight>
                  <a:srgbClr val="F3F3F3"/>
                </a:highlight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70211" y="1600200"/>
            <a:ext cx="3496500" cy="392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buSzPct val="100000"/>
              <a:defRPr sz="1800"/>
            </a:lvl4pPr>
            <a:lvl5pPr rtl="0">
              <a:spcBef>
                <a:spcPts val="0"/>
              </a:spcBef>
              <a:buSzPct val="100000"/>
              <a:defRPr sz="1800"/>
            </a:lvl5pPr>
            <a:lvl6pPr rtl="0">
              <a:spcBef>
                <a:spcPts val="0"/>
              </a:spcBef>
              <a:buSzPct val="100000"/>
              <a:defRPr sz="1800"/>
            </a:lvl6pPr>
            <a:lvl7pPr rtl="0">
              <a:spcBef>
                <a:spcPts val="0"/>
              </a:spcBef>
              <a:buSzPct val="100000"/>
              <a:defRPr sz="1800"/>
            </a:lvl7pPr>
            <a:lvl8pPr rtl="0">
              <a:spcBef>
                <a:spcPts val="0"/>
              </a:spcBef>
              <a:buSzPct val="100000"/>
              <a:defRPr sz="1800"/>
            </a:lvl8pPr>
            <a:lvl9pPr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77288" y="1600200"/>
            <a:ext cx="3496500" cy="392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buSzPct val="100000"/>
              <a:defRPr sz="1800"/>
            </a:lvl4pPr>
            <a:lvl5pPr rtl="0">
              <a:spcBef>
                <a:spcPts val="0"/>
              </a:spcBef>
              <a:buSzPct val="100000"/>
              <a:defRPr sz="1800"/>
            </a:lvl5pPr>
            <a:lvl6pPr rtl="0">
              <a:spcBef>
                <a:spcPts val="0"/>
              </a:spcBef>
              <a:buSzPct val="100000"/>
              <a:defRPr sz="1800"/>
            </a:lvl6pPr>
            <a:lvl7pPr rtl="0">
              <a:spcBef>
                <a:spcPts val="0"/>
              </a:spcBef>
              <a:buSzPct val="100000"/>
              <a:defRPr sz="1800"/>
            </a:lvl7pPr>
            <a:lvl8pPr rtl="0">
              <a:spcBef>
                <a:spcPts val="0"/>
              </a:spcBef>
              <a:buSzPct val="100000"/>
              <a:defRPr sz="1800"/>
            </a:lvl8pPr>
            <a:lvl9pPr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772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A7A-6FF9-4C27-82BA-C3ADA487B374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3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D70-1ED8-4908-899A-176A3A1CE6AA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5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D92-5734-4201-BAAC-ED4E0F0999C5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2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DE3-7FAF-495A-82A0-3A5E0E624931}" type="datetime1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6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F6DF-002D-4646-9185-ACA33E908F93}" type="datetime1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8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B2ED-D29B-447F-BF08-618F7577276E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2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2BBD-F0C3-4300-B745-8009D9469B93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3F64-E1D1-4BD6-B77F-6C1C9FDA08BA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9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A9795-489F-44DD-AFE7-024685F1E1EE}" type="datetime1">
              <a:rPr lang="en-US" smtClean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1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618" y="1468938"/>
            <a:ext cx="7981950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52500" y="0"/>
            <a:ext cx="8791500" cy="1431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>
                <a:solidFill>
                  <a:schemeClr val="tx1"/>
                </a:solidFill>
                <a:latin typeface="Garamond" pitchFamily="18" charset="0"/>
              </a:rPr>
              <a:t>Building </a:t>
            </a:r>
            <a:r>
              <a:rPr lang="en" sz="4000" dirty="0" smtClean="0">
                <a:solidFill>
                  <a:schemeClr val="tx1"/>
                </a:solidFill>
                <a:latin typeface="Garamond" pitchFamily="18" charset="0"/>
              </a:rPr>
              <a:t>Tempo-HindiWordNet</a:t>
            </a:r>
            <a:r>
              <a:rPr lang="en" sz="4000" dirty="0">
                <a:solidFill>
                  <a:schemeClr val="tx1"/>
                </a:solidFill>
                <a:latin typeface="Garamond" pitchFamily="18" charset="0"/>
              </a:rPr>
              <a:t>: A </a:t>
            </a:r>
            <a:r>
              <a:rPr lang="en" sz="4000" dirty="0" smtClean="0">
                <a:solidFill>
                  <a:schemeClr val="tx1"/>
                </a:solidFill>
                <a:latin typeface="Garamond" pitchFamily="18" charset="0"/>
              </a:rPr>
              <a:t>Temporal Resource for Hindi</a:t>
            </a:r>
            <a:endParaRPr lang="en" sz="40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916657"/>
            <a:ext cx="31021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Garamond" panose="02020404030301010803" pitchFamily="18" charset="0"/>
              </a:rPr>
              <a:t>Dipawesh</a:t>
            </a:r>
            <a:r>
              <a:rPr lang="en-US" sz="2400" dirty="0" smtClean="0">
                <a:latin typeface="Garamond" panose="02020404030301010803" pitchFamily="18" charset="0"/>
              </a:rPr>
              <a:t> </a:t>
            </a:r>
            <a:r>
              <a:rPr lang="en-US" sz="2400" dirty="0" err="1" smtClean="0">
                <a:latin typeface="Garamond" panose="02020404030301010803" pitchFamily="18" charset="0"/>
              </a:rPr>
              <a:t>Pawar</a:t>
            </a:r>
            <a:r>
              <a:rPr lang="en-US" sz="2400" dirty="0" smtClean="0">
                <a:latin typeface="Garamond" panose="02020404030301010803" pitchFamily="18" charset="0"/>
              </a:rPr>
              <a:t> 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 (1411CS04)</a:t>
            </a:r>
          </a:p>
          <a:p>
            <a:r>
              <a:rPr lang="en-US" sz="2400" b="1" i="1" dirty="0" smtClean="0">
                <a:latin typeface="Garamond" panose="02020404030301010803" pitchFamily="18" charset="0"/>
              </a:rPr>
              <a:t>Under the guidance of</a:t>
            </a:r>
          </a:p>
          <a:p>
            <a:r>
              <a:rPr lang="en-US" sz="2400" b="1" i="1" dirty="0" smtClean="0">
                <a:latin typeface="Garamond" panose="02020404030301010803" pitchFamily="18" charset="0"/>
              </a:rPr>
              <a:t>Dr. </a:t>
            </a:r>
            <a:r>
              <a:rPr lang="en-US" sz="2400" b="1" i="1" dirty="0" err="1" smtClean="0">
                <a:latin typeface="Garamond" panose="02020404030301010803" pitchFamily="18" charset="0"/>
              </a:rPr>
              <a:t>Asif</a:t>
            </a:r>
            <a:r>
              <a:rPr lang="en-US" sz="2400" b="1" i="1" dirty="0" smtClean="0">
                <a:latin typeface="Garamond" panose="02020404030301010803" pitchFamily="18" charset="0"/>
              </a:rPr>
              <a:t> </a:t>
            </a:r>
            <a:r>
              <a:rPr lang="en-US" sz="2400" b="1" i="1" dirty="0" err="1" smtClean="0">
                <a:latin typeface="Garamond" panose="02020404030301010803" pitchFamily="18" charset="0"/>
              </a:rPr>
              <a:t>Ekbal</a:t>
            </a:r>
            <a:endParaRPr lang="en-US" sz="2400" b="1" i="1" dirty="0">
              <a:latin typeface="Garamond" panose="02020404030301010803" pitchFamily="18" charset="0"/>
            </a:endParaRPr>
          </a:p>
        </p:txBody>
      </p:sp>
      <p:sp>
        <p:nvSpPr>
          <p:cNvPr id="5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student\Desktop\imag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7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67575" y="0"/>
            <a:ext cx="18764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8751" y="1181007"/>
            <a:ext cx="39405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/>
            <a:endParaRPr lang="en-US" sz="2800" dirty="0" smtClean="0">
              <a:latin typeface="Garamond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800" dirty="0" smtClean="0">
                <a:latin typeface="Garamond" pitchFamily="18" charset="0"/>
              </a:rPr>
              <a:t>One step classification</a:t>
            </a:r>
          </a:p>
          <a:p>
            <a:endParaRPr lang="en-US" sz="2800" dirty="0">
              <a:latin typeface="Garamond" pitchFamily="18" charset="0"/>
            </a:endParaRPr>
          </a:p>
          <a:p>
            <a:endParaRPr lang="en-US" sz="2800" dirty="0" smtClean="0">
              <a:latin typeface="Garamond" pitchFamily="18" charset="0"/>
            </a:endParaRPr>
          </a:p>
          <a:p>
            <a:endParaRPr lang="en-US" sz="2800" dirty="0" smtClean="0">
              <a:latin typeface="Garamond" pitchFamily="18" charset="0"/>
            </a:endParaRPr>
          </a:p>
          <a:p>
            <a:endParaRPr lang="en-US" sz="2800" dirty="0" smtClean="0">
              <a:latin typeface="Garamond" pitchFamily="18" charset="0"/>
            </a:endParaRPr>
          </a:p>
          <a:p>
            <a:endParaRPr lang="en-US" sz="2800" dirty="0" smtClean="0">
              <a:latin typeface="Garamond" pitchFamily="18" charset="0"/>
            </a:endParaRPr>
          </a:p>
          <a:p>
            <a:pPr marL="571500" indent="-571500"/>
            <a:r>
              <a:rPr lang="en-US" sz="2800" dirty="0" smtClean="0">
                <a:latin typeface="Garamond" pitchFamily="18" charset="0"/>
              </a:rPr>
              <a:t>ii.    Two step classification</a:t>
            </a:r>
          </a:p>
          <a:p>
            <a:pPr marL="571500" lvl="1" indent="-571500"/>
            <a:r>
              <a:rPr lang="en-US" sz="2800" dirty="0" smtClean="0">
                <a:latin typeface="Garamond" pitchFamily="18" charset="0"/>
              </a:rPr>
              <a:t>       	</a:t>
            </a:r>
          </a:p>
          <a:p>
            <a:pPr marL="571500" indent="-571500"/>
            <a:r>
              <a:rPr lang="en-US" sz="2800" dirty="0" smtClean="0">
                <a:latin typeface="Garamond" pitchFamily="18" charset="0"/>
              </a:rPr>
              <a:t>               </a:t>
            </a:r>
          </a:p>
          <a:p>
            <a:pPr marL="571500" indent="-571500"/>
            <a:r>
              <a:rPr lang="en-US" sz="2800" dirty="0" smtClean="0">
                <a:latin typeface="Garamond" pitchFamily="18" charset="0"/>
              </a:rPr>
              <a:t>     </a:t>
            </a:r>
            <a:endParaRPr lang="en-IN" sz="2800" dirty="0">
              <a:latin typeface="Garamond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37302" y="2510470"/>
            <a:ext cx="6734339" cy="838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/>
            <a:r>
              <a:rPr lang="en-US" sz="2400" b="1" i="1" dirty="0" smtClean="0">
                <a:latin typeface="Garamond" pitchFamily="18" charset="0"/>
              </a:rPr>
              <a:t>        Past</a:t>
            </a:r>
            <a:r>
              <a:rPr lang="en-US" sz="2400" b="1" i="1" dirty="0">
                <a:latin typeface="Garamond" pitchFamily="18" charset="0"/>
              </a:rPr>
              <a:t>, present, future, neutral, </a:t>
            </a:r>
            <a:r>
              <a:rPr lang="en-US" sz="2400" b="1" i="1" dirty="0" err="1">
                <a:latin typeface="Garamond" pitchFamily="18" charset="0"/>
              </a:rPr>
              <a:t>atemporal</a:t>
            </a:r>
            <a:r>
              <a:rPr lang="en-US" sz="2400" b="1" i="1" dirty="0">
                <a:latin typeface="Garamond" pitchFamily="18" charset="0"/>
              </a:rPr>
              <a:t> </a:t>
            </a:r>
          </a:p>
          <a:p>
            <a:pPr marL="571500" indent="-571500"/>
            <a:r>
              <a:rPr lang="en-US" sz="2400" dirty="0">
                <a:latin typeface="Garamond" pitchFamily="18" charset="0"/>
              </a:rPr>
              <a:t>        </a:t>
            </a:r>
            <a:r>
              <a:rPr lang="en-US" sz="2400" dirty="0" smtClean="0">
                <a:latin typeface="Garamond" pitchFamily="18" charset="0"/>
              </a:rPr>
              <a:t>classification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87227" y="5012178"/>
            <a:ext cx="6734339" cy="95888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1" indent="-571500"/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>
                <a:latin typeface="Garamond" pitchFamily="18" charset="0"/>
              </a:rPr>
              <a:t>Step 1 : </a:t>
            </a:r>
            <a:r>
              <a:rPr lang="en-US" sz="2400" b="1" i="1" dirty="0">
                <a:latin typeface="Garamond" pitchFamily="18" charset="0"/>
              </a:rPr>
              <a:t>Temporal-</a:t>
            </a:r>
            <a:r>
              <a:rPr lang="en-US" sz="2400" b="1" i="1" dirty="0" err="1">
                <a:latin typeface="Garamond" pitchFamily="18" charset="0"/>
              </a:rPr>
              <a:t>Atemporal</a:t>
            </a:r>
            <a:r>
              <a:rPr lang="en-US" sz="2400" dirty="0">
                <a:latin typeface="Garamond" pitchFamily="18" charset="0"/>
              </a:rPr>
              <a:t> classification</a:t>
            </a:r>
          </a:p>
          <a:p>
            <a:pPr marL="571500" lvl="1" indent="-571500"/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Step </a:t>
            </a:r>
            <a:r>
              <a:rPr lang="en-US" sz="2400" dirty="0">
                <a:latin typeface="Garamond" pitchFamily="18" charset="0"/>
              </a:rPr>
              <a:t>2 : </a:t>
            </a:r>
            <a:r>
              <a:rPr lang="en-US" sz="2400" b="1" i="1" dirty="0">
                <a:latin typeface="Garamond" pitchFamily="18" charset="0"/>
              </a:rPr>
              <a:t> Past, present, future, </a:t>
            </a:r>
            <a:r>
              <a:rPr lang="en-US" sz="2400" b="1" i="1" dirty="0" smtClean="0">
                <a:latin typeface="Garamond" pitchFamily="18" charset="0"/>
              </a:rPr>
              <a:t>neutral</a:t>
            </a:r>
            <a:r>
              <a:rPr lang="en-US" sz="2400" dirty="0" smtClean="0">
                <a:latin typeface="Garamond" pitchFamily="18" charset="0"/>
              </a:rPr>
              <a:t> classification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607" y="489019"/>
            <a:ext cx="3413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Garamond" panose="02020404030301010803" pitchFamily="18" charset="0"/>
              </a:rPr>
              <a:t>Methodology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11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2" descr="C:\Users\student\Desktop\imag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3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7575" y="0"/>
            <a:ext cx="18764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2819400" y="1066800"/>
            <a:ext cx="22098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" y="2590800"/>
            <a:ext cx="2286000" cy="9906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Learn the classifier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On current seed set</a:t>
            </a:r>
            <a:endParaRPr lang="en-US" sz="2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19800" y="2590800"/>
            <a:ext cx="2286000" cy="9906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Expand training set using CBES</a:t>
            </a:r>
            <a:endParaRPr lang="en-US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4200" y="2590800"/>
            <a:ext cx="2286000" cy="9906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Apply the learned classifier on test set</a:t>
            </a:r>
            <a:endParaRPr lang="en-US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96000" y="4341911"/>
            <a:ext cx="2286000" cy="9906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Learn the classifier on new training set</a:t>
            </a:r>
            <a:endParaRPr lang="en-US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3276600" y="4267200"/>
            <a:ext cx="2133600" cy="1219200"/>
          </a:xfrm>
          <a:prstGeom prst="flowChartDecisi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If Accuracy Improve-s</a:t>
            </a:r>
            <a:endParaRPr lang="en-US" sz="1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0" name="Up Arrow 29"/>
          <p:cNvSpPr/>
          <p:nvPr/>
        </p:nvSpPr>
        <p:spPr>
          <a:xfrm>
            <a:off x="4114800" y="3581400"/>
            <a:ext cx="381000" cy="685800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514600" y="2895600"/>
            <a:ext cx="609600" cy="381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410200" y="2895600"/>
            <a:ext cx="609600" cy="381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7010400" y="3581399"/>
            <a:ext cx="381000" cy="76051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Left Arrow 35"/>
          <p:cNvSpPr/>
          <p:nvPr/>
        </p:nvSpPr>
        <p:spPr>
          <a:xfrm>
            <a:off x="5334000" y="4686300"/>
            <a:ext cx="762000" cy="381000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Left Arrow 36"/>
          <p:cNvSpPr/>
          <p:nvPr/>
        </p:nvSpPr>
        <p:spPr>
          <a:xfrm>
            <a:off x="2514600" y="4686300"/>
            <a:ext cx="762000" cy="381000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lowchart: Terminator 38"/>
          <p:cNvSpPr/>
          <p:nvPr/>
        </p:nvSpPr>
        <p:spPr>
          <a:xfrm>
            <a:off x="838200" y="4572000"/>
            <a:ext cx="1676400" cy="6096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STOP</a:t>
            </a:r>
            <a:endParaRPr lang="en-US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40" name="Flowchart: Terminator 39"/>
          <p:cNvSpPr/>
          <p:nvPr/>
        </p:nvSpPr>
        <p:spPr>
          <a:xfrm>
            <a:off x="762000" y="1676400"/>
            <a:ext cx="1295400" cy="4572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START</a:t>
            </a:r>
            <a:endParaRPr lang="en-US" sz="2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1219200" y="2133600"/>
            <a:ext cx="381000" cy="45720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43400" y="388620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743200" y="4502192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76" y="181242"/>
            <a:ext cx="3130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atin typeface="Garamond" panose="02020404030301010803" pitchFamily="18" charset="0"/>
              </a:rPr>
              <a:t>Algorithm</a:t>
            </a:r>
          </a:p>
          <a:p>
            <a:endParaRPr lang="en-US" sz="4000" dirty="0"/>
          </a:p>
        </p:txBody>
      </p:sp>
      <p:sp>
        <p:nvSpPr>
          <p:cNvPr id="23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Picture 2" descr="C:\Users\student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25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6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4" grpId="0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7575" y="0"/>
            <a:ext cx="18764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06366" y="1685925"/>
            <a:ext cx="86106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800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aramond" panose="02020404030301010803" pitchFamily="18" charset="0"/>
              </a:rPr>
              <a:t>Seed word set (multi-rater kappa agreement=0.73) </a:t>
            </a:r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        :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past </a:t>
            </a:r>
            <a:r>
              <a:rPr lang="en-US" sz="2400" b="1" i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(12), </a:t>
            </a:r>
            <a:r>
              <a:rPr lang="en-US" sz="2400" b="1" i="1" dirty="0">
                <a:solidFill>
                  <a:schemeClr val="accent2"/>
                </a:solidFill>
                <a:latin typeface="Garamond" panose="02020404030301010803" pitchFamily="18" charset="0"/>
              </a:rPr>
              <a:t>present</a:t>
            </a:r>
            <a:r>
              <a:rPr lang="en-US" sz="2400" b="1" i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(12), </a:t>
            </a:r>
            <a:r>
              <a:rPr lang="en-US" sz="2400" b="1" i="1" dirty="0">
                <a:solidFill>
                  <a:srgbClr val="FF0000"/>
                </a:solidFill>
                <a:latin typeface="Garamond" panose="02020404030301010803" pitchFamily="18" charset="0"/>
              </a:rPr>
              <a:t>Future</a:t>
            </a:r>
            <a:r>
              <a:rPr lang="en-US" sz="2400" b="1" i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(12), </a:t>
            </a:r>
            <a:r>
              <a:rPr lang="en-US" sz="2400" b="1" i="1" dirty="0">
                <a:solidFill>
                  <a:srgbClr val="92D050"/>
                </a:solidFill>
                <a:latin typeface="Garamond" panose="02020404030301010803" pitchFamily="18" charset="0"/>
              </a:rPr>
              <a:t>Neutral</a:t>
            </a:r>
            <a:r>
              <a:rPr lang="en-US" sz="2400" b="1" i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(12), </a:t>
            </a:r>
          </a:p>
          <a:p>
            <a:r>
              <a:rPr lang="en-US" sz="2400" b="1" i="1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Atemporal</a:t>
            </a:r>
            <a:r>
              <a:rPr lang="en-US" sz="2400" b="1" i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(37)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Checkpoints to create Seed word set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       - Prevent bias towards any temporal class</a:t>
            </a:r>
          </a:p>
          <a:p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      - Prevent bias towards any POS category</a:t>
            </a:r>
          </a:p>
          <a:p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          </a:t>
            </a: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- </a:t>
            </a: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Hindi </a:t>
            </a:r>
            <a:r>
              <a:rPr lang="en-US" sz="2400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WordNet</a:t>
            </a: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subtree</a:t>
            </a: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 of the word </a:t>
            </a:r>
            <a:r>
              <a:rPr lang="hi-IN" sz="2800" dirty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समय </a:t>
            </a:r>
            <a:r>
              <a:rPr lang="hi-IN" sz="2400" dirty="0">
                <a:solidFill>
                  <a:schemeClr val="tx1"/>
                </a:solidFill>
                <a:latin typeface="Garamond" panose="02020404030301010803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Garamond" panose="02020404030301010803" pitchFamily="18" charset="0"/>
              </a:rPr>
              <a:t>samaya</a:t>
            </a:r>
            <a:r>
              <a:rPr lang="en-US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) biased   towards noun POS category</a:t>
            </a:r>
          </a:p>
          <a:p>
            <a:endParaRPr lang="en-US" sz="2400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endParaRPr lang="en-US" sz="2400" b="1" i="1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2400" b="1" i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        </a:t>
            </a:r>
          </a:p>
          <a:p>
            <a:endParaRPr lang="en-IN" dirty="0" smtClean="0">
              <a:latin typeface="Garamond" panose="02020404030301010803" pitchFamily="18" charset="0"/>
            </a:endParaRPr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331857"/>
            <a:ext cx="5614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Garamond" panose="02020404030301010803" pitchFamily="18" charset="0"/>
              </a:rPr>
              <a:t>Key Steps of  Algorithm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2759" y="1159911"/>
            <a:ext cx="4343400" cy="52601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Garamond" panose="02020404030301010803" pitchFamily="18" charset="0"/>
              </a:rPr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 Creation </a:t>
            </a:r>
            <a:r>
              <a:rPr lang="en-US" sz="2800" dirty="0">
                <a:latin typeface="Garamond" panose="02020404030301010803" pitchFamily="18" charset="0"/>
              </a:rPr>
              <a:t>of seed word set</a:t>
            </a:r>
          </a:p>
        </p:txBody>
      </p:sp>
      <p:sp>
        <p:nvSpPr>
          <p:cNvPr id="9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2" descr="C:\Users\student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2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48591"/>
            <a:ext cx="3938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Garamond" panose="02020404030301010803" pitchFamily="18" charset="0"/>
              </a:rPr>
              <a:t>Example seed words</a:t>
            </a:r>
            <a:endParaRPr lang="en-US" sz="3200" dirty="0">
              <a:latin typeface="Garamond" panose="020204040303010108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58234"/>
              </p:ext>
            </p:extLst>
          </p:nvPr>
        </p:nvGraphicFramePr>
        <p:xfrm>
          <a:off x="152400" y="1371600"/>
          <a:ext cx="8839200" cy="23774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752598"/>
                <a:gridCol w="838200"/>
                <a:gridCol w="2286000"/>
                <a:gridCol w="685800"/>
                <a:gridCol w="2209800"/>
                <a:gridCol w="10668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Past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POS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Present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aramond" panose="02020404030301010803" pitchFamily="18" charset="0"/>
                        </a:rPr>
                        <a:t>POS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Future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POS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i-IN" dirty="0" smtClean="0"/>
                        <a:t>कल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kal</a:t>
                      </a:r>
                      <a:r>
                        <a:rPr lang="en-US" dirty="0" smtClean="0"/>
                        <a:t>)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मौजूदा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maojoodaa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आगामी</a:t>
                      </a:r>
                      <a:r>
                        <a:rPr lang="en-US" dirty="0" smtClean="0"/>
                        <a:t>  (</a:t>
                      </a:r>
                      <a:r>
                        <a:rPr lang="en-US" dirty="0" err="1" smtClean="0"/>
                        <a:t>Aagaamee</a:t>
                      </a:r>
                      <a:r>
                        <a:rPr lang="en-US" dirty="0" smtClean="0"/>
                        <a:t>)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i-IN" dirty="0" smtClean="0"/>
                        <a:t>गुज़रा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guZara</a:t>
                      </a:r>
                      <a:r>
                        <a:rPr lang="en-US" dirty="0" smtClean="0"/>
                        <a:t>)</a:t>
                      </a:r>
                      <a:endParaRPr lang="en-US" baseline="0" dirty="0" smtClean="0"/>
                    </a:p>
                    <a:p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वतमान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vartamaan</a:t>
                      </a:r>
                      <a:r>
                        <a:rPr lang="en-US" dirty="0" smtClean="0"/>
                        <a:t>)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कल</a:t>
                      </a:r>
                      <a:r>
                        <a:rPr lang="en-US" dirty="0" smtClean="0"/>
                        <a:t>  (</a:t>
                      </a:r>
                      <a:r>
                        <a:rPr lang="en-US" dirty="0" err="1" smtClean="0"/>
                        <a:t>kala</a:t>
                      </a:r>
                      <a:r>
                        <a:rPr lang="en-US" dirty="0" smtClean="0"/>
                        <a:t>)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i-IN" dirty="0" smtClean="0"/>
                        <a:t>अतीत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Ateeta</a:t>
                      </a:r>
                      <a:r>
                        <a:rPr lang="en-US" dirty="0" smtClean="0"/>
                        <a:t>)(1)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आजकल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AAjkal</a:t>
                      </a:r>
                      <a:r>
                        <a:rPr lang="en-US" dirty="0" smtClean="0"/>
                        <a:t>))(1)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कल</a:t>
                      </a:r>
                      <a:r>
                        <a:rPr lang="en-US" dirty="0" smtClean="0"/>
                        <a:t>  (</a:t>
                      </a:r>
                      <a:r>
                        <a:rPr lang="en-US" dirty="0" err="1" smtClean="0"/>
                        <a:t>kala</a:t>
                      </a:r>
                      <a:r>
                        <a:rPr lang="en-US" dirty="0" smtClean="0"/>
                        <a:t>)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69058"/>
              </p:ext>
            </p:extLst>
          </p:nvPr>
        </p:nvGraphicFramePr>
        <p:xfrm>
          <a:off x="304800" y="3962400"/>
          <a:ext cx="8534400" cy="2108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90800"/>
                <a:gridCol w="838200"/>
                <a:gridCol w="32766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Neutral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aramond" panose="02020404030301010803" pitchFamily="18" charset="0"/>
                        </a:rPr>
                        <a:t>POS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Garamond" panose="02020404030301010803" pitchFamily="18" charset="0"/>
                        </a:rPr>
                        <a:t>Atemporal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POS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i-IN" dirty="0" smtClean="0"/>
                        <a:t>धीमा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dheemaa</a:t>
                      </a:r>
                      <a:r>
                        <a:rPr lang="en-US" dirty="0" smtClean="0"/>
                        <a:t>)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राष्ट्रीकरण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raaShTreekaraNNa</a:t>
                      </a:r>
                      <a:r>
                        <a:rPr lang="en-US" dirty="0" smtClean="0"/>
                        <a:t>) 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i-IN" dirty="0" smtClean="0"/>
                        <a:t>ठोहर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Thohara</a:t>
                      </a:r>
                      <a:r>
                        <a:rPr lang="en-US" dirty="0" smtClean="0"/>
                        <a:t>)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अस्मिता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Asmitaa</a:t>
                      </a:r>
                      <a:r>
                        <a:rPr lang="en-US" dirty="0" smtClean="0"/>
                        <a:t>)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i-IN" dirty="0" smtClean="0"/>
                        <a:t>अरसा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Arasaa</a:t>
                      </a:r>
                      <a:r>
                        <a:rPr lang="en-US" dirty="0" smtClean="0"/>
                        <a:t>)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अनिवासी_भारतीय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Anivaasee_bhaarateeya</a:t>
                      </a:r>
                      <a:r>
                        <a:rPr lang="en-US" dirty="0" smtClean="0"/>
                        <a:t>)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2" descr="C:\Users\student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1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5178" y="50732"/>
            <a:ext cx="7433441" cy="66043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Garamond" panose="02020404030301010803" pitchFamily="18" charset="0"/>
              </a:rPr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  Confidence based Expansion Strategy (CBES)</a:t>
            </a:r>
            <a:endParaRPr lang="en-US" sz="2800" dirty="0">
              <a:latin typeface="Garamond" panose="02020404030301010803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27693"/>
              </p:ext>
            </p:extLst>
          </p:nvPr>
        </p:nvGraphicFramePr>
        <p:xfrm>
          <a:off x="0" y="2727186"/>
          <a:ext cx="3352800" cy="1371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38200"/>
                <a:gridCol w="667038"/>
                <a:gridCol w="780762"/>
                <a:gridCol w="1066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Sense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hi-IN" dirty="0" smtClean="0"/>
                        <a:t>कल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adv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past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hi-IN" dirty="0" smtClean="0"/>
                        <a:t>धीमा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302172" y="1295400"/>
            <a:ext cx="2743200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Learn the classifier</a:t>
            </a:r>
            <a:endParaRPr lang="en-US" sz="2400" dirty="0"/>
          </a:p>
        </p:txBody>
      </p:sp>
      <p:sp>
        <p:nvSpPr>
          <p:cNvPr id="11" name="Up Arrow 10"/>
          <p:cNvSpPr/>
          <p:nvPr/>
        </p:nvSpPr>
        <p:spPr>
          <a:xfrm>
            <a:off x="1350579" y="2227412"/>
            <a:ext cx="304800" cy="457200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032234" y="1485900"/>
            <a:ext cx="1981200" cy="533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57044" y="1873469"/>
            <a:ext cx="1507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Apply it</a:t>
            </a:r>
          </a:p>
          <a:p>
            <a:r>
              <a:rPr lang="en-US" sz="2000" dirty="0" smtClean="0"/>
              <a:t>On Test set</a:t>
            </a:r>
            <a:endParaRPr lang="en-US" sz="2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04479"/>
              </p:ext>
            </p:extLst>
          </p:nvPr>
        </p:nvGraphicFramePr>
        <p:xfrm>
          <a:off x="5029200" y="859734"/>
          <a:ext cx="3352800" cy="178573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38200"/>
                <a:gridCol w="667038"/>
                <a:gridCol w="780762"/>
                <a:gridCol w="1066800"/>
              </a:tblGrid>
              <a:tr h="6884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Sense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30457">
                <a:tc>
                  <a:txBody>
                    <a:bodyPr/>
                    <a:lstStyle/>
                    <a:p>
                      <a:pPr algn="ctr"/>
                      <a:r>
                        <a:rPr lang="hi-IN" dirty="0" smtClean="0"/>
                        <a:t>जर्मन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30457">
                <a:tc>
                  <a:txBody>
                    <a:bodyPr/>
                    <a:lstStyle/>
                    <a:p>
                      <a:pPr algn="ctr"/>
                      <a:r>
                        <a:rPr lang="hi-IN" dirty="0" smtClean="0"/>
                        <a:t>साल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30457">
                <a:tc>
                  <a:txBody>
                    <a:bodyPr/>
                    <a:lstStyle/>
                    <a:p>
                      <a:pPr algn="ctr"/>
                      <a:r>
                        <a:rPr lang="hi-IN" dirty="0" smtClean="0"/>
                        <a:t>अगला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6400800" y="2660964"/>
            <a:ext cx="609600" cy="69183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0398" y="2720084"/>
            <a:ext cx="1454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Obtain </a:t>
            </a:r>
          </a:p>
          <a:p>
            <a:r>
              <a:rPr lang="en-US" sz="2000" dirty="0" smtClean="0"/>
              <a:t>Predictions</a:t>
            </a:r>
            <a:endParaRPr lang="en-US" sz="20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60278"/>
              </p:ext>
            </p:extLst>
          </p:nvPr>
        </p:nvGraphicFramePr>
        <p:xfrm>
          <a:off x="5100182" y="3338556"/>
          <a:ext cx="3820432" cy="1737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92320"/>
                <a:gridCol w="1261990"/>
                <a:gridCol w="1366122"/>
              </a:tblGrid>
              <a:tr h="5741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Instance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Confidence</a:t>
                      </a:r>
                    </a:p>
                    <a:p>
                      <a:pPr algn="ctr"/>
                      <a:r>
                        <a:rPr lang="en-US" dirty="0" smtClean="0"/>
                        <a:t>Value </a:t>
                      </a:r>
                      <a:endParaRPr lang="en-US" dirty="0"/>
                    </a:p>
                  </a:txBody>
                  <a:tcPr/>
                </a:tc>
              </a:tr>
              <a:tr h="328076">
                <a:tc>
                  <a:txBody>
                    <a:bodyPr/>
                    <a:lstStyle/>
                    <a:p>
                      <a:pPr algn="ctr"/>
                      <a:r>
                        <a:rPr lang="hi-IN" dirty="0" smtClean="0"/>
                        <a:t>जर्मन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Atemporal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</a:tr>
              <a:tr h="328076">
                <a:tc>
                  <a:txBody>
                    <a:bodyPr/>
                    <a:lstStyle/>
                    <a:p>
                      <a:pPr algn="ctr"/>
                      <a:r>
                        <a:rPr lang="hi-IN" dirty="0" smtClean="0"/>
                        <a:t>साल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Atemporal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28076">
                <a:tc>
                  <a:txBody>
                    <a:bodyPr/>
                    <a:lstStyle/>
                    <a:p>
                      <a:pPr algn="ctr"/>
                      <a:r>
                        <a:rPr lang="hi-IN" dirty="0" smtClean="0"/>
                        <a:t>अगला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51439"/>
              </p:ext>
            </p:extLst>
          </p:nvPr>
        </p:nvGraphicFramePr>
        <p:xfrm>
          <a:off x="-65440" y="4800601"/>
          <a:ext cx="3621470" cy="164749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30226"/>
                <a:gridCol w="1196267"/>
                <a:gridCol w="1294977"/>
              </a:tblGrid>
              <a:tr h="871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Instance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Confidence</a:t>
                      </a:r>
                    </a:p>
                    <a:p>
                      <a:pPr algn="ctr"/>
                      <a:r>
                        <a:rPr lang="en-US" dirty="0" smtClean="0"/>
                        <a:t>Value </a:t>
                      </a:r>
                      <a:endParaRPr lang="en-US" dirty="0"/>
                    </a:p>
                  </a:txBody>
                  <a:tcPr/>
                </a:tc>
              </a:tr>
              <a:tr h="388169">
                <a:tc>
                  <a:txBody>
                    <a:bodyPr/>
                    <a:lstStyle/>
                    <a:p>
                      <a:pPr algn="ctr"/>
                      <a:r>
                        <a:rPr lang="hi-IN" dirty="0" smtClean="0"/>
                        <a:t>जर्मन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Atemporal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</a:tr>
              <a:tr h="388169">
                <a:tc>
                  <a:txBody>
                    <a:bodyPr/>
                    <a:lstStyle/>
                    <a:p>
                      <a:pPr algn="ctr"/>
                      <a:r>
                        <a:rPr lang="hi-IN" dirty="0" smtClean="0"/>
                        <a:t>अगला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Atemporal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Down Arrow 22"/>
          <p:cNvSpPr/>
          <p:nvPr/>
        </p:nvSpPr>
        <p:spPr>
          <a:xfrm>
            <a:off x="6705600" y="5075916"/>
            <a:ext cx="685800" cy="1324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3315692" y="6076950"/>
            <a:ext cx="3706531" cy="647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98326" y="5008424"/>
            <a:ext cx="3262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Retrieve threshold no of most </a:t>
            </a:r>
          </a:p>
          <a:p>
            <a:r>
              <a:rPr lang="en-US" sz="1800" dirty="0" smtClean="0"/>
              <a:t>informative samples</a:t>
            </a:r>
          </a:p>
          <a:p>
            <a:r>
              <a:rPr lang="en-US" sz="1800" dirty="0" smtClean="0"/>
              <a:t>(Max confidence value)</a:t>
            </a:r>
            <a:endParaRPr lang="en-US" sz="1800" dirty="0"/>
          </a:p>
          <a:p>
            <a:r>
              <a:rPr lang="en-US" sz="1800" dirty="0" smtClean="0"/>
              <a:t>Of each class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6" name="Up Arrow 25"/>
          <p:cNvSpPr/>
          <p:nvPr/>
        </p:nvSpPr>
        <p:spPr>
          <a:xfrm>
            <a:off x="1260663" y="4114800"/>
            <a:ext cx="484632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845143" y="4154269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Expand current seed set</a:t>
            </a:r>
          </a:p>
          <a:p>
            <a:r>
              <a:rPr lang="en-US" sz="1800" dirty="0" smtClean="0"/>
              <a:t>With retrieved samples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96917" y="743836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(Accepted in LREC-16)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2" name="Footer Placeholder 19"/>
          <p:cNvSpPr txBox="1">
            <a:spLocks/>
          </p:cNvSpPr>
          <p:nvPr/>
        </p:nvSpPr>
        <p:spPr>
          <a:xfrm>
            <a:off x="0" y="6629400"/>
            <a:ext cx="9144000" cy="24591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Picture 2" descr="C:\Users\student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6629400"/>
            <a:ext cx="457200" cy="2286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6179" y="6561137"/>
            <a:ext cx="2133600" cy="365125"/>
          </a:xfrm>
        </p:spPr>
        <p:txBody>
          <a:bodyPr/>
          <a:lstStyle/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1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6" grpId="0" animBg="1"/>
      <p:bldP spid="17" grpId="0"/>
      <p:bldP spid="23" grpId="0" animBg="1"/>
      <p:bldP spid="24" grpId="0" animBg="1"/>
      <p:bldP spid="25" grpId="0"/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3810000" cy="94456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>
                <a:latin typeface="Garamond" panose="02020404030301010803" pitchFamily="18" charset="0"/>
              </a:rPr>
              <a:t>Experiments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10307" y="1143000"/>
            <a:ext cx="478089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Garamond" panose="02020404030301010803" pitchFamily="18" charset="0"/>
              </a:rPr>
              <a:t> Feature: Gloss of the </a:t>
            </a:r>
            <a:r>
              <a:rPr lang="en-US" sz="2800" dirty="0" err="1" smtClean="0">
                <a:latin typeface="Garamond" panose="02020404030301010803" pitchFamily="18" charset="0"/>
              </a:rPr>
              <a:t>synset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3262" y="2183524"/>
            <a:ext cx="723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E.g. </a:t>
            </a:r>
          </a:p>
          <a:p>
            <a:r>
              <a:rPr lang="hi-IN" sz="2400" dirty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 भविष्य </a:t>
            </a:r>
            <a:r>
              <a:rPr lang="hi-IN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काल</a:t>
            </a:r>
            <a:r>
              <a:rPr lang="en-US" sz="2400" dirty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.n. 3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GLOSS</a:t>
            </a:r>
            <a:r>
              <a:rPr lang="en-US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: </a:t>
            </a:r>
            <a:r>
              <a:rPr lang="hi-IN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आने </a:t>
            </a:r>
            <a:r>
              <a:rPr lang="hi-IN" sz="2400" dirty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वाला काल या </a:t>
            </a:r>
            <a:r>
              <a:rPr lang="hi-IN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समय</a:t>
            </a:r>
            <a:r>
              <a:rPr lang="en-US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(</a:t>
            </a:r>
            <a:r>
              <a:rPr lang="fi-FI" sz="2000" dirty="0">
                <a:solidFill>
                  <a:schemeClr val="tx1"/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AAne vaalaa kaal yaa </a:t>
            </a:r>
            <a:r>
              <a:rPr lang="fi-FI" sz="2000" dirty="0" smtClean="0">
                <a:solidFill>
                  <a:schemeClr val="tx1"/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samaya</a:t>
            </a:r>
            <a:r>
              <a:rPr lang="en-US" sz="2000" dirty="0" smtClean="0">
                <a:solidFill>
                  <a:schemeClr val="tx1"/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 )</a:t>
            </a:r>
            <a:endParaRPr lang="en-US" sz="2000" dirty="0">
              <a:solidFill>
                <a:schemeClr val="tx1"/>
              </a:solidFill>
              <a:latin typeface="Garamond" panose="02020404030301010803" pitchFamily="18" charset="0"/>
              <a:cs typeface="Kokila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10306" y="3429000"/>
            <a:ext cx="7219294" cy="91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Garamond" panose="02020404030301010803" pitchFamily="18" charset="0"/>
              </a:rPr>
              <a:t>  Feature: Word Embedding(WE) and gloss of the </a:t>
            </a:r>
            <a:r>
              <a:rPr lang="en-US" sz="2800" dirty="0" err="1" smtClean="0">
                <a:latin typeface="Garamond" panose="02020404030301010803" pitchFamily="18" charset="0"/>
              </a:rPr>
              <a:t>synset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3849" y="4342776"/>
            <a:ext cx="723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E.g. </a:t>
            </a:r>
          </a:p>
          <a:p>
            <a:r>
              <a:rPr lang="hi-IN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भविष्यवाणी</a:t>
            </a:r>
            <a:r>
              <a:rPr lang="en-US" sz="2000" dirty="0" smtClean="0">
                <a:solidFill>
                  <a:schemeClr val="tx1"/>
                </a:solidFill>
              </a:rPr>
              <a:t>.1.n</a:t>
            </a:r>
            <a:r>
              <a:rPr lang="hi-IN" sz="2400" dirty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-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GLOSS : </a:t>
            </a:r>
            <a:r>
              <a:rPr lang="hi-IN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आगे </a:t>
            </a:r>
            <a:r>
              <a:rPr lang="hi-IN" sz="2400" dirty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चलकर होने वाली वह बात जो पहले से ही किसी ने कह दी </a:t>
            </a:r>
            <a:r>
              <a:rPr lang="hi-IN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हो</a:t>
            </a:r>
            <a:r>
              <a:rPr lang="en-US" sz="2400" dirty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(</a:t>
            </a:r>
            <a:r>
              <a:rPr lang="fi-FI" sz="2400" dirty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AAge chalakara hone vaalee vah baat jo pahale se hee kisee ne kah dee </a:t>
            </a:r>
            <a:r>
              <a:rPr lang="fi-FI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ho)</a:t>
            </a:r>
            <a:endParaRPr lang="en-US" sz="2400" dirty="0" smtClean="0">
              <a:solidFill>
                <a:schemeClr val="tx1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WE :  </a:t>
            </a:r>
            <a:r>
              <a:rPr lang="hi-IN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-</a:t>
            </a:r>
            <a:r>
              <a:rPr lang="hi-IN" sz="2400" dirty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0.111895</a:t>
            </a:r>
            <a:r>
              <a:rPr lang="hi-IN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,</a:t>
            </a:r>
            <a:r>
              <a:rPr lang="en-US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hi-IN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-0.143482,</a:t>
            </a:r>
            <a:r>
              <a:rPr lang="en-US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hi-IN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0.113252,</a:t>
            </a:r>
            <a:r>
              <a:rPr lang="en-US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hi-IN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-0.150294</a:t>
            </a:r>
            <a:r>
              <a:rPr lang="en-US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, …….., - 0.291205 , 0.007565, 0.19466, 0.041686</a:t>
            </a:r>
            <a:endParaRPr lang="en-US" sz="2000" dirty="0">
              <a:solidFill>
                <a:schemeClr val="tx1"/>
              </a:solidFill>
              <a:latin typeface="Garamond" panose="02020404030301010803" pitchFamily="18" charset="0"/>
              <a:cs typeface="Kokila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2B18-1987-4376-8A8C-1816B5C32472}" type="datetime1">
              <a:rPr lang="en-US" smtClean="0"/>
              <a:t>5/18/2016</a:t>
            </a:fld>
            <a:endParaRPr lang="en-US"/>
          </a:p>
        </p:txBody>
      </p:sp>
      <p:sp>
        <p:nvSpPr>
          <p:cNvPr id="12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2" descr="C:\Users\student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4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257800" cy="8382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  <a:cs typeface="Kokila" panose="020B0604020202020204" pitchFamily="34" charset="0"/>
              </a:rPr>
              <a:t>Word Embedding(WE)</a:t>
            </a:r>
            <a:endParaRPr lang="en-US" sz="4000" dirty="0">
              <a:latin typeface="Garamond" panose="02020404030301010803" pitchFamily="18" charset="0"/>
              <a:cs typeface="Kokila" panose="020B0604020202020204" pitchFamily="34" charset="0"/>
            </a:endParaRPr>
          </a:p>
        </p:txBody>
      </p:sp>
      <p:pic>
        <p:nvPicPr>
          <p:cNvPr id="4" name="Picture 2" descr="C:\Users\student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762000"/>
            <a:ext cx="79015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Trained using </a:t>
            </a:r>
            <a:r>
              <a:rPr lang="en-US" sz="2400" dirty="0">
                <a:latin typeface="Garamond" panose="02020404030301010803" pitchFamily="18" charset="0"/>
              </a:rPr>
              <a:t>word2vec tool [Tomas </a:t>
            </a:r>
            <a:r>
              <a:rPr lang="en-US" sz="2400" dirty="0" err="1" smtClean="0">
                <a:latin typeface="Garamond" panose="02020404030301010803" pitchFamily="18" charset="0"/>
              </a:rPr>
              <a:t>Mikolov</a:t>
            </a:r>
            <a:r>
              <a:rPr lang="en-US" sz="2400" dirty="0" smtClean="0">
                <a:latin typeface="Garamond" panose="02020404030301010803" pitchFamily="18" charset="0"/>
              </a:rPr>
              <a:t> et. al. 2013]</a:t>
            </a:r>
            <a:endParaRPr lang="en-US" sz="2400" dirty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Trained over </a:t>
            </a:r>
            <a:r>
              <a:rPr lang="en-US" sz="2400" dirty="0" err="1" smtClean="0">
                <a:latin typeface="Garamond" panose="02020404030301010803" pitchFamily="18" charset="0"/>
              </a:rPr>
              <a:t>Bojar</a:t>
            </a:r>
            <a:r>
              <a:rPr lang="en-US" sz="2400" dirty="0" smtClean="0">
                <a:latin typeface="Garamond" panose="02020404030301010803" pitchFamily="18" charset="0"/>
              </a:rPr>
              <a:t> corpus ( 44 million Hindi sentences</a:t>
            </a:r>
            <a:r>
              <a:rPr lang="en-US" sz="2400" dirty="0">
                <a:latin typeface="Garamond" panose="02020404030301010803" pitchFamily="18" charset="0"/>
              </a:rPr>
              <a:t>) 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     [</a:t>
            </a:r>
            <a:r>
              <a:rPr lang="en-US" sz="2400" dirty="0" err="1" smtClean="0">
                <a:latin typeface="Garamond" panose="02020404030301010803" pitchFamily="18" charset="0"/>
              </a:rPr>
              <a:t>Bojar</a:t>
            </a:r>
            <a:r>
              <a:rPr lang="en-US" sz="2400" dirty="0" smtClean="0">
                <a:latin typeface="Garamond" panose="02020404030301010803" pitchFamily="18" charset="0"/>
              </a:rPr>
              <a:t> et. al. 2014]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Tool provides two broad techniques to train word embedding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   - Continuous bag of word model (CBOW)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   - skip-gram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WE of </a:t>
            </a:r>
            <a:r>
              <a:rPr lang="en-US" sz="2400" dirty="0" err="1" smtClean="0">
                <a:latin typeface="Garamond" panose="02020404030301010803" pitchFamily="18" charset="0"/>
              </a:rPr>
              <a:t>synset</a:t>
            </a:r>
            <a:r>
              <a:rPr lang="en-US" sz="2400" dirty="0" smtClean="0">
                <a:latin typeface="Garamond" panose="02020404030301010803" pitchFamily="18" charset="0"/>
              </a:rPr>
              <a:t> –</a:t>
            </a:r>
          </a:p>
          <a:p>
            <a:endParaRPr lang="en-US" sz="2400" dirty="0" smtClean="0">
              <a:latin typeface="Garamond" panose="02020404030301010803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503" y="3124200"/>
            <a:ext cx="2743200" cy="113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0090" y="3852473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Where</a:t>
            </a:r>
            <a:r>
              <a:rPr lang="en-US" sz="2000" dirty="0" smtClean="0"/>
              <a:t>, </a:t>
            </a:r>
          </a:p>
          <a:p>
            <a:r>
              <a:rPr lang="en-US" sz="2000" dirty="0" smtClean="0"/>
              <a:t>m= no of content words in gloss, synonymous set , </a:t>
            </a:r>
            <a:r>
              <a:rPr lang="en-US" sz="2000" dirty="0" err="1" smtClean="0"/>
              <a:t>hypernymy</a:t>
            </a:r>
            <a:r>
              <a:rPr lang="en-US" sz="2000" dirty="0" smtClean="0"/>
              <a:t>    gloss and hyponym gloss of the </a:t>
            </a:r>
            <a:r>
              <a:rPr lang="en-US" sz="2000" dirty="0" err="1" smtClean="0"/>
              <a:t>synset</a:t>
            </a:r>
            <a:endParaRPr lang="en-US" sz="2000" dirty="0" smtClean="0"/>
          </a:p>
          <a:p>
            <a:r>
              <a:rPr lang="en-US" sz="2000" dirty="0" err="1" smtClean="0"/>
              <a:t>W</a:t>
            </a:r>
            <a:r>
              <a:rPr lang="en-US" sz="2000" baseline="-25000" dirty="0" err="1" smtClean="0"/>
              <a:t>m</a:t>
            </a:r>
            <a:r>
              <a:rPr lang="en-US" sz="2000" baseline="-25000" dirty="0"/>
              <a:t> 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m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content word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5133945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aramond" panose="02020404030301010803" pitchFamily="18" charset="0"/>
              </a:rPr>
              <a:t>Content words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5780782"/>
            <a:ext cx="10602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          Gloss :   </a:t>
            </a:r>
            <a:r>
              <a:rPr lang="hi-IN" sz="3200" b="1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आने </a:t>
            </a:r>
            <a:r>
              <a:rPr lang="en-US" sz="3200" b="1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   </a:t>
            </a:r>
            <a:r>
              <a:rPr lang="hi-IN" sz="3200" b="1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वाला </a:t>
            </a:r>
            <a:r>
              <a:rPr lang="en-US" sz="3200" b="1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   </a:t>
            </a:r>
            <a:r>
              <a:rPr lang="hi-IN" sz="3200" b="1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काल </a:t>
            </a:r>
            <a:r>
              <a:rPr lang="en-US" sz="3200" b="1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 </a:t>
            </a:r>
            <a:r>
              <a:rPr lang="hi-IN" sz="3200" b="1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या </a:t>
            </a:r>
            <a:r>
              <a:rPr lang="en-US" sz="3200" b="1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   </a:t>
            </a:r>
            <a:r>
              <a:rPr lang="hi-IN" sz="3200" b="1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समय</a:t>
            </a:r>
            <a:endParaRPr lang="en-US" sz="2800" dirty="0">
              <a:solidFill>
                <a:schemeClr val="tx1"/>
              </a:solidFill>
              <a:latin typeface="Garamond" panose="02020404030301010803" pitchFamily="18" charset="0"/>
              <a:cs typeface="Kokila" panose="020B0604020202020204" pitchFamily="34" charset="0"/>
            </a:endParaRPr>
          </a:p>
          <a:p>
            <a:endParaRPr lang="en-US" sz="3200" dirty="0"/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 flipH="1">
            <a:off x="2924503" y="5595610"/>
            <a:ext cx="1396614" cy="34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>
            <a:off x="3962401" y="5595610"/>
            <a:ext cx="358716" cy="34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4321117" y="5595610"/>
            <a:ext cx="250883" cy="34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4321117" y="5595610"/>
            <a:ext cx="1089083" cy="34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4321117" y="5595610"/>
            <a:ext cx="2079683" cy="34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3124-802B-4D37-894E-3DE6C8D34191}" type="datetime1">
              <a:rPr lang="en-US" smtClean="0"/>
              <a:t>5/18/2016</a:t>
            </a:fld>
            <a:endParaRPr lang="en-US"/>
          </a:p>
        </p:txBody>
      </p:sp>
      <p:sp>
        <p:nvSpPr>
          <p:cNvPr id="22" name="Footer Placeholder 19"/>
          <p:cNvSpPr txBox="1">
            <a:spLocks/>
          </p:cNvSpPr>
          <p:nvPr/>
        </p:nvSpPr>
        <p:spPr>
          <a:xfrm>
            <a:off x="0" y="6442364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Picture 2" descr="C:\Users\student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6421582"/>
            <a:ext cx="457200" cy="381000"/>
          </a:xfrm>
          <a:prstGeom prst="rect">
            <a:avLst/>
          </a:prstGeom>
          <a:noFill/>
        </p:spPr>
      </p:pic>
      <p:sp>
        <p:nvSpPr>
          <p:cNvPr id="24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7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7575" y="0"/>
            <a:ext cx="18764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16044"/>
              </p:ext>
            </p:extLst>
          </p:nvPr>
        </p:nvGraphicFramePr>
        <p:xfrm>
          <a:off x="228600" y="2971800"/>
          <a:ext cx="8458200" cy="2270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3048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 Step</a:t>
                      </a:r>
                      <a:r>
                        <a:rPr lang="en-US" baseline="0" dirty="0" smtClean="0"/>
                        <a:t> Classification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 Step Classification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 Gold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 Gold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Cases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0.547</a:t>
                      </a:r>
                      <a:endParaRPr lang="en-US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0.83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0.747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Naive </a:t>
                      </a:r>
                      <a:r>
                        <a:rPr lang="en-US" dirty="0" err="1" smtClean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 </a:t>
                      </a:r>
                      <a:r>
                        <a:rPr lang="en-US" dirty="0" err="1" smtClean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0.371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0.673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3965" y="28903"/>
            <a:ext cx="7293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Garamond" panose="02020404030301010803" pitchFamily="18" charset="0"/>
              </a:rPr>
              <a:t>Multi-rater agreement results of 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4 raters ( 3 humans and 1 machine) 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799" y="1693807"/>
            <a:ext cx="5029201" cy="82079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Garamond" panose="02020404030301010803" pitchFamily="18" charset="0"/>
              </a:rPr>
              <a:t>  Feature :Gloss of the </a:t>
            </a:r>
            <a:r>
              <a:rPr lang="en-US" sz="2800" dirty="0" err="1" smtClean="0">
                <a:latin typeface="Garamond" panose="02020404030301010803" pitchFamily="18" charset="0"/>
              </a:rPr>
              <a:t>synset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12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2" descr="C:\Users\student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5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7575" y="0"/>
            <a:ext cx="18764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971"/>
              </p:ext>
            </p:extLst>
          </p:nvPr>
        </p:nvGraphicFramePr>
        <p:xfrm>
          <a:off x="342900" y="2438400"/>
          <a:ext cx="8458200" cy="2270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3048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 Step</a:t>
                      </a:r>
                      <a:r>
                        <a:rPr lang="en-US" baseline="0" dirty="0" smtClean="0"/>
                        <a:t> Classification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 Step Classification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 Gold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 Gold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Cases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0.562</a:t>
                      </a:r>
                      <a:endParaRPr lang="en-US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0.876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Naive </a:t>
                      </a:r>
                      <a:r>
                        <a:rPr lang="en-US" dirty="0" err="1" smtClean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 </a:t>
                      </a:r>
                      <a:r>
                        <a:rPr lang="en-US" dirty="0" err="1" smtClean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0.728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0.478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0.879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28600" y="615513"/>
            <a:ext cx="7219294" cy="990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Garamond" panose="02020404030301010803" pitchFamily="18" charset="0"/>
              </a:rPr>
              <a:t>  Feature : Word Embedding(WE) and gloss of the </a:t>
            </a:r>
            <a:r>
              <a:rPr lang="en-US" sz="2800" dirty="0" err="1" smtClean="0">
                <a:latin typeface="Garamond" panose="02020404030301010803" pitchFamily="18" charset="0"/>
              </a:rPr>
              <a:t>synset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11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2" descr="C:\Users\student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3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7575" y="0"/>
            <a:ext cx="18764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61909"/>
              </p:ext>
            </p:extLst>
          </p:nvPr>
        </p:nvGraphicFramePr>
        <p:xfrm>
          <a:off x="859056" y="2590800"/>
          <a:ext cx="7315200" cy="1915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51399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 Step Classification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 Step Classification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87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 gold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 gold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cases</a:t>
                      </a:r>
                      <a:endParaRPr lang="en-US" dirty="0"/>
                    </a:p>
                  </a:txBody>
                  <a:tcPr/>
                </a:tc>
              </a:tr>
              <a:tr h="5139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2.74 %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28.84 %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17.67 %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1420" y="362486"/>
            <a:ext cx="6702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Garamond" panose="02020404030301010803" pitchFamily="18" charset="0"/>
              </a:rPr>
              <a:t>Improvement Achieved 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in agreement with WE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12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2" descr="C:\Users\student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4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884"/>
            <a:ext cx="9144000" cy="275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990600"/>
            <a:ext cx="3429000" cy="9144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1034" y="2895600"/>
            <a:ext cx="6858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Task Definition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Motivation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Structure of Tempo-</a:t>
            </a:r>
            <a:r>
              <a:rPr lang="en-US" sz="2400" dirty="0" err="1" smtClean="0">
                <a:latin typeface="Garamond" panose="02020404030301010803" pitchFamily="18" charset="0"/>
              </a:rPr>
              <a:t>HindiWordNet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Garamond" panose="02020404030301010803" pitchFamily="18" charset="0"/>
              </a:rPr>
              <a:t>Methdology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Propagation Strategies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Results over gold standard set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Garamond" panose="02020404030301010803" pitchFamily="18" charset="0"/>
              </a:rPr>
              <a:t>Setence</a:t>
            </a:r>
            <a:r>
              <a:rPr lang="en-US" sz="2400" dirty="0" smtClean="0">
                <a:latin typeface="Garamond" panose="02020404030301010803" pitchFamily="18" charset="0"/>
              </a:rPr>
              <a:t> Temporality Detection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Conclusion and Future 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7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C:\Users\student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9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6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7575" y="0"/>
            <a:ext cx="18764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8120"/>
              </p:ext>
            </p:extLst>
          </p:nvPr>
        </p:nvGraphicFramePr>
        <p:xfrm>
          <a:off x="419100" y="3200400"/>
          <a:ext cx="8305799" cy="24776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0558"/>
                <a:gridCol w="1567132"/>
                <a:gridCol w="1535789"/>
                <a:gridCol w="1661160"/>
                <a:gridCol w="1661160"/>
              </a:tblGrid>
              <a:tr h="465972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One</a:t>
                      </a:r>
                      <a:r>
                        <a:rPr lang="en-US" sz="2400" baseline="0" dirty="0" smtClean="0">
                          <a:latin typeface="Garamond" panose="02020404030301010803" pitchFamily="18" charset="0"/>
                        </a:rPr>
                        <a:t> Step Classification Approach</a:t>
                      </a:r>
                      <a:endParaRPr lang="en-US" sz="24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Gloss as feature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Gloss &amp; WE as feature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272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 Gold Set</a:t>
                      </a:r>
                    </a:p>
                    <a:p>
                      <a:pPr algn="ctr"/>
                      <a:r>
                        <a:rPr lang="en-US" dirty="0" smtClean="0"/>
                        <a:t>A=77.7 %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cases</a:t>
                      </a:r>
                    </a:p>
                    <a:p>
                      <a:pPr algn="ctr"/>
                      <a:r>
                        <a:rPr lang="en-US" dirty="0" smtClean="0"/>
                        <a:t>A=86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 Gold Set</a:t>
                      </a:r>
                    </a:p>
                    <a:p>
                      <a:pPr algn="ctr"/>
                      <a:r>
                        <a:rPr lang="en-US" dirty="0" smtClean="0"/>
                        <a:t>A=80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cases</a:t>
                      </a:r>
                    </a:p>
                    <a:p>
                      <a:pPr algn="ctr"/>
                      <a:r>
                        <a:rPr lang="en-US" dirty="0" smtClean="0"/>
                        <a:t>A=90 %</a:t>
                      </a:r>
                      <a:endParaRPr lang="en-US" dirty="0"/>
                    </a:p>
                  </a:txBody>
                  <a:tcPr/>
                </a:tc>
              </a:tr>
              <a:tr h="330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0.739</a:t>
                      </a:r>
                      <a:endParaRPr lang="en-US" dirty="0"/>
                    </a:p>
                  </a:txBody>
                  <a:tcPr/>
                </a:tc>
              </a:tr>
              <a:tr h="330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0.644</a:t>
                      </a:r>
                      <a:endParaRPr lang="en-US" dirty="0"/>
                    </a:p>
                  </a:txBody>
                  <a:tcPr/>
                </a:tc>
              </a:tr>
              <a:tr h="330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181242"/>
            <a:ext cx="6151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Garamond" panose="02020404030301010803" pitchFamily="18" charset="0"/>
              </a:rPr>
              <a:t>Results over gold standard 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test set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8444" y="1447800"/>
            <a:ext cx="8238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Garamond" panose="02020404030301010803" pitchFamily="18" charset="0"/>
              </a:rPr>
              <a:t>Gold Test set 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Manually annotated : multi-rater kappa agreement = 0.58 (moderate)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composed of 180 instances : 100 </a:t>
            </a:r>
            <a:r>
              <a:rPr lang="en-US" sz="2000" b="1" i="1" dirty="0" err="1" smtClean="0">
                <a:solidFill>
                  <a:srgbClr val="C00000"/>
                </a:solidFill>
              </a:rPr>
              <a:t>Atemporal</a:t>
            </a:r>
            <a:r>
              <a:rPr lang="en-US" sz="2000" dirty="0" smtClean="0"/>
              <a:t> and 20 of each </a:t>
            </a:r>
          </a:p>
          <a:p>
            <a:r>
              <a:rPr lang="en-US" sz="2000" b="1" i="1" dirty="0" smtClean="0">
                <a:solidFill>
                  <a:srgbClr val="92D050"/>
                </a:solidFill>
              </a:rPr>
              <a:t>temporal</a:t>
            </a:r>
            <a:r>
              <a:rPr lang="en-US" sz="2000" b="1" i="1" dirty="0" smtClean="0"/>
              <a:t> </a:t>
            </a:r>
            <a:r>
              <a:rPr lang="en-US" sz="2000" dirty="0" smtClean="0"/>
              <a:t>class </a:t>
            </a:r>
          </a:p>
          <a:p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15462" y="5794506"/>
            <a:ext cx="895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aramond" panose="02020404030301010803" pitchFamily="18" charset="0"/>
              </a:rPr>
              <a:t>When only gloss is used as feature One Step approach fails to predict temporal class </a:t>
            </a:r>
          </a:p>
          <a:p>
            <a:r>
              <a:rPr lang="en-US" sz="2000" b="1" i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Future</a:t>
            </a:r>
            <a:endParaRPr lang="en-US" sz="2000" b="1" i="1" dirty="0">
              <a:solidFill>
                <a:srgbClr val="92D050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2" descr="C:\Users\student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6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7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7575" y="0"/>
            <a:ext cx="18764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75035"/>
              </p:ext>
            </p:extLst>
          </p:nvPr>
        </p:nvGraphicFramePr>
        <p:xfrm>
          <a:off x="183931" y="1685925"/>
          <a:ext cx="8381999" cy="297180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97811"/>
                <a:gridCol w="1581509"/>
                <a:gridCol w="1549879"/>
                <a:gridCol w="1676400"/>
                <a:gridCol w="1676400"/>
              </a:tblGrid>
              <a:tr h="550333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Two</a:t>
                      </a:r>
                      <a:r>
                        <a:rPr lang="en-US" sz="2400" baseline="0" dirty="0" smtClean="0">
                          <a:latin typeface="Garamond" panose="02020404030301010803" pitchFamily="18" charset="0"/>
                        </a:rPr>
                        <a:t> Step Classification Approach</a:t>
                      </a:r>
                      <a:endParaRPr lang="en-US" sz="24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Gloss as feature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Gloss &amp; WE as feature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006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 Gold Set</a:t>
                      </a:r>
                    </a:p>
                    <a:p>
                      <a:pPr algn="ctr"/>
                      <a:r>
                        <a:rPr lang="en-US" dirty="0" smtClean="0"/>
                        <a:t>A=49.1 %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cases</a:t>
                      </a:r>
                    </a:p>
                    <a:p>
                      <a:pPr algn="ctr"/>
                      <a:r>
                        <a:rPr lang="en-US" dirty="0" smtClean="0"/>
                        <a:t>A=65.5 %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 Gold Set</a:t>
                      </a:r>
                    </a:p>
                    <a:p>
                      <a:pPr algn="ctr"/>
                      <a:r>
                        <a:rPr lang="en-US" dirty="0" smtClean="0"/>
                        <a:t>A=66.1%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cases</a:t>
                      </a:r>
                    </a:p>
                    <a:p>
                      <a:pPr algn="ctr"/>
                      <a:r>
                        <a:rPr lang="en-US" dirty="0" smtClean="0"/>
                        <a:t>A=82.7%</a:t>
                      </a:r>
                      <a:endParaRPr lang="en-US" dirty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0.793</a:t>
                      </a:r>
                      <a:endParaRPr lang="en-US" dirty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0.839</a:t>
                      </a:r>
                      <a:endParaRPr lang="en-US" dirty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931" y="5367564"/>
            <a:ext cx="6484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aramond" panose="02020404030301010803" pitchFamily="18" charset="0"/>
              </a:rPr>
              <a:t>G</a:t>
            </a:r>
            <a:r>
              <a:rPr lang="en-US" sz="2400" dirty="0" smtClean="0">
                <a:latin typeface="Garamond" panose="02020404030301010803" pitchFamily="18" charset="0"/>
              </a:rPr>
              <a:t>loss oriented Two Step approach fails to predict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 temporal class </a:t>
            </a:r>
            <a:r>
              <a:rPr lang="en-US" sz="2400" b="1" i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Present</a:t>
            </a:r>
            <a:endParaRPr lang="en-US" sz="2400" b="1" i="1" dirty="0">
              <a:solidFill>
                <a:srgbClr val="92D050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2" descr="C:\Users\student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4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3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81" y="5482146"/>
            <a:ext cx="372083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331857"/>
            <a:ext cx="78790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Garamond" panose="02020404030301010803" pitchFamily="18" charset="0"/>
              </a:rPr>
              <a:t>Word Embedding based expansion 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 </a:t>
            </a:r>
            <a:r>
              <a:rPr lang="en-US" sz="4000" dirty="0" smtClean="0">
                <a:latin typeface="Garamond" panose="02020404030301010803" pitchFamily="18" charset="0"/>
              </a:rPr>
              <a:t>    strategy</a:t>
            </a:r>
            <a:endParaRPr lang="en-US" sz="4000" dirty="0">
              <a:latin typeface="Garamond" panose="020204040303010108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57920"/>
              </p:ext>
            </p:extLst>
          </p:nvPr>
        </p:nvGraphicFramePr>
        <p:xfrm>
          <a:off x="152400" y="2208311"/>
          <a:ext cx="3352800" cy="1371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38200"/>
                <a:gridCol w="667038"/>
                <a:gridCol w="780762"/>
                <a:gridCol w="1066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Sense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hi-IN" dirty="0" smtClean="0"/>
                        <a:t>कल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adv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past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hi-IN" dirty="0" smtClean="0"/>
                        <a:t>धीमा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53921"/>
              </p:ext>
            </p:extLst>
          </p:nvPr>
        </p:nvGraphicFramePr>
        <p:xfrm>
          <a:off x="5380960" y="1948067"/>
          <a:ext cx="3352800" cy="201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38200"/>
                <a:gridCol w="667038"/>
                <a:gridCol w="780762"/>
                <a:gridCol w="1066800"/>
              </a:tblGrid>
              <a:tr h="6884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Sense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Cosine</a:t>
                      </a:r>
                    </a:p>
                    <a:p>
                      <a:pPr algn="ctr"/>
                      <a:r>
                        <a:rPr lang="en-US" dirty="0" err="1" smtClean="0"/>
                        <a:t>Similarit</a:t>
                      </a:r>
                      <a:r>
                        <a:rPr lang="en-US" dirty="0" smtClean="0"/>
                        <a:t>-y</a:t>
                      </a:r>
                      <a:endParaRPr lang="en-US" dirty="0"/>
                    </a:p>
                  </a:txBody>
                  <a:tcPr/>
                </a:tc>
              </a:tr>
              <a:tr h="330457">
                <a:tc>
                  <a:txBody>
                    <a:bodyPr/>
                    <a:lstStyle/>
                    <a:p>
                      <a:pPr algn="ctr"/>
                      <a:r>
                        <a:rPr lang="hi-IN" dirty="0" smtClean="0"/>
                        <a:t>जर्मन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30457">
                <a:tc>
                  <a:txBody>
                    <a:bodyPr/>
                    <a:lstStyle/>
                    <a:p>
                      <a:pPr algn="ctr"/>
                      <a:r>
                        <a:rPr lang="hi-IN" dirty="0" smtClean="0"/>
                        <a:t>साल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0. 6</a:t>
                      </a:r>
                      <a:endParaRPr lang="en-US" dirty="0"/>
                    </a:p>
                  </a:txBody>
                  <a:tcPr/>
                </a:tc>
              </a:tr>
              <a:tr h="330457">
                <a:tc>
                  <a:txBody>
                    <a:bodyPr/>
                    <a:lstStyle/>
                    <a:p>
                      <a:pPr algn="ctr"/>
                      <a:r>
                        <a:rPr lang="hi-IN" dirty="0" smtClean="0"/>
                        <a:t>अगला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40069" y="1655296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Train Set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8359" y="1424463"/>
            <a:ext cx="1146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Test Set</a:t>
            </a:r>
            <a:endParaRPr lang="en-US" sz="2400" dirty="0">
              <a:latin typeface="Garamond" panose="02020404030301010803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25144" y="3110362"/>
            <a:ext cx="2286000" cy="349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298599" y="3459785"/>
            <a:ext cx="226400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38868" y="289087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51578" y="350199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93074" y="2004101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Cosine Similarity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68273" y="5071526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Cosine Similarity</a:t>
            </a:r>
            <a:endParaRPr lang="en-US" sz="2000" dirty="0"/>
          </a:p>
        </p:txBody>
      </p:sp>
      <p:sp>
        <p:nvSpPr>
          <p:cNvPr id="24" name="Curved Left Arrow 23"/>
          <p:cNvSpPr/>
          <p:nvPr/>
        </p:nvSpPr>
        <p:spPr>
          <a:xfrm rot="5644931">
            <a:off x="3255653" y="1803906"/>
            <a:ext cx="1292855" cy="53762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81568" y="4763613"/>
            <a:ext cx="33778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Retrieve threshold no of most </a:t>
            </a:r>
          </a:p>
          <a:p>
            <a:r>
              <a:rPr lang="en-US" sz="1800" dirty="0" smtClean="0"/>
              <a:t>informative samples</a:t>
            </a:r>
          </a:p>
          <a:p>
            <a:r>
              <a:rPr lang="en-US" sz="1800" dirty="0" smtClean="0"/>
              <a:t>(Max cosine similarity)</a:t>
            </a:r>
            <a:endParaRPr lang="en-US" sz="1800" dirty="0"/>
          </a:p>
          <a:p>
            <a:r>
              <a:rPr lang="en-US" sz="1800" dirty="0" smtClean="0"/>
              <a:t>Of each class and add them to </a:t>
            </a:r>
          </a:p>
          <a:p>
            <a:r>
              <a:rPr lang="en-US" sz="1800" dirty="0" smtClean="0"/>
              <a:t>Current seed set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4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Picture 2" descr="C:\Users\student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36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8" grpId="0"/>
      <p:bldP spid="19" grpId="0"/>
      <p:bldP spid="23" grpId="0"/>
      <p:bldP spid="24" grpId="0" animBg="1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79621"/>
              </p:ext>
            </p:extLst>
          </p:nvPr>
        </p:nvGraphicFramePr>
        <p:xfrm>
          <a:off x="304800" y="1375990"/>
          <a:ext cx="8458200" cy="2270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3048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 Step</a:t>
                      </a:r>
                      <a:r>
                        <a:rPr lang="en-US" baseline="0" dirty="0" smtClean="0"/>
                        <a:t> Classification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 Step Classification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 Gold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 Gold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Cases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dirty="0" smtClean="0"/>
                        <a:t>0.491</a:t>
                      </a:r>
                      <a:endParaRPr kumimoji="0" lang="en-US" sz="1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dirty="0" smtClean="0"/>
                        <a:t>0.74</a:t>
                      </a:r>
                      <a:endParaRPr kumimoji="0" lang="en-US" sz="1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dirty="0" smtClean="0"/>
                        <a:t>0.419</a:t>
                      </a:r>
                      <a:endParaRPr kumimoji="0" lang="en-US" sz="1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dirty="0" smtClean="0"/>
                        <a:t>0.827</a:t>
                      </a:r>
                      <a:endParaRPr kumimoji="0" lang="en-US" sz="1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Naive </a:t>
                      </a:r>
                      <a:r>
                        <a:rPr lang="en-US" dirty="0" err="1" smtClean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0.57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0.889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 </a:t>
                      </a:r>
                      <a:r>
                        <a:rPr lang="en-US" dirty="0" err="1" smtClean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dirty="0" smtClean="0"/>
                        <a:t>0.44</a:t>
                      </a:r>
                      <a:endParaRPr kumimoji="0" lang="en-US" sz="1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dirty="0" smtClean="0"/>
                        <a:t>0.827</a:t>
                      </a:r>
                      <a:endParaRPr kumimoji="0" lang="en-US" sz="1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dirty="0" smtClean="0"/>
                        <a:t>0.272</a:t>
                      </a:r>
                      <a:endParaRPr kumimoji="0" lang="en-US" sz="1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dirty="0" smtClean="0"/>
                        <a:t>0.378</a:t>
                      </a:r>
                      <a:endParaRPr kumimoji="0" lang="en-US" sz="1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0.462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0.855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965" y="28903"/>
            <a:ext cx="8061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Garamond" panose="02020404030301010803" pitchFamily="18" charset="0"/>
              </a:rPr>
              <a:t>Multi-rater agreement results of 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4 raters ( three humans and 1 machine) 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965" y="3810000"/>
            <a:ext cx="8771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Garamond" panose="02020404030301010803" pitchFamily="18" charset="0"/>
              </a:rPr>
              <a:t>Improvement Achieved in agreement with WEBE </a:t>
            </a:r>
            <a:r>
              <a:rPr lang="en-US" sz="4000" dirty="0" err="1" smtClean="0">
                <a:latin typeface="Garamond" panose="02020404030301010803" pitchFamily="18" charset="0"/>
              </a:rPr>
              <a:t>wrt</a:t>
            </a:r>
            <a:r>
              <a:rPr lang="en-US" sz="4000" dirty="0" smtClean="0">
                <a:latin typeface="Garamond" panose="02020404030301010803" pitchFamily="18" charset="0"/>
              </a:rPr>
              <a:t> CBES( gloss oriented)</a:t>
            </a:r>
            <a:endParaRPr lang="en-US" sz="4000" dirty="0">
              <a:latin typeface="Garamond" panose="02020404030301010803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01488"/>
              </p:ext>
            </p:extLst>
          </p:nvPr>
        </p:nvGraphicFramePr>
        <p:xfrm>
          <a:off x="890587" y="5104354"/>
          <a:ext cx="7315200" cy="12304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2890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 Step Classification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 Step Classification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8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 gold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 gold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cases</a:t>
                      </a:r>
                      <a:endParaRPr lang="en-US" dirty="0"/>
                    </a:p>
                  </a:txBody>
                  <a:tcPr/>
                </a:tc>
              </a:tr>
              <a:tr h="28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4.20 %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24.52 %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14.45 %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2" descr="C:\Users\student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3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7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1242"/>
            <a:ext cx="6151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Garamond" panose="02020404030301010803" pitchFamily="18" charset="0"/>
              </a:rPr>
              <a:t>Results over gold standard 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test set</a:t>
            </a:r>
            <a:endParaRPr lang="en-US" sz="4000" dirty="0">
              <a:latin typeface="Garamond" panose="02020404030301010803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99433"/>
              </p:ext>
            </p:extLst>
          </p:nvPr>
        </p:nvGraphicFramePr>
        <p:xfrm>
          <a:off x="31948" y="1504681"/>
          <a:ext cx="8835785" cy="1559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88445"/>
                <a:gridCol w="936065"/>
                <a:gridCol w="1262255"/>
                <a:gridCol w="1262255"/>
                <a:gridCol w="1262255"/>
                <a:gridCol w="1262255"/>
                <a:gridCol w="1262255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One Step </a:t>
                      </a:r>
                    </a:p>
                    <a:p>
                      <a:pPr algn="ctr"/>
                      <a:r>
                        <a:rPr lang="en-US" sz="2400" dirty="0" err="1" smtClean="0"/>
                        <a:t>Classifica-tion</a:t>
                      </a:r>
                      <a:r>
                        <a:rPr lang="en-US" sz="2400" dirty="0" smtClean="0"/>
                        <a:t> 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General Gold Set</a:t>
                      </a:r>
                      <a:r>
                        <a:rPr lang="en-US" sz="2400" baseline="0" dirty="0" smtClean="0">
                          <a:latin typeface="Garamond" panose="02020404030301010803" pitchFamily="18" charset="0"/>
                        </a:rPr>
                        <a:t>  </a:t>
                      </a:r>
                      <a:r>
                        <a:rPr lang="en-US" baseline="0" dirty="0" smtClean="0"/>
                        <a:t>A=81.1%</a:t>
                      </a:r>
                      <a:endParaRPr lang="en-US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Easy cases  </a:t>
                      </a:r>
                      <a:r>
                        <a:rPr lang="en-US" dirty="0" smtClean="0"/>
                        <a:t>A=90.9%</a:t>
                      </a:r>
                      <a:endParaRPr lang="en-US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Fmeasure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dirty="0" smtClean="0"/>
                        <a:t>0.792</a:t>
                      </a:r>
                      <a:endParaRPr kumimoji="0" lang="en-US" sz="1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dirty="0" smtClean="0"/>
                        <a:t>0.821</a:t>
                      </a:r>
                      <a:endParaRPr kumimoji="0" lang="en-US" sz="1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60699"/>
              </p:ext>
            </p:extLst>
          </p:nvPr>
        </p:nvGraphicFramePr>
        <p:xfrm>
          <a:off x="194441" y="3962400"/>
          <a:ext cx="8835785" cy="16475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/>
                <a:gridCol w="1000510"/>
                <a:gridCol w="1262255"/>
                <a:gridCol w="1262255"/>
                <a:gridCol w="1262255"/>
                <a:gridCol w="1262255"/>
                <a:gridCol w="1262255"/>
              </a:tblGrid>
              <a:tr h="458786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Two Step </a:t>
                      </a:r>
                    </a:p>
                    <a:p>
                      <a:pPr algn="ctr"/>
                      <a:r>
                        <a:rPr lang="en-US" sz="2400" dirty="0" err="1" smtClean="0">
                          <a:latin typeface="Garamond" panose="02020404030301010803" pitchFamily="18" charset="0"/>
                        </a:rPr>
                        <a:t>Classific-ation</a:t>
                      </a:r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 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General Gold Set </a:t>
                      </a:r>
                      <a:r>
                        <a:rPr lang="en-US" dirty="0" smtClean="0"/>
                        <a:t>A=62.7</a:t>
                      </a:r>
                      <a:endParaRPr lang="en-US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Easy cases </a:t>
                      </a:r>
                      <a:r>
                        <a:rPr lang="en-US" dirty="0" smtClean="0"/>
                        <a:t>A=75.8</a:t>
                      </a:r>
                      <a:endParaRPr lang="en-US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801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Fmeasure</a:t>
                      </a:r>
                      <a:endParaRPr lang="en-US" dirty="0"/>
                    </a:p>
                  </a:txBody>
                  <a:tcPr/>
                </a:tc>
              </a:tr>
              <a:tr h="45878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dirty="0" smtClean="0"/>
                        <a:t>0.65</a:t>
                      </a:r>
                      <a:endParaRPr kumimoji="0" lang="en-US" sz="1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dirty="0" smtClean="0"/>
                        <a:t>0.738</a:t>
                      </a:r>
                      <a:endParaRPr kumimoji="0" lang="en-US" sz="1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dirty="0" smtClean="0"/>
                        <a:t>0.712</a:t>
                      </a:r>
                      <a:endParaRPr kumimoji="0" lang="en-US" sz="18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3408383"/>
            <a:ext cx="874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Improved Precision, recall and F-measure </a:t>
            </a:r>
            <a:r>
              <a:rPr lang="en-US" sz="1800" dirty="0" err="1" smtClean="0"/>
              <a:t>wrt</a:t>
            </a:r>
            <a:r>
              <a:rPr lang="en-US" sz="1800" dirty="0" smtClean="0"/>
              <a:t> both experiments employing CBE. 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5814875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Improved Precision, recall and F-measure </a:t>
            </a:r>
            <a:r>
              <a:rPr lang="en-US" sz="1800" dirty="0" err="1" smtClean="0"/>
              <a:t>wrt</a:t>
            </a:r>
            <a:r>
              <a:rPr lang="en-US" sz="1800" dirty="0" smtClean="0"/>
              <a:t> gloss oriented CBE but shows </a:t>
            </a:r>
          </a:p>
          <a:p>
            <a:r>
              <a:rPr lang="en-US" sz="1800" dirty="0" smtClean="0"/>
              <a:t>improvement  </a:t>
            </a:r>
            <a:r>
              <a:rPr lang="en-US" sz="1800" dirty="0"/>
              <a:t>o</a:t>
            </a:r>
            <a:r>
              <a:rPr lang="en-US" sz="1800" dirty="0" smtClean="0"/>
              <a:t>nly for classes </a:t>
            </a:r>
            <a:r>
              <a:rPr lang="en-US" sz="1800" b="1" i="1" dirty="0" smtClean="0">
                <a:solidFill>
                  <a:srgbClr val="C00000"/>
                </a:solidFill>
              </a:rPr>
              <a:t>Present </a:t>
            </a:r>
            <a:r>
              <a:rPr lang="en-US" sz="1800" dirty="0" smtClean="0"/>
              <a:t>and </a:t>
            </a:r>
            <a:r>
              <a:rPr lang="en-US" sz="1800" b="1" i="1" dirty="0" smtClean="0">
                <a:solidFill>
                  <a:srgbClr val="92D050"/>
                </a:solidFill>
              </a:rPr>
              <a:t>Neutral </a:t>
            </a:r>
            <a:r>
              <a:rPr lang="en-US" sz="1800" dirty="0" err="1" smtClean="0">
                <a:solidFill>
                  <a:schemeClr val="tx1"/>
                </a:solidFill>
              </a:rPr>
              <a:t>wrt</a:t>
            </a:r>
            <a:r>
              <a:rPr lang="en-US" sz="1800" dirty="0" smtClean="0">
                <a:solidFill>
                  <a:schemeClr val="tx1"/>
                </a:solidFill>
              </a:rPr>
              <a:t> WE oriented CBE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2" descr="C:\Users\student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4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7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7575" y="5172075"/>
            <a:ext cx="18764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9600" cy="101699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Garamond" pitchFamily="18" charset="0"/>
              </a:rPr>
              <a:t>Algorithm</a:t>
            </a:r>
            <a:endParaRPr lang="en-IN" sz="36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43600" y="3749675"/>
            <a:ext cx="2843242" cy="1096963"/>
          </a:xfrm>
          <a:prstGeom prst="rect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17838" y="2286000"/>
            <a:ext cx="2835275" cy="822325"/>
          </a:xfrm>
          <a:prstGeom prst="rect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43240" y="1071546"/>
            <a:ext cx="2571760" cy="871526"/>
          </a:xfrm>
          <a:prstGeom prst="rect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5720" y="571480"/>
            <a:ext cx="6253163" cy="485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990600"/>
            <a:ext cx="2560637" cy="889016"/>
          </a:xfrm>
          <a:prstGeom prst="rect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>
              <a:latin typeface="Garamond" pitchFamily="18" charset="0"/>
              <a:ea typeface="DejaVu Sans" charset="0"/>
              <a:cs typeface="DejaVu Sans" charset="0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latin typeface="Garamond" pitchFamily="18" charset="0"/>
                <a:ea typeface="DejaVu Sans" charset="0"/>
                <a:cs typeface="DejaVu Sans" charset="0"/>
              </a:rPr>
              <a:t>Select seed words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latin typeface="Garamond" pitchFamily="18" charset="0"/>
                <a:ea typeface="DejaVu Sans" charset="0"/>
                <a:cs typeface="DejaVu Sans" charset="0"/>
              </a:rPr>
              <a:t> representing classes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Garamond" pitchFamily="18" charset="0"/>
                <a:ea typeface="DejaVu Sans" charset="0"/>
                <a:cs typeface="DejaVu Sans" charset="0"/>
              </a:rPr>
              <a:t>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</a:t>
            </a:r>
            <a:endParaRPr lang="en-US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124200" y="1071546"/>
            <a:ext cx="2590800" cy="8334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342900" indent="-342900"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latin typeface="Garamond" pitchFamily="18" charset="0"/>
                <a:ea typeface="DejaVu Sans" charset="0"/>
                <a:cs typeface="DejaVu Sans" charset="0"/>
              </a:rPr>
              <a:t>Prepare test set by dividing </a:t>
            </a:r>
          </a:p>
          <a:p>
            <a:pPr marL="342900" indent="-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latin typeface="Garamond" pitchFamily="18" charset="0"/>
                <a:ea typeface="DejaVu Sans" charset="0"/>
                <a:cs typeface="DejaVu Sans" charset="0"/>
              </a:rPr>
              <a:t>    all </a:t>
            </a:r>
            <a:r>
              <a:rPr lang="en-US" sz="1600" dirty="0" err="1" smtClean="0">
                <a:latin typeface="Garamond" pitchFamily="18" charset="0"/>
                <a:ea typeface="DejaVu Sans" charset="0"/>
                <a:cs typeface="DejaVu Sans" charset="0"/>
              </a:rPr>
              <a:t>synsets</a:t>
            </a:r>
            <a:r>
              <a:rPr lang="en-US" sz="1600" dirty="0" smtClean="0">
                <a:latin typeface="Garamond" pitchFamily="18" charset="0"/>
                <a:ea typeface="DejaVu Sans" charset="0"/>
                <a:cs typeface="DejaVu Sans" charset="0"/>
              </a:rPr>
              <a:t> in </a:t>
            </a:r>
            <a:r>
              <a:rPr lang="en-US" sz="1600" dirty="0" err="1" smtClean="0">
                <a:latin typeface="Garamond" pitchFamily="18" charset="0"/>
                <a:ea typeface="DejaVu Sans" charset="0"/>
                <a:cs typeface="DejaVu Sans" charset="0"/>
              </a:rPr>
              <a:t>HindiWordNet</a:t>
            </a:r>
            <a:endParaRPr lang="en-US" sz="1600" dirty="0" smtClean="0">
              <a:latin typeface="Garamond" pitchFamily="18" charset="0"/>
              <a:ea typeface="DejaVu Sans" charset="0"/>
              <a:cs typeface="DejaVu Sans" charset="0"/>
            </a:endParaRPr>
          </a:p>
          <a:p>
            <a:pPr marL="342900" indent="-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latin typeface="Garamond" pitchFamily="18" charset="0"/>
                <a:ea typeface="DejaVu Sans" charset="0"/>
                <a:cs typeface="DejaVu Sans" charset="0"/>
              </a:rPr>
              <a:t>    in 10 folds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124200" y="2438400"/>
            <a:ext cx="2530475" cy="639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Learn </a:t>
            </a:r>
            <a:r>
              <a:rPr lang="en-US" sz="1600" dirty="0" smtClean="0">
                <a:latin typeface="Garamond" pitchFamily="18" charset="0"/>
                <a:ea typeface="DejaVu Sans" charset="0"/>
                <a:cs typeface="DejaVu Sans" charset="0"/>
              </a:rPr>
              <a:t>classifier</a:t>
            </a:r>
            <a:r>
              <a:rPr lang="en-US" sz="1600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on current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  set of seed words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873750" y="3786190"/>
            <a:ext cx="3270250" cy="9128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1. </a:t>
            </a:r>
            <a:r>
              <a:rPr lang="en-US" sz="1600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Test </a:t>
            </a:r>
            <a:r>
              <a:rPr lang="en-US" sz="1600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learned </a:t>
            </a:r>
            <a:r>
              <a:rPr lang="en-US" sz="1600" dirty="0" smtClean="0">
                <a:latin typeface="Garamond" pitchFamily="18" charset="0"/>
                <a:ea typeface="DejaVu Sans" charset="0"/>
                <a:cs typeface="DejaVu Sans" charset="0"/>
              </a:rPr>
              <a:t>c</a:t>
            </a:r>
            <a:r>
              <a:rPr lang="en-US" sz="1600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lassifier on </a:t>
            </a:r>
            <a:r>
              <a:rPr lang="en-US" sz="1600" dirty="0" err="1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i</a:t>
            </a:r>
            <a:r>
              <a:rPr lang="en-US" sz="1600" baseline="33000" dirty="0" err="1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th</a:t>
            </a:r>
            <a:endParaRPr lang="en-US" sz="1600" baseline="33000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fold of test set &amp; obtain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predictions</a:t>
            </a:r>
            <a:endParaRPr lang="en-US" sz="1600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6400800" y="1981200"/>
            <a:ext cx="1752599" cy="1431925"/>
          </a:xfrm>
          <a:prstGeom prst="diamond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781800" y="2362200"/>
            <a:ext cx="1143000" cy="730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All folds of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HW are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traversed</a:t>
            </a:r>
            <a:endParaRPr lang="en-US" sz="1600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048000" y="5356202"/>
            <a:ext cx="3581399" cy="150179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Select threshold no. of instances</a:t>
            </a:r>
            <a:r>
              <a:rPr lang="en-US" sz="1600" dirty="0" smtClean="0">
                <a:latin typeface="Garamond" pitchFamily="18" charset="0"/>
                <a:ea typeface="DejaVu Sans" charset="0"/>
                <a:cs typeface="DejaVu Sans" charset="0"/>
              </a:rPr>
              <a:t> of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latin typeface="Garamond" pitchFamily="18" charset="0"/>
                <a:ea typeface="DejaVu Sans" charset="0"/>
                <a:cs typeface="DejaVu Sans" charset="0"/>
              </a:rPr>
              <a:t>Each class which are </a:t>
            </a:r>
            <a:r>
              <a:rPr lang="en-US" sz="1600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predicted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with highest confidence to expand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Current train set</a:t>
            </a:r>
            <a:endParaRPr lang="en-US" sz="1600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124201" y="5410200"/>
            <a:ext cx="2743200" cy="1212872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42910" y="2643182"/>
            <a:ext cx="1554162" cy="639762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073150" y="2744788"/>
            <a:ext cx="663575" cy="5476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Start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1285852" y="2000240"/>
            <a:ext cx="365125" cy="642942"/>
          </a:xfrm>
          <a:prstGeom prst="upArrow">
            <a:avLst>
              <a:gd name="adj1" fmla="val 50000"/>
              <a:gd name="adj2" fmla="val 37717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2786050" y="1371600"/>
            <a:ext cx="322275" cy="274638"/>
          </a:xfrm>
          <a:prstGeom prst="rightArrow">
            <a:avLst>
              <a:gd name="adj1" fmla="val 50000"/>
              <a:gd name="adj2" fmla="val 33237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7215206" y="3429000"/>
            <a:ext cx="182563" cy="336550"/>
          </a:xfrm>
          <a:prstGeom prst="downArrow">
            <a:avLst>
              <a:gd name="adj1" fmla="val 50000"/>
              <a:gd name="adj2" fmla="val 46087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924800" y="152400"/>
            <a:ext cx="642909" cy="457200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Stop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7543800" y="1676400"/>
            <a:ext cx="471488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Yes</a:t>
            </a:r>
            <a:endParaRPr lang="en-US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7497763" y="3565525"/>
            <a:ext cx="180975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391400" y="3581400"/>
            <a:ext cx="180975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7429520" y="3429000"/>
            <a:ext cx="534987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No</a:t>
            </a:r>
            <a:endParaRPr lang="en-US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1" name="AutoShape 28"/>
          <p:cNvSpPr>
            <a:spLocks noChangeArrowheads="1"/>
          </p:cNvSpPr>
          <p:nvPr/>
        </p:nvSpPr>
        <p:spPr bwMode="auto">
          <a:xfrm>
            <a:off x="4114800" y="19812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32" name="AutoShape 29"/>
          <p:cNvSpPr>
            <a:spLocks noChangeArrowheads="1"/>
          </p:cNvSpPr>
          <p:nvPr/>
        </p:nvSpPr>
        <p:spPr bwMode="auto">
          <a:xfrm>
            <a:off x="5853113" y="2560638"/>
            <a:ext cx="547687" cy="274637"/>
          </a:xfrm>
          <a:prstGeom prst="rightArrow">
            <a:avLst>
              <a:gd name="adj1" fmla="val 50000"/>
              <a:gd name="adj2" fmla="val 49856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36" name="Left-Up Arrow 35"/>
          <p:cNvSpPr/>
          <p:nvPr/>
        </p:nvSpPr>
        <p:spPr>
          <a:xfrm>
            <a:off x="5867400" y="4876800"/>
            <a:ext cx="1676400" cy="1371600"/>
          </a:xfrm>
          <a:prstGeom prst="left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>
            <a:off x="4267200" y="3124200"/>
            <a:ext cx="457200" cy="2286000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ecision 38"/>
          <p:cNvSpPr/>
          <p:nvPr/>
        </p:nvSpPr>
        <p:spPr>
          <a:xfrm>
            <a:off x="6096000" y="533400"/>
            <a:ext cx="2286000" cy="121920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477000" y="609600"/>
            <a:ext cx="4355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If </a:t>
            </a:r>
          </a:p>
          <a:p>
            <a:r>
              <a:rPr lang="en-US" dirty="0" smtClean="0"/>
              <a:t>current CV accuracy</a:t>
            </a:r>
          </a:p>
          <a:p>
            <a:r>
              <a:rPr lang="en-US" dirty="0" smtClean="0"/>
              <a:t> is grater than </a:t>
            </a:r>
          </a:p>
          <a:p>
            <a:r>
              <a:rPr lang="en-US" dirty="0" smtClean="0"/>
              <a:t>previous one</a:t>
            </a:r>
            <a:endParaRPr lang="en-US" dirty="0"/>
          </a:p>
        </p:txBody>
      </p:sp>
      <p:sp>
        <p:nvSpPr>
          <p:cNvPr id="41" name="Flowchart: Connector 40"/>
          <p:cNvSpPr/>
          <p:nvPr/>
        </p:nvSpPr>
        <p:spPr>
          <a:xfrm>
            <a:off x="8610600" y="914400"/>
            <a:ext cx="533400" cy="4572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8305800" y="1066800"/>
            <a:ext cx="304800" cy="2286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763000" y="990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Flowchart: Connector 44"/>
          <p:cNvSpPr/>
          <p:nvPr/>
        </p:nvSpPr>
        <p:spPr>
          <a:xfrm>
            <a:off x="3124200" y="3733800"/>
            <a:ext cx="533400" cy="4572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46" name="AutoShape 17"/>
          <p:cNvSpPr>
            <a:spLocks noChangeArrowheads="1"/>
          </p:cNvSpPr>
          <p:nvPr/>
        </p:nvSpPr>
        <p:spPr bwMode="auto">
          <a:xfrm>
            <a:off x="3200400" y="3124200"/>
            <a:ext cx="365125" cy="642942"/>
          </a:xfrm>
          <a:prstGeom prst="upArrow">
            <a:avLst>
              <a:gd name="adj1" fmla="val 50000"/>
              <a:gd name="adj2" fmla="val 37717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6600" y="3810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7086600" y="0"/>
            <a:ext cx="534987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No</a:t>
            </a:r>
            <a:endParaRPr lang="en-US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1" name="AutoShape 17"/>
          <p:cNvSpPr>
            <a:spLocks noChangeArrowheads="1"/>
          </p:cNvSpPr>
          <p:nvPr/>
        </p:nvSpPr>
        <p:spPr bwMode="auto">
          <a:xfrm>
            <a:off x="7086600" y="1752600"/>
            <a:ext cx="365125" cy="228600"/>
          </a:xfrm>
          <a:prstGeom prst="upArrow">
            <a:avLst>
              <a:gd name="adj1" fmla="val 50000"/>
              <a:gd name="adj2" fmla="val 37717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54" name="Bent Arrow 53"/>
          <p:cNvSpPr/>
          <p:nvPr/>
        </p:nvSpPr>
        <p:spPr>
          <a:xfrm>
            <a:off x="7239000" y="304800"/>
            <a:ext cx="685800" cy="228600"/>
          </a:xfrm>
          <a:prstGeom prst="ben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8229600" y="1295400"/>
            <a:ext cx="471488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Yes</a:t>
            </a:r>
            <a:endParaRPr lang="en-US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/>
      <p:bldP spid="11" grpId="0"/>
      <p:bldP spid="12" grpId="0" animBg="1"/>
      <p:bldP spid="13" grpId="0"/>
      <p:bldP spid="14" grpId="0"/>
      <p:bldP spid="15" grpId="0" animBg="1"/>
      <p:bldP spid="18" grpId="0" animBg="1"/>
      <p:bldP spid="19" grpId="0"/>
      <p:bldP spid="20" grpId="0" animBg="1"/>
      <p:bldP spid="21" grpId="0" animBg="1"/>
      <p:bldP spid="22" grpId="0" animBg="1"/>
      <p:bldP spid="26" grpId="0" animBg="1"/>
      <p:bldP spid="27" grpId="0"/>
      <p:bldP spid="30" grpId="0"/>
      <p:bldP spid="31" grpId="0" animBg="1"/>
      <p:bldP spid="32" grpId="0" animBg="1"/>
      <p:bldP spid="36" grpId="0" animBg="1"/>
      <p:bldP spid="37" grpId="0" animBg="1"/>
      <p:bldP spid="39" grpId="0" animBg="1"/>
      <p:bldP spid="40" grpId="0"/>
      <p:bldP spid="41" grpId="0" animBg="1"/>
      <p:bldP spid="42" grpId="0" animBg="1"/>
      <p:bldP spid="43" grpId="0"/>
      <p:bldP spid="45" grpId="0" animBg="1"/>
      <p:bldP spid="46" grpId="0" animBg="1"/>
      <p:bldP spid="47" grpId="0"/>
      <p:bldP spid="49" grpId="0"/>
      <p:bldP spid="49" grpId="1"/>
      <p:bldP spid="51" grpId="0" animBg="1"/>
      <p:bldP spid="54" grpId="0" animBg="1"/>
      <p:bldP spid="56" grpId="0"/>
      <p:bldP spid="5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7575" y="0"/>
            <a:ext cx="18764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685925"/>
            <a:ext cx="8001000" cy="386344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Manually annotated corpora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Contains Sentences : ILTIMEX </a:t>
            </a:r>
            <a:r>
              <a:rPr lang="en-US" sz="2400" dirty="0">
                <a:latin typeface="Garamond" panose="02020404030301010803" pitchFamily="18" charset="0"/>
              </a:rPr>
              <a:t>corpus (</a:t>
            </a:r>
            <a:r>
              <a:rPr lang="en-US" sz="2400" b="1" i="1" dirty="0">
                <a:solidFill>
                  <a:srgbClr val="C00000"/>
                </a:solidFill>
                <a:latin typeface="Garamond" panose="02020404030301010803" pitchFamily="18" charset="0"/>
              </a:rPr>
              <a:t>281 Past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b="1" i="1" dirty="0">
                <a:solidFill>
                  <a:srgbClr val="92D050"/>
                </a:solidFill>
                <a:latin typeface="Garamond" panose="02020404030301010803" pitchFamily="18" charset="0"/>
              </a:rPr>
              <a:t>533 Present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Garamond" panose="02020404030301010803" pitchFamily="18" charset="0"/>
              </a:rPr>
              <a:t>126 Future</a:t>
            </a:r>
            <a:r>
              <a:rPr lang="en-US" sz="2400" dirty="0" smtClean="0">
                <a:latin typeface="Garamond" panose="02020404030301010803" pitchFamily="18" charset="0"/>
              </a:rPr>
              <a:t>)  [</a:t>
            </a:r>
            <a:r>
              <a:rPr lang="en-US" sz="2400" dirty="0" err="1" smtClean="0">
                <a:latin typeface="Garamond" panose="02020404030301010803" pitchFamily="18" charset="0"/>
              </a:rPr>
              <a:t>Ramrakhiyani</a:t>
            </a:r>
            <a:r>
              <a:rPr lang="en-US" sz="2400" dirty="0" smtClean="0">
                <a:latin typeface="Garamond" panose="02020404030301010803" pitchFamily="18" charset="0"/>
              </a:rPr>
              <a:t> et. al. 2015]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Multi-rater Kappa agreement( 3 annotator) : 0.78( Substantial)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Corpora disambiguation : Unsupervised MFS algorithm[ </a:t>
            </a:r>
            <a:r>
              <a:rPr lang="en-US" sz="2400" dirty="0" err="1" smtClean="0">
                <a:latin typeface="Garamond" panose="02020404030301010803" pitchFamily="18" charset="0"/>
              </a:rPr>
              <a:t>Sudha</a:t>
            </a:r>
            <a:r>
              <a:rPr lang="en-US" sz="2400" dirty="0" smtClean="0">
                <a:latin typeface="Garamond" panose="02020404030301010803" pitchFamily="18" charset="0"/>
              </a:rPr>
              <a:t> et. al 2015]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Example sentences :</a:t>
            </a:r>
          </a:p>
          <a:p>
            <a:pPr marL="0" indent="0">
              <a:buNone/>
            </a:pP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          1. </a:t>
            </a:r>
            <a:r>
              <a:rPr lang="hi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दो </a:t>
            </a:r>
            <a:r>
              <a:rPr lang="hi-IN" sz="2800" dirty="0">
                <a:latin typeface="Kokila" panose="020B0604020202020204" pitchFamily="34" charset="0"/>
                <a:cs typeface="Kokila" panose="020B0604020202020204" pitchFamily="34" charset="0"/>
              </a:rPr>
              <a:t>साल पहले निर्माता जवाहर एल जयरथ ने इस प्रॉजेक्ट पर काम शुरू </a:t>
            </a:r>
            <a:r>
              <a:rPr lang="hi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किया </a:t>
            </a:r>
            <a:r>
              <a:rPr lang="hi-IN" sz="2400" dirty="0">
                <a:latin typeface="Garamond" panose="02020404030301010803" pitchFamily="18" charset="0"/>
              </a:rPr>
              <a:t>- </a:t>
            </a:r>
            <a:r>
              <a:rPr lang="en-US" sz="24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Past</a:t>
            </a:r>
            <a:endParaRPr lang="en-US" sz="2400" b="1" i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          2. </a:t>
            </a:r>
            <a:r>
              <a:rPr lang="hi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इसी </a:t>
            </a:r>
            <a:r>
              <a:rPr lang="hi-IN" sz="2800" dirty="0">
                <a:latin typeface="Kokila" panose="020B0604020202020204" pitchFamily="34" charset="0"/>
                <a:cs typeface="Kokila" panose="020B0604020202020204" pitchFamily="34" charset="0"/>
              </a:rPr>
              <a:t>साल इन दोनों परियोजनाओं का काम देखने के लिए मूंदड़ा पोर्ट एंड स्पेशल इकनॉमिक जोन लिमिटेड का गठन </a:t>
            </a:r>
            <a:r>
              <a:rPr lang="hi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हुआ</a:t>
            </a:r>
            <a:r>
              <a:rPr lang="hi-IN" sz="2400" dirty="0" smtClean="0">
                <a:latin typeface="Garamond" panose="02020404030301010803" pitchFamily="18" charset="0"/>
              </a:rPr>
              <a:t> </a:t>
            </a:r>
            <a:r>
              <a:rPr lang="hi-IN" sz="2400" dirty="0">
                <a:latin typeface="Garamond" panose="02020404030301010803" pitchFamily="18" charset="0"/>
              </a:rPr>
              <a:t>- </a:t>
            </a:r>
            <a:r>
              <a:rPr lang="en-US" sz="24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Present</a:t>
            </a:r>
            <a:endParaRPr lang="en-US" sz="2400" b="1" i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          3. </a:t>
            </a:r>
            <a:r>
              <a:rPr lang="hi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यह </a:t>
            </a:r>
            <a:r>
              <a:rPr lang="hi-IN" sz="2800" dirty="0">
                <a:latin typeface="Kokila" panose="020B0604020202020204" pitchFamily="34" charset="0"/>
                <a:cs typeface="Kokila" panose="020B0604020202020204" pitchFamily="34" charset="0"/>
              </a:rPr>
              <a:t>कमिटी अगले 6 महीने में बदले हुए हालात को देखते हुए दिल्ली नगर निगम के नए ऐक्ट का ड्राफ्ट तैयार </a:t>
            </a:r>
            <a:r>
              <a:rPr lang="hi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करेगी </a:t>
            </a:r>
            <a:r>
              <a:rPr lang="hi-IN" sz="2400" dirty="0">
                <a:latin typeface="Garamond" panose="02020404030301010803" pitchFamily="18" charset="0"/>
              </a:rPr>
              <a:t>- </a:t>
            </a:r>
            <a:r>
              <a:rPr lang="en-US" sz="24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Future</a:t>
            </a:r>
            <a:endParaRPr lang="en-US" sz="2400" b="1" i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595" y="135076"/>
            <a:ext cx="7184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Garamond" panose="02020404030301010803" pitchFamily="18" charset="0"/>
              </a:rPr>
              <a:t>Sentence Temporality Detection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9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2" descr="C:\Users\student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1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6640799" cy="4090199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sz="2400" dirty="0" smtClean="0">
              <a:latin typeface="Garamond" panose="02020404030301010803" pitchFamily="18" charset="0"/>
            </a:endParaRPr>
          </a:p>
          <a:p>
            <a:pPr>
              <a:buClr>
                <a:schemeClr val="tx1"/>
              </a:buClr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   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Only one temporal class – annotate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respective class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Two temporal classes t1, t2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        -    t1=past &amp; t2=present, annotate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Present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        -    t1=present &amp; t2=future</a:t>
            </a:r>
            <a:r>
              <a:rPr lang="en-US" sz="2400" dirty="0">
                <a:latin typeface="Garamond" panose="02020404030301010803" pitchFamily="18" charset="0"/>
              </a:rPr>
              <a:t>, annotate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Future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        -     t1=past &amp; t2=future</a:t>
            </a:r>
            <a:r>
              <a:rPr lang="en-US" sz="2400" dirty="0">
                <a:latin typeface="Garamond" panose="02020404030301010803" pitchFamily="18" charset="0"/>
              </a:rPr>
              <a:t>, annotate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Future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  All temporal classes – annotate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future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No temporal class – annotate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randomly</a:t>
            </a:r>
          </a:p>
          <a:p>
            <a:pPr>
              <a:buClr>
                <a:schemeClr val="tx1"/>
              </a:buClr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7575" y="0"/>
            <a:ext cx="18764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83463" y="181242"/>
            <a:ext cx="75889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atin typeface="Garamond" panose="02020404030301010803" pitchFamily="18" charset="0"/>
              </a:rPr>
              <a:t>Rule based approach for </a:t>
            </a:r>
            <a:r>
              <a:rPr lang="en-US" sz="4000" dirty="0" smtClean="0">
                <a:latin typeface="Garamond" panose="02020404030301010803" pitchFamily="18" charset="0"/>
              </a:rPr>
              <a:t>Sentence 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Temporality Detection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9145" y="1905000"/>
            <a:ext cx="26757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Garamond" panose="02020404030301010803" pitchFamily="18" charset="0"/>
              </a:rPr>
              <a:t>Rules :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Sentence consists of 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9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oter Placeholder 19"/>
          <p:cNvSpPr txBox="1">
            <a:spLocks/>
          </p:cNvSpPr>
          <p:nvPr/>
        </p:nvSpPr>
        <p:spPr>
          <a:xfrm>
            <a:off x="0" y="6442364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2" descr="C:\Users\student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6421582"/>
            <a:ext cx="457200" cy="381000"/>
          </a:xfrm>
          <a:prstGeom prst="rect">
            <a:avLst/>
          </a:prstGeom>
          <a:noFill/>
        </p:spPr>
      </p:pic>
      <p:sp>
        <p:nvSpPr>
          <p:cNvPr id="12" name="Date Placeholder 2"/>
          <p:cNvSpPr txBox="1">
            <a:spLocks/>
          </p:cNvSpPr>
          <p:nvPr/>
        </p:nvSpPr>
        <p:spPr>
          <a:xfrm>
            <a:off x="436179" y="6505719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7575" y="0"/>
            <a:ext cx="18764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31494"/>
              </p:ext>
            </p:extLst>
          </p:nvPr>
        </p:nvGraphicFramePr>
        <p:xfrm>
          <a:off x="228600" y="1523999"/>
          <a:ext cx="8305800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42952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Gloss as feature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WE &amp; gloss as feature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186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Step</a:t>
                      </a:r>
                      <a:r>
                        <a:rPr lang="en-US" baseline="0" dirty="0" smtClean="0"/>
                        <a:t>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Step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Step</a:t>
                      </a:r>
                      <a:r>
                        <a:rPr lang="en-US" baseline="0" dirty="0" smtClean="0"/>
                        <a:t>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Step Classification</a:t>
                      </a:r>
                      <a:endParaRPr lang="en-US" dirty="0"/>
                    </a:p>
                  </a:txBody>
                  <a:tcPr/>
                </a:tc>
              </a:tr>
              <a:tr h="358424">
                <a:tc>
                  <a:txBody>
                    <a:bodyPr/>
                    <a:lstStyle/>
                    <a:p>
                      <a:r>
                        <a:rPr lang="en-US" dirty="0" smtClean="0"/>
                        <a:t>J48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65.3 %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14.4 %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59.7 %</a:t>
                      </a:r>
                      <a:endParaRPr lang="en-US" dirty="0"/>
                    </a:p>
                  </a:txBody>
                  <a:tcPr/>
                </a:tc>
              </a:tr>
              <a:tr h="358424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</a:t>
                      </a:r>
                      <a:r>
                        <a:rPr lang="en-US" dirty="0" err="1" smtClean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32.4 %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56.5 %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51.2 %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61.2 %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58424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40.7 %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16.4 %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51.9 %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7122"/>
              </p:ext>
            </p:extLst>
          </p:nvPr>
        </p:nvGraphicFramePr>
        <p:xfrm>
          <a:off x="1281657" y="4343400"/>
          <a:ext cx="5985918" cy="1920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95306"/>
                <a:gridCol w="1995306"/>
                <a:gridCol w="1995306"/>
              </a:tblGrid>
              <a:tr h="604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One Step</a:t>
                      </a:r>
                      <a:r>
                        <a:rPr lang="en-US" sz="2400" baseline="0" dirty="0" smtClean="0">
                          <a:latin typeface="Garamond" panose="02020404030301010803" pitchFamily="18" charset="0"/>
                        </a:rPr>
                        <a:t> Classification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Two Step Classification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345693">
                <a:tc>
                  <a:txBody>
                    <a:bodyPr/>
                    <a:lstStyle/>
                    <a:p>
                      <a:r>
                        <a:rPr lang="en-US" dirty="0" smtClean="0"/>
                        <a:t>J48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39.6 %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44 %</a:t>
                      </a:r>
                      <a:endParaRPr lang="en-US" dirty="0"/>
                    </a:p>
                  </a:txBody>
                  <a:tcPr/>
                </a:tc>
              </a:tr>
              <a:tr h="345693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</a:t>
                      </a:r>
                      <a:r>
                        <a:rPr lang="en-US" dirty="0" err="1" smtClean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44.5 %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rgbClr val="C00000"/>
                          </a:solidFill>
                        </a:rPr>
                        <a:t>72.2 %</a:t>
                      </a:r>
                      <a:endParaRPr lang="en-US" b="1" i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45693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44.8 %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59.4 %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181388"/>
            <a:ext cx="2188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Garamond" panose="02020404030301010803" pitchFamily="18" charset="0"/>
              </a:rPr>
              <a:t>Results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6179" y="889274"/>
            <a:ext cx="4821621" cy="430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latin typeface="Garamond" panose="02020404030301010803" pitchFamily="18" charset="0"/>
              </a:rPr>
              <a:t>Confidence Based Expansion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9599" y="3796728"/>
            <a:ext cx="4876801" cy="40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itchFamily="2" charset="2"/>
              <a:buChar char="v"/>
            </a:pPr>
            <a:r>
              <a:rPr lang="en-US" sz="2400" dirty="0">
                <a:latin typeface="Garamond" panose="02020404030301010803" pitchFamily="18" charset="0"/>
              </a:rPr>
              <a:t>Word Embedding Based Expansion</a:t>
            </a:r>
          </a:p>
        </p:txBody>
      </p:sp>
      <p:sp>
        <p:nvSpPr>
          <p:cNvPr id="14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2" descr="C:\Users\student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6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2" descr="C:\Users\student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8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67575" y="4648200"/>
            <a:ext cx="18764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 err="1" smtClean="0"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rPr>
              <a:t>SentiWordNet</a:t>
            </a:r>
            <a:r>
              <a:rPr lang="en-US" sz="3600" b="1" dirty="0" smtClean="0"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rPr>
              <a:t>  </a:t>
            </a:r>
            <a:r>
              <a:rPr lang="en-US" sz="3600" b="1" dirty="0" err="1" smtClean="0"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rPr>
              <a:t>vs</a:t>
            </a:r>
            <a:r>
              <a:rPr lang="en-US" sz="3600" b="1" dirty="0" smtClean="0"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rPr>
              <a:t>  </a:t>
            </a:r>
            <a:r>
              <a:rPr lang="en-US" sz="3600" b="1" dirty="0" err="1" smtClean="0"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rPr>
              <a:t>TempoWordNet</a:t>
            </a:r>
            <a:endParaRPr lang="en-US" sz="3600" b="1" dirty="0">
              <a:solidFill>
                <a:schemeClr val="tx1"/>
              </a:solidFill>
              <a:latin typeface="Garamond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2143116"/>
            <a:ext cx="852348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eriod"/>
            </a:pPr>
            <a:r>
              <a:rPr lang="en-US" sz="2400" dirty="0" smtClean="0">
                <a:latin typeface="Garamond" pitchFamily="18" charset="0"/>
                <a:ea typeface="DejaVu Sans" charset="0"/>
                <a:cs typeface="DejaVu Sans" charset="0"/>
              </a:rPr>
              <a:t>Hyponymy relation plays important role in propagating opinions</a:t>
            </a:r>
          </a:p>
          <a:p>
            <a:pPr marL="400050" indent="-400050">
              <a:buAutoNum type="romanLcPeriod"/>
            </a:pPr>
            <a:endParaRPr lang="en-US" sz="2400" dirty="0" smtClean="0">
              <a:latin typeface="Garamond" pitchFamily="18" charset="0"/>
              <a:ea typeface="DejaVu Sans" charset="0"/>
              <a:cs typeface="DejaVu Sans" charset="0"/>
            </a:endParaRPr>
          </a:p>
          <a:p>
            <a:pPr marL="400050" indent="-400050">
              <a:buAutoNum type="romanLcPeriod"/>
            </a:pPr>
            <a:r>
              <a:rPr lang="en-US" sz="2400" dirty="0" smtClean="0">
                <a:latin typeface="Garamond" pitchFamily="18" charset="0"/>
                <a:ea typeface="DejaVu Sans" charset="0"/>
                <a:cs typeface="DejaVu Sans" charset="0"/>
              </a:rPr>
              <a:t>But hyponymy of words which are not detonating temporality but </a:t>
            </a:r>
          </a:p>
          <a:p>
            <a:pPr marL="400050" indent="-400050"/>
            <a:r>
              <a:rPr lang="en-US" sz="2400" dirty="0" smtClean="0">
                <a:latin typeface="Garamond" pitchFamily="18" charset="0"/>
                <a:ea typeface="DejaVu Sans" charset="0"/>
                <a:cs typeface="DejaVu Sans" charset="0"/>
              </a:rPr>
              <a:t>     their connotation indeed, are mostly seen not to denote or </a:t>
            </a:r>
          </a:p>
          <a:p>
            <a:pPr marL="400050" indent="-400050"/>
            <a:r>
              <a:rPr lang="en-US" sz="2400" dirty="0" smtClean="0">
                <a:latin typeface="Garamond" pitchFamily="18" charset="0"/>
                <a:ea typeface="DejaVu Sans" charset="0"/>
                <a:cs typeface="DejaVu Sans" charset="0"/>
              </a:rPr>
              <a:t>     connote temporality.</a:t>
            </a:r>
          </a:p>
          <a:p>
            <a:pPr marL="400050" indent="-400050"/>
            <a:r>
              <a:rPr lang="en-US" sz="2400" dirty="0" smtClean="0">
                <a:latin typeface="Garamond" pitchFamily="18" charset="0"/>
                <a:ea typeface="DejaVu Sans" charset="0"/>
                <a:cs typeface="DejaVu Sans" charset="0"/>
              </a:rPr>
              <a:t>      e.g. </a:t>
            </a:r>
          </a:p>
          <a:p>
            <a:pPr marL="400050" indent="-400050"/>
            <a:endParaRPr lang="en-IN" dirty="0"/>
          </a:p>
        </p:txBody>
      </p:sp>
      <p:sp>
        <p:nvSpPr>
          <p:cNvPr id="5" name="Footer Placeholder 19"/>
          <p:cNvSpPr txBox="1">
            <a:spLocks/>
          </p:cNvSpPr>
          <p:nvPr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2" descr="C:\Users\student\Desktop\imag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3345" y="1095704"/>
            <a:ext cx="8882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Detect inherent temporal orientation of each </a:t>
            </a:r>
            <a:r>
              <a:rPr lang="en-US" sz="2000" dirty="0" err="1" smtClean="0"/>
              <a:t>synset</a:t>
            </a:r>
            <a:r>
              <a:rPr lang="en-US" sz="2000" dirty="0" smtClean="0"/>
              <a:t> in Hindi </a:t>
            </a:r>
            <a:r>
              <a:rPr lang="en-US" sz="2000" dirty="0" err="1" smtClean="0"/>
              <a:t>WordNet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Temporal Orientations :</a:t>
            </a:r>
            <a:r>
              <a:rPr lang="en-US" sz="2000" i="1" dirty="0" smtClean="0"/>
              <a:t>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past</a:t>
            </a:r>
            <a:r>
              <a:rPr lang="en-US" sz="2400" b="1" i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, </a:t>
            </a:r>
            <a:r>
              <a:rPr lang="en-US" sz="2400" b="1" i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 present</a:t>
            </a:r>
            <a:r>
              <a:rPr lang="en-US" sz="2400" b="1" i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Future</a:t>
            </a:r>
            <a:r>
              <a:rPr lang="en-US" sz="2400" b="1" i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,  </a:t>
            </a:r>
            <a:r>
              <a:rPr lang="en-US" sz="2400" b="1" i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Neutral</a:t>
            </a:r>
            <a:r>
              <a:rPr lang="en-US" sz="2400" b="1" i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,  </a:t>
            </a:r>
            <a:r>
              <a:rPr lang="en-US" sz="2400" b="1" i="1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Atemporal</a:t>
            </a:r>
            <a:endParaRPr lang="en-US" sz="2400" b="1" i="1" dirty="0" smtClean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64" y="17526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E.g. 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762000" y="1952655"/>
            <a:ext cx="8061936" cy="3501856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Synset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 : </a:t>
            </a:r>
            <a:r>
              <a:rPr lang="hi-IN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भविष्य</a:t>
            </a:r>
            <a:r>
              <a:rPr lang="hi-IN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, भविष्य काल, आगामी समय, उत्तरकाल, उत्तर-काल, उत्तर काल, भावी समय, आने वाला समय, अगत, अप्राप्तकाल, कल, अवर्त्तमान, अवर्तमान, आगम, </a:t>
            </a:r>
            <a:r>
              <a:rPr lang="hi-IN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आगाह</a:t>
            </a:r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Transliteration :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bhaviShya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bhaviShya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kaal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AAgaamee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samaya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Uttarakaal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Uttara-kaal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Uttara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kaal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bhaavee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samaya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AAne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vaalaa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samaya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Agat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Apraaptakaal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kal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Avarttamaan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Avartamaan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AAgam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, 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AAgaaha</a:t>
            </a:r>
            <a:endParaRPr lang="hi-IN" sz="2000" dirty="0">
              <a:solidFill>
                <a:schemeClr val="accent5">
                  <a:lumMod val="20000"/>
                  <a:lumOff val="80000"/>
                </a:schemeClr>
              </a:solidFill>
              <a:latin typeface="Garamond" panose="02020404030301010803" pitchFamily="18" charset="0"/>
              <a:cs typeface="Kokila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Gloss </a:t>
            </a:r>
            <a:r>
              <a:rPr lang="en-US" sz="2400" dirty="0" smtClean="0">
                <a:solidFill>
                  <a:srgbClr val="FFFF00"/>
                </a:solidFill>
              </a:rPr>
              <a:t>: </a:t>
            </a:r>
            <a:r>
              <a:rPr lang="hi-IN" sz="2000" dirty="0" smtClean="0">
                <a:solidFill>
                  <a:srgbClr val="FFFF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आने </a:t>
            </a:r>
            <a:r>
              <a:rPr lang="hi-IN" sz="2000" dirty="0">
                <a:solidFill>
                  <a:srgbClr val="FFFF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वाला काल या </a:t>
            </a:r>
            <a:r>
              <a:rPr lang="hi-IN" sz="2000" dirty="0" smtClean="0">
                <a:solidFill>
                  <a:srgbClr val="FFFF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समय</a:t>
            </a:r>
            <a:endParaRPr lang="en-US" sz="2000" dirty="0" smtClean="0">
              <a:solidFill>
                <a:srgbClr val="FFFF00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Transliteration : </a:t>
            </a:r>
            <a:r>
              <a:rPr lang="fi-FI" sz="2000" dirty="0">
                <a:solidFill>
                  <a:srgbClr val="FFFF00"/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AAne vaalaa kaal yaa samaya</a:t>
            </a:r>
            <a:endParaRPr lang="hi-IN" sz="2000" dirty="0">
              <a:solidFill>
                <a:srgbClr val="FFFF00"/>
              </a:solidFill>
              <a:latin typeface="Garamond" panose="02020404030301010803" pitchFamily="18" charset="0"/>
              <a:cs typeface="Kokila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Garamond" panose="02020404030301010803" pitchFamily="18" charset="0"/>
              </a:rPr>
              <a:t>Example sentence </a:t>
            </a:r>
            <a:r>
              <a:rPr lang="en-US" sz="24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Garamond" panose="02020404030301010803" pitchFamily="18" charset="0"/>
              </a:rPr>
              <a:t>: </a:t>
            </a:r>
            <a:r>
              <a:rPr lang="hi-IN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भविष्य </a:t>
            </a:r>
            <a:r>
              <a:rPr lang="hi-I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में क्या होगा कोई नहीं जानता । / कल किसने देखा है </a:t>
            </a:r>
            <a:r>
              <a:rPr lang="hi-IN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।</a:t>
            </a:r>
            <a:endParaRPr lang="en-US" sz="2000" dirty="0" smtClean="0">
              <a:solidFill>
                <a:schemeClr val="accent2">
                  <a:lumMod val="40000"/>
                  <a:lumOff val="60000"/>
                </a:schemeClr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Transliteration 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: </a:t>
            </a:r>
            <a:r>
              <a:rPr lang="fi-FI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bhaviShya </a:t>
            </a:r>
            <a:r>
              <a:rPr lang="fi-FI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meN kyaa hogaa koEE naheeN jaanataa ;; / kal kisane dekhaa hai </a:t>
            </a:r>
            <a:r>
              <a:rPr lang="fi-FI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Garamond" panose="02020404030301010803" pitchFamily="18" charset="0"/>
                <a:cs typeface="Kokila" panose="020B0604020202020204" pitchFamily="34" charset="0"/>
              </a:rPr>
              <a:t>;;</a:t>
            </a:r>
            <a:endParaRPr lang="hi-IN" sz="2000" dirty="0">
              <a:solidFill>
                <a:schemeClr val="accent2">
                  <a:lumMod val="40000"/>
                  <a:lumOff val="60000"/>
                </a:schemeClr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" y="5575737"/>
            <a:ext cx="4587768" cy="762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Temporal Orientation 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: </a:t>
            </a:r>
            <a:r>
              <a:rPr lang="en-US" sz="20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Future</a:t>
            </a:r>
            <a:endParaRPr lang="en-US" sz="2000" b="1" i="1" dirty="0">
              <a:solidFill>
                <a:schemeClr val="accent1">
                  <a:lumMod val="20000"/>
                  <a:lumOff val="8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345" y="166319"/>
            <a:ext cx="3900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Garamond" panose="02020404030301010803" pitchFamily="18" charset="0"/>
              </a:rPr>
              <a:t>Task Definition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13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2" descr="C:\Users\student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5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7575" y="0"/>
            <a:ext cx="18764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5139" y="1448865"/>
            <a:ext cx="810546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itchFamily="18" charset="0"/>
              </a:rPr>
              <a:t> Developed and tested CBES and WEBE</a:t>
            </a:r>
            <a:endParaRPr lang="en-US" sz="2400" dirty="0">
              <a:latin typeface="Garamond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itchFamily="18" charset="0"/>
              </a:rPr>
              <a:t>Developed Temporal corpora : 940 sentences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itchFamily="18" charset="0"/>
              </a:rPr>
              <a:t>Sentence Temporality Detection : An application of Tempo-</a:t>
            </a:r>
            <a:r>
              <a:rPr lang="en-US" sz="2400" dirty="0" err="1" smtClean="0">
                <a:latin typeface="Garamond" pitchFamily="18" charset="0"/>
              </a:rPr>
              <a:t>HindiWordNet</a:t>
            </a:r>
            <a:endParaRPr lang="en-US" sz="2400" dirty="0">
              <a:latin typeface="Garamond" pitchFamily="18" charset="0"/>
            </a:endParaRPr>
          </a:p>
          <a:p>
            <a:endParaRPr lang="en-US" sz="2400" dirty="0">
              <a:latin typeface="Garamond" pitchFamily="18" charset="0"/>
            </a:endParaRPr>
          </a:p>
          <a:p>
            <a:endParaRPr lang="en-US" sz="2400" dirty="0" smtClean="0">
              <a:latin typeface="Garamond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Garamond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Garamond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685800"/>
            <a:ext cx="3018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Garamond" panose="02020404030301010803" pitchFamily="18" charset="0"/>
              </a:rPr>
              <a:t>Conclusion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792" y="3104510"/>
            <a:ext cx="3342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Garamond" panose="02020404030301010803" pitchFamily="18" charset="0"/>
              </a:rPr>
              <a:t>Future Work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1" y="4053584"/>
            <a:ext cx="8191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itchFamily="18" charset="0"/>
              </a:rPr>
              <a:t>Deep learning</a:t>
            </a:r>
            <a:endParaRPr lang="en-US" sz="2400" dirty="0">
              <a:latin typeface="Garamond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Garamond" pitchFamily="18" charset="0"/>
              </a:rPr>
              <a:t>Combination of WEBE and </a:t>
            </a:r>
            <a:r>
              <a:rPr lang="en-US" sz="2400" dirty="0" smtClean="0">
                <a:latin typeface="Garamond" pitchFamily="18" charset="0"/>
              </a:rPr>
              <a:t>CBES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itchFamily="18" charset="0"/>
              </a:rPr>
              <a:t>Facilitate research in Temporal IR .</a:t>
            </a:r>
            <a:endParaRPr lang="en-US" sz="2400" dirty="0">
              <a:latin typeface="Garamond" pitchFamily="18" charset="0"/>
            </a:endParaRPr>
          </a:p>
          <a:p>
            <a:endParaRPr lang="en-US" sz="2400" dirty="0">
              <a:latin typeface="Garamond" pitchFamily="18" charset="0"/>
            </a:endParaRPr>
          </a:p>
        </p:txBody>
      </p:sp>
      <p:sp>
        <p:nvSpPr>
          <p:cNvPr id="11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2" descr="C:\Users\student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3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7575" y="0"/>
            <a:ext cx="18764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6640799" cy="28194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Garamond" panose="02020404030301010803" pitchFamily="18" charset="0"/>
            </a:endParaRPr>
          </a:p>
          <a:p>
            <a:endParaRPr lang="en-US" sz="2400" dirty="0" smtClean="0">
              <a:latin typeface="Garamond" panose="02020404030301010803" pitchFamily="18" charset="0"/>
            </a:endParaRPr>
          </a:p>
          <a:p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I would like to thank </a:t>
            </a:r>
            <a:r>
              <a:rPr lang="en-US" sz="2400" dirty="0" err="1" smtClean="0">
                <a:latin typeface="Garamond" panose="02020404030301010803" pitchFamily="18" charset="0"/>
              </a:rPr>
              <a:t>Phd</a:t>
            </a:r>
            <a:r>
              <a:rPr lang="en-US" sz="2400" dirty="0" smtClean="0">
                <a:latin typeface="Garamond" panose="02020404030301010803" pitchFamily="18" charset="0"/>
              </a:rPr>
              <a:t> scholar </a:t>
            </a:r>
            <a:r>
              <a:rPr lang="en-US" sz="2400" dirty="0" err="1" smtClean="0">
                <a:latin typeface="Garamond" panose="02020404030301010803" pitchFamily="18" charset="0"/>
              </a:rPr>
              <a:t>Sabysachi</a:t>
            </a:r>
            <a:r>
              <a:rPr lang="en-US" sz="2400" dirty="0" smtClean="0">
                <a:latin typeface="Garamond" panose="02020404030301010803" pitchFamily="18" charset="0"/>
              </a:rPr>
              <a:t> </a:t>
            </a:r>
            <a:r>
              <a:rPr lang="en-US" sz="2400" dirty="0" err="1" smtClean="0">
                <a:latin typeface="Garamond" panose="02020404030301010803" pitchFamily="18" charset="0"/>
              </a:rPr>
              <a:t>Kamila</a:t>
            </a:r>
            <a:r>
              <a:rPr lang="en-US" sz="2400" dirty="0" smtClean="0">
                <a:latin typeface="Garamond" panose="02020404030301010803" pitchFamily="18" charset="0"/>
              </a:rPr>
              <a:t> &amp; </a:t>
            </a:r>
            <a:r>
              <a:rPr lang="en-US" sz="2400" dirty="0" err="1" smtClean="0">
                <a:latin typeface="Garamond" panose="02020404030301010803" pitchFamily="18" charset="0"/>
              </a:rPr>
              <a:t>M.Tech</a:t>
            </a:r>
            <a:r>
              <a:rPr lang="en-US" sz="2400" dirty="0" smtClean="0">
                <a:latin typeface="Garamond" panose="02020404030301010803" pitchFamily="18" charset="0"/>
              </a:rPr>
              <a:t>. student </a:t>
            </a:r>
            <a:r>
              <a:rPr lang="en-US" sz="2400" dirty="0" err="1" smtClean="0">
                <a:latin typeface="Garamond" panose="02020404030301010803" pitchFamily="18" charset="0"/>
              </a:rPr>
              <a:t>Vikram</a:t>
            </a:r>
            <a:r>
              <a:rPr lang="en-US" sz="2400" dirty="0" smtClean="0">
                <a:latin typeface="Garamond" panose="02020404030301010803" pitchFamily="18" charset="0"/>
              </a:rPr>
              <a:t> Singh for assisting me in manual annotation of training data, gold standard data &amp; sentence classification corpora.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528" y="975411"/>
            <a:ext cx="4475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Garamond" panose="02020404030301010803" pitchFamily="18" charset="0"/>
              </a:rPr>
              <a:t>Acknowledgement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9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2" descr="C:\Users\student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1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"/>
            <a:ext cx="2933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Garamond" panose="02020404030301010803" pitchFamily="18" charset="0"/>
              </a:rPr>
              <a:t>References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228" y="1066800"/>
            <a:ext cx="87603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Garamond" panose="02020404030301010803" pitchFamily="18" charset="0"/>
              </a:rPr>
              <a:t>Tomas </a:t>
            </a:r>
            <a:r>
              <a:rPr lang="en-US" sz="2000" dirty="0" err="1">
                <a:latin typeface="Garamond" panose="02020404030301010803" pitchFamily="18" charset="0"/>
              </a:rPr>
              <a:t>Mikolov</a:t>
            </a:r>
            <a:r>
              <a:rPr lang="en-US" sz="2000" dirty="0">
                <a:latin typeface="Garamond" panose="02020404030301010803" pitchFamily="18" charset="0"/>
              </a:rPr>
              <a:t>, Chen Kai, </a:t>
            </a:r>
            <a:r>
              <a:rPr lang="en-US" sz="2000" dirty="0" err="1">
                <a:latin typeface="Garamond" panose="02020404030301010803" pitchFamily="18" charset="0"/>
              </a:rPr>
              <a:t>Corrado</a:t>
            </a:r>
            <a:r>
              <a:rPr lang="en-US" sz="2000" dirty="0">
                <a:latin typeface="Garamond" panose="02020404030301010803" pitchFamily="18" charset="0"/>
              </a:rPr>
              <a:t> Greg and Dean </a:t>
            </a:r>
            <a:r>
              <a:rPr lang="en-US" sz="2000" dirty="0" smtClean="0">
                <a:latin typeface="Garamond" panose="02020404030301010803" pitchFamily="18" charset="0"/>
              </a:rPr>
              <a:t>Jeffrey</a:t>
            </a:r>
            <a:r>
              <a:rPr lang="en-US" sz="2000" dirty="0">
                <a:latin typeface="Garamond" panose="02020404030301010803" pitchFamily="18" charset="0"/>
              </a:rPr>
              <a:t>. 2013. Efficient Estimation of Word </a:t>
            </a:r>
            <a:r>
              <a:rPr lang="en-US" sz="2000" dirty="0" smtClean="0">
                <a:latin typeface="Garamond" panose="02020404030301010803" pitchFamily="18" charset="0"/>
              </a:rPr>
              <a:t>Representations </a:t>
            </a:r>
            <a:r>
              <a:rPr lang="en-US" sz="2000" dirty="0">
                <a:latin typeface="Garamond" panose="02020404030301010803" pitchFamily="18" charset="0"/>
              </a:rPr>
              <a:t>in Vector Space. In Proceedings of Workshop </a:t>
            </a:r>
            <a:r>
              <a:rPr lang="en-US" sz="2000" dirty="0" smtClean="0">
                <a:latin typeface="Garamond" panose="02020404030301010803" pitchFamily="18" charset="0"/>
              </a:rPr>
              <a:t>at ICLR</a:t>
            </a:r>
            <a:r>
              <a:rPr lang="en-US" sz="2000" dirty="0">
                <a:latin typeface="Garamond" panose="02020404030301010803" pitchFamily="18" charset="0"/>
              </a:rPr>
              <a:t>, 2013</a:t>
            </a:r>
            <a:r>
              <a:rPr lang="en-US" sz="20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Garamond" panose="02020404030301010803" pitchFamily="18" charset="0"/>
              </a:rPr>
              <a:t>Nitin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Ramrakhiyani</a:t>
            </a:r>
            <a:r>
              <a:rPr lang="en-US" sz="2000" dirty="0">
                <a:latin typeface="Garamond" panose="02020404030301010803" pitchFamily="18" charset="0"/>
              </a:rPr>
              <a:t> and </a:t>
            </a:r>
            <a:r>
              <a:rPr lang="en-US" sz="2000" dirty="0" err="1">
                <a:latin typeface="Garamond" panose="02020404030301010803" pitchFamily="18" charset="0"/>
              </a:rPr>
              <a:t>Prasenjit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Majumder</a:t>
            </a:r>
            <a:r>
              <a:rPr lang="en-US" sz="2000" dirty="0">
                <a:latin typeface="Garamond" panose="02020404030301010803" pitchFamily="18" charset="0"/>
              </a:rPr>
              <a:t>. Approaches to temporal </a:t>
            </a:r>
            <a:r>
              <a:rPr lang="en-US" sz="2000" dirty="0" smtClean="0">
                <a:latin typeface="Garamond" panose="02020404030301010803" pitchFamily="18" charset="0"/>
              </a:rPr>
              <a:t>expression </a:t>
            </a:r>
            <a:r>
              <a:rPr lang="en-US" sz="2000" dirty="0">
                <a:latin typeface="Garamond" panose="02020404030301010803" pitchFamily="18" charset="0"/>
              </a:rPr>
              <a:t>recognition in </a:t>
            </a:r>
            <a:r>
              <a:rPr lang="en-US" sz="2000" dirty="0" err="1">
                <a:latin typeface="Garamond" panose="02020404030301010803" pitchFamily="18" charset="0"/>
              </a:rPr>
              <a:t>hindi</a:t>
            </a:r>
            <a:r>
              <a:rPr lang="en-US" sz="2000" dirty="0">
                <a:latin typeface="Garamond" panose="02020404030301010803" pitchFamily="18" charset="0"/>
              </a:rPr>
              <a:t>. ACM Transactions on Asian and </a:t>
            </a:r>
            <a:r>
              <a:rPr lang="en-US" sz="2000" dirty="0" smtClean="0">
                <a:latin typeface="Garamond" panose="02020404030301010803" pitchFamily="18" charset="0"/>
              </a:rPr>
              <a:t>Low-Resource Language </a:t>
            </a:r>
            <a:r>
              <a:rPr lang="en-US" sz="2000" dirty="0">
                <a:latin typeface="Garamond" panose="02020404030301010803" pitchFamily="18" charset="0"/>
              </a:rPr>
              <a:t>Information Processing, 14(1):2, 2015</a:t>
            </a:r>
            <a:r>
              <a:rPr lang="en-US" sz="20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Garamond" panose="02020404030301010803" pitchFamily="18" charset="0"/>
              </a:rPr>
              <a:t>Mohammed </a:t>
            </a:r>
            <a:r>
              <a:rPr lang="en-US" sz="2000" dirty="0" err="1">
                <a:latin typeface="Garamond" panose="02020404030301010803" pitchFamily="18" charset="0"/>
              </a:rPr>
              <a:t>Hasanuzzaman</a:t>
            </a:r>
            <a:r>
              <a:rPr lang="en-US" sz="2000" dirty="0">
                <a:latin typeface="Garamond" panose="02020404030301010803" pitchFamily="18" charset="0"/>
              </a:rPr>
              <a:t>, </a:t>
            </a:r>
            <a:r>
              <a:rPr lang="en-US" sz="2000" dirty="0" err="1">
                <a:latin typeface="Garamond" panose="02020404030301010803" pitchFamily="18" charset="0"/>
              </a:rPr>
              <a:t>Gaël</a:t>
            </a:r>
            <a:r>
              <a:rPr lang="en-US" sz="2000" dirty="0">
                <a:latin typeface="Garamond" panose="02020404030301010803" pitchFamily="18" charset="0"/>
              </a:rPr>
              <a:t> Dias, </a:t>
            </a:r>
            <a:r>
              <a:rPr lang="en-US" sz="2000" dirty="0" err="1">
                <a:latin typeface="Garamond" panose="02020404030301010803" pitchFamily="18" charset="0"/>
              </a:rPr>
              <a:t>Stéphane</a:t>
            </a:r>
            <a:r>
              <a:rPr lang="en-US" sz="2000" dirty="0">
                <a:latin typeface="Garamond" panose="02020404030301010803" pitchFamily="18" charset="0"/>
              </a:rPr>
              <a:t> Ferrari, and </a:t>
            </a:r>
            <a:r>
              <a:rPr lang="en-US" sz="2000" dirty="0" err="1">
                <a:latin typeface="Garamond" panose="02020404030301010803" pitchFamily="18" charset="0"/>
              </a:rPr>
              <a:t>Yann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latin typeface="Garamond" panose="02020404030301010803" pitchFamily="18" charset="0"/>
              </a:rPr>
              <a:t>Mathet</a:t>
            </a:r>
            <a:r>
              <a:rPr lang="en-US" sz="2000" dirty="0" smtClean="0">
                <a:latin typeface="Garamond" panose="02020404030301010803" pitchFamily="18" charset="0"/>
              </a:rPr>
              <a:t>. Propagation </a:t>
            </a:r>
            <a:r>
              <a:rPr lang="en-US" sz="2000" dirty="0">
                <a:latin typeface="Garamond" panose="02020404030301010803" pitchFamily="18" charset="0"/>
              </a:rPr>
              <a:t>strategies for building temporal ontologies. In 14th </a:t>
            </a:r>
            <a:r>
              <a:rPr lang="en-US" sz="2000" dirty="0" smtClean="0">
                <a:latin typeface="Garamond" panose="02020404030301010803" pitchFamily="18" charset="0"/>
              </a:rPr>
              <a:t>Conference of </a:t>
            </a:r>
            <a:r>
              <a:rPr lang="en-US" sz="2000" dirty="0">
                <a:latin typeface="Garamond" panose="02020404030301010803" pitchFamily="18" charset="0"/>
              </a:rPr>
              <a:t>the European Chapter of the Association for Computational </a:t>
            </a:r>
            <a:r>
              <a:rPr lang="en-US" sz="2000" dirty="0" smtClean="0">
                <a:latin typeface="Garamond" panose="02020404030301010803" pitchFamily="18" charset="0"/>
              </a:rPr>
              <a:t>Linguistics (EACL</a:t>
            </a:r>
            <a:r>
              <a:rPr lang="en-US" sz="2000" dirty="0">
                <a:latin typeface="Garamond" panose="02020404030301010803" pitchFamily="18" charset="0"/>
              </a:rPr>
              <a:t>), pages 6–11, 2014</a:t>
            </a:r>
            <a:r>
              <a:rPr lang="en-US" sz="20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Garamond" panose="02020404030301010803" pitchFamily="18" charset="0"/>
              </a:rPr>
              <a:t>Ondrej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Bojar</a:t>
            </a:r>
            <a:r>
              <a:rPr lang="en-US" sz="2000" dirty="0">
                <a:latin typeface="Garamond" panose="02020404030301010803" pitchFamily="18" charset="0"/>
              </a:rPr>
              <a:t>, </a:t>
            </a:r>
            <a:r>
              <a:rPr lang="en-US" sz="2000" dirty="0" err="1">
                <a:latin typeface="Garamond" panose="02020404030301010803" pitchFamily="18" charset="0"/>
              </a:rPr>
              <a:t>Vojtech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Diatka</a:t>
            </a:r>
            <a:r>
              <a:rPr lang="en-US" sz="2000" dirty="0">
                <a:latin typeface="Garamond" panose="02020404030301010803" pitchFamily="18" charset="0"/>
              </a:rPr>
              <a:t>, </a:t>
            </a:r>
            <a:r>
              <a:rPr lang="en-US" sz="2000" dirty="0" err="1">
                <a:latin typeface="Garamond" panose="02020404030301010803" pitchFamily="18" charset="0"/>
              </a:rPr>
              <a:t>Pavel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Rychlỳ</a:t>
            </a:r>
            <a:r>
              <a:rPr lang="en-US" sz="2000" dirty="0">
                <a:latin typeface="Garamond" panose="02020404030301010803" pitchFamily="18" charset="0"/>
              </a:rPr>
              <a:t>, </a:t>
            </a:r>
            <a:r>
              <a:rPr lang="en-US" sz="2000" dirty="0" err="1">
                <a:latin typeface="Garamond" panose="02020404030301010803" pitchFamily="18" charset="0"/>
              </a:rPr>
              <a:t>Pavel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Stranák</a:t>
            </a:r>
            <a:r>
              <a:rPr lang="en-US" sz="2000" dirty="0">
                <a:latin typeface="Garamond" panose="02020404030301010803" pitchFamily="18" charset="0"/>
              </a:rPr>
              <a:t>, </a:t>
            </a:r>
            <a:r>
              <a:rPr lang="en-US" sz="2000" dirty="0" err="1">
                <a:latin typeface="Garamond" panose="02020404030301010803" pitchFamily="18" charset="0"/>
              </a:rPr>
              <a:t>Vít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latin typeface="Garamond" panose="02020404030301010803" pitchFamily="18" charset="0"/>
              </a:rPr>
              <a:t>Suchomel</a:t>
            </a:r>
            <a:r>
              <a:rPr lang="en-US" sz="2000" dirty="0" smtClean="0">
                <a:latin typeface="Garamond" panose="02020404030301010803" pitchFamily="18" charset="0"/>
              </a:rPr>
              <a:t>, Ales </a:t>
            </a:r>
            <a:r>
              <a:rPr lang="en-US" sz="2000" dirty="0" err="1">
                <a:latin typeface="Garamond" panose="02020404030301010803" pitchFamily="18" charset="0"/>
              </a:rPr>
              <a:t>Tamchyna</a:t>
            </a:r>
            <a:r>
              <a:rPr lang="en-US" sz="2000" dirty="0">
                <a:latin typeface="Garamond" panose="02020404030301010803" pitchFamily="18" charset="0"/>
              </a:rPr>
              <a:t>, and Daniel </a:t>
            </a:r>
            <a:r>
              <a:rPr lang="en-US" sz="2000" dirty="0" err="1">
                <a:latin typeface="Garamond" panose="02020404030301010803" pitchFamily="18" charset="0"/>
              </a:rPr>
              <a:t>Zeman</a:t>
            </a:r>
            <a:r>
              <a:rPr lang="en-US" sz="2000" dirty="0">
                <a:latin typeface="Garamond" panose="02020404030301010803" pitchFamily="18" charset="0"/>
              </a:rPr>
              <a:t>. </a:t>
            </a:r>
            <a:r>
              <a:rPr lang="en-US" sz="2000" dirty="0" err="1">
                <a:latin typeface="Garamond" panose="02020404030301010803" pitchFamily="18" charset="0"/>
              </a:rPr>
              <a:t>Hindencorp-hindi-english</a:t>
            </a:r>
            <a:r>
              <a:rPr lang="en-US" sz="2000" dirty="0">
                <a:latin typeface="Garamond" panose="02020404030301010803" pitchFamily="18" charset="0"/>
              </a:rPr>
              <a:t> and </a:t>
            </a:r>
            <a:r>
              <a:rPr lang="en-US" sz="2000" dirty="0" err="1" smtClean="0">
                <a:latin typeface="Garamond" panose="02020404030301010803" pitchFamily="18" charset="0"/>
              </a:rPr>
              <a:t>hindi</a:t>
            </a:r>
            <a:r>
              <a:rPr lang="en-US" sz="2000" dirty="0" smtClean="0">
                <a:latin typeface="Garamond" panose="02020404030301010803" pitchFamily="18" charset="0"/>
              </a:rPr>
              <a:t>-only corpus </a:t>
            </a:r>
            <a:r>
              <a:rPr lang="en-US" sz="2000" dirty="0">
                <a:latin typeface="Garamond" panose="02020404030301010803" pitchFamily="18" charset="0"/>
              </a:rPr>
              <a:t>for machine translation. In LREC, pages 3550–3555, </a:t>
            </a:r>
            <a:r>
              <a:rPr lang="en-US" sz="2000" dirty="0" smtClean="0">
                <a:latin typeface="Garamond" panose="02020404030301010803" pitchFamily="18" charset="0"/>
              </a:rPr>
              <a:t>2014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Garamond" panose="02020404030301010803" pitchFamily="18" charset="0"/>
              </a:rPr>
              <a:t>Hideo Joho, Adam </a:t>
            </a:r>
            <a:r>
              <a:rPr lang="en-US" sz="2000" dirty="0" err="1">
                <a:latin typeface="Garamond" panose="02020404030301010803" pitchFamily="18" charset="0"/>
              </a:rPr>
              <a:t>Jatowt</a:t>
            </a:r>
            <a:r>
              <a:rPr lang="en-US" sz="2000" dirty="0">
                <a:latin typeface="Garamond" panose="02020404030301010803" pitchFamily="18" charset="0"/>
              </a:rPr>
              <a:t>, and Blanco </a:t>
            </a:r>
            <a:r>
              <a:rPr lang="en-US" sz="2000" dirty="0" err="1">
                <a:latin typeface="Garamond" panose="02020404030301010803" pitchFamily="18" charset="0"/>
              </a:rPr>
              <a:t>Roi</a:t>
            </a:r>
            <a:r>
              <a:rPr lang="en-US" sz="2000" dirty="0">
                <a:latin typeface="Garamond" panose="02020404030301010803" pitchFamily="18" charset="0"/>
              </a:rPr>
              <a:t>. A survey of temporal web search</a:t>
            </a:r>
          </a:p>
          <a:p>
            <a:r>
              <a:rPr lang="en-US" sz="2000" dirty="0" smtClean="0">
                <a:latin typeface="Garamond" panose="02020404030301010803" pitchFamily="18" charset="0"/>
              </a:rPr>
              <a:t>     experience</a:t>
            </a:r>
            <a:r>
              <a:rPr lang="en-US" sz="2000" dirty="0">
                <a:latin typeface="Garamond" panose="02020404030301010803" pitchFamily="18" charset="0"/>
              </a:rPr>
              <a:t>. In Proceedings of the 22nd international conference on World Wide</a:t>
            </a:r>
          </a:p>
          <a:p>
            <a:r>
              <a:rPr lang="en-US" sz="2000" dirty="0" smtClean="0">
                <a:latin typeface="Garamond" panose="02020404030301010803" pitchFamily="18" charset="0"/>
              </a:rPr>
              <a:t>     55Web </a:t>
            </a:r>
            <a:r>
              <a:rPr lang="en-US" sz="2000" dirty="0">
                <a:latin typeface="Garamond" panose="02020404030301010803" pitchFamily="18" charset="0"/>
              </a:rPr>
              <a:t>companion, pages 1101–1108. International World Wide Web Conferences</a:t>
            </a:r>
          </a:p>
          <a:p>
            <a:r>
              <a:rPr lang="en-US" sz="2000" dirty="0" smtClean="0">
                <a:latin typeface="Garamond" panose="02020404030301010803" pitchFamily="18" charset="0"/>
              </a:rPr>
              <a:t>     Steering </a:t>
            </a:r>
            <a:r>
              <a:rPr lang="en-US" sz="2000" dirty="0">
                <a:latin typeface="Garamond" panose="02020404030301010803" pitchFamily="18" charset="0"/>
              </a:rPr>
              <a:t>Committee, 2013.</a:t>
            </a:r>
          </a:p>
        </p:txBody>
      </p:sp>
      <p:sp>
        <p:nvSpPr>
          <p:cNvPr id="10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2" descr="C:\Users\student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2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5105400" cy="1016999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>
                <a:latin typeface="Garamond" panose="02020404030301010803" pitchFamily="18" charset="0"/>
              </a:rPr>
              <a:t>THANK  YOU </a:t>
            </a:r>
            <a:br>
              <a:rPr lang="en-US" dirty="0" smtClean="0">
                <a:latin typeface="Garamond" panose="02020404030301010803" pitchFamily="18" charset="0"/>
              </a:rPr>
            </a:br>
            <a:r>
              <a:rPr lang="en-US" sz="2700" dirty="0" smtClean="0">
                <a:latin typeface="Garamond" panose="02020404030301010803" pitchFamily="18" charset="0"/>
              </a:rPr>
              <a:t>ANY QUESTIONS ?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2" descr="C:\Users\student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8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895600" cy="11430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Garamond" panose="02020404030301010803" pitchFamily="18" charset="0"/>
              </a:rPr>
              <a:t>Motivation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8600" y="3886200"/>
            <a:ext cx="8001000" cy="22098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rgbClr val="FFFF00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 Importance 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of retrieving and ranking search results </a:t>
            </a:r>
            <a:r>
              <a:rPr lang="en-US" sz="2400" dirty="0" err="1">
                <a:solidFill>
                  <a:schemeClr val="bg1"/>
                </a:solidFill>
                <a:latin typeface="Garamond" panose="02020404030301010803" pitchFamily="18" charset="0"/>
              </a:rPr>
              <a:t>wrt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time</a:t>
            </a:r>
            <a:endParaRPr lang="en-US" sz="2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 Temporal 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aspects in user information </a:t>
            </a:r>
            <a:r>
              <a:rPr lang="en-US" sz="24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needs</a:t>
            </a:r>
            <a:endParaRPr lang="en-US" sz="2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 Importance 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of time in assessing credibility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 Importance 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of Linking words to their temporal orientation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956-9EB3-4F35-9AF9-14ABC6681C57}" type="datetime1">
              <a:rPr lang="en-US" smtClean="0">
                <a:solidFill>
                  <a:schemeClr val="bg1"/>
                </a:solidFill>
              </a:rPr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2" descr="C:\Users\student\Desktop\imag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3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15483" y="3124200"/>
            <a:ext cx="4040188" cy="639762"/>
          </a:xfrm>
        </p:spPr>
        <p:txBody>
          <a:bodyPr/>
          <a:lstStyle/>
          <a:p>
            <a:pPr algn="ctr"/>
            <a:r>
              <a:rPr lang="en-US" dirty="0" smtClean="0">
                <a:latin typeface="Garamond" panose="02020404030301010803" pitchFamily="18" charset="0"/>
              </a:rPr>
              <a:t>Explicitly Temporal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64469" y="3776317"/>
            <a:ext cx="4040188" cy="1524000"/>
          </a:xfrm>
        </p:spPr>
        <p:txBody>
          <a:bodyPr/>
          <a:lstStyle/>
          <a:p>
            <a:r>
              <a:rPr lang="en-US" dirty="0" err="1" smtClean="0">
                <a:latin typeface="Garamond" panose="02020404030301010803" pitchFamily="18" charset="0"/>
              </a:rPr>
              <a:t>WorldCup</a:t>
            </a:r>
            <a:r>
              <a:rPr lang="en-US" dirty="0" smtClean="0">
                <a:latin typeface="Garamond" panose="02020404030301010803" pitchFamily="18" charset="0"/>
              </a:rPr>
              <a:t> 2011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 Indian Prime Minister 2000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1990’s Bollywood songs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820732" y="3048000"/>
            <a:ext cx="4041775" cy="639762"/>
          </a:xfrm>
        </p:spPr>
        <p:txBody>
          <a:bodyPr/>
          <a:lstStyle/>
          <a:p>
            <a:pPr algn="ctr"/>
            <a:r>
              <a:rPr lang="en-US" dirty="0" smtClean="0">
                <a:latin typeface="Garamond" panose="02020404030301010803" pitchFamily="18" charset="0"/>
              </a:rPr>
              <a:t>Implicitly Temporal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820732" y="3700117"/>
            <a:ext cx="4041775" cy="16002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N</a:t>
            </a:r>
            <a:r>
              <a:rPr lang="en-US" dirty="0" smtClean="0">
                <a:latin typeface="Garamond" panose="02020404030301010803" pitchFamily="18" charset="0"/>
              </a:rPr>
              <a:t>ewton’s </a:t>
            </a:r>
            <a:r>
              <a:rPr lang="en-US" dirty="0" smtClean="0">
                <a:latin typeface="Garamond" panose="02020404030301010803" pitchFamily="18" charset="0"/>
              </a:rPr>
              <a:t>childhood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World-war II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 Recent Bollywood songs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18288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7 % of search queries : temporal[Metzler et al. 2009]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Query Types : Explicitly temporal &amp; Implicitly temporal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742" y="5300317"/>
            <a:ext cx="8871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1.5% of queries : explicitly temporal (re-estimated to 1.21% -removing false positives e.g. Windows 2000) [</a:t>
            </a:r>
            <a:r>
              <a:rPr lang="en-US" sz="2400" dirty="0" err="1" smtClean="0">
                <a:latin typeface="Garamond" panose="02020404030301010803" pitchFamily="18" charset="0"/>
              </a:rPr>
              <a:t>Nunes</a:t>
            </a:r>
            <a:r>
              <a:rPr lang="en-US" sz="2400" dirty="0" smtClean="0">
                <a:latin typeface="Garamond" panose="02020404030301010803" pitchFamily="18" charset="0"/>
              </a:rPr>
              <a:t> et. al. 08]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Implicit queries : Rate unmeasured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>
              <a:latin typeface="Garamond" panose="02020404030301010803" pitchFamily="18" charset="0"/>
            </a:endParaRPr>
          </a:p>
        </p:txBody>
      </p:sp>
      <p:pic>
        <p:nvPicPr>
          <p:cNvPr id="15" name="Picture 2" descr="C:\Users\student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pic>
        <p:nvPicPr>
          <p:cNvPr id="17" name="Picture 2" descr="C:\Users\student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8166" y="6508006"/>
            <a:ext cx="457200" cy="381000"/>
          </a:xfrm>
          <a:prstGeom prst="rect">
            <a:avLst/>
          </a:prstGeom>
          <a:noFill/>
        </p:spPr>
      </p:pic>
      <p:sp>
        <p:nvSpPr>
          <p:cNvPr id="3" name="Rounded Rectangle 2"/>
          <p:cNvSpPr/>
          <p:nvPr/>
        </p:nvSpPr>
        <p:spPr>
          <a:xfrm>
            <a:off x="413253" y="223576"/>
            <a:ext cx="6837286" cy="107721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Importance of retrieving and ranking 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    search results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wrt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time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3438-BCC1-4B30-8186-CE76E05CB244}" type="datetime1">
              <a:rPr lang="en-US" smtClean="0"/>
              <a:t>5/18/2016</a:t>
            </a:fld>
            <a:endParaRPr lang="en-US"/>
          </a:p>
        </p:txBody>
      </p:sp>
      <p:sp>
        <p:nvSpPr>
          <p:cNvPr id="19" name="Footer Placeholder 19"/>
          <p:cNvSpPr txBox="1">
            <a:spLocks/>
          </p:cNvSpPr>
          <p:nvPr/>
        </p:nvSpPr>
        <p:spPr>
          <a:xfrm>
            <a:off x="0" y="6442364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Picture 2" descr="C:\Users\student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6421582"/>
            <a:ext cx="457200" cy="381000"/>
          </a:xfrm>
          <a:prstGeom prst="rect">
            <a:avLst/>
          </a:prstGeom>
          <a:noFill/>
        </p:spPr>
      </p:pic>
      <p:sp>
        <p:nvSpPr>
          <p:cNvPr id="21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1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build="p"/>
      <p:bldP spid="10" grpId="0" build="p"/>
      <p:bldP spid="11" grpId="0" build="p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470923"/>
            <a:ext cx="8382000" cy="5029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“temporal web search experience” Survey’s claim </a:t>
            </a:r>
          </a:p>
          <a:p>
            <a:pPr marL="0" indent="0">
              <a:buNone/>
            </a:pPr>
            <a:r>
              <a:rPr lang="en-US" sz="2400" i="1" dirty="0">
                <a:latin typeface="Garamond" panose="02020404030301010803" pitchFamily="18" charset="0"/>
              </a:rPr>
              <a:t> </a:t>
            </a:r>
            <a:r>
              <a:rPr lang="en-US" sz="2400" i="1" dirty="0" smtClean="0">
                <a:latin typeface="Garamond" panose="02020404030301010803" pitchFamily="18" charset="0"/>
              </a:rPr>
              <a:t>            “ most of the time user queries needs to be addressed with </a:t>
            </a:r>
            <a:r>
              <a:rPr lang="en-US" sz="24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Garamond" panose="02020404030301010803" pitchFamily="18" charset="0"/>
              </a:rPr>
              <a:t>recent</a:t>
            </a:r>
            <a:r>
              <a:rPr lang="en-US" sz="2400" i="1" dirty="0" smtClean="0">
                <a:latin typeface="Garamond" panose="02020404030301010803" pitchFamily="18" charset="0"/>
              </a:rPr>
              <a:t> information though sometimes it also needs to be addressed with </a:t>
            </a:r>
            <a:r>
              <a:rPr lang="en-US" sz="24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Garamond" panose="02020404030301010803" pitchFamily="18" charset="0"/>
              </a:rPr>
              <a:t>past</a:t>
            </a:r>
            <a:r>
              <a:rPr lang="en-US" sz="2400" i="1" dirty="0" smtClean="0">
                <a:latin typeface="Garamond" panose="02020404030301010803" pitchFamily="18" charset="0"/>
              </a:rPr>
              <a:t> or </a:t>
            </a:r>
            <a:r>
              <a:rPr lang="en-US" sz="24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Garamond" panose="02020404030301010803" pitchFamily="18" charset="0"/>
              </a:rPr>
              <a:t>future</a:t>
            </a:r>
            <a:r>
              <a:rPr lang="en-US" sz="2400" i="1" dirty="0" smtClean="0">
                <a:latin typeface="Garamond" panose="02020404030301010803" pitchFamily="18" charset="0"/>
              </a:rPr>
              <a:t> related information”   </a:t>
            </a:r>
            <a:r>
              <a:rPr lang="en-US" sz="2400" dirty="0" smtClean="0">
                <a:latin typeface="Garamond" panose="02020404030301010803" pitchFamily="18" charset="0"/>
              </a:rPr>
              <a:t>[Joho et. al. 2013]</a:t>
            </a:r>
          </a:p>
          <a:p>
            <a:pPr marL="0" indent="0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E.g.     </a:t>
            </a:r>
            <a:r>
              <a:rPr lang="hi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आज</a:t>
            </a: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hi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कौन</a:t>
            </a: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hi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जिता</a:t>
            </a: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800" dirty="0">
                <a:latin typeface="Kokila" panose="020B0604020202020204" pitchFamily="34" charset="0"/>
                <a:cs typeface="Kokila" panose="020B0604020202020204" pitchFamily="34" charset="0"/>
              </a:rPr>
              <a:t>(</a:t>
            </a:r>
            <a:r>
              <a:rPr lang="en-US" sz="2800" dirty="0" err="1">
                <a:latin typeface="Kokila" panose="020B0604020202020204" pitchFamily="34" charset="0"/>
                <a:cs typeface="Kokila" panose="020B0604020202020204" pitchFamily="34" charset="0"/>
              </a:rPr>
              <a:t>AAj</a:t>
            </a:r>
            <a:r>
              <a:rPr lang="en-US" sz="28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800" dirty="0" err="1">
                <a:latin typeface="Kokila" panose="020B0604020202020204" pitchFamily="34" charset="0"/>
                <a:cs typeface="Kokila" panose="020B0604020202020204" pitchFamily="34" charset="0"/>
              </a:rPr>
              <a:t>kaon</a:t>
            </a:r>
            <a:r>
              <a:rPr lang="en-US" sz="28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800" dirty="0" err="1">
                <a:latin typeface="Kokila" panose="020B0604020202020204" pitchFamily="34" charset="0"/>
                <a:cs typeface="Kokila" panose="020B0604020202020204" pitchFamily="34" charset="0"/>
              </a:rPr>
              <a:t>jitaa</a:t>
            </a:r>
            <a:r>
              <a:rPr lang="en-US" sz="28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) </a:t>
            </a:r>
            <a:r>
              <a:rPr lang="en-US" sz="2400" dirty="0" smtClean="0">
                <a:latin typeface="Garamond" panose="02020404030301010803" pitchFamily="18" charset="0"/>
              </a:rPr>
              <a:t>? </a:t>
            </a:r>
            <a:r>
              <a:rPr lang="en-US" sz="2400" dirty="0" smtClean="0">
                <a:solidFill>
                  <a:srgbClr val="C00000"/>
                </a:solidFill>
                <a:latin typeface="Garamond" panose="02020404030301010803" pitchFamily="18" charset="0"/>
              </a:rPr>
              <a:t>( </a:t>
            </a:r>
            <a:r>
              <a:rPr lang="en-US" sz="2400" dirty="0" err="1" smtClean="0">
                <a:solidFill>
                  <a:srgbClr val="C00000"/>
                </a:solidFill>
                <a:latin typeface="Garamond" panose="02020404030301010803" pitchFamily="18" charset="0"/>
              </a:rPr>
              <a:t>Recency</a:t>
            </a:r>
            <a:r>
              <a:rPr lang="en-US" sz="2400" dirty="0" smtClean="0">
                <a:solidFill>
                  <a:srgbClr val="C00000"/>
                </a:solidFill>
                <a:latin typeface="Garamond" panose="02020404030301010803" pitchFamily="18" charset="0"/>
              </a:rPr>
              <a:t> related)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          </a:t>
            </a:r>
            <a:r>
              <a:rPr lang="hi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फॅन</a:t>
            </a: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hi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कब</a:t>
            </a: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hi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प्रकाशित</a:t>
            </a: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hi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होगा</a:t>
            </a: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  (</a:t>
            </a:r>
            <a:r>
              <a:rPr lang="en-US" sz="2800" dirty="0" err="1">
                <a:latin typeface="Kokila" panose="020B0604020202020204" pitchFamily="34" charset="0"/>
                <a:cs typeface="Kokila" panose="020B0604020202020204" pitchFamily="34" charset="0"/>
              </a:rPr>
              <a:t>phaen</a:t>
            </a:r>
            <a:r>
              <a:rPr lang="en-US" sz="28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800" dirty="0" err="1">
                <a:latin typeface="Kokila" panose="020B0604020202020204" pitchFamily="34" charset="0"/>
                <a:cs typeface="Kokila" panose="020B0604020202020204" pitchFamily="34" charset="0"/>
              </a:rPr>
              <a:t>kab</a:t>
            </a:r>
            <a:r>
              <a:rPr lang="en-US" sz="28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800" dirty="0" err="1">
                <a:latin typeface="Kokila" panose="020B0604020202020204" pitchFamily="34" charset="0"/>
                <a:cs typeface="Kokila" panose="020B0604020202020204" pitchFamily="34" charset="0"/>
              </a:rPr>
              <a:t>prakaashit</a:t>
            </a:r>
            <a:r>
              <a:rPr lang="en-US" sz="2800" dirty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800" dirty="0" err="1" smtClean="0">
                <a:latin typeface="Kokila" panose="020B0604020202020204" pitchFamily="34" charset="0"/>
                <a:cs typeface="Kokila" panose="020B0604020202020204" pitchFamily="34" charset="0"/>
              </a:rPr>
              <a:t>hogaa</a:t>
            </a: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) </a:t>
            </a:r>
            <a:r>
              <a:rPr lang="en-US" sz="2400" dirty="0" smtClean="0">
                <a:latin typeface="Garamond" panose="02020404030301010803" pitchFamily="18" charset="0"/>
              </a:rPr>
              <a:t>? </a:t>
            </a:r>
            <a:r>
              <a:rPr lang="en-US" sz="2400" dirty="0" smtClean="0">
                <a:solidFill>
                  <a:srgbClr val="C00000"/>
                </a:solidFill>
                <a:latin typeface="Garamond" panose="02020404030301010803" pitchFamily="18" charset="0"/>
              </a:rPr>
              <a:t>(Future  related)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          </a:t>
            </a:r>
            <a:r>
              <a:rPr lang="hi-IN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शिवाजींका </a:t>
            </a:r>
            <a:r>
              <a:rPr lang="hi-IN" sz="2800" dirty="0">
                <a:latin typeface="Kokila" panose="020B0604020202020204" pitchFamily="34" charset="0"/>
                <a:cs typeface="Kokila" panose="020B0604020202020204" pitchFamily="34" charset="0"/>
              </a:rPr>
              <a:t>इतिहास</a:t>
            </a: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 (</a:t>
            </a:r>
            <a:r>
              <a:rPr lang="en-US" sz="2800" dirty="0" err="1" smtClean="0">
                <a:latin typeface="Kokila" panose="020B0604020202020204" pitchFamily="34" charset="0"/>
                <a:cs typeface="Kokila" panose="020B0604020202020204" pitchFamily="34" charset="0"/>
              </a:rPr>
              <a:t>shivaajeeNchaa</a:t>
            </a: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en-US" sz="2800" dirty="0" err="1" smtClean="0">
                <a:latin typeface="Kokila" panose="020B0604020202020204" pitchFamily="34" charset="0"/>
                <a:cs typeface="Kokila" panose="020B0604020202020204" pitchFamily="34" charset="0"/>
              </a:rPr>
              <a:t>Itihaas</a:t>
            </a:r>
            <a:r>
              <a:rPr lang="en-US" sz="2800" dirty="0" smtClean="0">
                <a:latin typeface="Kokila" panose="020B0604020202020204" pitchFamily="34" charset="0"/>
                <a:cs typeface="Kokila" panose="020B0604020202020204" pitchFamily="34" charset="0"/>
              </a:rPr>
              <a:t>) </a:t>
            </a:r>
            <a:r>
              <a:rPr lang="en-US" sz="2400" dirty="0" smtClean="0">
                <a:latin typeface="Garamond" panose="02020404030301010803" pitchFamily="18" charset="0"/>
              </a:rPr>
              <a:t>? </a:t>
            </a:r>
            <a:r>
              <a:rPr lang="en-US" sz="2400" dirty="0" smtClean="0">
                <a:solidFill>
                  <a:srgbClr val="C00000"/>
                </a:solidFill>
                <a:latin typeface="Garamond" panose="02020404030301010803" pitchFamily="18" charset="0"/>
              </a:rPr>
              <a:t>( Past related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NTCIR-11 workshop Temporal Query Intent Classification(TQIC) task – classify  search queries among </a:t>
            </a:r>
            <a:r>
              <a:rPr lang="en-US" sz="24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past</a:t>
            </a:r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, </a:t>
            </a:r>
            <a:r>
              <a:rPr lang="en-US" sz="2400" b="1" i="1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recency</a:t>
            </a:r>
            <a:r>
              <a:rPr lang="en-US" sz="2400" b="1" dirty="0" smtClean="0">
                <a:latin typeface="Garamond" panose="02020404030301010803" pitchFamily="18" charset="0"/>
              </a:rPr>
              <a:t>,</a:t>
            </a:r>
            <a:r>
              <a:rPr lang="en-US" sz="2400" b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 </a:t>
            </a:r>
            <a:r>
              <a:rPr lang="en-US" sz="2400" b="1" i="1" dirty="0" smtClean="0">
                <a:solidFill>
                  <a:srgbClr val="92D050"/>
                </a:solidFill>
                <a:latin typeface="Garamond" panose="02020404030301010803" pitchFamily="18" charset="0"/>
              </a:rPr>
              <a:t>future</a:t>
            </a:r>
            <a:r>
              <a:rPr lang="en-US" sz="2400" b="1" dirty="0" smtClean="0">
                <a:latin typeface="Garamond" panose="02020404030301010803" pitchFamily="18" charset="0"/>
              </a:rPr>
              <a:t>, </a:t>
            </a:r>
            <a:r>
              <a:rPr lang="en-US" sz="2400" b="1" i="1" dirty="0" err="1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atemporal</a:t>
            </a:r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Tempo-</a:t>
            </a:r>
            <a:r>
              <a:rPr lang="en-US" sz="2400" dirty="0" err="1" smtClean="0">
                <a:latin typeface="Garamond" panose="02020404030301010803" pitchFamily="18" charset="0"/>
              </a:rPr>
              <a:t>WordNet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[</a:t>
            </a:r>
            <a:r>
              <a:rPr lang="en-US" sz="2400" dirty="0" err="1" smtClean="0">
                <a:latin typeface="Garamond" panose="02020404030301010803" pitchFamily="18" charset="0"/>
              </a:rPr>
              <a:t>Hasazauman</a:t>
            </a:r>
            <a:r>
              <a:rPr lang="en-US" sz="2400" dirty="0" smtClean="0">
                <a:latin typeface="Garamond" panose="02020404030301010803" pitchFamily="18" charset="0"/>
              </a:rPr>
              <a:t> </a:t>
            </a:r>
            <a:r>
              <a:rPr lang="en-US" sz="2400" dirty="0">
                <a:latin typeface="Garamond" panose="02020404030301010803" pitchFamily="18" charset="0"/>
              </a:rPr>
              <a:t>et. al. </a:t>
            </a:r>
            <a:r>
              <a:rPr lang="en-US" sz="2400" smtClean="0">
                <a:latin typeface="Garamond" panose="02020404030301010803" pitchFamily="18" charset="0"/>
              </a:rPr>
              <a:t>2012]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</p:txBody>
      </p:sp>
      <p:pic>
        <p:nvPicPr>
          <p:cNvPr id="10" name="Picture 2" descr="C:\Users\student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228600" y="304800"/>
            <a:ext cx="6837286" cy="959069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Temporal aspects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of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user information needs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B7EB-FDB9-42CE-918D-682EEACCF826}" type="datetime1">
              <a:rPr lang="en-US" smtClean="0"/>
              <a:t>5/18/2016</a:t>
            </a:fld>
            <a:endParaRPr lang="en-US"/>
          </a:p>
        </p:txBody>
      </p:sp>
      <p:sp>
        <p:nvSpPr>
          <p:cNvPr id="7" name="Footer Placeholder 19"/>
          <p:cNvSpPr txBox="1">
            <a:spLocks/>
          </p:cNvSpPr>
          <p:nvPr/>
        </p:nvSpPr>
        <p:spPr>
          <a:xfrm>
            <a:off x="-2628" y="64596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2" descr="C:\Users\student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9772" y="6438900"/>
            <a:ext cx="457200" cy="381000"/>
          </a:xfrm>
          <a:prstGeom prst="rect">
            <a:avLst/>
          </a:prstGeom>
          <a:noFill/>
        </p:spPr>
      </p:pic>
      <p:sp>
        <p:nvSpPr>
          <p:cNvPr id="13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34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61810"/>
            <a:ext cx="3505200" cy="226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361" y="3581400"/>
            <a:ext cx="41624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28600" y="1524000"/>
            <a:ext cx="5334000" cy="1600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 marL="342900" indent="-342900">
              <a:buClrTx/>
              <a:buFont typeface="Wingdings" panose="05000000000000000000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rPr>
              <a:t>Information is increasing at an</a:t>
            </a:r>
          </a:p>
          <a:p>
            <a:pPr marL="742950" indent="-742950"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rPr>
              <a:t>	            exponential  rate</a:t>
            </a:r>
          </a:p>
          <a:p>
            <a:pPr marL="342900" indent="-342900">
              <a:buClrTx/>
              <a:buFont typeface="Wingdings" panose="05000000000000000000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rPr>
              <a:t>Need to assess credibility of  information</a:t>
            </a:r>
          </a:p>
          <a:p>
            <a:pPr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endParaRPr lang="en-US" sz="28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</a:p>
        </p:txBody>
      </p:sp>
      <p:sp>
        <p:nvSpPr>
          <p:cNvPr id="36868" name="AutoShape 4" descr="https://encrypted-tbn1.gstatic.com/images?q=tbn:ANd9GcSynUe1s9ocUeNHCvnhKoSxEvx4mQscxga4XqfHJVBskvqfLG9GkA"/>
          <p:cNvSpPr>
            <a:spLocks noChangeAspect="1" noChangeArrowheads="1"/>
          </p:cNvSpPr>
          <p:nvPr/>
        </p:nvSpPr>
        <p:spPr bwMode="auto">
          <a:xfrm>
            <a:off x="155575" y="-1538288"/>
            <a:ext cx="4286250" cy="32194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57628" y="3630334"/>
            <a:ext cx="48397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rPr>
              <a:t>Time : key component to assessing </a:t>
            </a:r>
          </a:p>
          <a:p>
            <a:pPr marL="742950" indent="-742950"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rPr>
              <a:t>            credibility of information</a:t>
            </a:r>
          </a:p>
          <a:p>
            <a:pPr marL="742950" indent="-742950"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latin typeface="Garamond" pitchFamily="18" charset="0"/>
                <a:ea typeface="DejaVu Sans" charset="0"/>
                <a:cs typeface="DejaVu Sans" charset="0"/>
              </a:rPr>
              <a:t> </a:t>
            </a:r>
            <a:r>
              <a:rPr lang="en-US" sz="2400" dirty="0" smtClean="0">
                <a:latin typeface="Garamond" pitchFamily="18" charset="0"/>
                <a:ea typeface="DejaVu Sans" charset="0"/>
                <a:cs typeface="DejaVu Sans" charset="0"/>
              </a:rPr>
              <a:t>          -</a:t>
            </a:r>
            <a:r>
              <a:rPr lang="en-US" sz="2400" dirty="0" smtClean="0"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rPr>
              <a:t>[Metzger 2007]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 smtClean="0">
              <a:latin typeface="Garamond" pitchFamily="18" charset="0"/>
              <a:ea typeface="DejaVu Sans" charset="0"/>
              <a:cs typeface="DejaVu Sans" charset="0"/>
            </a:endParaRPr>
          </a:p>
          <a:p>
            <a:pPr marL="742950" indent="-742950"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 smtClean="0">
              <a:solidFill>
                <a:schemeClr val="tx1"/>
              </a:solidFill>
              <a:latin typeface="Garamond" pitchFamily="18" charset="0"/>
              <a:ea typeface="DejaVu Sans" charset="0"/>
              <a:cs typeface="DejaVu Sans" charset="0"/>
            </a:endParaRPr>
          </a:p>
          <a:p>
            <a:endParaRPr lang="en-US" dirty="0"/>
          </a:p>
        </p:txBody>
      </p:sp>
      <p:pic>
        <p:nvPicPr>
          <p:cNvPr id="11" name="Picture 2" descr="C:\Users\student\Desktop\image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114996" y="202740"/>
            <a:ext cx="5295204" cy="959069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Garamond" panose="02020404030301010803" pitchFamily="18" charset="0"/>
              </a:rPr>
              <a:t>Importance of time in assessing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     credibility</a:t>
            </a:r>
          </a:p>
        </p:txBody>
      </p:sp>
      <p:sp>
        <p:nvSpPr>
          <p:cNvPr id="13" name="Footer Placeholder 19"/>
          <p:cNvSpPr txBox="1">
            <a:spLocks/>
          </p:cNvSpPr>
          <p:nvPr/>
        </p:nvSpPr>
        <p:spPr>
          <a:xfrm>
            <a:off x="0" y="6442364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2" descr="C:\Users\student\Desktop\image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2400" y="6421582"/>
            <a:ext cx="457200" cy="381000"/>
          </a:xfrm>
          <a:prstGeom prst="rect">
            <a:avLst/>
          </a:prstGeom>
          <a:noFill/>
        </p:spPr>
      </p:pic>
      <p:sp>
        <p:nvSpPr>
          <p:cNvPr id="15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530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7" y="1483671"/>
            <a:ext cx="7543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67575" y="0"/>
            <a:ext cx="18764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838200" y="3657600"/>
            <a:ext cx="7335589" cy="2286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Reliance on explicit </a:t>
            </a:r>
            <a:r>
              <a:rPr lang="en-US" sz="2400" dirty="0" err="1" smtClean="0">
                <a:latin typeface="Garamond" panose="02020404030301010803" pitchFamily="18" charset="0"/>
              </a:rPr>
              <a:t>timexes</a:t>
            </a:r>
            <a:r>
              <a:rPr lang="en-US" sz="2400" dirty="0" smtClean="0">
                <a:latin typeface="Garamond" panose="02020404030301010803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 Rare presence of </a:t>
            </a:r>
            <a:r>
              <a:rPr lang="en-US" sz="2400" dirty="0" err="1" smtClean="0">
                <a:latin typeface="Garamond" panose="02020404030301010803" pitchFamily="18" charset="0"/>
              </a:rPr>
              <a:t>timexes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aramond" panose="02020404030301010803" pitchFamily="18" charset="0"/>
              </a:rPr>
              <a:t> Absence of temporal lexical resource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2388" y="228601"/>
            <a:ext cx="7097815" cy="1093896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Garamond" panose="02020404030301010803" pitchFamily="18" charset="0"/>
              </a:rPr>
              <a:t>Importance of Linking words to their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temporal orientation</a:t>
            </a:r>
          </a:p>
        </p:txBody>
      </p:sp>
      <p:sp>
        <p:nvSpPr>
          <p:cNvPr id="8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2" descr="C:\Users\student\Desktop\image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1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224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8382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>
                <a:latin typeface="Garamond" panose="02020404030301010803" pitchFamily="18" charset="0"/>
              </a:rPr>
              <a:t>Structure Of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smtClean="0">
                <a:latin typeface="Garamond" panose="02020404030301010803" pitchFamily="18" charset="0"/>
              </a:rPr>
              <a:t>Tempo-</a:t>
            </a:r>
            <a:r>
              <a:rPr lang="en-US" dirty="0" err="1" smtClean="0">
                <a:latin typeface="Garamond" panose="02020404030301010803" pitchFamily="18" charset="0"/>
              </a:rPr>
              <a:t>HindiWordNet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14855" y="867103"/>
            <a:ext cx="7620000" cy="838200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accent6"/>
                </a:solidFill>
                <a:latin typeface="Garamond" panose="02020404030301010803" pitchFamily="18" charset="0"/>
              </a:rPr>
              <a:t>Synset_Offset</a:t>
            </a:r>
            <a:r>
              <a:rPr lang="en-US" sz="2800" dirty="0">
                <a:latin typeface="Garamond" panose="02020404030301010803" pitchFamily="18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Garamond" panose="02020404030301010803" pitchFamily="18" charset="0"/>
              </a:rPr>
              <a:t>Word</a:t>
            </a:r>
            <a:r>
              <a:rPr lang="en-US" sz="2800" dirty="0">
                <a:latin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PoS</a:t>
            </a:r>
            <a:r>
              <a:rPr lang="en-US" sz="2800" dirty="0">
                <a:latin typeface="Garamond" panose="02020404030301010803" pitchFamily="18" charset="0"/>
              </a:rPr>
              <a:t>, </a:t>
            </a:r>
            <a:r>
              <a:rPr lang="en-US" sz="2800" dirty="0">
                <a:solidFill>
                  <a:srgbClr val="0070C0"/>
                </a:solidFill>
                <a:latin typeface="Garamond" panose="02020404030301010803" pitchFamily="18" charset="0"/>
              </a:rPr>
              <a:t>Sense number</a:t>
            </a:r>
            <a:r>
              <a:rPr lang="en-US" sz="2800" dirty="0">
                <a:latin typeface="Garamond" panose="02020404030301010803" pitchFamily="18" charset="0"/>
              </a:rPr>
              <a:t>, 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</a:rPr>
              <a:t>Gloss</a:t>
            </a:r>
            <a:r>
              <a:rPr lang="en-US" sz="2800" dirty="0">
                <a:latin typeface="Garamond" panose="02020404030301010803" pitchFamily="18" charset="0"/>
              </a:rPr>
              <a:t>,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Class</a:t>
            </a:r>
            <a:r>
              <a:rPr lang="en-US" sz="2800" dirty="0">
                <a:latin typeface="Garamond" panose="02020404030301010803" pitchFamily="18" charset="0"/>
              </a:rPr>
              <a:t>, 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Confidence_Value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58614" y="1981200"/>
            <a:ext cx="7543800" cy="1219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Garamond" panose="02020404030301010803" pitchFamily="18" charset="0"/>
              </a:rPr>
              <a:t>9234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hi-IN" sz="2400" dirty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अतरसों</a:t>
            </a:r>
            <a:r>
              <a:rPr lang="en-US" sz="2400" dirty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hi-IN" sz="2000" dirty="0">
                <a:solidFill>
                  <a:schemeClr val="tx1"/>
                </a:solidFill>
                <a:latin typeface="Garamond" panose="02020404030301010803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AtarasoN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),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NOUN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Garamond" panose="02020404030301010803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hi-IN" sz="2400" dirty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गत परसों से पहले का दिन या आज से पहले का तीसरा दिन</a:t>
            </a: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hi-IN" sz="2000" dirty="0">
                <a:solidFill>
                  <a:schemeClr val="tx1"/>
                </a:solidFill>
                <a:latin typeface="Garamond" panose="02020404030301010803" pitchFamily="18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gat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parasoN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se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pahale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kaa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din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yaa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AAj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se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pahale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kaa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teesaraa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din), </a:t>
            </a:r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past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21676" y="3578772"/>
            <a:ext cx="7543800" cy="127175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Garamond" panose="02020404030301010803" pitchFamily="18" charset="0"/>
              </a:rPr>
              <a:t>2688</a:t>
            </a:r>
            <a:r>
              <a:rPr lang="en-US" sz="2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,</a:t>
            </a:r>
            <a:r>
              <a:rPr lang="en-US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hi-IN" sz="2400" dirty="0" smtClean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अद्यतन</a:t>
            </a:r>
            <a:r>
              <a:rPr lang="en-US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hi-IN" sz="2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Adyatan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),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ADJECTIVE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Garamond" panose="02020404030301010803" pitchFamily="18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hi-IN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जिस </a:t>
            </a:r>
            <a:r>
              <a:rPr lang="hi-IN" sz="2400" dirty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पर इस समय की बातों या विशेषताओं की पूरी छाप </a:t>
            </a:r>
            <a:r>
              <a:rPr lang="hi-IN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हो</a:t>
            </a:r>
            <a:r>
              <a:rPr lang="en-US" sz="2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hi-IN" sz="2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jis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para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Is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samaya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kee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baatoN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yaa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visheShataaON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kee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pooree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chhaap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ho),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present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,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 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47952" y="5214445"/>
            <a:ext cx="7543800" cy="109570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Garamond" panose="02020404030301010803" pitchFamily="18" charset="0"/>
              </a:rPr>
              <a:t>23772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,  </a:t>
            </a:r>
            <a:r>
              <a:rPr lang="en-US" sz="2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hi-IN" sz="2400" dirty="0" smtClean="0">
                <a:solidFill>
                  <a:srgbClr val="FF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आइन्दा</a:t>
            </a:r>
            <a:r>
              <a:rPr lang="en-US" sz="2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hi-IN" sz="2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AAIndaa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),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ADVERB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Garamond" panose="02020404030301010803" pitchFamily="18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hi-IN" sz="2400" dirty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इस समय के बाद </a:t>
            </a:r>
            <a:r>
              <a:rPr lang="hi-IN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से</a:t>
            </a:r>
            <a:r>
              <a:rPr lang="en-US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 </a:t>
            </a:r>
            <a:r>
              <a:rPr lang="hi-IN" sz="2400" dirty="0" smtClean="0">
                <a:solidFill>
                  <a:schemeClr val="tx1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Is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samaya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ke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aramond" panose="02020404030301010803" pitchFamily="18" charset="0"/>
              </a:rPr>
              <a:t>baad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 se),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future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0.295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95755" y="2506717"/>
            <a:ext cx="838200" cy="304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95755" y="4214648"/>
            <a:ext cx="838200" cy="304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95755" y="5762297"/>
            <a:ext cx="838200" cy="304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9A80-5230-4539-95D7-C0078E67630F}" type="datetime1">
              <a:rPr lang="en-US" smtClean="0"/>
              <a:t>5/18/2016</a:t>
            </a:fld>
            <a:endParaRPr lang="en-US"/>
          </a:p>
        </p:txBody>
      </p:sp>
      <p:sp>
        <p:nvSpPr>
          <p:cNvPr id="15" name="Footer Placeholder 19"/>
          <p:cNvSpPr txBox="1">
            <a:spLocks/>
          </p:cNvSpPr>
          <p:nvPr/>
        </p:nvSpPr>
        <p:spPr>
          <a:xfrm>
            <a:off x="0" y="6497782"/>
            <a:ext cx="9144000" cy="415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IIT Patna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2" descr="C:\Users\student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6477000"/>
            <a:ext cx="457200" cy="381000"/>
          </a:xfrm>
          <a:prstGeom prst="rect">
            <a:avLst/>
          </a:prstGeom>
          <a:noFill/>
        </p:spPr>
      </p:pic>
      <p:sp>
        <p:nvSpPr>
          <p:cNvPr id="17" name="Date Placeholder 2"/>
          <p:cNvSpPr txBox="1">
            <a:spLocks/>
          </p:cNvSpPr>
          <p:nvPr/>
        </p:nvSpPr>
        <p:spPr>
          <a:xfrm>
            <a:off x="436179" y="65611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49DAD3-EFA2-4C3C-945A-A40508EDBA19}" type="datetime1">
              <a:rPr lang="en-US" smtClean="0">
                <a:solidFill>
                  <a:schemeClr val="bg1"/>
                </a:solidFill>
              </a:rPr>
              <a:pPr/>
              <a:t>5/18/2016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4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2334</TotalTime>
  <Words>2299</Words>
  <Application>Microsoft Office PowerPoint</Application>
  <PresentationFormat>On-screen Show (4:3)</PresentationFormat>
  <Paragraphs>693</Paragraphs>
  <Slides>33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Kokila</vt:lpstr>
      <vt:lpstr>DejaVu Sans</vt:lpstr>
      <vt:lpstr>Droid Sans Fallback</vt:lpstr>
      <vt:lpstr>Playfair Display</vt:lpstr>
      <vt:lpstr>Garamond</vt:lpstr>
      <vt:lpstr>Mangal</vt:lpstr>
      <vt:lpstr>Calibri</vt:lpstr>
      <vt:lpstr>Wingdings</vt:lpstr>
      <vt:lpstr>Office Theme</vt:lpstr>
      <vt:lpstr>Building Tempo-HindiWordNet: A Temporal Resource for Hindi</vt:lpstr>
      <vt:lpstr>Roadmap</vt:lpstr>
      <vt:lpstr>PowerPoint Presentation</vt:lpstr>
      <vt:lpstr>Motivation</vt:lpstr>
      <vt:lpstr>PowerPoint Presentation</vt:lpstr>
      <vt:lpstr>PowerPoint Presentation</vt:lpstr>
      <vt:lpstr>PowerPoint Presentation</vt:lpstr>
      <vt:lpstr>PowerPoint Presentation</vt:lpstr>
      <vt:lpstr>Structure Of the Tempo-HindiWordNet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Experiments</vt:lpstr>
      <vt:lpstr>Word Embedding(WE)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  <vt:lpstr>PowerPoint Presentation</vt:lpstr>
      <vt:lpstr>PowerPoint Presentation</vt:lpstr>
      <vt:lpstr>SentiWordNet  vs  TempoWordNet</vt:lpstr>
      <vt:lpstr>PowerPoint Presentation</vt:lpstr>
      <vt:lpstr>PowerPoint Presentation</vt:lpstr>
      <vt:lpstr>PowerPoint Presentation</vt:lpstr>
      <vt:lpstr>THANK  YOU  ANY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Tempo-HindiWorNet: A Resource for Temporal information access</dc:title>
  <dc:creator>Guest</dc:creator>
  <cp:lastModifiedBy>Windows User</cp:lastModifiedBy>
  <cp:revision>364</cp:revision>
  <dcterms:modified xsi:type="dcterms:W3CDTF">2016-05-18T03:15:00Z</dcterms:modified>
</cp:coreProperties>
</file>