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  <p:sldId id="260" r:id="rId5"/>
    <p:sldId id="273" r:id="rId6"/>
    <p:sldId id="270" r:id="rId7"/>
    <p:sldId id="262" r:id="rId8"/>
    <p:sldId id="261" r:id="rId9"/>
    <p:sldId id="263" r:id="rId10"/>
    <p:sldId id="275" r:id="rId11"/>
    <p:sldId id="274" r:id="rId12"/>
    <p:sldId id="272" r:id="rId13"/>
    <p:sldId id="276" r:id="rId14"/>
    <p:sldId id="264" r:id="rId15"/>
    <p:sldId id="277" r:id="rId16"/>
    <p:sldId id="280" r:id="rId17"/>
    <p:sldId id="281" r:id="rId18"/>
    <p:sldId id="282" r:id="rId19"/>
    <p:sldId id="284" r:id="rId20"/>
    <p:sldId id="285" r:id="rId21"/>
    <p:sldId id="265" r:id="rId22"/>
    <p:sldId id="266" r:id="rId23"/>
    <p:sldId id="269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AE218A-E580-4C5A-B6B3-BBE76F40037A}" type="datetimeFigureOut">
              <a:rPr lang="en-IN" smtClean="0"/>
              <a:pPr/>
              <a:t>06-09-2012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A88EE0-86FF-49D6-9C3F-089201B2103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Artificial Face Recognition using Wavelet Transform &amp;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3356992"/>
            <a:ext cx="3898776" cy="2967608"/>
          </a:xfrm>
        </p:spPr>
        <p:txBody>
          <a:bodyPr>
            <a:normAutofit/>
          </a:bodyPr>
          <a:lstStyle/>
          <a:p>
            <a:r>
              <a:rPr lang="en-IN" dirty="0" err="1" smtClean="0"/>
              <a:t>Pawar</a:t>
            </a:r>
            <a:r>
              <a:rPr lang="en-IN" dirty="0" smtClean="0"/>
              <a:t> </a:t>
            </a:r>
            <a:r>
              <a:rPr lang="en-IN" dirty="0" err="1" smtClean="0"/>
              <a:t>Manojkumar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(11IT18F)</a:t>
            </a:r>
          </a:p>
          <a:p>
            <a:pPr>
              <a:buNone/>
            </a:pPr>
            <a:r>
              <a:rPr lang="en-IN" dirty="0" smtClean="0"/>
              <a:t>     Under the guidance of</a:t>
            </a:r>
          </a:p>
          <a:p>
            <a:pPr>
              <a:buNone/>
            </a:pPr>
            <a:r>
              <a:rPr lang="en-IN" dirty="0" smtClean="0"/>
              <a:t>          Prof. G.R.M. Reddy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Wavelet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Disadvantage of Fourier transform- only frequency and not the time resolution.</a:t>
            </a:r>
          </a:p>
          <a:p>
            <a:r>
              <a:rPr lang="en-IN" dirty="0" smtClean="0"/>
              <a:t>Cut the signal into several parts and analyze them separately.</a:t>
            </a:r>
          </a:p>
          <a:p>
            <a:r>
              <a:rPr lang="en-IN" dirty="0" smtClean="0"/>
              <a:t>The scalable window is moved along the signal, and the spectrum for each position is calculated. </a:t>
            </a:r>
          </a:p>
          <a:p>
            <a:r>
              <a:rPr lang="en-IN" dirty="0" smtClean="0"/>
              <a:t>Ultimately, the result is a set of time-frequency representation signals with different resolutions (multi resolution)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Wavelet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Low-frequency content- Identity of signal,  most important part. </a:t>
            </a:r>
          </a:p>
          <a:p>
            <a:r>
              <a:rPr lang="en-IN" dirty="0" smtClean="0"/>
              <a:t>Wavelet analysis-  Approximations and Details. </a:t>
            </a:r>
          </a:p>
          <a:p>
            <a:r>
              <a:rPr lang="en-IN" dirty="0" smtClean="0"/>
              <a:t>The approximations - high-scale, low-frequency components of the signal.</a:t>
            </a:r>
          </a:p>
          <a:p>
            <a:r>
              <a:rPr lang="en-IN" dirty="0" smtClean="0"/>
              <a:t>The details - low-scale, high-frequency components. </a:t>
            </a:r>
          </a:p>
          <a:p>
            <a:r>
              <a:rPr lang="en-IN" dirty="0" smtClean="0"/>
              <a:t>The detail coefficients </a:t>
            </a:r>
            <a:r>
              <a:rPr lang="en-IN" dirty="0" err="1" smtClean="0"/>
              <a:t>cD</a:t>
            </a:r>
            <a:r>
              <a:rPr lang="en-IN" dirty="0" smtClean="0"/>
              <a:t> are small and consist mainly of a high-frequency noise, while the approximation coefficients </a:t>
            </a:r>
            <a:r>
              <a:rPr lang="en-IN" dirty="0" err="1" smtClean="0"/>
              <a:t>cA</a:t>
            </a:r>
            <a:r>
              <a:rPr lang="en-IN" dirty="0" smtClean="0"/>
              <a:t> contain much less noise than does the original signal.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Wavelet Transform</a:t>
            </a:r>
            <a:endParaRPr lang="en-IN" dirty="0"/>
          </a:p>
        </p:txBody>
      </p:sp>
      <p:pic>
        <p:nvPicPr>
          <p:cNvPr id="4" name="Content Placeholder 3" descr="sig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2889957"/>
            <a:ext cx="4327946" cy="3240173"/>
          </a:xfrm>
        </p:spPr>
      </p:pic>
      <p:pic>
        <p:nvPicPr>
          <p:cNvPr id="5" name="Content Placeholder 3" descr="sig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0518" y="2852936"/>
            <a:ext cx="4327945" cy="3240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Support Vector Machines:- supervised learning models that analyze data and recognize patterns.</a:t>
            </a:r>
          </a:p>
          <a:p>
            <a:r>
              <a:rPr lang="en-IN" dirty="0" smtClean="0"/>
              <a:t>The basic SVM takes a set of input data and predicts, for each given input, which of two possible classes input belongs.</a:t>
            </a:r>
          </a:p>
          <a:p>
            <a:r>
              <a:rPr lang="en-IN" dirty="0" smtClean="0"/>
              <a:t>SVM types</a:t>
            </a:r>
            <a:br>
              <a:rPr lang="en-IN" dirty="0" smtClean="0"/>
            </a:br>
            <a:r>
              <a:rPr lang="en-IN" dirty="0" smtClean="0"/>
              <a:t>Linear</a:t>
            </a:r>
            <a:br>
              <a:rPr lang="en-IN" dirty="0" smtClean="0"/>
            </a:br>
            <a:r>
              <a:rPr lang="en-IN" dirty="0" smtClean="0"/>
              <a:t>Nonlinear </a:t>
            </a:r>
            <a:br>
              <a:rPr lang="en-IN" dirty="0" smtClean="0"/>
            </a:br>
            <a:r>
              <a:rPr lang="en-IN" dirty="0" smtClean="0"/>
              <a:t>Multi-class classification.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goal of the SVM is to find a classifier for two classes of data, to separate copies of this data, and to maximize the distance between these two classes.</a:t>
            </a:r>
          </a:p>
          <a:p>
            <a:r>
              <a:rPr lang="en-IN" dirty="0" smtClean="0"/>
              <a:t>SVM has to be an optimal hyper plane, which means  the hyper plane needs to pass through the centre points of two classes of examples.</a:t>
            </a:r>
          </a:p>
          <a:p>
            <a:r>
              <a:rPr lang="en-IN" dirty="0" smtClean="0"/>
              <a:t> The goal is to find the maximum hyper plane that maximizes the distance to the training examples or margin.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Simpler</a:t>
            </a:r>
            <a:br>
              <a:rPr lang="en-IN" dirty="0" smtClean="0"/>
            </a:br>
            <a:r>
              <a:rPr lang="en-IN" dirty="0" smtClean="0"/>
              <a:t>Using maximum margin classifiers.</a:t>
            </a:r>
          </a:p>
          <a:p>
            <a:r>
              <a:rPr lang="en-IN" dirty="0" smtClean="0"/>
              <a:t>The margin between the positive and negative is defined by two hyper planes (</a:t>
            </a:r>
            <a:r>
              <a:rPr lang="en-IN" dirty="0" err="1" smtClean="0"/>
              <a:t>w•x</a:t>
            </a:r>
            <a:r>
              <a:rPr lang="en-IN" dirty="0" smtClean="0"/>
              <a:t>)+b=±1 . </a:t>
            </a:r>
          </a:p>
          <a:p>
            <a:r>
              <a:rPr lang="en-IN" dirty="0" smtClean="0"/>
              <a:t>None of the points is lying between these hyper planes and has a margin width of  z / ||w||.</a:t>
            </a:r>
          </a:p>
          <a:p>
            <a:r>
              <a:rPr lang="en-IN" dirty="0" smtClean="0"/>
              <a:t>Maximize the margin by minimizing ||w|| to achieve an optimal solution with a maximum spread.  </a:t>
            </a:r>
          </a:p>
          <a:p>
            <a:r>
              <a:rPr lang="en-IN" dirty="0" smtClean="0"/>
              <a:t>Support vectors- Data points on the separating hyper planes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pSp>
        <p:nvGrpSpPr>
          <p:cNvPr id="4" name="Group 76"/>
          <p:cNvGrpSpPr/>
          <p:nvPr/>
        </p:nvGrpSpPr>
        <p:grpSpPr>
          <a:xfrm>
            <a:off x="539552" y="1268760"/>
            <a:ext cx="7992888" cy="5400600"/>
            <a:chOff x="611560" y="332656"/>
            <a:chExt cx="7992888" cy="6120680"/>
          </a:xfrm>
        </p:grpSpPr>
        <p:sp>
          <p:nvSpPr>
            <p:cNvPr id="5" name="Rectangle 4"/>
            <p:cNvSpPr/>
            <p:nvPr/>
          </p:nvSpPr>
          <p:spPr>
            <a:xfrm>
              <a:off x="611560" y="332656"/>
              <a:ext cx="7992888" cy="6120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99592" y="5877272"/>
              <a:ext cx="7128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99592" y="476672"/>
              <a:ext cx="0" cy="540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03648" y="1556792"/>
              <a:ext cx="4968552" cy="4176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56048" y="908720"/>
              <a:ext cx="5680248" cy="468052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59632" y="2276872"/>
              <a:ext cx="4248472" cy="352839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Flowchart: Connector 10"/>
            <p:cNvSpPr/>
            <p:nvPr/>
          </p:nvSpPr>
          <p:spPr>
            <a:xfrm>
              <a:off x="4499992" y="2564904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275856" y="1124744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580112" y="2852936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131840" y="2204864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436096" y="4077072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1640" y="3284984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55776" y="3356992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44008" y="5085184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9712" y="4581128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84040" y="5445224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H="1">
              <a:off x="2843808" y="2266327"/>
              <a:ext cx="298577" cy="4425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627784" y="2924944"/>
              <a:ext cx="298577" cy="4425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705472" y="4581128"/>
              <a:ext cx="298576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148064" y="4149080"/>
              <a:ext cx="298578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24128" y="1268760"/>
              <a:ext cx="212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Optimal Hyper plane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35696" y="5363924"/>
              <a:ext cx="1683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Support Vectors</a:t>
              </a:r>
              <a:endParaRPr lang="en-I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08176" y="4077072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60576" y="5085184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79912" y="5445224"/>
              <a:ext cx="72008" cy="7200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635896" y="1916832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580384" y="1556792"/>
              <a:ext cx="72008" cy="72008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/>
            <p:cNvCxnSpPr>
              <a:stCxn id="25" idx="1"/>
            </p:cNvCxnSpPr>
            <p:nvPr/>
          </p:nvCxnSpPr>
          <p:spPr>
            <a:xfrm flipH="1">
              <a:off x="3635896" y="1453426"/>
              <a:ext cx="2088232" cy="19755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17" idx="2"/>
            </p:cNvCxnSpPr>
            <p:nvPr/>
          </p:nvCxnSpPr>
          <p:spPr>
            <a:xfrm flipH="1" flipV="1">
              <a:off x="2591780" y="3429000"/>
              <a:ext cx="85621" cy="1934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4" idx="4"/>
            </p:cNvCxnSpPr>
            <p:nvPr/>
          </p:nvCxnSpPr>
          <p:spPr>
            <a:xfrm flipV="1">
              <a:off x="2677401" y="2276872"/>
              <a:ext cx="490443" cy="3096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18" idx="2"/>
            </p:cNvCxnSpPr>
            <p:nvPr/>
          </p:nvCxnSpPr>
          <p:spPr>
            <a:xfrm flipV="1">
              <a:off x="2677401" y="5157192"/>
              <a:ext cx="2002611" cy="206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0"/>
              <a:endCxn id="15" idx="4"/>
            </p:cNvCxnSpPr>
            <p:nvPr/>
          </p:nvCxnSpPr>
          <p:spPr>
            <a:xfrm flipV="1">
              <a:off x="2677401" y="4149080"/>
              <a:ext cx="2794699" cy="12148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03648" y="1556792"/>
              <a:ext cx="4968552" cy="4176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pic>
        <p:nvPicPr>
          <p:cNvPr id="39" name="Content Placeholder 38" descr="Svm_max_sep_hyperplane_with_mar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259535"/>
            <a:ext cx="4701464" cy="5065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pic>
        <p:nvPicPr>
          <p:cNvPr id="5" name="Content Placeholder 4" descr="Svm_separating_hyperplan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309188"/>
            <a:ext cx="5249467" cy="5015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1" y="1244311"/>
            <a:ext cx="7632849" cy="56136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</a:t>
            </a:r>
          </a:p>
          <a:p>
            <a:r>
              <a:rPr lang="en-IN" dirty="0" err="1" smtClean="0"/>
              <a:t>SecondLife</a:t>
            </a:r>
            <a:r>
              <a:rPr lang="en-IN" dirty="0" smtClean="0"/>
              <a:t> </a:t>
            </a:r>
          </a:p>
          <a:p>
            <a:r>
              <a:rPr lang="en-IN" dirty="0" smtClean="0"/>
              <a:t>Need Of Face Recognition in Virtual World</a:t>
            </a:r>
          </a:p>
          <a:p>
            <a:r>
              <a:rPr lang="en-IN" dirty="0" smtClean="0"/>
              <a:t>Architecture Of Face Recognition</a:t>
            </a:r>
          </a:p>
          <a:p>
            <a:r>
              <a:rPr lang="en-IN" dirty="0" smtClean="0"/>
              <a:t>Wavelet Transform</a:t>
            </a:r>
          </a:p>
          <a:p>
            <a:r>
              <a:rPr lang="en-IN" dirty="0" smtClean="0"/>
              <a:t>SVM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Demo</a:t>
            </a:r>
          </a:p>
          <a:p>
            <a:r>
              <a:rPr lang="en-IN" dirty="0" smtClean="0"/>
              <a:t>Result &amp; Conclusion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Class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Reduce single multi class problem into multiple binary classification problem</a:t>
            </a:r>
          </a:p>
          <a:p>
            <a:r>
              <a:rPr lang="en-IN" dirty="0" smtClean="0"/>
              <a:t>One </a:t>
            </a:r>
            <a:r>
              <a:rPr lang="en-IN" dirty="0" err="1" smtClean="0"/>
              <a:t>vs</a:t>
            </a:r>
            <a:r>
              <a:rPr lang="en-IN" dirty="0" smtClean="0"/>
              <a:t> All</a:t>
            </a:r>
          </a:p>
          <a:p>
            <a:r>
              <a:rPr lang="en-IN" dirty="0" smtClean="0"/>
              <a:t>One </a:t>
            </a:r>
            <a:r>
              <a:rPr lang="en-IN" dirty="0" err="1" smtClean="0"/>
              <a:t>vs</a:t>
            </a:r>
            <a:r>
              <a:rPr lang="en-IN" dirty="0" smtClean="0"/>
              <a:t> One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</a:t>
            </a:r>
            <a:endParaRPr lang="en-IN" dirty="0"/>
          </a:p>
        </p:txBody>
      </p:sp>
      <p:pic>
        <p:nvPicPr>
          <p:cNvPr id="4" name="Content Placeholder 3" descr="avata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449794"/>
            <a:ext cx="3168352" cy="3611544"/>
          </a:xfrm>
        </p:spPr>
      </p:pic>
      <p:pic>
        <p:nvPicPr>
          <p:cNvPr id="5" name="Content Placeholder 3" descr="avata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789040"/>
            <a:ext cx="4024212" cy="21468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067944" y="2492896"/>
            <a:ext cx="4104456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IN" sz="2600" dirty="0" smtClean="0"/>
              <a:t>Image Data Set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 descr="F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3285" y="2348880"/>
            <a:ext cx="8091163" cy="2733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work was presented in " Artificial Human Face Recognition via </a:t>
            </a:r>
            <a:r>
              <a:rPr lang="en-US" dirty="0" err="1" smtClean="0"/>
              <a:t>Daubechies</a:t>
            </a:r>
            <a:r>
              <a:rPr lang="en-US" dirty="0" smtClean="0"/>
              <a:t> Wavelet Transform and SVM" , and after implementing it, it shows that results are almost matching. </a:t>
            </a:r>
          </a:p>
          <a:p>
            <a:r>
              <a:rPr lang="en-US" dirty="0" smtClean="0"/>
              <a:t>The wavelet transformation along with SVM (Support Vector Machine ) gives better results.</a:t>
            </a:r>
          </a:p>
          <a:p>
            <a:r>
              <a:rPr lang="en-US" dirty="0" smtClean="0"/>
              <a:t> Skin color and intensity of light is doing much effect on performance.  System performance can be improved by adding more images with different poses and lightning conditions.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parallelize algorithm at following stages. </a:t>
            </a:r>
            <a:endParaRPr lang="en-IN" dirty="0" smtClean="0"/>
          </a:p>
          <a:p>
            <a:pPr lvl="0"/>
            <a:r>
              <a:rPr lang="en-US" dirty="0" smtClean="0"/>
              <a:t>Learning Phase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Each node can read image  </a:t>
            </a:r>
            <a:r>
              <a:rPr lang="en-US" dirty="0" err="1" smtClean="0"/>
              <a:t>parallelly</a:t>
            </a:r>
            <a:r>
              <a:rPr lang="en-US" dirty="0" smtClean="0"/>
              <a:t> apply wavelet transformation and store characterized parameters in database, which will be used for training system.</a:t>
            </a:r>
            <a:endParaRPr lang="en-IN" dirty="0" smtClean="0"/>
          </a:p>
          <a:p>
            <a:pPr lvl="0"/>
            <a:r>
              <a:rPr lang="en-US" dirty="0" smtClean="0"/>
              <a:t>Recognition Phase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As current implementation of recognition, work serially on SVM network . It is possible to apply recognition part </a:t>
            </a:r>
            <a:r>
              <a:rPr lang="en-US" dirty="0" err="1" smtClean="0"/>
              <a:t>parallelly</a:t>
            </a:r>
            <a:r>
              <a:rPr lang="en-US" dirty="0" smtClean="0"/>
              <a:t> on different different group 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Multiplayer games like second word, Avatar is an identity of each user.  </a:t>
            </a:r>
          </a:p>
          <a:p>
            <a:r>
              <a:rPr lang="en-US" dirty="0" smtClean="0"/>
              <a:t>As many users invest their money in such gamming there are more chances of fraud over there.</a:t>
            </a:r>
          </a:p>
          <a:p>
            <a:r>
              <a:rPr lang="en-US" dirty="0" smtClean="0"/>
              <a:t> So this face recognition technique can be used to avoid such frauds.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Life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147248" cy="4517856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Second Life</a:t>
            </a:r>
            <a:r>
              <a:rPr lang="en-IN" dirty="0" smtClean="0"/>
              <a:t> online virtual world developed by Linden Lab.</a:t>
            </a:r>
          </a:p>
          <a:p>
            <a:r>
              <a:rPr lang="en-IN" dirty="0" smtClean="0"/>
              <a:t> A number of free client programs, or Viewers, enable Second Life users, called Residents, to interact with each other through avatars. </a:t>
            </a:r>
          </a:p>
          <a:p>
            <a:r>
              <a:rPr lang="en-IN" dirty="0" smtClean="0"/>
              <a:t>Residents can explore the world ,meet other residents, socialize, participate in individual and group activities, and create and trade virtual property and services with one another.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Life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147248" cy="4517856"/>
          </a:xfrm>
        </p:spPr>
        <p:txBody>
          <a:bodyPr>
            <a:normAutofit/>
          </a:bodyPr>
          <a:lstStyle/>
          <a:p>
            <a:r>
              <a:rPr lang="en-IN" dirty="0" smtClean="0"/>
              <a:t>Economy : internal currency, the Linden dollar (L$).</a:t>
            </a:r>
          </a:p>
          <a:p>
            <a:r>
              <a:rPr lang="en-IN" dirty="0" smtClean="0"/>
              <a:t>L$ can be used to buy, sell, rent or trade land or goods and services with other users.</a:t>
            </a:r>
          </a:p>
          <a:p>
            <a:r>
              <a:rPr lang="en-IN" dirty="0" smtClean="0"/>
              <a:t> Virtual goods include buildings, vehicles, devices of all kinds, animations, clothing, skin, hair, jewellery,  flora and fauna, and works of art.</a:t>
            </a:r>
          </a:p>
          <a:p>
            <a:r>
              <a:rPr lang="en-IN" dirty="0" smtClean="0"/>
              <a:t>The </a:t>
            </a:r>
            <a:r>
              <a:rPr lang="en-IN" i="1" dirty="0" smtClean="0"/>
              <a:t>Linden</a:t>
            </a:r>
            <a:r>
              <a:rPr lang="en-IN" dirty="0" smtClean="0"/>
              <a:t> can be exchanged for US dollars or other currencies .</a:t>
            </a:r>
          </a:p>
          <a:p>
            <a:r>
              <a:rPr lang="en-IN" dirty="0" smtClean="0"/>
              <a:t>Applications: Education, Art, Science,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Life</a:t>
            </a:r>
            <a:endParaRPr lang="en-IN" dirty="0"/>
          </a:p>
        </p:txBody>
      </p:sp>
      <p:pic>
        <p:nvPicPr>
          <p:cNvPr id="4" name="Content Placeholder 3" descr="compr_shop_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88841"/>
            <a:ext cx="3910253" cy="2016224"/>
          </a:xfrm>
        </p:spPr>
      </p:pic>
      <p:pic>
        <p:nvPicPr>
          <p:cNvPr id="6" name="Content Placeholder 3" descr="compr_shop_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188558"/>
            <a:ext cx="4047398" cy="2088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Need of Face Recognition in Virtual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Virtual crimes will become more common as we venture more and more into virtual worlds.</a:t>
            </a:r>
          </a:p>
          <a:p>
            <a:r>
              <a:rPr lang="en-IN" dirty="0" smtClean="0"/>
              <a:t>Limitations on username based tracking.</a:t>
            </a:r>
          </a:p>
          <a:p>
            <a:r>
              <a:rPr lang="en-IN" dirty="0" smtClean="0"/>
              <a:t>Not all avatars are human looking, and even with those that are humanoid there is a huge diversity of colour</a:t>
            </a:r>
          </a:p>
          <a:p>
            <a:r>
              <a:rPr lang="en-IN" dirty="0" smtClean="0"/>
              <a:t>Matching a human face to an avatar generated from owner face.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Architecture of Face Recognition</a:t>
            </a:r>
            <a:endParaRPr lang="en-IN" dirty="0"/>
          </a:p>
        </p:txBody>
      </p:sp>
      <p:pic>
        <p:nvPicPr>
          <p:cNvPr id="4" name="Content Placeholder 3" descr="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798560"/>
            <a:ext cx="5688632" cy="4654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 involves simplifying the amount of resources required to describe a large set of data accurately.</a:t>
            </a:r>
          </a:p>
          <a:p>
            <a:r>
              <a:rPr lang="en-IN" dirty="0" smtClean="0"/>
              <a:t>Less coefficients but still describing the data with sufficient accuracy.  </a:t>
            </a:r>
          </a:p>
          <a:p>
            <a:r>
              <a:rPr lang="en-IN" dirty="0" smtClean="0"/>
              <a:t>Methods:</a:t>
            </a:r>
            <a:br>
              <a:rPr lang="en-IN" dirty="0" smtClean="0"/>
            </a:br>
            <a:r>
              <a:rPr lang="en-IN" dirty="0" smtClean="0"/>
              <a:t>Principal component analysis(PCA)</a:t>
            </a:r>
            <a:br>
              <a:rPr lang="en-IN" dirty="0" smtClean="0"/>
            </a:br>
            <a:r>
              <a:rPr lang="en-IN" dirty="0" smtClean="0"/>
              <a:t>Multi-factor dimensionality reduction</a:t>
            </a:r>
            <a:br>
              <a:rPr lang="en-IN" dirty="0" smtClean="0"/>
            </a:br>
            <a:r>
              <a:rPr lang="en-IN" dirty="0" smtClean="0"/>
              <a:t>Wavelet transform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2639</TotalTime>
  <Words>536</Words>
  <Application>Microsoft Office PowerPoint</Application>
  <PresentationFormat>On-screen Show (4:3)</PresentationFormat>
  <Paragraphs>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  Artificial Face Recognition using Wavelet Transform &amp; SVM</vt:lpstr>
      <vt:lpstr>Table Of Contents </vt:lpstr>
      <vt:lpstr>Introduction </vt:lpstr>
      <vt:lpstr>Second Life</vt:lpstr>
      <vt:lpstr>Second Life</vt:lpstr>
      <vt:lpstr>Second Life</vt:lpstr>
      <vt:lpstr>Need of Face Recognition in Virtual World</vt:lpstr>
      <vt:lpstr>Architecture of Face Recognition</vt:lpstr>
      <vt:lpstr>Feature Extraction</vt:lpstr>
      <vt:lpstr>Wavelet Transform</vt:lpstr>
      <vt:lpstr>Wavelet Transform</vt:lpstr>
      <vt:lpstr>Wavelet Transform</vt:lpstr>
      <vt:lpstr>SVM</vt:lpstr>
      <vt:lpstr>SVM</vt:lpstr>
      <vt:lpstr>Linear SVM</vt:lpstr>
      <vt:lpstr>SVM</vt:lpstr>
      <vt:lpstr>SVM</vt:lpstr>
      <vt:lpstr>SVM</vt:lpstr>
      <vt:lpstr>SVM</vt:lpstr>
      <vt:lpstr>Multi Class SVM</vt:lpstr>
      <vt:lpstr>Implementation </vt:lpstr>
      <vt:lpstr>Results</vt:lpstr>
      <vt:lpstr>Demo</vt:lpstr>
      <vt:lpstr>Conclusion</vt:lpstr>
      <vt:lpstr>Future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PG</dc:creator>
  <cp:lastModifiedBy>PG</cp:lastModifiedBy>
  <cp:revision>29</cp:revision>
  <dcterms:created xsi:type="dcterms:W3CDTF">2012-08-10T05:00:42Z</dcterms:created>
  <dcterms:modified xsi:type="dcterms:W3CDTF">2012-09-06T10:50:41Z</dcterms:modified>
</cp:coreProperties>
</file>