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72" r:id="rId2"/>
    <p:sldId id="273" r:id="rId3"/>
    <p:sldId id="266" r:id="rId4"/>
    <p:sldId id="258" r:id="rId5"/>
    <p:sldId id="259" r:id="rId6"/>
    <p:sldId id="275" r:id="rId7"/>
    <p:sldId id="260" r:id="rId8"/>
    <p:sldId id="261" r:id="rId9"/>
    <p:sldId id="262" r:id="rId10"/>
    <p:sldId id="271" r:id="rId11"/>
    <p:sldId id="276" r:id="rId12"/>
    <p:sldId id="263" r:id="rId13"/>
    <p:sldId id="268" r:id="rId14"/>
    <p:sldId id="269" r:id="rId15"/>
    <p:sldId id="270" r:id="rId16"/>
    <p:sldId id="274" r:id="rId17"/>
  </p:sldIdLst>
  <p:sldSz cx="18195925" cy="10515600"/>
  <p:notesSz cx="6858000" cy="9144000"/>
  <p:defaultTextStyle>
    <a:defPPr>
      <a:defRPr lang="en-US"/>
    </a:defPPr>
    <a:lvl1pPr marL="0" algn="l" defTabSz="9646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2300" algn="l" defTabSz="9646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4601" algn="l" defTabSz="9646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6901" algn="l" defTabSz="9646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29201" algn="l" defTabSz="9646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1501" algn="l" defTabSz="9646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3802" algn="l" defTabSz="9646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76102" algn="l" defTabSz="9646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58402" algn="l" defTabSz="96460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DFF57F3-DB64-4524-AAAA-BA4E7F08CC28}">
          <p14:sldIdLst>
            <p14:sldId id="272"/>
            <p14:sldId id="273"/>
            <p14:sldId id="266"/>
            <p14:sldId id="258"/>
            <p14:sldId id="259"/>
            <p14:sldId id="275"/>
            <p14:sldId id="260"/>
          </p14:sldIdLst>
        </p14:section>
        <p14:section name="Untitled Section" id="{ECC78E82-5912-4E18-870D-E441FEA62D91}">
          <p14:sldIdLst>
            <p14:sldId id="261"/>
            <p14:sldId id="262"/>
            <p14:sldId id="271"/>
            <p14:sldId id="276"/>
            <p14:sldId id="263"/>
            <p14:sldId id="268"/>
            <p14:sldId id="269"/>
            <p14:sldId id="270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5" autoAdjust="0"/>
    <p:restoredTop sz="94660"/>
  </p:normalViewPr>
  <p:slideViewPr>
    <p:cSldViewPr>
      <p:cViewPr varScale="1">
        <p:scale>
          <a:sx n="53" d="100"/>
          <a:sy n="53" d="100"/>
        </p:scale>
        <p:origin x="-730" y="-62"/>
      </p:cViewPr>
      <p:guideLst>
        <p:guide orient="horz" pos="3313"/>
        <p:guide pos="5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FBB34-0FA8-4A3C-A6EA-37B514CD350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3550" y="685800"/>
            <a:ext cx="593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7B175-252D-4C28-9B52-C507FF3D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7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46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2300" algn="l" defTabSz="9646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4601" algn="l" defTabSz="9646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46901" algn="l" defTabSz="9646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29201" algn="l" defTabSz="9646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1501" algn="l" defTabSz="9646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93802" algn="l" defTabSz="9646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76102" algn="l" defTabSz="9646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58402" algn="l" defTabSz="9646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3550" y="685800"/>
            <a:ext cx="5930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7B175-252D-4C28-9B52-C507FF3D29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4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4696" y="3266658"/>
            <a:ext cx="15466536" cy="22540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9391" y="5958841"/>
            <a:ext cx="12737149" cy="26873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2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4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9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1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76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58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695-011F-4521-AFDC-20912DC547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3AD-3609-445E-8CEB-C876B34C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4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695-011F-4521-AFDC-20912DC547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3AD-3609-445E-8CEB-C876B34C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8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92047" y="421117"/>
            <a:ext cx="4094083" cy="8972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9796" y="421117"/>
            <a:ext cx="11978984" cy="8972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695-011F-4521-AFDC-20912DC547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3AD-3609-445E-8CEB-C876B34C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695-011F-4521-AFDC-20912DC547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3AD-3609-445E-8CEB-C876B34C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9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352" y="6757251"/>
            <a:ext cx="15466536" cy="208851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7352" y="4456962"/>
            <a:ext cx="15466536" cy="230028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23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460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69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292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15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38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761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584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695-011F-4521-AFDC-20912DC547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3AD-3609-445E-8CEB-C876B34C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8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9799" y="2453642"/>
            <a:ext cx="8036532" cy="693981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9597" y="2453642"/>
            <a:ext cx="8036532" cy="693981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695-011F-4521-AFDC-20912DC547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3AD-3609-445E-8CEB-C876B34C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99" y="2353844"/>
            <a:ext cx="8039694" cy="980969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2300" indent="0">
              <a:buNone/>
              <a:defRPr sz="2100" b="1"/>
            </a:lvl2pPr>
            <a:lvl3pPr marL="964601" indent="0">
              <a:buNone/>
              <a:defRPr sz="1900" b="1"/>
            </a:lvl3pPr>
            <a:lvl4pPr marL="1446901" indent="0">
              <a:buNone/>
              <a:defRPr sz="1700" b="1"/>
            </a:lvl4pPr>
            <a:lvl5pPr marL="1929201" indent="0">
              <a:buNone/>
              <a:defRPr sz="1700" b="1"/>
            </a:lvl5pPr>
            <a:lvl6pPr marL="2411501" indent="0">
              <a:buNone/>
              <a:defRPr sz="1700" b="1"/>
            </a:lvl6pPr>
            <a:lvl7pPr marL="2893802" indent="0">
              <a:buNone/>
              <a:defRPr sz="1700" b="1"/>
            </a:lvl7pPr>
            <a:lvl8pPr marL="3376102" indent="0">
              <a:buNone/>
              <a:defRPr sz="1700" b="1"/>
            </a:lvl8pPr>
            <a:lvl9pPr marL="385840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99" y="3334810"/>
            <a:ext cx="8039694" cy="605864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43278" y="2353844"/>
            <a:ext cx="8042853" cy="980969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2300" indent="0">
              <a:buNone/>
              <a:defRPr sz="2100" b="1"/>
            </a:lvl2pPr>
            <a:lvl3pPr marL="964601" indent="0">
              <a:buNone/>
              <a:defRPr sz="1900" b="1"/>
            </a:lvl3pPr>
            <a:lvl4pPr marL="1446901" indent="0">
              <a:buNone/>
              <a:defRPr sz="1700" b="1"/>
            </a:lvl4pPr>
            <a:lvl5pPr marL="1929201" indent="0">
              <a:buNone/>
              <a:defRPr sz="1700" b="1"/>
            </a:lvl5pPr>
            <a:lvl6pPr marL="2411501" indent="0">
              <a:buNone/>
              <a:defRPr sz="1700" b="1"/>
            </a:lvl6pPr>
            <a:lvl7pPr marL="2893802" indent="0">
              <a:buNone/>
              <a:defRPr sz="1700" b="1"/>
            </a:lvl7pPr>
            <a:lvl8pPr marL="3376102" indent="0">
              <a:buNone/>
              <a:defRPr sz="1700" b="1"/>
            </a:lvl8pPr>
            <a:lvl9pPr marL="385840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43278" y="3334810"/>
            <a:ext cx="8042853" cy="605864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695-011F-4521-AFDC-20912DC547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3AD-3609-445E-8CEB-C876B34C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1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695-011F-4521-AFDC-20912DC547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3AD-3609-445E-8CEB-C876B34C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695-011F-4521-AFDC-20912DC547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3AD-3609-445E-8CEB-C876B34C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00" y="418680"/>
            <a:ext cx="5986334" cy="178180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4101" y="418682"/>
            <a:ext cx="10172029" cy="897477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800" y="2200492"/>
            <a:ext cx="5986334" cy="7192964"/>
          </a:xfrm>
        </p:spPr>
        <p:txBody>
          <a:bodyPr/>
          <a:lstStyle>
            <a:lvl1pPr marL="0" indent="0">
              <a:buNone/>
              <a:defRPr sz="1500"/>
            </a:lvl1pPr>
            <a:lvl2pPr marL="482300" indent="0">
              <a:buNone/>
              <a:defRPr sz="1300"/>
            </a:lvl2pPr>
            <a:lvl3pPr marL="964601" indent="0">
              <a:buNone/>
              <a:defRPr sz="1100"/>
            </a:lvl3pPr>
            <a:lvl4pPr marL="1446901" indent="0">
              <a:buNone/>
              <a:defRPr sz="900"/>
            </a:lvl4pPr>
            <a:lvl5pPr marL="1929201" indent="0">
              <a:buNone/>
              <a:defRPr sz="900"/>
            </a:lvl5pPr>
            <a:lvl6pPr marL="2411501" indent="0">
              <a:buNone/>
              <a:defRPr sz="900"/>
            </a:lvl6pPr>
            <a:lvl7pPr marL="2893802" indent="0">
              <a:buNone/>
              <a:defRPr sz="900"/>
            </a:lvl7pPr>
            <a:lvl8pPr marL="3376102" indent="0">
              <a:buNone/>
              <a:defRPr sz="900"/>
            </a:lvl8pPr>
            <a:lvl9pPr marL="38584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695-011F-4521-AFDC-20912DC547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3AD-3609-445E-8CEB-C876B34C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3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530" y="7360922"/>
            <a:ext cx="10917555" cy="86899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6530" y="939592"/>
            <a:ext cx="10917555" cy="6309360"/>
          </a:xfrm>
        </p:spPr>
        <p:txBody>
          <a:bodyPr/>
          <a:lstStyle>
            <a:lvl1pPr marL="0" indent="0">
              <a:buNone/>
              <a:defRPr sz="3400"/>
            </a:lvl1pPr>
            <a:lvl2pPr marL="482300" indent="0">
              <a:buNone/>
              <a:defRPr sz="3000"/>
            </a:lvl2pPr>
            <a:lvl3pPr marL="964601" indent="0">
              <a:buNone/>
              <a:defRPr sz="2500"/>
            </a:lvl3pPr>
            <a:lvl4pPr marL="1446901" indent="0">
              <a:buNone/>
              <a:defRPr sz="2100"/>
            </a:lvl4pPr>
            <a:lvl5pPr marL="1929201" indent="0">
              <a:buNone/>
              <a:defRPr sz="2100"/>
            </a:lvl5pPr>
            <a:lvl6pPr marL="2411501" indent="0">
              <a:buNone/>
              <a:defRPr sz="2100"/>
            </a:lvl6pPr>
            <a:lvl7pPr marL="2893802" indent="0">
              <a:buNone/>
              <a:defRPr sz="2100"/>
            </a:lvl7pPr>
            <a:lvl8pPr marL="3376102" indent="0">
              <a:buNone/>
              <a:defRPr sz="2100"/>
            </a:lvl8pPr>
            <a:lvl9pPr marL="3858402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6530" y="8229921"/>
            <a:ext cx="10917555" cy="1234122"/>
          </a:xfrm>
        </p:spPr>
        <p:txBody>
          <a:bodyPr/>
          <a:lstStyle>
            <a:lvl1pPr marL="0" indent="0">
              <a:buNone/>
              <a:defRPr sz="1500"/>
            </a:lvl1pPr>
            <a:lvl2pPr marL="482300" indent="0">
              <a:buNone/>
              <a:defRPr sz="1300"/>
            </a:lvl2pPr>
            <a:lvl3pPr marL="964601" indent="0">
              <a:buNone/>
              <a:defRPr sz="1100"/>
            </a:lvl3pPr>
            <a:lvl4pPr marL="1446901" indent="0">
              <a:buNone/>
              <a:defRPr sz="900"/>
            </a:lvl4pPr>
            <a:lvl5pPr marL="1929201" indent="0">
              <a:buNone/>
              <a:defRPr sz="900"/>
            </a:lvl5pPr>
            <a:lvl6pPr marL="2411501" indent="0">
              <a:buNone/>
              <a:defRPr sz="900"/>
            </a:lvl6pPr>
            <a:lvl7pPr marL="2893802" indent="0">
              <a:buNone/>
              <a:defRPr sz="900"/>
            </a:lvl7pPr>
            <a:lvl8pPr marL="3376102" indent="0">
              <a:buNone/>
              <a:defRPr sz="900"/>
            </a:lvl8pPr>
            <a:lvl9pPr marL="38584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B695-011F-4521-AFDC-20912DC547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93AD-3609-445E-8CEB-C876B34C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9798" y="421113"/>
            <a:ext cx="16376334" cy="1752600"/>
          </a:xfrm>
          <a:prstGeom prst="rect">
            <a:avLst/>
          </a:prstGeom>
        </p:spPr>
        <p:txBody>
          <a:bodyPr vert="horz" lIns="96460" tIns="48230" rIns="96460" bIns="482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98" y="2453642"/>
            <a:ext cx="16376334" cy="6939810"/>
          </a:xfrm>
          <a:prstGeom prst="rect">
            <a:avLst/>
          </a:prstGeom>
        </p:spPr>
        <p:txBody>
          <a:bodyPr vert="horz" lIns="96460" tIns="48230" rIns="96460" bIns="482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796" y="9746409"/>
            <a:ext cx="4245716" cy="559858"/>
          </a:xfrm>
          <a:prstGeom prst="rect">
            <a:avLst/>
          </a:prstGeom>
        </p:spPr>
        <p:txBody>
          <a:bodyPr vert="horz" lIns="96460" tIns="48230" rIns="96460" bIns="4823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B695-011F-4521-AFDC-20912DC5471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6943" y="9746409"/>
            <a:ext cx="5762043" cy="559858"/>
          </a:xfrm>
          <a:prstGeom prst="rect">
            <a:avLst/>
          </a:prstGeom>
        </p:spPr>
        <p:txBody>
          <a:bodyPr vert="horz" lIns="96460" tIns="48230" rIns="96460" bIns="482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40413" y="9746409"/>
            <a:ext cx="4245716" cy="559858"/>
          </a:xfrm>
          <a:prstGeom prst="rect">
            <a:avLst/>
          </a:prstGeom>
        </p:spPr>
        <p:txBody>
          <a:bodyPr vert="horz" lIns="96460" tIns="48230" rIns="96460" bIns="4823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C93AD-3609-445E-8CEB-C876B34C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64601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725" indent="-361725" algn="l" defTabSz="964601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8" indent="-301438" algn="l" defTabSz="964601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5751" indent="-241150" algn="l" defTabSz="96460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88051" indent="-241150" algn="l" defTabSz="964601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0351" indent="-241150" algn="l" defTabSz="964601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2652" indent="-241150" algn="l" defTabSz="9646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52" indent="-241150" algn="l" defTabSz="9646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17252" indent="-241150" algn="l" defTabSz="9646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99552" indent="-241150" algn="l" defTabSz="9646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6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2300" algn="l" defTabSz="9646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601" algn="l" defTabSz="9646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901" algn="l" defTabSz="9646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9201" algn="l" defTabSz="9646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501" algn="l" defTabSz="9646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802" algn="l" defTabSz="9646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6102" algn="l" defTabSz="9646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8402" algn="l" defTabSz="9646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ecision-and-recall-in-information-retrieval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4785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163" y="457200"/>
            <a:ext cx="16382999" cy="40934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Logistic Function (Sigmoid Function</a:t>
            </a: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):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sz="2800" dirty="0">
              <a:latin typeface="Arial Black" pitchFamily="34" charset="0"/>
            </a:endParaRPr>
          </a:p>
          <a:p>
            <a:pPr marL="457200" lvl="0" indent="-457200">
              <a:buFont typeface="Courier New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The sigmoid function is a mathematical function used to map the predicted values to probabilities.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It maps any real value into another value within a range of 0 and </a:t>
            </a:r>
            <a:r>
              <a:rPr lang="en-US" sz="2800" dirty="0" smtClean="0">
                <a:solidFill>
                  <a:schemeClr val="bg1"/>
                </a:solidFill>
              </a:rPr>
              <a:t>1.</a:t>
            </a:r>
          </a:p>
          <a:p>
            <a:pPr marL="457200" lvl="0" indent="-457200">
              <a:buFont typeface="Courier New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The value of the logistic regression must be between 0 and 1, which cannot go beyond this limit, so it forms a curve like the "S" form. The S-form curve is called the Sigmoid function or the logistic function.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sz="2800" dirty="0">
              <a:solidFill>
                <a:schemeClr val="bg1"/>
              </a:solidFill>
              <a:latin typeface="Arial Black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Narrow" pitchFamily="34" charset="0"/>
              </a:rPr>
              <a:t>In logistic regression, we use the concept of the threshold value, which defines the probability of either 0 or 1. Such as values above the threshold value tends to 1, and a value below the threshold values tends to </a:t>
            </a:r>
            <a:r>
              <a:rPr lang="en-US" sz="3200" dirty="0" smtClean="0">
                <a:solidFill>
                  <a:schemeClr val="bg1"/>
                </a:solidFill>
                <a:latin typeface="Arial Narrow" pitchFamily="34" charset="0"/>
              </a:rPr>
              <a:t>0.</a:t>
            </a:r>
            <a:r>
              <a:rPr lang="en-US" sz="3200" dirty="0" smtClean="0">
                <a:latin typeface="Arial Narrow" pitchFamily="34" charset="0"/>
              </a:rPr>
              <a:t>                                                                          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3" name="Picture 2" descr="Logistic Regression in Machine Learni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5257800"/>
            <a:ext cx="12192000" cy="4876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609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0962" y="228600"/>
            <a:ext cx="12801600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sz="4400" b="1" dirty="0" smtClean="0">
                <a:latin typeface="Algerian" pitchFamily="82" charset="0"/>
              </a:rPr>
              <a:t>Confusion  </a:t>
            </a:r>
            <a:r>
              <a:rPr lang="en-US" sz="4400" b="1" dirty="0">
                <a:latin typeface="Algerian" pitchFamily="82" charset="0"/>
              </a:rPr>
              <a:t>Matrix </a:t>
            </a:r>
            <a:r>
              <a:rPr lang="en-US" sz="4400" b="1" dirty="0" smtClean="0">
                <a:latin typeface="Algerian" pitchFamily="82" charset="0"/>
              </a:rPr>
              <a:t> in  Machine  Learning</a:t>
            </a:r>
            <a:r>
              <a:rPr lang="en-US" dirty="0" smtClean="0"/>
              <a:t>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362" y="1600200"/>
            <a:ext cx="18013363" cy="255454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>
                <a:latin typeface="Arial Narrow" pitchFamily="34" charset="0"/>
              </a:rPr>
              <a:t> </a:t>
            </a:r>
            <a:r>
              <a:rPr lang="en-US" sz="3200" dirty="0">
                <a:latin typeface="Arial Narrow" pitchFamily="34" charset="0"/>
              </a:rPr>
              <a:t>A </a:t>
            </a:r>
            <a:r>
              <a:rPr lang="en-US" sz="3200" b="1" dirty="0">
                <a:latin typeface="Arial Narrow" pitchFamily="34" charset="0"/>
              </a:rPr>
              <a:t>confusion matrix</a:t>
            </a:r>
            <a:r>
              <a:rPr lang="en-US" sz="3200" dirty="0">
                <a:latin typeface="Arial Narrow" pitchFamily="34" charset="0"/>
              </a:rPr>
              <a:t> is a matrix that summarizes the performance of a machine learning model on a set of test data</a:t>
            </a:r>
            <a:r>
              <a:rPr lang="en-US" sz="3200" dirty="0" smtClean="0">
                <a:latin typeface="Arial Narrow" pitchFamily="34" charset="0"/>
              </a:rPr>
              <a:t>.</a:t>
            </a:r>
          </a:p>
          <a:p>
            <a:r>
              <a:rPr lang="en-US" sz="3200" dirty="0" smtClean="0">
                <a:latin typeface="Arial Narrow" pitchFamily="34" charset="0"/>
              </a:rPr>
              <a:t> </a:t>
            </a:r>
            <a:r>
              <a:rPr lang="en-US" sz="3200" dirty="0">
                <a:latin typeface="Arial Narrow" pitchFamily="34" charset="0"/>
              </a:rPr>
              <a:t>It is often used to measure the performance of classification models, which aim to predict a categorical </a:t>
            </a:r>
            <a:r>
              <a:rPr lang="en-US" sz="3200" dirty="0" smtClean="0">
                <a:latin typeface="Arial Narrow" pitchFamily="34" charset="0"/>
              </a:rPr>
              <a:t>label</a:t>
            </a:r>
          </a:p>
          <a:p>
            <a:r>
              <a:rPr lang="en-US" sz="3200" dirty="0" smtClean="0">
                <a:latin typeface="Arial Narrow" pitchFamily="34" charset="0"/>
              </a:rPr>
              <a:t> </a:t>
            </a:r>
            <a:r>
              <a:rPr lang="en-US" sz="3200" dirty="0">
                <a:latin typeface="Arial Narrow" pitchFamily="34" charset="0"/>
              </a:rPr>
              <a:t>for each input </a:t>
            </a:r>
            <a:r>
              <a:rPr lang="en-US" sz="3200" dirty="0" err="1" smtClean="0">
                <a:latin typeface="Arial Narrow" pitchFamily="34" charset="0"/>
              </a:rPr>
              <a:t>instance.The</a:t>
            </a:r>
            <a:r>
              <a:rPr lang="en-US" sz="3200" dirty="0" smtClean="0">
                <a:latin typeface="Arial Narrow" pitchFamily="34" charset="0"/>
              </a:rPr>
              <a:t> </a:t>
            </a:r>
            <a:r>
              <a:rPr lang="en-US" sz="3200" dirty="0">
                <a:latin typeface="Arial Narrow" pitchFamily="34" charset="0"/>
              </a:rPr>
              <a:t>matrix displays the number of true positives (TP), true negatives (TN), false positives (FP</a:t>
            </a:r>
            <a:r>
              <a:rPr lang="en-US" sz="3200" dirty="0" smtClean="0">
                <a:latin typeface="Arial Narrow" pitchFamily="34" charset="0"/>
              </a:rPr>
              <a:t>),</a:t>
            </a:r>
          </a:p>
          <a:p>
            <a:r>
              <a:rPr lang="en-US" sz="3200" dirty="0" smtClean="0">
                <a:latin typeface="Arial Narrow" pitchFamily="34" charset="0"/>
              </a:rPr>
              <a:t> </a:t>
            </a:r>
            <a:r>
              <a:rPr lang="en-US" sz="3200" dirty="0">
                <a:latin typeface="Arial Narrow" pitchFamily="34" charset="0"/>
              </a:rPr>
              <a:t>and false negatives (FN) produced by the model on the test data.</a:t>
            </a:r>
          </a:p>
          <a:p>
            <a:r>
              <a:rPr lang="en-US" sz="3200" dirty="0" smtClean="0">
                <a:latin typeface="Arial Narrow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762" y="5867401"/>
            <a:ext cx="3657600" cy="3108543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dirty="0" smtClean="0">
                <a:latin typeface="Arial Narrow" pitchFamily="34" charset="0"/>
              </a:rPr>
              <a:t>  </a:t>
            </a:r>
            <a:r>
              <a:rPr lang="en-US" sz="2800" b="1" dirty="0">
                <a:latin typeface="Arial Narrow" pitchFamily="34" charset="0"/>
              </a:rPr>
              <a:t>Accuracy: </a:t>
            </a:r>
            <a:endParaRPr lang="en-US" sz="2800" b="1" dirty="0" smtClean="0">
              <a:latin typeface="Arial Narrow" pitchFamily="34" charset="0"/>
            </a:endParaRPr>
          </a:p>
          <a:p>
            <a:r>
              <a:rPr lang="en-US" sz="2800" b="1" dirty="0">
                <a:latin typeface="Arial Narrow" pitchFamily="34" charset="0"/>
              </a:rPr>
              <a:t> </a:t>
            </a:r>
            <a:r>
              <a:rPr lang="en-US" sz="2800" dirty="0">
                <a:latin typeface="Arial Narrow" pitchFamily="34" charset="0"/>
              </a:rPr>
              <a:t>Accuracy is used to measure the performance of the model</a:t>
            </a:r>
            <a:r>
              <a:rPr lang="en-US" sz="2800" dirty="0" smtClean="0">
                <a:latin typeface="Arial Narrow" pitchFamily="34" charset="0"/>
              </a:rPr>
              <a:t>.</a:t>
            </a:r>
          </a:p>
          <a:p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>
                <a:latin typeface="Arial Narrow" pitchFamily="34" charset="0"/>
              </a:rPr>
              <a:t>It is the ratio of Total correct instances to the total instances</a:t>
            </a:r>
            <a:r>
              <a:rPr lang="en-US" sz="2800" dirty="0" smtClean="0">
                <a:latin typeface="Arial Narrow" pitchFamily="34" charset="0"/>
              </a:rPr>
              <a:t>                                                       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4563" y="5982831"/>
            <a:ext cx="3428999" cy="224676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Precision</a:t>
            </a:r>
            <a:r>
              <a:rPr lang="en-US" sz="2800" b="1" dirty="0" smtClean="0">
                <a:latin typeface="Arial Narrow" pitchFamily="34" charset="0"/>
              </a:rPr>
              <a:t>:</a:t>
            </a:r>
          </a:p>
          <a:p>
            <a:r>
              <a:rPr lang="en-US" sz="2800" b="1" dirty="0">
                <a:latin typeface="Arial Narrow" pitchFamily="34" charset="0"/>
              </a:rPr>
              <a:t> </a:t>
            </a:r>
            <a:r>
              <a:rPr lang="en-US" sz="2800" u="sng" dirty="0">
                <a:latin typeface="Arial Narrow" pitchFamily="34" charset="0"/>
                <a:hlinkClick r:id="rId3"/>
              </a:rPr>
              <a:t>Precision</a:t>
            </a:r>
            <a:r>
              <a:rPr lang="en-US" sz="2800" dirty="0">
                <a:latin typeface="Arial Narrow" pitchFamily="34" charset="0"/>
              </a:rPr>
              <a:t> is a measure of how accurate </a:t>
            </a:r>
            <a:r>
              <a:rPr lang="en-US" sz="2800" dirty="0" smtClean="0">
                <a:latin typeface="Arial Narrow" pitchFamily="34" charset="0"/>
              </a:rPr>
              <a:t>a</a:t>
            </a:r>
          </a:p>
          <a:p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>
                <a:latin typeface="Arial Narrow" pitchFamily="34" charset="0"/>
              </a:rPr>
              <a:t>model’s positive predictions are.</a:t>
            </a:r>
            <a:r>
              <a:rPr lang="en-US" sz="2800" dirty="0" smtClean="0">
                <a:latin typeface="Arial Narrow" pitchFamily="34" charset="0"/>
              </a:rPr>
              <a:t>                                                            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9243" y="6035457"/>
            <a:ext cx="3337719" cy="310854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Recall: </a:t>
            </a:r>
            <a:endParaRPr lang="en-US" sz="2800" b="1" dirty="0" smtClean="0">
              <a:latin typeface="Arial Narrow" pitchFamily="34" charset="0"/>
            </a:endParaRPr>
          </a:p>
          <a:p>
            <a:r>
              <a:rPr lang="en-US" sz="2800" u="sng" dirty="0" smtClean="0">
                <a:latin typeface="Arial Narrow" pitchFamily="34" charset="0"/>
                <a:hlinkClick r:id="rId3"/>
              </a:rPr>
              <a:t>Recall</a:t>
            </a:r>
            <a:r>
              <a:rPr lang="en-US" sz="2800" dirty="0">
                <a:latin typeface="Arial Narrow" pitchFamily="34" charset="0"/>
              </a:rPr>
              <a:t> measures the effectiveness of a classification model </a:t>
            </a:r>
            <a:r>
              <a:rPr lang="en-US" sz="2800" dirty="0" smtClean="0">
                <a:latin typeface="Arial Narrow" pitchFamily="34" charset="0"/>
              </a:rPr>
              <a:t>in</a:t>
            </a:r>
          </a:p>
          <a:p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>
                <a:latin typeface="Arial Narrow" pitchFamily="34" charset="0"/>
              </a:rPr>
              <a:t>identifying all relevant instances from a dataset.</a:t>
            </a:r>
            <a:r>
              <a:rPr lang="en-US" sz="2800" dirty="0" smtClean="0">
                <a:latin typeface="Arial Narrow" pitchFamily="34" charset="0"/>
              </a:rPr>
              <a:t>     </a:t>
            </a:r>
            <a:r>
              <a:rPr lang="en-US" dirty="0" smtClean="0"/>
              <a:t>                     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22363" y="6096000"/>
            <a:ext cx="4038600" cy="267765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800" b="1" dirty="0">
                <a:latin typeface="Arial Narrow" pitchFamily="34" charset="0"/>
              </a:rPr>
              <a:t>F1-Score</a:t>
            </a:r>
            <a:r>
              <a:rPr lang="en-US" sz="2800" b="1" dirty="0" smtClean="0">
                <a:latin typeface="Arial Narrow" pitchFamily="34" charset="0"/>
              </a:rPr>
              <a:t>:</a:t>
            </a:r>
          </a:p>
          <a:p>
            <a:r>
              <a:rPr lang="en-US" sz="2800" b="1" dirty="0">
                <a:latin typeface="Arial Narrow" pitchFamily="34" charset="0"/>
              </a:rPr>
              <a:t> </a:t>
            </a:r>
            <a:r>
              <a:rPr lang="en-US" sz="2800" dirty="0">
                <a:latin typeface="Arial Narrow" pitchFamily="34" charset="0"/>
              </a:rPr>
              <a:t>F1-score is used to evaluate the overall performance of </a:t>
            </a:r>
            <a:r>
              <a:rPr lang="en-US" sz="2800" dirty="0" smtClean="0">
                <a:latin typeface="Arial Narrow" pitchFamily="34" charset="0"/>
              </a:rPr>
              <a:t>a</a:t>
            </a:r>
          </a:p>
          <a:p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>
                <a:latin typeface="Arial Narrow" pitchFamily="34" charset="0"/>
              </a:rPr>
              <a:t>classification model. It is the harmonic mean of precision and recall</a:t>
            </a:r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9113044" y="4154745"/>
            <a:ext cx="1508919" cy="186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</p:cNvCxnSpPr>
          <p:nvPr/>
        </p:nvCxnSpPr>
        <p:spPr>
          <a:xfrm>
            <a:off x="9113044" y="4154745"/>
            <a:ext cx="6461917" cy="1948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2"/>
            <a:endCxn id="6" idx="0"/>
          </p:cNvCxnSpPr>
          <p:nvPr/>
        </p:nvCxnSpPr>
        <p:spPr>
          <a:xfrm flipH="1">
            <a:off x="6469063" y="4154745"/>
            <a:ext cx="2643981" cy="182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4" idx="0"/>
          </p:cNvCxnSpPr>
          <p:nvPr/>
        </p:nvCxnSpPr>
        <p:spPr>
          <a:xfrm flipH="1">
            <a:off x="2087562" y="4154745"/>
            <a:ext cx="7025482" cy="171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5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5963" y="228600"/>
            <a:ext cx="8839199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algn="just"/>
            <a:r>
              <a:rPr lang="en-US" sz="4000" dirty="0" smtClean="0">
                <a:latin typeface="Algerian" pitchFamily="82" charset="0"/>
              </a:rPr>
              <a:t>          DATA  VISUALIZATION                                                  </a:t>
            </a:r>
            <a:endParaRPr lang="en-US" sz="4000" dirty="0">
              <a:latin typeface="Algerian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04" y="2819400"/>
            <a:ext cx="14287058" cy="7543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096963" y="1447800"/>
            <a:ext cx="12573000" cy="1015663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     </a:t>
            </a:r>
            <a:r>
              <a:rPr lang="en-US" sz="3200" dirty="0" err="1"/>
              <a:t>plt.figure</a:t>
            </a:r>
            <a:r>
              <a:rPr lang="en-US" sz="3200" dirty="0"/>
              <a:t>(</a:t>
            </a:r>
            <a:r>
              <a:rPr lang="en-US" sz="3200" dirty="0" err="1"/>
              <a:t>figsize</a:t>
            </a:r>
            <a:r>
              <a:rPr lang="en-US" sz="3200" dirty="0"/>
              <a:t>=(8,7))</a:t>
            </a:r>
          </a:p>
          <a:p>
            <a:r>
              <a:rPr lang="en-US" sz="2800" dirty="0" err="1"/>
              <a:t>sns.countplot</a:t>
            </a:r>
            <a:r>
              <a:rPr lang="en-US" sz="2800" dirty="0"/>
              <a:t>(x='</a:t>
            </a:r>
            <a:r>
              <a:rPr lang="en-US" sz="2800" dirty="0" err="1"/>
              <a:t>gender',data</a:t>
            </a:r>
            <a:r>
              <a:rPr lang="en-US" sz="2800" dirty="0"/>
              <a:t>=</a:t>
            </a:r>
            <a:r>
              <a:rPr lang="en-US" sz="2800" dirty="0" err="1"/>
              <a:t>df</a:t>
            </a:r>
            <a:r>
              <a:rPr lang="en-US" sz="2800" dirty="0"/>
              <a:t>, palette='magma')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79488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7962" y="304800"/>
            <a:ext cx="647700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4000" b="1" dirty="0" smtClean="0">
                <a:latin typeface="Algerian" pitchFamily="82" charset="0"/>
              </a:rPr>
              <a:t>APPLICATIONS                                                   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4562" y="2514600"/>
            <a:ext cx="69429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362" y="3468469"/>
            <a:ext cx="1234440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4800" b="1" dirty="0" smtClean="0">
                <a:latin typeface="Arial Narrow" pitchFamily="34" charset="0"/>
              </a:rPr>
              <a:t>  </a:t>
            </a:r>
            <a:r>
              <a:rPr lang="en-US" sz="5400" b="1" dirty="0" smtClean="0">
                <a:latin typeface="Arial Narrow" pitchFamily="34" charset="0"/>
              </a:rPr>
              <a:t>  </a:t>
            </a:r>
            <a:r>
              <a:rPr lang="en-US" sz="4400" b="1" dirty="0" smtClean="0">
                <a:solidFill>
                  <a:schemeClr val="bg1"/>
                </a:solidFill>
                <a:latin typeface="Arial Narrow" pitchFamily="34" charset="0"/>
              </a:rPr>
              <a:t>Education </a:t>
            </a:r>
            <a:r>
              <a:rPr lang="en-US" sz="4400" b="1" dirty="0">
                <a:solidFill>
                  <a:schemeClr val="bg1"/>
                </a:solidFill>
                <a:latin typeface="Arial Narrow" pitchFamily="34" charset="0"/>
              </a:rPr>
              <a:t>and Curriculum </a:t>
            </a:r>
            <a:r>
              <a:rPr lang="en-US" sz="4400" b="1" dirty="0" smtClean="0">
                <a:solidFill>
                  <a:schemeClr val="bg1"/>
                </a:solidFill>
                <a:latin typeface="Arial Narrow" pitchFamily="34" charset="0"/>
              </a:rPr>
              <a:t>Development    </a:t>
            </a:r>
            <a:r>
              <a:rPr lang="en-US" sz="4000" b="1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3600" b="1" dirty="0" smtClean="0">
                <a:latin typeface="Arial Narrow" pitchFamily="34" charset="0"/>
              </a:rPr>
              <a:t>                                                                       </a:t>
            </a:r>
            <a:endParaRPr lang="en-US" sz="3600" b="1" dirty="0"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1" y="5197615"/>
            <a:ext cx="12299951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4800" b="1" dirty="0">
                <a:latin typeface="Arial Narrow" pitchFamily="34" charset="0"/>
              </a:rPr>
              <a:t> </a:t>
            </a:r>
            <a:r>
              <a:rPr lang="en-US" sz="4800" b="1" dirty="0" smtClean="0">
                <a:latin typeface="Arial Narrow" pitchFamily="34" charset="0"/>
              </a:rPr>
              <a:t>   </a:t>
            </a:r>
            <a:r>
              <a:rPr lang="en-US" sz="4800" b="1" dirty="0" smtClean="0">
                <a:solidFill>
                  <a:schemeClr val="bg1"/>
                </a:solidFill>
                <a:latin typeface="Arial Narrow" pitchFamily="34" charset="0"/>
              </a:rPr>
              <a:t>Healthcare </a:t>
            </a:r>
            <a:r>
              <a:rPr lang="en-US" sz="4800" b="1" dirty="0">
                <a:solidFill>
                  <a:schemeClr val="bg1"/>
                </a:solidFill>
                <a:latin typeface="Arial Narrow" pitchFamily="34" charset="0"/>
              </a:rPr>
              <a:t>Services</a:t>
            </a:r>
            <a:r>
              <a:rPr lang="en-US" sz="4400" b="1" dirty="0">
                <a:solidFill>
                  <a:schemeClr val="bg1"/>
                </a:solidFill>
                <a:latin typeface="Arial Narrow" pitchFamily="34" charset="0"/>
              </a:rPr>
              <a:t>  </a:t>
            </a:r>
            <a:r>
              <a:rPr lang="en-US" sz="54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4800" b="1" dirty="0">
                <a:latin typeface="Arial Narrow" pitchFamily="34" charset="0"/>
              </a:rPr>
              <a:t> </a:t>
            </a:r>
            <a:r>
              <a:rPr lang="en-US" sz="4400" b="1" dirty="0">
                <a:latin typeface="Arial Narrow" pitchFamily="34" charset="0"/>
              </a:rPr>
              <a:t>                        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962" y="4648200"/>
            <a:ext cx="39998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                    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562" y="6759715"/>
            <a:ext cx="1234440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4800" dirty="0"/>
              <a:t>   </a:t>
            </a:r>
            <a:r>
              <a:rPr lang="en-US" sz="4800" dirty="0" smtClean="0"/>
              <a:t> </a:t>
            </a:r>
            <a:r>
              <a:rPr lang="en-US" sz="4400" b="1" dirty="0" smtClean="0">
                <a:solidFill>
                  <a:schemeClr val="bg1"/>
                </a:solidFill>
                <a:latin typeface="Arial Narrow" pitchFamily="34" charset="0"/>
              </a:rPr>
              <a:t>Media </a:t>
            </a:r>
            <a:r>
              <a:rPr lang="en-US" sz="4400" b="1" dirty="0">
                <a:solidFill>
                  <a:schemeClr val="bg1"/>
                </a:solidFill>
                <a:latin typeface="Arial Narrow" pitchFamily="34" charset="0"/>
              </a:rPr>
              <a:t>Representation  </a:t>
            </a:r>
            <a:r>
              <a:rPr lang="en-US" sz="1800" dirty="0">
                <a:solidFill>
                  <a:schemeClr val="bg1"/>
                </a:solidFill>
              </a:rPr>
              <a:t>   </a:t>
            </a:r>
            <a:r>
              <a:rPr lang="en-US" sz="1800" dirty="0"/>
              <a:t>                   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562" y="8450759"/>
            <a:ext cx="1242060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4800" dirty="0"/>
              <a:t>  </a:t>
            </a:r>
            <a:r>
              <a:rPr lang="en-US" sz="4800" dirty="0" smtClean="0"/>
              <a:t> </a:t>
            </a:r>
            <a:r>
              <a:rPr lang="en-US" sz="4400" b="1" dirty="0" smtClean="0">
                <a:solidFill>
                  <a:schemeClr val="bg1"/>
                </a:solidFill>
                <a:latin typeface="Arial Narrow" pitchFamily="34" charset="0"/>
              </a:rPr>
              <a:t>Sports </a:t>
            </a:r>
            <a:r>
              <a:rPr lang="en-US" sz="4400" b="1" dirty="0">
                <a:solidFill>
                  <a:schemeClr val="bg1"/>
                </a:solidFill>
                <a:latin typeface="Arial Narrow" pitchFamily="34" charset="0"/>
              </a:rPr>
              <a:t>and </a:t>
            </a:r>
            <a:r>
              <a:rPr lang="en-US" sz="4400" b="1" dirty="0" smtClean="0">
                <a:solidFill>
                  <a:schemeClr val="bg1"/>
                </a:solidFill>
                <a:latin typeface="Arial Narrow" pitchFamily="34" charset="0"/>
              </a:rPr>
              <a:t>Recreation    </a:t>
            </a:r>
            <a:r>
              <a:rPr lang="en-US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/>
              <a:t>                                            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87362" y="1905000"/>
            <a:ext cx="12420600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4400" dirty="0"/>
              <a:t>    </a:t>
            </a:r>
            <a:r>
              <a:rPr lang="en-US" sz="4400" dirty="0" smtClean="0"/>
              <a:t> </a:t>
            </a:r>
            <a:r>
              <a:rPr lang="en-US" sz="4400" b="1" dirty="0">
                <a:solidFill>
                  <a:schemeClr val="bg1"/>
                </a:solidFill>
                <a:latin typeface="Arial Narrow" pitchFamily="34" charset="0"/>
              </a:rPr>
              <a:t>Workplace Diversity and Inclusion Initiatives  </a:t>
            </a:r>
            <a:r>
              <a:rPr lang="en-US" sz="4400" dirty="0">
                <a:solidFill>
                  <a:schemeClr val="bg1"/>
                </a:solidFill>
              </a:rPr>
              <a:t>  </a:t>
            </a:r>
            <a:r>
              <a:rPr lang="en-US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3060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6162" y="405825"/>
            <a:ext cx="5181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sz="3600" b="1" dirty="0" smtClean="0">
                <a:latin typeface="Algerian" pitchFamily="82" charset="0"/>
              </a:rPr>
              <a:t>REFERENCES</a:t>
            </a:r>
            <a:r>
              <a:rPr lang="en-US" sz="3600" dirty="0" smtClean="0">
                <a:latin typeface="Algerian" pitchFamily="82" charset="0"/>
              </a:rPr>
              <a:t>  LINK </a:t>
            </a:r>
            <a:r>
              <a:rPr lang="en-US" dirty="0" smtClean="0"/>
              <a:t>                                                                            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82562" y="3276600"/>
            <a:ext cx="17754600" cy="5029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'/</a:t>
            </a:r>
            <a:r>
              <a:rPr lang="en-US" sz="4400" dirty="0" err="1"/>
              <a:t>kaggle</a:t>
            </a:r>
            <a:r>
              <a:rPr lang="en-US" sz="4400" dirty="0"/>
              <a:t>/input/gender-classification-dataset/gender_classification_v7.csv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89278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8962" y="235803"/>
            <a:ext cx="57912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itchFamily="82" charset="0"/>
              </a:rPr>
              <a:t>        </a:t>
            </a:r>
            <a:r>
              <a:rPr lang="en-US" sz="4800" b="1" dirty="0" smtClean="0">
                <a:latin typeface="Algerian" pitchFamily="82" charset="0"/>
              </a:rPr>
              <a:t>CONCLUSION                                                                                   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5562" y="2207359"/>
            <a:ext cx="15240000" cy="63401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4800" dirty="0">
                <a:latin typeface="Arial Narrow" pitchFamily="34" charset="0"/>
              </a:rPr>
              <a:t>Gender is a social construct. The way males and females are treated differently since birth </a:t>
            </a:r>
            <a:r>
              <a:rPr lang="en-US" sz="4800" dirty="0" err="1">
                <a:latin typeface="Arial Narrow" pitchFamily="34" charset="0"/>
              </a:rPr>
              <a:t>moulds</a:t>
            </a:r>
            <a:r>
              <a:rPr lang="en-US" sz="4800" dirty="0">
                <a:latin typeface="Arial Narrow" pitchFamily="34" charset="0"/>
              </a:rPr>
              <a:t> their </a:t>
            </a:r>
            <a:r>
              <a:rPr lang="en-US" sz="4800" dirty="0" err="1">
                <a:latin typeface="Arial Narrow" pitchFamily="34" charset="0"/>
              </a:rPr>
              <a:t>behaviour</a:t>
            </a:r>
            <a:r>
              <a:rPr lang="en-US" sz="4800" dirty="0">
                <a:latin typeface="Arial Narrow" pitchFamily="34" charset="0"/>
              </a:rPr>
              <a:t> and personal preferences into what society expects for their </a:t>
            </a:r>
            <a:r>
              <a:rPr lang="en-US" sz="4800" dirty="0" err="1">
                <a:latin typeface="Arial Narrow" pitchFamily="34" charset="0"/>
              </a:rPr>
              <a:t>gender.This</a:t>
            </a:r>
            <a:r>
              <a:rPr lang="en-US" sz="4800" dirty="0">
                <a:latin typeface="Arial Narrow" pitchFamily="34" charset="0"/>
              </a:rPr>
              <a:t> small dataset is designed to provide an idea about whether a person's gender can be predicted with an accuracy significantly above 50% based on their personal preferences.</a:t>
            </a:r>
            <a:r>
              <a:rPr lang="en-US" sz="16600" dirty="0" smtClean="0">
                <a:latin typeface="Arial Narrow" pitchFamily="34" charset="0"/>
              </a:rPr>
              <a:t>                                                                                                                      </a:t>
            </a:r>
            <a:endParaRPr lang="en-US" sz="16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36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1362" y="2743200"/>
            <a:ext cx="18446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4800" dirty="0" smtClean="0">
                <a:latin typeface="Lucida Calligraphy" pitchFamily="66" charset="0"/>
              </a:rPr>
              <a:t>NAME  :-  </a:t>
            </a:r>
            <a:r>
              <a:rPr lang="en-US" sz="4800" dirty="0" err="1" smtClean="0">
                <a:latin typeface="Lucida Calligraphy" pitchFamily="66" charset="0"/>
              </a:rPr>
              <a:t>Manasi</a:t>
            </a:r>
            <a:r>
              <a:rPr lang="en-US" sz="4800" dirty="0" smtClean="0">
                <a:latin typeface="Lucida Calligraphy" pitchFamily="66" charset="0"/>
              </a:rPr>
              <a:t>  </a:t>
            </a:r>
            <a:r>
              <a:rPr lang="en-US" sz="4800" dirty="0" err="1" smtClean="0">
                <a:latin typeface="Lucida Calligraphy" pitchFamily="66" charset="0"/>
              </a:rPr>
              <a:t>Narendra</a:t>
            </a:r>
            <a:r>
              <a:rPr lang="en-US" sz="4800" dirty="0" smtClean="0">
                <a:latin typeface="Lucida Calligraphy" pitchFamily="66" charset="0"/>
              </a:rPr>
              <a:t>  </a:t>
            </a:r>
            <a:r>
              <a:rPr lang="en-US" sz="4800" dirty="0" err="1" smtClean="0">
                <a:latin typeface="Lucida Calligraphy" pitchFamily="66" charset="0"/>
              </a:rPr>
              <a:t>Pawar</a:t>
            </a:r>
            <a:r>
              <a:rPr lang="en-US" sz="4800" dirty="0" smtClean="0">
                <a:latin typeface="Lucida Calligraphy" pitchFamily="66" charset="0"/>
              </a:rPr>
              <a:t> </a:t>
            </a:r>
          </a:p>
          <a:p>
            <a:r>
              <a:rPr lang="en-US" sz="4800" dirty="0" smtClean="0">
                <a:latin typeface="Lucida Calligraphy" pitchFamily="66" charset="0"/>
              </a:rPr>
              <a:t>   </a:t>
            </a:r>
          </a:p>
          <a:p>
            <a:r>
              <a:rPr lang="en-US" sz="4800" dirty="0" smtClean="0">
                <a:latin typeface="Lucida Calligraphy" pitchFamily="66" charset="0"/>
              </a:rPr>
              <a:t>   Batch  :-  ML9 FST 2.0                         </a:t>
            </a:r>
            <a:r>
              <a:rPr lang="en-US" dirty="0" smtClean="0"/>
              <a:t>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1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7763" y="244729"/>
            <a:ext cx="11220819" cy="8822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6460" tIns="48230" rIns="96460" bIns="48230" rtlCol="0">
            <a:spAutoFit/>
          </a:bodyPr>
          <a:lstStyle/>
          <a:p>
            <a:pPr algn="ctr"/>
            <a:r>
              <a:rPr lang="en-US" sz="5100" dirty="0">
                <a:latin typeface="Algerian" pitchFamily="82" charset="0"/>
                <a:ea typeface="Microsoft JhengHei UI Light" pitchFamily="34" charset="-120"/>
              </a:rPr>
              <a:t> Project  Name                                      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1866" y="2103123"/>
            <a:ext cx="14657096" cy="974565"/>
          </a:xfrm>
          <a:prstGeom prst="rect">
            <a:avLst/>
          </a:prstGeom>
          <a:noFill/>
        </p:spPr>
        <p:txBody>
          <a:bodyPr wrap="none" lIns="96460" tIns="48230" rIns="96460" bIns="48230" rtlCol="0">
            <a:spAutoFit/>
          </a:bodyPr>
          <a:lstStyle/>
          <a:p>
            <a:pPr algn="just"/>
            <a:r>
              <a:rPr lang="en-US" dirty="0" smtClean="0"/>
              <a:t>     </a:t>
            </a:r>
            <a:r>
              <a:rPr lang="en-US" sz="57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Gender</a:t>
            </a:r>
            <a:r>
              <a:rPr lang="en-US" sz="4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                                                                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3362" y="8423527"/>
            <a:ext cx="9249594" cy="974565"/>
          </a:xfrm>
          <a:prstGeom prst="rect">
            <a:avLst/>
          </a:prstGeom>
          <a:noFill/>
        </p:spPr>
        <p:txBody>
          <a:bodyPr wrap="square" lIns="96460" tIns="48230" rIns="96460" bIns="48230" rtlCol="0">
            <a:spAutoFit/>
          </a:bodyPr>
          <a:lstStyle/>
          <a:p>
            <a:r>
              <a:rPr lang="en-US" sz="57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                              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8" y="4226221"/>
            <a:ext cx="18195925" cy="2936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153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0412" y="116840"/>
            <a:ext cx="5762043" cy="83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6460" tIns="48230" rIns="96460" bIns="48230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800" dirty="0">
                <a:latin typeface="Algerian" pitchFamily="82" charset="0"/>
              </a:rPr>
              <a:t>  </a:t>
            </a:r>
            <a:r>
              <a:rPr lang="en-US" sz="4800" dirty="0">
                <a:latin typeface="Algerian" pitchFamily="82" charset="0"/>
              </a:rPr>
              <a:t>Content                       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362" y="1143000"/>
            <a:ext cx="87630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Introduction</a:t>
            </a:r>
          </a:p>
          <a:p>
            <a:endParaRPr lang="en-US" sz="3600" dirty="0" smtClean="0">
              <a:latin typeface="Arial Black" pitchFamily="34" charset="0"/>
            </a:endParaRPr>
          </a:p>
          <a:p>
            <a:r>
              <a:rPr lang="en-US" sz="3600" dirty="0" smtClean="0">
                <a:latin typeface="Arial Black" pitchFamily="34" charset="0"/>
              </a:rPr>
              <a:t>About the dataset</a:t>
            </a:r>
          </a:p>
          <a:p>
            <a:endParaRPr lang="en-US" sz="3600" dirty="0" smtClean="0">
              <a:latin typeface="Arial Black" pitchFamily="34" charset="0"/>
            </a:endParaRPr>
          </a:p>
          <a:p>
            <a:r>
              <a:rPr lang="en-US" sz="3600" dirty="0" smtClean="0">
                <a:latin typeface="Arial Black" pitchFamily="34" charset="0"/>
              </a:rPr>
              <a:t>Real Life Example</a:t>
            </a:r>
          </a:p>
          <a:p>
            <a:endParaRPr lang="en-US" sz="3600" dirty="0" smtClean="0">
              <a:latin typeface="Arial Black" pitchFamily="34" charset="0"/>
            </a:endParaRPr>
          </a:p>
          <a:p>
            <a:r>
              <a:rPr lang="en-US" sz="3600" dirty="0" smtClean="0">
                <a:latin typeface="Arial Black" pitchFamily="34" charset="0"/>
              </a:rPr>
              <a:t>Libraries </a:t>
            </a:r>
          </a:p>
          <a:p>
            <a:endParaRPr lang="en-US" sz="3600" dirty="0" smtClean="0">
              <a:latin typeface="Arial Black" pitchFamily="34" charset="0"/>
            </a:endParaRPr>
          </a:p>
          <a:p>
            <a:r>
              <a:rPr lang="en-US" sz="3600" dirty="0" smtClean="0">
                <a:latin typeface="Arial Black" pitchFamily="34" charset="0"/>
              </a:rPr>
              <a:t>Algorithm</a:t>
            </a:r>
          </a:p>
          <a:p>
            <a:endParaRPr lang="en-US" sz="3600" dirty="0" smtClean="0">
              <a:latin typeface="Arial Black" pitchFamily="34" charset="0"/>
            </a:endParaRPr>
          </a:p>
          <a:p>
            <a:r>
              <a:rPr lang="en-US" sz="3600" dirty="0" smtClean="0">
                <a:latin typeface="Arial Black" pitchFamily="34" charset="0"/>
              </a:rPr>
              <a:t>Data Visualization</a:t>
            </a:r>
          </a:p>
          <a:p>
            <a:endParaRPr lang="en-US" sz="3600" dirty="0" smtClean="0">
              <a:latin typeface="Arial Black" pitchFamily="34" charset="0"/>
            </a:endParaRPr>
          </a:p>
          <a:p>
            <a:r>
              <a:rPr lang="en-US" sz="3600" dirty="0" smtClean="0">
                <a:latin typeface="Arial Black" pitchFamily="34" charset="0"/>
              </a:rPr>
              <a:t>Application</a:t>
            </a:r>
          </a:p>
          <a:p>
            <a:endParaRPr lang="en-US" sz="3600" dirty="0">
              <a:latin typeface="Arial Black" pitchFamily="34" charset="0"/>
            </a:endParaRPr>
          </a:p>
          <a:p>
            <a:r>
              <a:rPr lang="en-US" sz="3600" dirty="0" smtClean="0">
                <a:latin typeface="Arial Black" pitchFamily="34" charset="0"/>
              </a:rPr>
              <a:t>References Link </a:t>
            </a:r>
          </a:p>
          <a:p>
            <a:endParaRPr lang="en-US" sz="3600" dirty="0">
              <a:latin typeface="Arial Black" pitchFamily="34" charset="0"/>
            </a:endParaRPr>
          </a:p>
          <a:p>
            <a:r>
              <a:rPr lang="en-US" sz="3600" dirty="0" smtClean="0">
                <a:latin typeface="Arial Black" pitchFamily="34" charset="0"/>
              </a:rPr>
              <a:t>Conclusion                                       </a:t>
            </a:r>
            <a:endParaRPr lang="en-US" sz="3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8782" y="154913"/>
            <a:ext cx="6975102" cy="6821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6460" tIns="48230" rIns="96460" bIns="48230" rtlCol="0">
            <a:spAutoFit/>
          </a:bodyPr>
          <a:lstStyle/>
          <a:p>
            <a:pPr algn="ctr"/>
            <a:r>
              <a:rPr lang="en-US" sz="3400" dirty="0">
                <a:latin typeface="Algerian" pitchFamily="82" charset="0"/>
              </a:rPr>
              <a:t>  </a:t>
            </a:r>
            <a:r>
              <a:rPr lang="en-US" sz="3800" dirty="0">
                <a:latin typeface="Algerian" pitchFamily="82" charset="0"/>
              </a:rPr>
              <a:t>INTRODUCTION                               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3" y="1384188"/>
            <a:ext cx="17937160" cy="8826612"/>
          </a:xfrm>
          <a:prstGeom prst="round2DiagRect">
            <a:avLst>
              <a:gd name="adj1" fmla="val 16667"/>
              <a:gd name="adj2" fmla="val 29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6460" tIns="48230" rIns="96460" bIns="48230" rtlCol="0" anchor="ctr"/>
          <a:lstStyle/>
          <a:p>
            <a:pPr algn="ctr"/>
            <a:endParaRPr lang="en-US" sz="2500" dirty="0">
              <a:latin typeface="Arial Rounded MT Bold" pitchFamily="34" charset="0"/>
            </a:endParaRPr>
          </a:p>
          <a:p>
            <a:pPr algn="ctr"/>
            <a:endParaRPr lang="en-US" sz="2500" dirty="0">
              <a:latin typeface="Arial Rounded MT Bold" pitchFamily="34" charset="0"/>
            </a:endParaRPr>
          </a:p>
          <a:p>
            <a:pPr algn="ctr"/>
            <a:endParaRPr lang="en-US" sz="2500" dirty="0">
              <a:latin typeface="Arial Rounded MT Bold" pitchFamily="34" charset="0"/>
            </a:endParaRPr>
          </a:p>
          <a:p>
            <a:pPr algn="ctr"/>
            <a:endParaRPr lang="en-US" sz="2500" dirty="0">
              <a:latin typeface="Arial Rounded MT Bold" pitchFamily="34" charset="0"/>
            </a:endParaRPr>
          </a:p>
          <a:p>
            <a:pPr algn="ctr"/>
            <a:endParaRPr lang="en-US" sz="2500" dirty="0">
              <a:latin typeface="Arial Rounded MT Bold" pitchFamily="34" charset="0"/>
            </a:endParaRPr>
          </a:p>
          <a:p>
            <a:pPr algn="ctr"/>
            <a:endParaRPr lang="en-US" sz="2500" dirty="0">
              <a:latin typeface="Arial Rounded MT Bold" pitchFamily="34" charset="0"/>
            </a:endParaRPr>
          </a:p>
          <a:p>
            <a:pPr algn="ctr"/>
            <a:r>
              <a:rPr lang="en-US" sz="3000" dirty="0">
                <a:latin typeface="Arial Rounded MT Bold" pitchFamily="34" charset="0"/>
              </a:rPr>
              <a:t>Gender refers to the characteristics of women, men, girls and boys that are socially constructed. This includes norms, </a:t>
            </a:r>
            <a:r>
              <a:rPr lang="en-US" sz="3000" dirty="0" err="1">
                <a:latin typeface="Arial Rounded MT Bold" pitchFamily="34" charset="0"/>
              </a:rPr>
              <a:t>behaviours</a:t>
            </a:r>
            <a:r>
              <a:rPr lang="en-US" sz="3000" dirty="0">
                <a:latin typeface="Arial Rounded MT Bold" pitchFamily="34" charset="0"/>
              </a:rPr>
              <a:t> and roles associated with being a woman, man, girl or boy, as well as relationships with each other. As a social construct, gender varies from society to society and can change over time.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0"/>
          <a:stretch/>
        </p:blipFill>
        <p:spPr bwMode="auto">
          <a:xfrm>
            <a:off x="4700618" y="1518920"/>
            <a:ext cx="8794696" cy="30799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29390" y="5374639"/>
            <a:ext cx="4990989" cy="389790"/>
          </a:xfrm>
          <a:prstGeom prst="rect">
            <a:avLst/>
          </a:prstGeom>
          <a:noFill/>
        </p:spPr>
        <p:txBody>
          <a:bodyPr wrap="none" lIns="96460" tIns="48230" rIns="96460" bIns="48230" rtlCol="0">
            <a:spAutoFit/>
          </a:bodyPr>
          <a:lstStyle/>
          <a:p>
            <a:r>
              <a:rPr lang="en-US" dirty="0" smtClean="0"/>
              <a:t>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618" y="533401"/>
            <a:ext cx="885534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latin typeface="Algerian" pitchFamily="82" charset="0"/>
              </a:rPr>
              <a:t>                     ABOUT  THE  DATASET                                                     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1362" y="2438400"/>
            <a:ext cx="11851962" cy="57246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/>
              <a:t>1.Exploratory </a:t>
            </a:r>
            <a:r>
              <a:rPr lang="en-US" sz="6000" dirty="0"/>
              <a:t>Data </a:t>
            </a:r>
            <a:r>
              <a:rPr lang="en-US" sz="6000" dirty="0" smtClean="0"/>
              <a:t>Analysis</a:t>
            </a:r>
          </a:p>
          <a:p>
            <a:r>
              <a:rPr lang="en-US" sz="6000" dirty="0" smtClean="0"/>
              <a:t>2</a:t>
            </a:r>
            <a:r>
              <a:rPr lang="en-US" sz="6000" dirty="0"/>
              <a:t>. Data </a:t>
            </a:r>
            <a:r>
              <a:rPr lang="en-US" sz="6000" dirty="0" err="1" smtClean="0"/>
              <a:t>Visualisation</a:t>
            </a:r>
            <a:endParaRPr lang="en-US" sz="6000" dirty="0" smtClean="0"/>
          </a:p>
          <a:p>
            <a:r>
              <a:rPr lang="en-US" sz="6000" dirty="0" smtClean="0"/>
              <a:t>3.Splitting the </a:t>
            </a:r>
            <a:r>
              <a:rPr lang="en-US" sz="6000" dirty="0"/>
              <a:t>data into test and </a:t>
            </a:r>
            <a:r>
              <a:rPr lang="en-US" sz="6000" dirty="0" smtClean="0"/>
              <a:t>train</a:t>
            </a:r>
          </a:p>
          <a:p>
            <a:r>
              <a:rPr lang="en-US" sz="6000" dirty="0" smtClean="0"/>
              <a:t>4.Classification Models</a:t>
            </a:r>
          </a:p>
          <a:p>
            <a:r>
              <a:rPr lang="en-US" sz="6000" dirty="0" smtClean="0"/>
              <a:t>5. </a:t>
            </a:r>
            <a:r>
              <a:rPr lang="en-US" sz="6000" dirty="0"/>
              <a:t>Final Result    </a:t>
            </a:r>
            <a:endParaRPr lang="en-US" sz="6000" dirty="0" smtClean="0"/>
          </a:p>
          <a:p>
            <a:r>
              <a:rPr lang="en-US" sz="6600" dirty="0" smtClean="0">
                <a:latin typeface="Arial Narrow" pitchFamily="34" charset="0"/>
              </a:rPr>
              <a:t>6.Deployment</a:t>
            </a:r>
            <a:r>
              <a:rPr lang="en-US" sz="6000" dirty="0" smtClean="0"/>
              <a:t> phase </a:t>
            </a:r>
            <a:r>
              <a:rPr lang="en-US" dirty="0" smtClean="0"/>
              <a:t>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719" y="226835"/>
            <a:ext cx="8890843" cy="7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6460" tIns="48230" rIns="96460" bIns="48230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sz="4000" b="1" dirty="0">
                <a:latin typeface="Algerian" pitchFamily="82" charset="0"/>
              </a:rPr>
              <a:t>REAL</a:t>
            </a:r>
            <a:r>
              <a:rPr lang="en-US" sz="4000" dirty="0">
                <a:latin typeface="Algerian" pitchFamily="82" charset="0"/>
              </a:rPr>
              <a:t>  </a:t>
            </a:r>
            <a:r>
              <a:rPr lang="en-US" sz="4000" b="1" dirty="0">
                <a:latin typeface="Algerian" pitchFamily="82" charset="0"/>
              </a:rPr>
              <a:t>LIFE </a:t>
            </a:r>
            <a:r>
              <a:rPr lang="en-US" sz="4000" dirty="0">
                <a:latin typeface="Algerian" pitchFamily="82" charset="0"/>
              </a:rPr>
              <a:t> </a:t>
            </a:r>
            <a:r>
              <a:rPr lang="en-US" sz="4000" b="1" dirty="0">
                <a:latin typeface="Algerian" pitchFamily="82" charset="0"/>
              </a:rPr>
              <a:t>EXAMPLE</a:t>
            </a:r>
            <a:r>
              <a:rPr lang="en-US" sz="2100" b="1" dirty="0"/>
              <a:t>    </a:t>
            </a:r>
            <a:r>
              <a:rPr lang="en-US" b="1" dirty="0" smtClean="0"/>
              <a:t>                                                                                 </a:t>
            </a:r>
            <a:endParaRPr lang="en-US" b="1" dirty="0"/>
          </a:p>
        </p:txBody>
      </p:sp>
      <p:sp>
        <p:nvSpPr>
          <p:cNvPr id="5" name="Bevel 4"/>
          <p:cNvSpPr/>
          <p:nvPr/>
        </p:nvSpPr>
        <p:spPr>
          <a:xfrm>
            <a:off x="1213062" y="2103120"/>
            <a:ext cx="15921434" cy="6659881"/>
          </a:xfrm>
          <a:prstGeom prst="beve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6460" tIns="48230" rIns="96460" bIns="48230" rtlCol="0" anchor="ctr"/>
          <a:lstStyle/>
          <a:p>
            <a:pPr algn="ctr"/>
            <a:r>
              <a:rPr lang="en-US" sz="2500" dirty="0">
                <a:latin typeface="Arial Rounded MT Bold" pitchFamily="34" charset="0"/>
              </a:rPr>
              <a:t>Gender roles in society means how we’re expected to act, speak, dress, groom, and conduct ourselves based upon our assigned sex. </a:t>
            </a:r>
            <a:r>
              <a:rPr lang="en-US" sz="2500" u="sng" dirty="0">
                <a:solidFill>
                  <a:schemeClr val="bg1"/>
                </a:solidFill>
                <a:latin typeface="Arial Rounded MT Bold" pitchFamily="34" charset="0"/>
              </a:rPr>
              <a:t>For example,</a:t>
            </a:r>
            <a:r>
              <a:rPr lang="en-US" sz="2500" dirty="0">
                <a:latin typeface="Arial Rounded MT Bold" pitchFamily="34" charset="0"/>
              </a:rPr>
              <a:t> girls and women are generally expected to dress in typically feminine ways and be polite, accommodating, and nurturing. Men are generally expected to be strong, aggressive, and bold.</a:t>
            </a:r>
          </a:p>
        </p:txBody>
      </p:sp>
    </p:spTree>
    <p:extLst>
      <p:ext uri="{BB962C8B-B14F-4D97-AF65-F5344CB8AC3E}">
        <p14:creationId xmlns:p14="http://schemas.microsoft.com/office/powerpoint/2010/main" val="76959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371617"/>
              </p:ext>
            </p:extLst>
          </p:nvPr>
        </p:nvGraphicFramePr>
        <p:xfrm>
          <a:off x="411162" y="-8206"/>
          <a:ext cx="17556930" cy="1116017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7158405"/>
                <a:gridCol w="10398525"/>
              </a:tblGrid>
              <a:tr h="652407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181959" marR="181959" marT="70104" marB="70104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181959" marR="181959" marT="70104" marB="70104"/>
                </a:tc>
              </a:tr>
              <a:tr h="2198520">
                <a:tc>
                  <a:txBody>
                    <a:bodyPr/>
                    <a:lstStyle/>
                    <a:p>
                      <a:endParaRPr lang="en-US" sz="8300" dirty="0"/>
                    </a:p>
                  </a:txBody>
                  <a:tcPr marL="181959" marR="181959" marT="70104" marB="70104"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NumPy</a:t>
                      </a:r>
                      <a:r>
                        <a:rPr lang="en-US" sz="2500" dirty="0" smtClean="0"/>
                        <a:t> is a Python package. It stands for 'Numerical Python'. It is a library consisting of multidimensional array objects and a collection</a:t>
                      </a:r>
                    </a:p>
                    <a:p>
                      <a:r>
                        <a:rPr lang="en-US" sz="2500" dirty="0" smtClean="0"/>
                        <a:t>of routines for processing of array</a:t>
                      </a:r>
                      <a:r>
                        <a:rPr lang="en-US" sz="4200" dirty="0" smtClean="0"/>
                        <a:t>.</a:t>
                      </a:r>
                      <a:endParaRPr lang="en-US" sz="4200" dirty="0"/>
                    </a:p>
                  </a:txBody>
                  <a:tcPr marL="181959" marR="181959" marT="70104" marB="70104"/>
                </a:tc>
              </a:tr>
              <a:tr h="2091274">
                <a:tc>
                  <a:txBody>
                    <a:bodyPr/>
                    <a:lstStyle/>
                    <a:p>
                      <a:endParaRPr lang="en-US" sz="11100" dirty="0">
                        <a:solidFill>
                          <a:schemeClr val="tx1"/>
                        </a:solidFill>
                      </a:endParaRPr>
                    </a:p>
                  </a:txBody>
                  <a:tcPr marL="181959" marR="181959" marT="70104" marB="7010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Pandas is a Python library used for working with data sets. It has functions for analyzing, cleaning, exploring, and manipulating data.</a:t>
                      </a:r>
                      <a:endParaRPr lang="en-US" sz="2800" dirty="0"/>
                    </a:p>
                  </a:txBody>
                  <a:tcPr marL="181959" marR="181959" marT="70104" marB="70104"/>
                </a:tc>
              </a:tr>
              <a:tr h="2668163">
                <a:tc>
                  <a:txBody>
                    <a:bodyPr/>
                    <a:lstStyle/>
                    <a:p>
                      <a:pPr lvl="0" algn="l"/>
                      <a:endParaRPr lang="en-US" sz="2800" dirty="0"/>
                    </a:p>
                  </a:txBody>
                  <a:tcPr marL="181959" marR="181959" marT="70104" marB="701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500" dirty="0" err="1" smtClean="0"/>
                        <a:t>Seaborn</a:t>
                      </a:r>
                      <a:r>
                        <a:rPr lang="en-US" sz="2500" dirty="0" smtClean="0"/>
                        <a:t> is a Python data visualization library based on </a:t>
                      </a:r>
                      <a:r>
                        <a:rPr lang="en-US" sz="2500" dirty="0" err="1" smtClean="0"/>
                        <a:t>matplotlib</a:t>
                      </a:r>
                      <a:r>
                        <a:rPr lang="en-US" sz="2500" dirty="0" smtClean="0"/>
                        <a:t>. It provides a high-level interface for drawing attractive and informative statistical graphics. </a:t>
                      </a:r>
                      <a:r>
                        <a:rPr lang="en-US" sz="2500" dirty="0" err="1" smtClean="0"/>
                        <a:t>Seaborn</a:t>
                      </a:r>
                      <a:r>
                        <a:rPr lang="en-US" sz="2500" dirty="0" smtClean="0"/>
                        <a:t> is a library that uses </a:t>
                      </a:r>
                      <a:r>
                        <a:rPr lang="en-US" sz="2500" dirty="0" err="1" smtClean="0"/>
                        <a:t>Matplotlib</a:t>
                      </a:r>
                      <a:r>
                        <a:rPr lang="en-US" sz="2500" dirty="0" smtClean="0"/>
                        <a:t> underneath to plot graphs. It will be used to visualize random distributions.</a:t>
                      </a:r>
                      <a:endParaRPr lang="en-US" sz="2500" dirty="0"/>
                    </a:p>
                  </a:txBody>
                  <a:tcPr marL="181959" marR="181959" marT="70104" marB="70104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49806">
                <a:tc>
                  <a:txBody>
                    <a:bodyPr/>
                    <a:lstStyle/>
                    <a:p>
                      <a:pPr lvl="0" algn="l"/>
                      <a:endParaRPr lang="en-US" sz="2800" dirty="0"/>
                    </a:p>
                    <a:p>
                      <a:pPr lvl="0" algn="l"/>
                      <a:endParaRPr lang="en-US" sz="2800" dirty="0"/>
                    </a:p>
                  </a:txBody>
                  <a:tcPr marL="181959" marR="181959" marT="70104" marB="70104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800" kern="1200" dirty="0" err="1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Scikit</a:t>
                      </a:r>
                      <a:r>
                        <a:rPr lang="en-US" sz="28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-learn</a:t>
                      </a:r>
                      <a:r>
                        <a:rPr lang="en-US" sz="2800" kern="12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800" kern="1200" dirty="0" smtClean="0">
                          <a:effectLst/>
                        </a:rPr>
                        <a:t>(</a:t>
                      </a:r>
                      <a:r>
                        <a:rPr lang="en-US" sz="2800" kern="1200" dirty="0" err="1" smtClean="0">
                          <a:effectLst/>
                        </a:rPr>
                        <a:t>Sklearn</a:t>
                      </a:r>
                      <a:r>
                        <a:rPr lang="en-US" sz="2800" kern="1200" dirty="0" smtClean="0">
                          <a:effectLst/>
                        </a:rPr>
                        <a:t>) is the most useful and robust library for machine learning in Python. It provides a selection of efficient tools for machine learning and statistical modeling including classification, regression, clustering and dimensionality reduction via a consistence interface in Python.</a:t>
                      </a:r>
                      <a:endParaRPr lang="en-IN" sz="2800" kern="1200" dirty="0" smtClean="0">
                        <a:effectLst/>
                      </a:endParaRPr>
                    </a:p>
                    <a:p>
                      <a:endParaRPr lang="en-US" sz="3600" dirty="0"/>
                    </a:p>
                  </a:txBody>
                  <a:tcPr marL="181959" marR="181959" marT="70104" marB="70104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07145" y="-76200"/>
            <a:ext cx="5913676" cy="7129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6460" tIns="48230" rIns="96460" bIns="48230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3400" b="1" dirty="0">
                <a:latin typeface="Algerian" pitchFamily="82" charset="0"/>
              </a:rPr>
              <a:t> </a:t>
            </a:r>
            <a:r>
              <a:rPr lang="en-US" sz="3400" b="1" dirty="0" smtClean="0">
                <a:latin typeface="Algerian" pitchFamily="82" charset="0"/>
              </a:rPr>
              <a:t>     </a:t>
            </a:r>
            <a:r>
              <a:rPr lang="en-US" sz="4000" dirty="0" smtClean="0">
                <a:latin typeface="Algerian" pitchFamily="82" charset="0"/>
              </a:rPr>
              <a:t>LIBRARIES                                     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1" y="990600"/>
            <a:ext cx="6156141" cy="14860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1" y="3124200"/>
            <a:ext cx="6156141" cy="1659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1" y="7924800"/>
            <a:ext cx="6156141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1" y="5181600"/>
            <a:ext cx="615614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35562" y="228600"/>
            <a:ext cx="5943600" cy="83099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</a:t>
            </a:r>
            <a:r>
              <a:rPr lang="en-US" sz="4800" dirty="0" smtClean="0">
                <a:latin typeface="Algerian" pitchFamily="82" charset="0"/>
              </a:rPr>
              <a:t>ALGORITHM                                             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562" y="1981200"/>
            <a:ext cx="17754600" cy="7371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000" dirty="0" smtClean="0">
                <a:latin typeface="Arial Black" pitchFamily="34" charset="0"/>
              </a:rPr>
              <a:t>  Logistic Regression</a:t>
            </a:r>
          </a:p>
          <a:p>
            <a:endParaRPr lang="en-US" dirty="0" smtClean="0">
              <a:latin typeface="Arial Black" pitchFamily="34" charset="0"/>
            </a:endParaRPr>
          </a:p>
          <a:p>
            <a:pPr marL="742950" lvl="0" indent="-742950">
              <a:buFont typeface="+mj-lt"/>
              <a:buAutoNum type="arabicPeriod"/>
            </a:pPr>
            <a:r>
              <a:rPr lang="en-US" sz="4400" dirty="0" smtClean="0">
                <a:latin typeface="Arial Narrow" pitchFamily="34" charset="0"/>
              </a:rPr>
              <a:t> Logistic </a:t>
            </a:r>
            <a:r>
              <a:rPr lang="en-US" sz="4400" dirty="0">
                <a:latin typeface="Arial Narrow" pitchFamily="34" charset="0"/>
              </a:rPr>
              <a:t>regression is one of the most popular Machine Learning algorithms, which </a:t>
            </a:r>
            <a:r>
              <a:rPr lang="en-US" sz="4400" dirty="0" smtClean="0">
                <a:latin typeface="Arial Narrow" pitchFamily="34" charset="0"/>
              </a:rPr>
              <a:t>            comes </a:t>
            </a:r>
            <a:r>
              <a:rPr lang="en-US" sz="4400" dirty="0">
                <a:latin typeface="Arial Narrow" pitchFamily="34" charset="0"/>
              </a:rPr>
              <a:t>under the Supervised Learning technique. </a:t>
            </a:r>
            <a:r>
              <a:rPr lang="en-US" sz="4400" b="1" dirty="0">
                <a:latin typeface="Arial Narrow" pitchFamily="34" charset="0"/>
              </a:rPr>
              <a:t>It is used for predicting the </a:t>
            </a:r>
            <a:r>
              <a:rPr lang="en-US" sz="4400" b="1" dirty="0" smtClean="0">
                <a:latin typeface="Arial Narrow" pitchFamily="34" charset="0"/>
              </a:rPr>
              <a:t>   </a:t>
            </a:r>
            <a:r>
              <a:rPr lang="en-US" sz="4400" b="1" u="sng" dirty="0" smtClean="0">
                <a:latin typeface="Arial Narrow" pitchFamily="34" charset="0"/>
              </a:rPr>
              <a:t>categorical </a:t>
            </a:r>
            <a:r>
              <a:rPr lang="en-US" sz="4400" b="1" u="sng" dirty="0">
                <a:latin typeface="Arial Narrow" pitchFamily="34" charset="0"/>
              </a:rPr>
              <a:t>dependent variable </a:t>
            </a:r>
            <a:r>
              <a:rPr lang="en-US" sz="4400" b="1" dirty="0">
                <a:latin typeface="Arial Narrow" pitchFamily="34" charset="0"/>
              </a:rPr>
              <a:t>using a given set of independent variables</a:t>
            </a:r>
            <a:r>
              <a:rPr lang="en-US" sz="4400" b="1" dirty="0" smtClean="0">
                <a:latin typeface="Arial Narrow" pitchFamily="34" charset="0"/>
              </a:rPr>
              <a:t>.</a:t>
            </a:r>
          </a:p>
          <a:p>
            <a:pPr marL="742950" lvl="0" indent="-742950">
              <a:buFont typeface="+mj-lt"/>
              <a:buAutoNum type="arabicPeriod"/>
            </a:pPr>
            <a:endParaRPr lang="en-US" sz="4400" dirty="0">
              <a:latin typeface="Arial Narrow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Logistic regression predicts the output of a categorical dependent variable. Therefore the outcome must be a categorical or discrete value. It can be either Yes or No, 0 or 1, true or False, etc. but instead of giving the exact value as 0 and 1, </a:t>
            </a:r>
            <a:r>
              <a:rPr lang="en-US" sz="4000" b="1" dirty="0"/>
              <a:t>it gives the probabilistic values which lie between 0 and 1</a:t>
            </a:r>
            <a:r>
              <a:rPr lang="en-US" sz="4000" dirty="0" smtClean="0"/>
              <a:t>.</a:t>
            </a:r>
            <a:r>
              <a:rPr lang="en-US" sz="4000" dirty="0"/>
              <a:t> whereas </a:t>
            </a:r>
            <a:r>
              <a:rPr lang="en-US" sz="4000" b="1" dirty="0"/>
              <a:t>Logistic regression is used for solving the classification problems</a:t>
            </a:r>
            <a:r>
              <a:rPr lang="en-US" sz="4000" dirty="0"/>
              <a:t>.</a:t>
            </a:r>
          </a:p>
          <a:p>
            <a:endParaRPr lang="en-US" dirty="0" smtClean="0"/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700</Words>
  <Application>Microsoft Office PowerPoint</Application>
  <PresentationFormat>Custom</PresentationFormat>
  <Paragraphs>95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53</cp:revision>
  <dcterms:created xsi:type="dcterms:W3CDTF">2023-08-22T18:15:15Z</dcterms:created>
  <dcterms:modified xsi:type="dcterms:W3CDTF">2023-09-12T05:46:55Z</dcterms:modified>
</cp:coreProperties>
</file>