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40"/>
  </p:notesMasterIdLst>
  <p:handoutMasterIdLst>
    <p:handoutMasterId r:id="rId41"/>
  </p:handoutMasterIdLst>
  <p:sldIdLst>
    <p:sldId id="281" r:id="rId5"/>
    <p:sldId id="319" r:id="rId6"/>
    <p:sldId id="324" r:id="rId7"/>
    <p:sldId id="325" r:id="rId8"/>
    <p:sldId id="326" r:id="rId9"/>
    <p:sldId id="327" r:id="rId10"/>
    <p:sldId id="328" r:id="rId11"/>
    <p:sldId id="341" r:id="rId12"/>
    <p:sldId id="329" r:id="rId13"/>
    <p:sldId id="345" r:id="rId14"/>
    <p:sldId id="330" r:id="rId15"/>
    <p:sldId id="346" r:id="rId16"/>
    <p:sldId id="331" r:id="rId17"/>
    <p:sldId id="347" r:id="rId18"/>
    <p:sldId id="334" r:id="rId19"/>
    <p:sldId id="348" r:id="rId20"/>
    <p:sldId id="335" r:id="rId21"/>
    <p:sldId id="349" r:id="rId22"/>
    <p:sldId id="336" r:id="rId23"/>
    <p:sldId id="350" r:id="rId24"/>
    <p:sldId id="337" r:id="rId25"/>
    <p:sldId id="351" r:id="rId26"/>
    <p:sldId id="338" r:id="rId27"/>
    <p:sldId id="352" r:id="rId28"/>
    <p:sldId id="339" r:id="rId29"/>
    <p:sldId id="353" r:id="rId30"/>
    <p:sldId id="342" r:id="rId31"/>
    <p:sldId id="354" r:id="rId32"/>
    <p:sldId id="343" r:id="rId33"/>
    <p:sldId id="355" r:id="rId34"/>
    <p:sldId id="340" r:id="rId35"/>
    <p:sldId id="356" r:id="rId36"/>
    <p:sldId id="344" r:id="rId37"/>
    <p:sldId id="357" r:id="rId38"/>
    <p:sldId id="297" r:id="rId3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p:scale>
          <a:sx n="66" d="100"/>
          <a:sy n="66" d="100"/>
        </p:scale>
        <p:origin x="668" y="3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SQL%207pm\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[Book1.xlsx]combine_data_table!PivotTable1</c:name>
    <c:fmtId val="7"/>
  </c:pivotSource>
  <c:chart>
    <c:autoTitleDeleted val="1"/>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pieChart>
        <c:varyColors val="1"/>
        <c:ser>
          <c:idx val="0"/>
          <c:order val="0"/>
          <c:tx>
            <c:strRef>
              <c:f>'combine_data_table'!$AE$20</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E7-4F9E-B00D-CA4FF0C19B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E7-4F9E-B00D-CA4FF0C19B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E7-4F9E-B00D-CA4FF0C19B7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CE7-4F9E-B00D-CA4FF0C19B7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CE7-4F9E-B00D-CA4FF0C19B7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'combine_data_table'!$AD$21:$AD$26</c:f>
              <c:strCache>
                <c:ptCount val="5"/>
                <c:pt idx="0">
                  <c:v>Central</c:v>
                </c:pt>
                <c:pt idx="1">
                  <c:v>East</c:v>
                </c:pt>
                <c:pt idx="2">
                  <c:v>North</c:v>
                </c:pt>
                <c:pt idx="3">
                  <c:v>South</c:v>
                </c:pt>
                <c:pt idx="4">
                  <c:v>West</c:v>
                </c:pt>
              </c:strCache>
            </c:strRef>
          </c:cat>
          <c:val>
            <c:numRef>
              <c:f>'combine_data_table'!$AE$21:$AE$26</c:f>
              <c:numCache>
                <c:formatCode>General</c:formatCode>
                <c:ptCount val="5"/>
                <c:pt idx="0">
                  <c:v>5214</c:v>
                </c:pt>
                <c:pt idx="1">
                  <c:v>5217</c:v>
                </c:pt>
                <c:pt idx="2">
                  <c:v>5334</c:v>
                </c:pt>
                <c:pt idx="3">
                  <c:v>5326</c:v>
                </c:pt>
                <c:pt idx="4">
                  <c:v>5307</c:v>
                </c:pt>
              </c:numCache>
            </c:numRef>
          </c:val>
          <c:extLst>
            <c:ext xmlns:c16="http://schemas.microsoft.com/office/drawing/2014/chart" uri="{C3380CC4-5D6E-409C-BE32-E72D297353CC}">
              <c16:uniqueId val="{00000010-A32D-4C43-B48A-48060489323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3!PivotTable9</c:name>
    <c:fmtId val="5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3'!$B$14</c:f>
              <c:strCache>
                <c:ptCount val="1"/>
                <c:pt idx="0">
                  <c:v>Average of age</c:v>
                </c:pt>
              </c:strCache>
            </c:strRef>
          </c:tx>
          <c:spPr>
            <a:solidFill>
              <a:schemeClr val="accent1"/>
            </a:solidFill>
            <a:ln>
              <a:noFill/>
            </a:ln>
            <a:effectLst/>
          </c:spPr>
          <c:invertIfNegative val="0"/>
          <c:cat>
            <c:strRef>
              <c:f>'Question 3'!$A$15:$A$17</c:f>
              <c:strCache>
                <c:ptCount val="2"/>
                <c:pt idx="0">
                  <c:v>Female</c:v>
                </c:pt>
                <c:pt idx="1">
                  <c:v>Male</c:v>
                </c:pt>
              </c:strCache>
            </c:strRef>
          </c:cat>
          <c:val>
            <c:numRef>
              <c:f>'Question 3'!$B$15:$B$17</c:f>
              <c:numCache>
                <c:formatCode>General</c:formatCode>
                <c:ptCount val="2"/>
                <c:pt idx="0">
                  <c:v>48.727878648586533</c:v>
                </c:pt>
                <c:pt idx="1">
                  <c:v>48.554514799550397</c:v>
                </c:pt>
              </c:numCache>
            </c:numRef>
          </c:val>
          <c:extLst>
            <c:ext xmlns:c16="http://schemas.microsoft.com/office/drawing/2014/chart" uri="{C3380CC4-5D6E-409C-BE32-E72D297353CC}">
              <c16:uniqueId val="{00000000-7751-4053-8AA0-8C7AE52201B9}"/>
            </c:ext>
          </c:extLst>
        </c:ser>
        <c:ser>
          <c:idx val="1"/>
          <c:order val="1"/>
          <c:tx>
            <c:strRef>
              <c:f>'Question 3'!$C$14</c:f>
              <c:strCache>
                <c:ptCount val="1"/>
                <c:pt idx="0">
                  <c:v>Average of units_sold</c:v>
                </c:pt>
              </c:strCache>
            </c:strRef>
          </c:tx>
          <c:spPr>
            <a:solidFill>
              <a:schemeClr val="accent2"/>
            </a:solidFill>
            <a:ln>
              <a:noFill/>
            </a:ln>
            <a:effectLst/>
          </c:spPr>
          <c:invertIfNegative val="0"/>
          <c:cat>
            <c:strRef>
              <c:f>'Question 3'!$A$15:$A$17</c:f>
              <c:strCache>
                <c:ptCount val="2"/>
                <c:pt idx="0">
                  <c:v>Female</c:v>
                </c:pt>
                <c:pt idx="1">
                  <c:v>Male</c:v>
                </c:pt>
              </c:strCache>
            </c:strRef>
          </c:cat>
          <c:val>
            <c:numRef>
              <c:f>'Question 3'!$C$15:$C$17</c:f>
              <c:numCache>
                <c:formatCode>General</c:formatCode>
                <c:ptCount val="2"/>
                <c:pt idx="0">
                  <c:v>10.008503792231672</c:v>
                </c:pt>
                <c:pt idx="1">
                  <c:v>9.9685275384038974</c:v>
                </c:pt>
              </c:numCache>
            </c:numRef>
          </c:val>
          <c:extLst>
            <c:ext xmlns:c16="http://schemas.microsoft.com/office/drawing/2014/chart" uri="{C3380CC4-5D6E-409C-BE32-E72D297353CC}">
              <c16:uniqueId val="{00000001-7751-4053-8AA0-8C7AE52201B9}"/>
            </c:ext>
          </c:extLst>
        </c:ser>
        <c:dLbls>
          <c:showLegendKey val="0"/>
          <c:showVal val="0"/>
          <c:showCatName val="0"/>
          <c:showSerName val="0"/>
          <c:showPercent val="0"/>
          <c:showBubbleSize val="0"/>
        </c:dLbls>
        <c:gapWidth val="219"/>
        <c:overlap val="-27"/>
        <c:axId val="1739273392"/>
        <c:axId val="1739273808"/>
      </c:barChart>
      <c:catAx>
        <c:axId val="173927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39273808"/>
        <c:crosses val="autoZero"/>
        <c:auto val="1"/>
        <c:lblAlgn val="ctr"/>
        <c:lblOffset val="100"/>
        <c:noMultiLvlLbl val="0"/>
      </c:catAx>
      <c:valAx>
        <c:axId val="1739273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39273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3!PivotTable10</c:name>
    <c:fmtId val="63"/>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'Question 3'!$B$25</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790-4AD6-932A-376EACC83F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790-4AD6-932A-376EACC83F5E}"/>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 3'!$A$26:$A$28</c:f>
              <c:strCache>
                <c:ptCount val="2"/>
                <c:pt idx="0">
                  <c:v>Female</c:v>
                </c:pt>
                <c:pt idx="1">
                  <c:v>Male</c:v>
                </c:pt>
              </c:strCache>
            </c:strRef>
          </c:cat>
          <c:val>
            <c:numRef>
              <c:f>'Question 3'!$B$26:$B$28</c:f>
              <c:numCache>
                <c:formatCode>General</c:formatCode>
                <c:ptCount val="2"/>
                <c:pt idx="0">
                  <c:v>13053</c:v>
                </c:pt>
                <c:pt idx="1">
                  <c:v>13345</c:v>
                </c:pt>
              </c:numCache>
            </c:numRef>
          </c:val>
          <c:extLst>
            <c:ext xmlns:c16="http://schemas.microsoft.com/office/drawing/2014/chart" uri="{C3380CC4-5D6E-409C-BE32-E72D297353CC}">
              <c16:uniqueId val="{00000004-0790-4AD6-932A-376EACC83F5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3!PivotTable11</c:name>
    <c:fmtId val="6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'Question 3'!$B$37</c:f>
              <c:strCache>
                <c:ptCount val="1"/>
                <c:pt idx="0">
                  <c:v>Total</c:v>
                </c:pt>
              </c:strCache>
            </c:strRef>
          </c:tx>
          <c:spPr>
            <a:solidFill>
              <a:schemeClr val="accent1"/>
            </a:solidFill>
            <a:ln>
              <a:noFill/>
            </a:ln>
            <a:effectLst/>
          </c:spPr>
          <c:invertIfNegative val="0"/>
          <c:cat>
            <c:strRef>
              <c:f>'Question 3'!$A$38:$A$50</c:f>
              <c:strCache>
                <c:ptCount val="12"/>
                <c:pt idx="0">
                  <c:v>Detail for promo 10</c:v>
                </c:pt>
                <c:pt idx="1">
                  <c:v>Detail for promo 14</c:v>
                </c:pt>
                <c:pt idx="2">
                  <c:v>Detail for promo 15</c:v>
                </c:pt>
                <c:pt idx="3">
                  <c:v>Detail for promo 18</c:v>
                </c:pt>
                <c:pt idx="4">
                  <c:v>Detail for promo 29</c:v>
                </c:pt>
                <c:pt idx="5">
                  <c:v>Detail for promo 3</c:v>
                </c:pt>
                <c:pt idx="6">
                  <c:v>Detail for promo 33</c:v>
                </c:pt>
                <c:pt idx="7">
                  <c:v>Detail for promo 37</c:v>
                </c:pt>
                <c:pt idx="8">
                  <c:v>Detail for promo 4</c:v>
                </c:pt>
                <c:pt idx="9">
                  <c:v>Detail for promo 41</c:v>
                </c:pt>
                <c:pt idx="10">
                  <c:v>Detail for promo 43</c:v>
                </c:pt>
                <c:pt idx="11">
                  <c:v>Detail for promo 46</c:v>
                </c:pt>
              </c:strCache>
            </c:strRef>
          </c:cat>
          <c:val>
            <c:numRef>
              <c:f>'Question 3'!$B$38:$B$50</c:f>
              <c:numCache>
                <c:formatCode>General</c:formatCode>
                <c:ptCount val="12"/>
                <c:pt idx="0">
                  <c:v>2209</c:v>
                </c:pt>
                <c:pt idx="1">
                  <c:v>2313</c:v>
                </c:pt>
                <c:pt idx="2">
                  <c:v>2118</c:v>
                </c:pt>
                <c:pt idx="3">
                  <c:v>2299</c:v>
                </c:pt>
                <c:pt idx="4">
                  <c:v>2208</c:v>
                </c:pt>
                <c:pt idx="5">
                  <c:v>2206</c:v>
                </c:pt>
                <c:pt idx="6">
                  <c:v>2083</c:v>
                </c:pt>
                <c:pt idx="7">
                  <c:v>2237</c:v>
                </c:pt>
                <c:pt idx="8">
                  <c:v>2123</c:v>
                </c:pt>
                <c:pt idx="9">
                  <c:v>2213</c:v>
                </c:pt>
                <c:pt idx="10">
                  <c:v>2177</c:v>
                </c:pt>
                <c:pt idx="11">
                  <c:v>2212</c:v>
                </c:pt>
              </c:numCache>
            </c:numRef>
          </c:val>
          <c:extLst>
            <c:ext xmlns:c16="http://schemas.microsoft.com/office/drawing/2014/chart" uri="{C3380CC4-5D6E-409C-BE32-E72D297353CC}">
              <c16:uniqueId val="{00000000-690E-4E26-9DDF-5D35741FB03A}"/>
            </c:ext>
          </c:extLst>
        </c:ser>
        <c:dLbls>
          <c:showLegendKey val="0"/>
          <c:showVal val="0"/>
          <c:showCatName val="0"/>
          <c:showSerName val="0"/>
          <c:showPercent val="0"/>
          <c:showBubbleSize val="0"/>
        </c:dLbls>
        <c:gapWidth val="182"/>
        <c:axId val="1739250928"/>
        <c:axId val="1739257168"/>
      </c:barChart>
      <c:catAx>
        <c:axId val="17392509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39257168"/>
        <c:crosses val="autoZero"/>
        <c:auto val="1"/>
        <c:lblAlgn val="ctr"/>
        <c:lblOffset val="100"/>
        <c:noMultiLvlLbl val="0"/>
      </c:catAx>
      <c:valAx>
        <c:axId val="1739257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39250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3!PivotTable13</c:name>
    <c:fmtId val="8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'Question 3'!$B$71:$B$72</c:f>
              <c:strCache>
                <c:ptCount val="1"/>
                <c:pt idx="0">
                  <c:v>Central</c:v>
                </c:pt>
              </c:strCache>
            </c:strRef>
          </c:tx>
          <c:spPr>
            <a:solidFill>
              <a:schemeClr val="accent1"/>
            </a:solidFill>
            <a:ln>
              <a:noFill/>
            </a:ln>
            <a:effectLst/>
          </c:spPr>
          <c:invertIfNegative val="0"/>
          <c:cat>
            <c:strRef>
              <c:f>'Question 3'!$A$73:$A$85</c:f>
              <c:strCache>
                <c:ptCount val="12"/>
                <c:pt idx="0">
                  <c:v>Detail for promo 10</c:v>
                </c:pt>
                <c:pt idx="1">
                  <c:v>Detail for promo 14</c:v>
                </c:pt>
                <c:pt idx="2">
                  <c:v>Detail for promo 15</c:v>
                </c:pt>
                <c:pt idx="3">
                  <c:v>Detail for promo 18</c:v>
                </c:pt>
                <c:pt idx="4">
                  <c:v>Detail for promo 29</c:v>
                </c:pt>
                <c:pt idx="5">
                  <c:v>Detail for promo 3</c:v>
                </c:pt>
                <c:pt idx="6">
                  <c:v>Detail for promo 33</c:v>
                </c:pt>
                <c:pt idx="7">
                  <c:v>Detail for promo 37</c:v>
                </c:pt>
                <c:pt idx="8">
                  <c:v>Detail for promo 4</c:v>
                </c:pt>
                <c:pt idx="9">
                  <c:v>Detail for promo 41</c:v>
                </c:pt>
                <c:pt idx="10">
                  <c:v>Detail for promo 43</c:v>
                </c:pt>
                <c:pt idx="11">
                  <c:v>Detail for promo 46</c:v>
                </c:pt>
              </c:strCache>
            </c:strRef>
          </c:cat>
          <c:val>
            <c:numRef>
              <c:f>'Question 3'!$B$73:$B$85</c:f>
              <c:numCache>
                <c:formatCode>General</c:formatCode>
                <c:ptCount val="12"/>
                <c:pt idx="0">
                  <c:v>432</c:v>
                </c:pt>
                <c:pt idx="1">
                  <c:v>419</c:v>
                </c:pt>
                <c:pt idx="2">
                  <c:v>403</c:v>
                </c:pt>
                <c:pt idx="3">
                  <c:v>478</c:v>
                </c:pt>
                <c:pt idx="4">
                  <c:v>394</c:v>
                </c:pt>
                <c:pt idx="5">
                  <c:v>456</c:v>
                </c:pt>
                <c:pt idx="6">
                  <c:v>436</c:v>
                </c:pt>
                <c:pt idx="7">
                  <c:v>427</c:v>
                </c:pt>
                <c:pt idx="8">
                  <c:v>417</c:v>
                </c:pt>
                <c:pt idx="9">
                  <c:v>443</c:v>
                </c:pt>
                <c:pt idx="10">
                  <c:v>443</c:v>
                </c:pt>
                <c:pt idx="11">
                  <c:v>466</c:v>
                </c:pt>
              </c:numCache>
            </c:numRef>
          </c:val>
          <c:extLst>
            <c:ext xmlns:c16="http://schemas.microsoft.com/office/drawing/2014/chart" uri="{C3380CC4-5D6E-409C-BE32-E72D297353CC}">
              <c16:uniqueId val="{00000000-9427-47E9-A96D-0769A2214BAF}"/>
            </c:ext>
          </c:extLst>
        </c:ser>
        <c:ser>
          <c:idx val="1"/>
          <c:order val="1"/>
          <c:tx>
            <c:strRef>
              <c:f>'Question 3'!$C$71:$C$72</c:f>
              <c:strCache>
                <c:ptCount val="1"/>
                <c:pt idx="0">
                  <c:v>East</c:v>
                </c:pt>
              </c:strCache>
            </c:strRef>
          </c:tx>
          <c:spPr>
            <a:solidFill>
              <a:schemeClr val="accent2"/>
            </a:solidFill>
            <a:ln>
              <a:noFill/>
            </a:ln>
            <a:effectLst/>
          </c:spPr>
          <c:invertIfNegative val="0"/>
          <c:cat>
            <c:strRef>
              <c:f>'Question 3'!$A$73:$A$85</c:f>
              <c:strCache>
                <c:ptCount val="12"/>
                <c:pt idx="0">
                  <c:v>Detail for promo 10</c:v>
                </c:pt>
                <c:pt idx="1">
                  <c:v>Detail for promo 14</c:v>
                </c:pt>
                <c:pt idx="2">
                  <c:v>Detail for promo 15</c:v>
                </c:pt>
                <c:pt idx="3">
                  <c:v>Detail for promo 18</c:v>
                </c:pt>
                <c:pt idx="4">
                  <c:v>Detail for promo 29</c:v>
                </c:pt>
                <c:pt idx="5">
                  <c:v>Detail for promo 3</c:v>
                </c:pt>
                <c:pt idx="6">
                  <c:v>Detail for promo 33</c:v>
                </c:pt>
                <c:pt idx="7">
                  <c:v>Detail for promo 37</c:v>
                </c:pt>
                <c:pt idx="8">
                  <c:v>Detail for promo 4</c:v>
                </c:pt>
                <c:pt idx="9">
                  <c:v>Detail for promo 41</c:v>
                </c:pt>
                <c:pt idx="10">
                  <c:v>Detail for promo 43</c:v>
                </c:pt>
                <c:pt idx="11">
                  <c:v>Detail for promo 46</c:v>
                </c:pt>
              </c:strCache>
            </c:strRef>
          </c:cat>
          <c:val>
            <c:numRef>
              <c:f>'Question 3'!$C$73:$C$85</c:f>
              <c:numCache>
                <c:formatCode>General</c:formatCode>
                <c:ptCount val="12"/>
                <c:pt idx="0">
                  <c:v>469</c:v>
                </c:pt>
                <c:pt idx="1">
                  <c:v>472</c:v>
                </c:pt>
                <c:pt idx="2">
                  <c:v>427</c:v>
                </c:pt>
                <c:pt idx="3">
                  <c:v>453</c:v>
                </c:pt>
                <c:pt idx="4">
                  <c:v>458</c:v>
                </c:pt>
                <c:pt idx="5">
                  <c:v>434</c:v>
                </c:pt>
                <c:pt idx="6">
                  <c:v>382</c:v>
                </c:pt>
                <c:pt idx="7">
                  <c:v>411</c:v>
                </c:pt>
                <c:pt idx="8">
                  <c:v>429</c:v>
                </c:pt>
                <c:pt idx="9">
                  <c:v>427</c:v>
                </c:pt>
                <c:pt idx="10">
                  <c:v>430</c:v>
                </c:pt>
                <c:pt idx="11">
                  <c:v>425</c:v>
                </c:pt>
              </c:numCache>
            </c:numRef>
          </c:val>
          <c:extLst>
            <c:ext xmlns:c16="http://schemas.microsoft.com/office/drawing/2014/chart" uri="{C3380CC4-5D6E-409C-BE32-E72D297353CC}">
              <c16:uniqueId val="{00000001-9427-47E9-A96D-0769A2214BAF}"/>
            </c:ext>
          </c:extLst>
        </c:ser>
        <c:ser>
          <c:idx val="2"/>
          <c:order val="2"/>
          <c:tx>
            <c:strRef>
              <c:f>'Question 3'!$D$71:$D$72</c:f>
              <c:strCache>
                <c:ptCount val="1"/>
                <c:pt idx="0">
                  <c:v>North</c:v>
                </c:pt>
              </c:strCache>
            </c:strRef>
          </c:tx>
          <c:spPr>
            <a:solidFill>
              <a:schemeClr val="accent3"/>
            </a:solidFill>
            <a:ln>
              <a:noFill/>
            </a:ln>
            <a:effectLst/>
          </c:spPr>
          <c:invertIfNegative val="0"/>
          <c:cat>
            <c:strRef>
              <c:f>'Question 3'!$A$73:$A$85</c:f>
              <c:strCache>
                <c:ptCount val="12"/>
                <c:pt idx="0">
                  <c:v>Detail for promo 10</c:v>
                </c:pt>
                <c:pt idx="1">
                  <c:v>Detail for promo 14</c:v>
                </c:pt>
                <c:pt idx="2">
                  <c:v>Detail for promo 15</c:v>
                </c:pt>
                <c:pt idx="3">
                  <c:v>Detail for promo 18</c:v>
                </c:pt>
                <c:pt idx="4">
                  <c:v>Detail for promo 29</c:v>
                </c:pt>
                <c:pt idx="5">
                  <c:v>Detail for promo 3</c:v>
                </c:pt>
                <c:pt idx="6">
                  <c:v>Detail for promo 33</c:v>
                </c:pt>
                <c:pt idx="7">
                  <c:v>Detail for promo 37</c:v>
                </c:pt>
                <c:pt idx="8">
                  <c:v>Detail for promo 4</c:v>
                </c:pt>
                <c:pt idx="9">
                  <c:v>Detail for promo 41</c:v>
                </c:pt>
                <c:pt idx="10">
                  <c:v>Detail for promo 43</c:v>
                </c:pt>
                <c:pt idx="11">
                  <c:v>Detail for promo 46</c:v>
                </c:pt>
              </c:strCache>
            </c:strRef>
          </c:cat>
          <c:val>
            <c:numRef>
              <c:f>'Question 3'!$D$73:$D$85</c:f>
              <c:numCache>
                <c:formatCode>General</c:formatCode>
                <c:ptCount val="12"/>
                <c:pt idx="0">
                  <c:v>446</c:v>
                </c:pt>
                <c:pt idx="1">
                  <c:v>499</c:v>
                </c:pt>
                <c:pt idx="2">
                  <c:v>443</c:v>
                </c:pt>
                <c:pt idx="3">
                  <c:v>465</c:v>
                </c:pt>
                <c:pt idx="4">
                  <c:v>426</c:v>
                </c:pt>
                <c:pt idx="5">
                  <c:v>448</c:v>
                </c:pt>
                <c:pt idx="6">
                  <c:v>423</c:v>
                </c:pt>
                <c:pt idx="7">
                  <c:v>448</c:v>
                </c:pt>
                <c:pt idx="8">
                  <c:v>412</c:v>
                </c:pt>
                <c:pt idx="9">
                  <c:v>440</c:v>
                </c:pt>
                <c:pt idx="10">
                  <c:v>451</c:v>
                </c:pt>
                <c:pt idx="11">
                  <c:v>433</c:v>
                </c:pt>
              </c:numCache>
            </c:numRef>
          </c:val>
          <c:extLst>
            <c:ext xmlns:c16="http://schemas.microsoft.com/office/drawing/2014/chart" uri="{C3380CC4-5D6E-409C-BE32-E72D297353CC}">
              <c16:uniqueId val="{00000002-9427-47E9-A96D-0769A2214BAF}"/>
            </c:ext>
          </c:extLst>
        </c:ser>
        <c:ser>
          <c:idx val="3"/>
          <c:order val="3"/>
          <c:tx>
            <c:strRef>
              <c:f>'Question 3'!$E$71:$E$72</c:f>
              <c:strCache>
                <c:ptCount val="1"/>
                <c:pt idx="0">
                  <c:v>South</c:v>
                </c:pt>
              </c:strCache>
            </c:strRef>
          </c:tx>
          <c:spPr>
            <a:solidFill>
              <a:schemeClr val="accent4"/>
            </a:solidFill>
            <a:ln>
              <a:noFill/>
            </a:ln>
            <a:effectLst/>
          </c:spPr>
          <c:invertIfNegative val="0"/>
          <c:cat>
            <c:strRef>
              <c:f>'Question 3'!$A$73:$A$85</c:f>
              <c:strCache>
                <c:ptCount val="12"/>
                <c:pt idx="0">
                  <c:v>Detail for promo 10</c:v>
                </c:pt>
                <c:pt idx="1">
                  <c:v>Detail for promo 14</c:v>
                </c:pt>
                <c:pt idx="2">
                  <c:v>Detail for promo 15</c:v>
                </c:pt>
                <c:pt idx="3">
                  <c:v>Detail for promo 18</c:v>
                </c:pt>
                <c:pt idx="4">
                  <c:v>Detail for promo 29</c:v>
                </c:pt>
                <c:pt idx="5">
                  <c:v>Detail for promo 3</c:v>
                </c:pt>
                <c:pt idx="6">
                  <c:v>Detail for promo 33</c:v>
                </c:pt>
                <c:pt idx="7">
                  <c:v>Detail for promo 37</c:v>
                </c:pt>
                <c:pt idx="8">
                  <c:v>Detail for promo 4</c:v>
                </c:pt>
                <c:pt idx="9">
                  <c:v>Detail for promo 41</c:v>
                </c:pt>
                <c:pt idx="10">
                  <c:v>Detail for promo 43</c:v>
                </c:pt>
                <c:pt idx="11">
                  <c:v>Detail for promo 46</c:v>
                </c:pt>
              </c:strCache>
            </c:strRef>
          </c:cat>
          <c:val>
            <c:numRef>
              <c:f>'Question 3'!$E$73:$E$85</c:f>
              <c:numCache>
                <c:formatCode>General</c:formatCode>
                <c:ptCount val="12"/>
                <c:pt idx="0">
                  <c:v>414</c:v>
                </c:pt>
                <c:pt idx="1">
                  <c:v>470</c:v>
                </c:pt>
                <c:pt idx="2">
                  <c:v>440</c:v>
                </c:pt>
                <c:pt idx="3">
                  <c:v>427</c:v>
                </c:pt>
                <c:pt idx="4">
                  <c:v>492</c:v>
                </c:pt>
                <c:pt idx="5">
                  <c:v>413</c:v>
                </c:pt>
                <c:pt idx="6">
                  <c:v>418</c:v>
                </c:pt>
                <c:pt idx="7">
                  <c:v>492</c:v>
                </c:pt>
                <c:pt idx="8">
                  <c:v>430</c:v>
                </c:pt>
                <c:pt idx="9">
                  <c:v>457</c:v>
                </c:pt>
                <c:pt idx="10">
                  <c:v>414</c:v>
                </c:pt>
                <c:pt idx="11">
                  <c:v>459</c:v>
                </c:pt>
              </c:numCache>
            </c:numRef>
          </c:val>
          <c:extLst>
            <c:ext xmlns:c16="http://schemas.microsoft.com/office/drawing/2014/chart" uri="{C3380CC4-5D6E-409C-BE32-E72D297353CC}">
              <c16:uniqueId val="{00000003-9427-47E9-A96D-0769A2214BAF}"/>
            </c:ext>
          </c:extLst>
        </c:ser>
        <c:ser>
          <c:idx val="4"/>
          <c:order val="4"/>
          <c:tx>
            <c:strRef>
              <c:f>'Question 3'!$F$71:$F$72</c:f>
              <c:strCache>
                <c:ptCount val="1"/>
                <c:pt idx="0">
                  <c:v>West</c:v>
                </c:pt>
              </c:strCache>
            </c:strRef>
          </c:tx>
          <c:spPr>
            <a:solidFill>
              <a:schemeClr val="accent5"/>
            </a:solidFill>
            <a:ln>
              <a:noFill/>
            </a:ln>
            <a:effectLst/>
          </c:spPr>
          <c:invertIfNegative val="0"/>
          <c:cat>
            <c:strRef>
              <c:f>'Question 3'!$A$73:$A$85</c:f>
              <c:strCache>
                <c:ptCount val="12"/>
                <c:pt idx="0">
                  <c:v>Detail for promo 10</c:v>
                </c:pt>
                <c:pt idx="1">
                  <c:v>Detail for promo 14</c:v>
                </c:pt>
                <c:pt idx="2">
                  <c:v>Detail for promo 15</c:v>
                </c:pt>
                <c:pt idx="3">
                  <c:v>Detail for promo 18</c:v>
                </c:pt>
                <c:pt idx="4">
                  <c:v>Detail for promo 29</c:v>
                </c:pt>
                <c:pt idx="5">
                  <c:v>Detail for promo 3</c:v>
                </c:pt>
                <c:pt idx="6">
                  <c:v>Detail for promo 33</c:v>
                </c:pt>
                <c:pt idx="7">
                  <c:v>Detail for promo 37</c:v>
                </c:pt>
                <c:pt idx="8">
                  <c:v>Detail for promo 4</c:v>
                </c:pt>
                <c:pt idx="9">
                  <c:v>Detail for promo 41</c:v>
                </c:pt>
                <c:pt idx="10">
                  <c:v>Detail for promo 43</c:v>
                </c:pt>
                <c:pt idx="11">
                  <c:v>Detail for promo 46</c:v>
                </c:pt>
              </c:strCache>
            </c:strRef>
          </c:cat>
          <c:val>
            <c:numRef>
              <c:f>'Question 3'!$F$73:$F$85</c:f>
              <c:numCache>
                <c:formatCode>General</c:formatCode>
                <c:ptCount val="12"/>
                <c:pt idx="0">
                  <c:v>448</c:v>
                </c:pt>
                <c:pt idx="1">
                  <c:v>453</c:v>
                </c:pt>
                <c:pt idx="2">
                  <c:v>405</c:v>
                </c:pt>
                <c:pt idx="3">
                  <c:v>476</c:v>
                </c:pt>
                <c:pt idx="4">
                  <c:v>438</c:v>
                </c:pt>
                <c:pt idx="5">
                  <c:v>455</c:v>
                </c:pt>
                <c:pt idx="6">
                  <c:v>424</c:v>
                </c:pt>
                <c:pt idx="7">
                  <c:v>459</c:v>
                </c:pt>
                <c:pt idx="8">
                  <c:v>435</c:v>
                </c:pt>
                <c:pt idx="9">
                  <c:v>446</c:v>
                </c:pt>
                <c:pt idx="10">
                  <c:v>439</c:v>
                </c:pt>
                <c:pt idx="11">
                  <c:v>429</c:v>
                </c:pt>
              </c:numCache>
            </c:numRef>
          </c:val>
          <c:extLst>
            <c:ext xmlns:c16="http://schemas.microsoft.com/office/drawing/2014/chart" uri="{C3380CC4-5D6E-409C-BE32-E72D297353CC}">
              <c16:uniqueId val="{00000004-9427-47E9-A96D-0769A2214BAF}"/>
            </c:ext>
          </c:extLst>
        </c:ser>
        <c:dLbls>
          <c:showLegendKey val="0"/>
          <c:showVal val="0"/>
          <c:showCatName val="0"/>
          <c:showSerName val="0"/>
          <c:showPercent val="0"/>
          <c:showBubbleSize val="0"/>
        </c:dLbls>
        <c:gapWidth val="150"/>
        <c:overlap val="100"/>
        <c:axId val="57134240"/>
        <c:axId val="57123840"/>
      </c:barChart>
      <c:catAx>
        <c:axId val="57134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7123840"/>
        <c:crosses val="autoZero"/>
        <c:auto val="1"/>
        <c:lblAlgn val="ctr"/>
        <c:lblOffset val="100"/>
        <c:noMultiLvlLbl val="0"/>
      </c:catAx>
      <c:valAx>
        <c:axId val="571238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7134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[Book1.xlsx]combine_data_table!PivotTable3</c:name>
    <c:fmtId val="2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'combine_data_table'!$AE$33</c:f>
              <c:strCache>
                <c:ptCount val="1"/>
                <c:pt idx="0">
                  <c:v>Sum of sales_amount2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'combine_data_table'!$AD$34:$AD$39</c:f>
              <c:strCache>
                <c:ptCount val="5"/>
                <c:pt idx="0">
                  <c:v>Central</c:v>
                </c:pt>
                <c:pt idx="1">
                  <c:v>East</c:v>
                </c:pt>
                <c:pt idx="2">
                  <c:v>North</c:v>
                </c:pt>
                <c:pt idx="3">
                  <c:v>South</c:v>
                </c:pt>
                <c:pt idx="4">
                  <c:v>West</c:v>
                </c:pt>
              </c:strCache>
            </c:strRef>
          </c:cat>
          <c:val>
            <c:numRef>
              <c:f>'combine_data_table'!$AE$34:$AE$39</c:f>
              <c:numCache>
                <c:formatCode>General</c:formatCode>
                <c:ptCount val="5"/>
                <c:pt idx="0">
                  <c:v>13104901.889999984</c:v>
                </c:pt>
                <c:pt idx="1">
                  <c:v>13099704.19999996</c:v>
                </c:pt>
                <c:pt idx="2">
                  <c:v>13370796.310000028</c:v>
                </c:pt>
                <c:pt idx="3">
                  <c:v>13099924.839999987</c:v>
                </c:pt>
                <c:pt idx="4">
                  <c:v>13322695.259999992</c:v>
                </c:pt>
              </c:numCache>
            </c:numRef>
          </c:val>
          <c:extLst>
            <c:ext xmlns:c16="http://schemas.microsoft.com/office/drawing/2014/chart" uri="{C3380CC4-5D6E-409C-BE32-E72D297353CC}">
              <c16:uniqueId val="{00000000-B24A-41AD-9A38-2439BD6FE92F}"/>
            </c:ext>
          </c:extLst>
        </c:ser>
        <c:ser>
          <c:idx val="1"/>
          <c:order val="1"/>
          <c:tx>
            <c:strRef>
              <c:f>'combine_data_table'!$AF$33</c:f>
              <c:strCache>
                <c:ptCount val="1"/>
                <c:pt idx="0">
                  <c:v>Average of sales_amount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'combine_data_table'!$AD$34:$AD$39</c:f>
              <c:strCache>
                <c:ptCount val="5"/>
                <c:pt idx="0">
                  <c:v>Central</c:v>
                </c:pt>
                <c:pt idx="1">
                  <c:v>East</c:v>
                </c:pt>
                <c:pt idx="2">
                  <c:v>North</c:v>
                </c:pt>
                <c:pt idx="3">
                  <c:v>South</c:v>
                </c:pt>
                <c:pt idx="4">
                  <c:v>West</c:v>
                </c:pt>
              </c:strCache>
            </c:strRef>
          </c:cat>
          <c:val>
            <c:numRef>
              <c:f>'combine_data_table'!$AF$34:$AF$39</c:f>
              <c:numCache>
                <c:formatCode>General</c:formatCode>
                <c:ptCount val="5"/>
                <c:pt idx="0">
                  <c:v>2513.4065765247378</c:v>
                </c:pt>
                <c:pt idx="1">
                  <c:v>2510.9649607053784</c:v>
                </c:pt>
                <c:pt idx="2">
                  <c:v>2506.7109692538488</c:v>
                </c:pt>
                <c:pt idx="3">
                  <c:v>2459.6178820878686</c:v>
                </c:pt>
                <c:pt idx="4">
                  <c:v>2510.4004635387209</c:v>
                </c:pt>
              </c:numCache>
            </c:numRef>
          </c:val>
          <c:extLst>
            <c:ext xmlns:c16="http://schemas.microsoft.com/office/drawing/2014/chart" uri="{C3380CC4-5D6E-409C-BE32-E72D297353CC}">
              <c16:uniqueId val="{00000001-B24A-41AD-9A38-2439BD6FE92F}"/>
            </c:ext>
          </c:extLst>
        </c:ser>
        <c:dLbls>
          <c:showLegendKey val="0"/>
          <c:showVal val="0"/>
          <c:showCatName val="0"/>
          <c:showSerName val="0"/>
          <c:showPercent val="0"/>
          <c:showBubbleSize val="0"/>
        </c:dLbls>
        <c:gapWidth val="150"/>
        <c:overlap val="100"/>
        <c:axId val="1993388527"/>
        <c:axId val="1993372719"/>
      </c:barChart>
      <c:catAx>
        <c:axId val="199338852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993372719"/>
        <c:crosses val="autoZero"/>
        <c:auto val="1"/>
        <c:lblAlgn val="ctr"/>
        <c:lblOffset val="100"/>
        <c:noMultiLvlLbl val="0"/>
      </c:catAx>
      <c:valAx>
        <c:axId val="1993372719"/>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993388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2!PivotTable7</c:name>
    <c:fmtId val="3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'Question 2'!$B$74:$B$75</c:f>
              <c:strCache>
                <c:ptCount val="1"/>
                <c:pt idx="0">
                  <c:v>Books</c:v>
                </c:pt>
              </c:strCache>
            </c:strRef>
          </c:tx>
          <c:spPr>
            <a:solidFill>
              <a:schemeClr val="accent1"/>
            </a:solidFill>
            <a:ln>
              <a:noFill/>
            </a:ln>
            <a:effectLst/>
          </c:spPr>
          <c:invertIfNegative val="0"/>
          <c:cat>
            <c:strRef>
              <c:f>'Question 2'!$A$76:$A$81</c:f>
              <c:strCache>
                <c:ptCount val="5"/>
                <c:pt idx="0">
                  <c:v>Central</c:v>
                </c:pt>
                <c:pt idx="1">
                  <c:v>East</c:v>
                </c:pt>
                <c:pt idx="2">
                  <c:v>North</c:v>
                </c:pt>
                <c:pt idx="3">
                  <c:v>South</c:v>
                </c:pt>
                <c:pt idx="4">
                  <c:v>West</c:v>
                </c:pt>
              </c:strCache>
            </c:strRef>
          </c:cat>
          <c:val>
            <c:numRef>
              <c:f>'Question 2'!$B$76:$B$81</c:f>
              <c:numCache>
                <c:formatCode>General</c:formatCode>
                <c:ptCount val="5"/>
                <c:pt idx="0">
                  <c:v>2715150.12</c:v>
                </c:pt>
                <c:pt idx="1">
                  <c:v>2720393.0700000003</c:v>
                </c:pt>
                <c:pt idx="2">
                  <c:v>2697559.2699999991</c:v>
                </c:pt>
                <c:pt idx="3">
                  <c:v>2485367.959999999</c:v>
                </c:pt>
                <c:pt idx="4">
                  <c:v>2693519.1</c:v>
                </c:pt>
              </c:numCache>
            </c:numRef>
          </c:val>
          <c:extLst>
            <c:ext xmlns:c16="http://schemas.microsoft.com/office/drawing/2014/chart" uri="{C3380CC4-5D6E-409C-BE32-E72D297353CC}">
              <c16:uniqueId val="{00000000-225D-418E-988E-DBA053DEF290}"/>
            </c:ext>
          </c:extLst>
        </c:ser>
        <c:ser>
          <c:idx val="1"/>
          <c:order val="1"/>
          <c:tx>
            <c:strRef>
              <c:f>'Question 2'!$C$74:$C$75</c:f>
              <c:strCache>
                <c:ptCount val="1"/>
                <c:pt idx="0">
                  <c:v>Clothing</c:v>
                </c:pt>
              </c:strCache>
            </c:strRef>
          </c:tx>
          <c:spPr>
            <a:solidFill>
              <a:schemeClr val="accent2"/>
            </a:solidFill>
            <a:ln>
              <a:noFill/>
            </a:ln>
            <a:effectLst/>
          </c:spPr>
          <c:invertIfNegative val="0"/>
          <c:cat>
            <c:strRef>
              <c:f>'Question 2'!$A$76:$A$81</c:f>
              <c:strCache>
                <c:ptCount val="5"/>
                <c:pt idx="0">
                  <c:v>Central</c:v>
                </c:pt>
                <c:pt idx="1">
                  <c:v>East</c:v>
                </c:pt>
                <c:pt idx="2">
                  <c:v>North</c:v>
                </c:pt>
                <c:pt idx="3">
                  <c:v>South</c:v>
                </c:pt>
                <c:pt idx="4">
                  <c:v>West</c:v>
                </c:pt>
              </c:strCache>
            </c:strRef>
          </c:cat>
          <c:val>
            <c:numRef>
              <c:f>'Question 2'!$C$76:$C$81</c:f>
              <c:numCache>
                <c:formatCode>General</c:formatCode>
                <c:ptCount val="5"/>
                <c:pt idx="0">
                  <c:v>2466108.4499999974</c:v>
                </c:pt>
                <c:pt idx="1">
                  <c:v>2673118.589999998</c:v>
                </c:pt>
                <c:pt idx="2">
                  <c:v>2641352.0999999978</c:v>
                </c:pt>
                <c:pt idx="3">
                  <c:v>2751834.5399999982</c:v>
                </c:pt>
                <c:pt idx="4">
                  <c:v>2622635.4499999946</c:v>
                </c:pt>
              </c:numCache>
            </c:numRef>
          </c:val>
          <c:extLst>
            <c:ext xmlns:c16="http://schemas.microsoft.com/office/drawing/2014/chart" uri="{C3380CC4-5D6E-409C-BE32-E72D297353CC}">
              <c16:uniqueId val="{00000001-225D-418E-988E-DBA053DEF290}"/>
            </c:ext>
          </c:extLst>
        </c:ser>
        <c:ser>
          <c:idx val="2"/>
          <c:order val="2"/>
          <c:tx>
            <c:strRef>
              <c:f>'Question 2'!$D$74:$D$75</c:f>
              <c:strCache>
                <c:ptCount val="1"/>
                <c:pt idx="0">
                  <c:v>Electronics</c:v>
                </c:pt>
              </c:strCache>
            </c:strRef>
          </c:tx>
          <c:spPr>
            <a:solidFill>
              <a:schemeClr val="accent3"/>
            </a:solidFill>
            <a:ln>
              <a:noFill/>
            </a:ln>
            <a:effectLst/>
          </c:spPr>
          <c:invertIfNegative val="0"/>
          <c:cat>
            <c:strRef>
              <c:f>'Question 2'!$A$76:$A$81</c:f>
              <c:strCache>
                <c:ptCount val="5"/>
                <c:pt idx="0">
                  <c:v>Central</c:v>
                </c:pt>
                <c:pt idx="1">
                  <c:v>East</c:v>
                </c:pt>
                <c:pt idx="2">
                  <c:v>North</c:v>
                </c:pt>
                <c:pt idx="3">
                  <c:v>South</c:v>
                </c:pt>
                <c:pt idx="4">
                  <c:v>West</c:v>
                </c:pt>
              </c:strCache>
            </c:strRef>
          </c:cat>
          <c:val>
            <c:numRef>
              <c:f>'Question 2'!$D$76:$D$81</c:f>
              <c:numCache>
                <c:formatCode>General</c:formatCode>
                <c:ptCount val="5"/>
                <c:pt idx="0">
                  <c:v>2639587.3099999973</c:v>
                </c:pt>
                <c:pt idx="1">
                  <c:v>2479580.4100000029</c:v>
                </c:pt>
                <c:pt idx="2">
                  <c:v>2673740.6999999965</c:v>
                </c:pt>
                <c:pt idx="3">
                  <c:v>2518362.8499999992</c:v>
                </c:pt>
                <c:pt idx="4">
                  <c:v>2691742.2199999955</c:v>
                </c:pt>
              </c:numCache>
            </c:numRef>
          </c:val>
          <c:extLst>
            <c:ext xmlns:c16="http://schemas.microsoft.com/office/drawing/2014/chart" uri="{C3380CC4-5D6E-409C-BE32-E72D297353CC}">
              <c16:uniqueId val="{00000002-225D-418E-988E-DBA053DEF290}"/>
            </c:ext>
          </c:extLst>
        </c:ser>
        <c:ser>
          <c:idx val="3"/>
          <c:order val="3"/>
          <c:tx>
            <c:strRef>
              <c:f>'Question 2'!$E$74:$E$75</c:f>
              <c:strCache>
                <c:ptCount val="1"/>
                <c:pt idx="0">
                  <c:v>Groceries</c:v>
                </c:pt>
              </c:strCache>
            </c:strRef>
          </c:tx>
          <c:spPr>
            <a:solidFill>
              <a:schemeClr val="accent4"/>
            </a:solidFill>
            <a:ln>
              <a:noFill/>
            </a:ln>
            <a:effectLst/>
          </c:spPr>
          <c:invertIfNegative val="0"/>
          <c:cat>
            <c:strRef>
              <c:f>'Question 2'!$A$76:$A$81</c:f>
              <c:strCache>
                <c:ptCount val="5"/>
                <c:pt idx="0">
                  <c:v>Central</c:v>
                </c:pt>
                <c:pt idx="1">
                  <c:v>East</c:v>
                </c:pt>
                <c:pt idx="2">
                  <c:v>North</c:v>
                </c:pt>
                <c:pt idx="3">
                  <c:v>South</c:v>
                </c:pt>
                <c:pt idx="4">
                  <c:v>West</c:v>
                </c:pt>
              </c:strCache>
            </c:strRef>
          </c:cat>
          <c:val>
            <c:numRef>
              <c:f>'Question 2'!$E$76:$E$81</c:f>
              <c:numCache>
                <c:formatCode>General</c:formatCode>
                <c:ptCount val="5"/>
                <c:pt idx="0">
                  <c:v>2584530.9600000004</c:v>
                </c:pt>
                <c:pt idx="1">
                  <c:v>2598119.3399999989</c:v>
                </c:pt>
                <c:pt idx="2">
                  <c:v>2782750.2600000002</c:v>
                </c:pt>
                <c:pt idx="3">
                  <c:v>2676329.9100000034</c:v>
                </c:pt>
                <c:pt idx="4">
                  <c:v>2644475.3199999994</c:v>
                </c:pt>
              </c:numCache>
            </c:numRef>
          </c:val>
          <c:extLst>
            <c:ext xmlns:c16="http://schemas.microsoft.com/office/drawing/2014/chart" uri="{C3380CC4-5D6E-409C-BE32-E72D297353CC}">
              <c16:uniqueId val="{00000003-225D-418E-988E-DBA053DEF290}"/>
            </c:ext>
          </c:extLst>
        </c:ser>
        <c:ser>
          <c:idx val="4"/>
          <c:order val="4"/>
          <c:tx>
            <c:strRef>
              <c:f>'Question 2'!$F$74:$F$75</c:f>
              <c:strCache>
                <c:ptCount val="1"/>
                <c:pt idx="0">
                  <c:v>Home Appliances</c:v>
                </c:pt>
              </c:strCache>
            </c:strRef>
          </c:tx>
          <c:spPr>
            <a:solidFill>
              <a:schemeClr val="accent5"/>
            </a:solidFill>
            <a:ln>
              <a:noFill/>
            </a:ln>
            <a:effectLst/>
          </c:spPr>
          <c:invertIfNegative val="0"/>
          <c:cat>
            <c:strRef>
              <c:f>'Question 2'!$A$76:$A$81</c:f>
              <c:strCache>
                <c:ptCount val="5"/>
                <c:pt idx="0">
                  <c:v>Central</c:v>
                </c:pt>
                <c:pt idx="1">
                  <c:v>East</c:v>
                </c:pt>
                <c:pt idx="2">
                  <c:v>North</c:v>
                </c:pt>
                <c:pt idx="3">
                  <c:v>South</c:v>
                </c:pt>
                <c:pt idx="4">
                  <c:v>West</c:v>
                </c:pt>
              </c:strCache>
            </c:strRef>
          </c:cat>
          <c:val>
            <c:numRef>
              <c:f>'Question 2'!$F$76:$F$81</c:f>
              <c:numCache>
                <c:formatCode>General</c:formatCode>
                <c:ptCount val="5"/>
                <c:pt idx="0">
                  <c:v>2699525.0499999975</c:v>
                </c:pt>
                <c:pt idx="1">
                  <c:v>2628492.7900000019</c:v>
                </c:pt>
                <c:pt idx="2">
                  <c:v>2575393.9799999967</c:v>
                </c:pt>
                <c:pt idx="3">
                  <c:v>2668029.5799999991</c:v>
                </c:pt>
                <c:pt idx="4">
                  <c:v>2670323.1700000009</c:v>
                </c:pt>
              </c:numCache>
            </c:numRef>
          </c:val>
          <c:extLst>
            <c:ext xmlns:c16="http://schemas.microsoft.com/office/drawing/2014/chart" uri="{C3380CC4-5D6E-409C-BE32-E72D297353CC}">
              <c16:uniqueId val="{00000004-225D-418E-988E-DBA053DEF290}"/>
            </c:ext>
          </c:extLst>
        </c:ser>
        <c:dLbls>
          <c:showLegendKey val="0"/>
          <c:showVal val="0"/>
          <c:showCatName val="0"/>
          <c:showSerName val="0"/>
          <c:showPercent val="0"/>
          <c:showBubbleSize val="0"/>
        </c:dLbls>
        <c:gapWidth val="150"/>
        <c:overlap val="100"/>
        <c:axId val="1739311248"/>
        <c:axId val="1739312912"/>
      </c:barChart>
      <c:catAx>
        <c:axId val="1739311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39312912"/>
        <c:crosses val="autoZero"/>
        <c:auto val="1"/>
        <c:lblAlgn val="ctr"/>
        <c:lblOffset val="100"/>
        <c:noMultiLvlLbl val="0"/>
      </c:catAx>
      <c:valAx>
        <c:axId val="173931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39311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2!PivotTable1</c:name>
    <c:fmtId val="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s>
    <c:plotArea>
      <c:layout/>
      <c:doughnutChart>
        <c:varyColors val="1"/>
        <c:ser>
          <c:idx val="0"/>
          <c:order val="0"/>
          <c:tx>
            <c:strRef>
              <c:f>'Question 2'!$B$2</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F711-43D1-8F2D-746A246DF9E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F711-43D1-8F2D-746A246DF9E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F711-43D1-8F2D-746A246DF9E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F711-43D1-8F2D-746A246DF9E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F711-43D1-8F2D-746A246DF9E6}"/>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'Question 2'!$A$3:$A$8</c:f>
              <c:strCache>
                <c:ptCount val="5"/>
                <c:pt idx="0">
                  <c:v>Books</c:v>
                </c:pt>
                <c:pt idx="1">
                  <c:v>Clothing</c:v>
                </c:pt>
                <c:pt idx="2">
                  <c:v>Electronics</c:v>
                </c:pt>
                <c:pt idx="3">
                  <c:v>Groceries</c:v>
                </c:pt>
                <c:pt idx="4">
                  <c:v>Home Appliances</c:v>
                </c:pt>
              </c:strCache>
            </c:strRef>
          </c:cat>
          <c:val>
            <c:numRef>
              <c:f>'Question 2'!$B$3:$B$8</c:f>
              <c:numCache>
                <c:formatCode>General</c:formatCode>
                <c:ptCount val="5"/>
                <c:pt idx="0">
                  <c:v>5373</c:v>
                </c:pt>
                <c:pt idx="1">
                  <c:v>5172</c:v>
                </c:pt>
                <c:pt idx="2">
                  <c:v>5219</c:v>
                </c:pt>
                <c:pt idx="3">
                  <c:v>5292</c:v>
                </c:pt>
                <c:pt idx="4">
                  <c:v>5342</c:v>
                </c:pt>
              </c:numCache>
            </c:numRef>
          </c:val>
          <c:extLst>
            <c:ext xmlns:c16="http://schemas.microsoft.com/office/drawing/2014/chart" uri="{C3380CC4-5D6E-409C-BE32-E72D297353CC}">
              <c16:uniqueId val="{0000000A-F711-43D1-8F2D-746A246DF9E6}"/>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2!PivotTable2</c:name>
    <c:fmtId val="2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'Question 2'!$B$14</c:f>
              <c:strCache>
                <c:ptCount val="1"/>
                <c:pt idx="0">
                  <c:v>Sum of sales_amount</c:v>
                </c:pt>
              </c:strCache>
            </c:strRef>
          </c:tx>
          <c:spPr>
            <a:solidFill>
              <a:schemeClr val="accent1"/>
            </a:solidFill>
            <a:ln>
              <a:noFill/>
            </a:ln>
            <a:effectLst/>
          </c:spPr>
          <c:invertIfNegative val="0"/>
          <c:cat>
            <c:strRef>
              <c:f>'Question 2'!$A$15:$A$20</c:f>
              <c:strCache>
                <c:ptCount val="5"/>
                <c:pt idx="0">
                  <c:v>Books</c:v>
                </c:pt>
                <c:pt idx="1">
                  <c:v>Clothing</c:v>
                </c:pt>
                <c:pt idx="2">
                  <c:v>Electronics</c:v>
                </c:pt>
                <c:pt idx="3">
                  <c:v>Groceries</c:v>
                </c:pt>
                <c:pt idx="4">
                  <c:v>Home Appliances</c:v>
                </c:pt>
              </c:strCache>
            </c:strRef>
          </c:cat>
          <c:val>
            <c:numRef>
              <c:f>'Question 2'!$B$15:$B$20</c:f>
              <c:numCache>
                <c:formatCode>General</c:formatCode>
                <c:ptCount val="5"/>
                <c:pt idx="0">
                  <c:v>13311989.519999975</c:v>
                </c:pt>
                <c:pt idx="1">
                  <c:v>13155049.130000014</c:v>
                </c:pt>
                <c:pt idx="2">
                  <c:v>13003013.490000004</c:v>
                </c:pt>
                <c:pt idx="3">
                  <c:v>13286205.789999925</c:v>
                </c:pt>
                <c:pt idx="4">
                  <c:v>13241764.57000003</c:v>
                </c:pt>
              </c:numCache>
            </c:numRef>
          </c:val>
          <c:extLst>
            <c:ext xmlns:c16="http://schemas.microsoft.com/office/drawing/2014/chart" uri="{C3380CC4-5D6E-409C-BE32-E72D297353CC}">
              <c16:uniqueId val="{00000000-2E16-4BCC-9F93-6F70D7EB31CE}"/>
            </c:ext>
          </c:extLst>
        </c:ser>
        <c:ser>
          <c:idx val="1"/>
          <c:order val="1"/>
          <c:tx>
            <c:strRef>
              <c:f>'Question 2'!$C$14</c:f>
              <c:strCache>
                <c:ptCount val="1"/>
                <c:pt idx="0">
                  <c:v>Average of sales_amount2</c:v>
                </c:pt>
              </c:strCache>
            </c:strRef>
          </c:tx>
          <c:spPr>
            <a:solidFill>
              <a:schemeClr val="accent2"/>
            </a:solidFill>
            <a:ln>
              <a:noFill/>
            </a:ln>
            <a:effectLst/>
          </c:spPr>
          <c:invertIfNegative val="0"/>
          <c:cat>
            <c:strRef>
              <c:f>'Question 2'!$A$15:$A$20</c:f>
              <c:strCache>
                <c:ptCount val="5"/>
                <c:pt idx="0">
                  <c:v>Books</c:v>
                </c:pt>
                <c:pt idx="1">
                  <c:v>Clothing</c:v>
                </c:pt>
                <c:pt idx="2">
                  <c:v>Electronics</c:v>
                </c:pt>
                <c:pt idx="3">
                  <c:v>Groceries</c:v>
                </c:pt>
                <c:pt idx="4">
                  <c:v>Home Appliances</c:v>
                </c:pt>
              </c:strCache>
            </c:strRef>
          </c:cat>
          <c:val>
            <c:numRef>
              <c:f>'Question 2'!$C$15:$C$20</c:f>
              <c:numCache>
                <c:formatCode>General</c:formatCode>
                <c:ptCount val="5"/>
                <c:pt idx="0">
                  <c:v>2477.5710999441608</c:v>
                </c:pt>
                <c:pt idx="1">
                  <c:v>2543.5129795050298</c:v>
                </c:pt>
                <c:pt idx="2">
                  <c:v>2491.4760471354675</c:v>
                </c:pt>
                <c:pt idx="3">
                  <c:v>2510.6208975812406</c:v>
                </c:pt>
                <c:pt idx="4">
                  <c:v>2478.8028023212337</c:v>
                </c:pt>
              </c:numCache>
            </c:numRef>
          </c:val>
          <c:extLst>
            <c:ext xmlns:c16="http://schemas.microsoft.com/office/drawing/2014/chart" uri="{C3380CC4-5D6E-409C-BE32-E72D297353CC}">
              <c16:uniqueId val="{00000001-2E16-4BCC-9F93-6F70D7EB31CE}"/>
            </c:ext>
          </c:extLst>
        </c:ser>
        <c:dLbls>
          <c:showLegendKey val="0"/>
          <c:showVal val="0"/>
          <c:showCatName val="0"/>
          <c:showSerName val="0"/>
          <c:showPercent val="0"/>
          <c:showBubbleSize val="0"/>
        </c:dLbls>
        <c:gapWidth val="150"/>
        <c:overlap val="100"/>
        <c:axId val="49959360"/>
        <c:axId val="49961024"/>
      </c:barChart>
      <c:catAx>
        <c:axId val="499593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9961024"/>
        <c:crosses val="autoZero"/>
        <c:auto val="1"/>
        <c:lblAlgn val="ctr"/>
        <c:lblOffset val="100"/>
        <c:noMultiLvlLbl val="0"/>
      </c:catAx>
      <c:valAx>
        <c:axId val="499610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9959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2!PivotTable3</c:name>
    <c:fmtId val="2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2'!$B$23</c:f>
              <c:strCache>
                <c:ptCount val="1"/>
                <c:pt idx="0">
                  <c:v>Total</c:v>
                </c:pt>
              </c:strCache>
            </c:strRef>
          </c:tx>
          <c:spPr>
            <a:solidFill>
              <a:schemeClr val="accent1"/>
            </a:solidFill>
            <a:ln>
              <a:noFill/>
            </a:ln>
            <a:effectLst/>
          </c:spPr>
          <c:invertIfNegative val="0"/>
          <c:cat>
            <c:strRef>
              <c:f>'Question 2'!$A$24:$A$29</c:f>
              <c:strCache>
                <c:ptCount val="5"/>
                <c:pt idx="0">
                  <c:v>Books</c:v>
                </c:pt>
                <c:pt idx="1">
                  <c:v>Clothing</c:v>
                </c:pt>
                <c:pt idx="2">
                  <c:v>Electronics</c:v>
                </c:pt>
                <c:pt idx="3">
                  <c:v>Groceries</c:v>
                </c:pt>
                <c:pt idx="4">
                  <c:v>Home Appliances</c:v>
                </c:pt>
              </c:strCache>
            </c:strRef>
          </c:cat>
          <c:val>
            <c:numRef>
              <c:f>'Question 2'!$B$24:$B$29</c:f>
              <c:numCache>
                <c:formatCode>General</c:formatCode>
                <c:ptCount val="5"/>
                <c:pt idx="0">
                  <c:v>53330</c:v>
                </c:pt>
                <c:pt idx="1">
                  <c:v>51093</c:v>
                </c:pt>
                <c:pt idx="2">
                  <c:v>51755</c:v>
                </c:pt>
                <c:pt idx="3">
                  <c:v>53649</c:v>
                </c:pt>
                <c:pt idx="4">
                  <c:v>53844</c:v>
                </c:pt>
              </c:numCache>
            </c:numRef>
          </c:val>
          <c:extLst>
            <c:ext xmlns:c16="http://schemas.microsoft.com/office/drawing/2014/chart" uri="{C3380CC4-5D6E-409C-BE32-E72D297353CC}">
              <c16:uniqueId val="{00000000-7D66-43C5-AFE4-80781371FC7C}"/>
            </c:ext>
          </c:extLst>
        </c:ser>
        <c:dLbls>
          <c:showLegendKey val="0"/>
          <c:showVal val="0"/>
          <c:showCatName val="0"/>
          <c:showSerName val="0"/>
          <c:showPercent val="0"/>
          <c:showBubbleSize val="0"/>
        </c:dLbls>
        <c:gapWidth val="219"/>
        <c:overlap val="-27"/>
        <c:axId val="1176123312"/>
        <c:axId val="1176124560"/>
      </c:barChart>
      <c:catAx>
        <c:axId val="11761233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176124560"/>
        <c:crosses val="autoZero"/>
        <c:auto val="1"/>
        <c:lblAlgn val="ctr"/>
        <c:lblOffset val="100"/>
        <c:noMultiLvlLbl val="0"/>
      </c:catAx>
      <c:valAx>
        <c:axId val="1176124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176123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2!PivotTable4</c:name>
    <c:fmtId val="3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'Question 2'!$B$35:$B$36</c:f>
              <c:strCache>
                <c:ptCount val="1"/>
                <c:pt idx="0">
                  <c:v>Central</c:v>
                </c:pt>
              </c:strCache>
            </c:strRef>
          </c:tx>
          <c:spPr>
            <a:solidFill>
              <a:schemeClr val="accent1"/>
            </a:solidFill>
            <a:ln>
              <a:noFill/>
            </a:ln>
            <a:effectLst/>
          </c:spPr>
          <c:invertIfNegative val="0"/>
          <c:cat>
            <c:strRef>
              <c:f>'Question 2'!$A$37:$A$42</c:f>
              <c:strCache>
                <c:ptCount val="5"/>
                <c:pt idx="0">
                  <c:v>Books</c:v>
                </c:pt>
                <c:pt idx="1">
                  <c:v>Clothing</c:v>
                </c:pt>
                <c:pt idx="2">
                  <c:v>Electronics</c:v>
                </c:pt>
                <c:pt idx="3">
                  <c:v>Groceries</c:v>
                </c:pt>
                <c:pt idx="4">
                  <c:v>Home Appliances</c:v>
                </c:pt>
              </c:strCache>
            </c:strRef>
          </c:cat>
          <c:val>
            <c:numRef>
              <c:f>'Question 2'!$B$37:$B$42</c:f>
              <c:numCache>
                <c:formatCode>General</c:formatCode>
                <c:ptCount val="5"/>
                <c:pt idx="0">
                  <c:v>2715150.12</c:v>
                </c:pt>
                <c:pt idx="1">
                  <c:v>2466108.4499999974</c:v>
                </c:pt>
                <c:pt idx="2">
                  <c:v>2639587.3099999973</c:v>
                </c:pt>
                <c:pt idx="3">
                  <c:v>2584530.9600000004</c:v>
                </c:pt>
                <c:pt idx="4">
                  <c:v>2699525.0499999975</c:v>
                </c:pt>
              </c:numCache>
            </c:numRef>
          </c:val>
          <c:extLst>
            <c:ext xmlns:c16="http://schemas.microsoft.com/office/drawing/2014/chart" uri="{C3380CC4-5D6E-409C-BE32-E72D297353CC}">
              <c16:uniqueId val="{00000000-6168-4BDF-8071-55E6659F7CFC}"/>
            </c:ext>
          </c:extLst>
        </c:ser>
        <c:ser>
          <c:idx val="1"/>
          <c:order val="1"/>
          <c:tx>
            <c:strRef>
              <c:f>'Question 2'!$C$35:$C$36</c:f>
              <c:strCache>
                <c:ptCount val="1"/>
                <c:pt idx="0">
                  <c:v>East</c:v>
                </c:pt>
              </c:strCache>
            </c:strRef>
          </c:tx>
          <c:spPr>
            <a:solidFill>
              <a:schemeClr val="accent2"/>
            </a:solidFill>
            <a:ln>
              <a:noFill/>
            </a:ln>
            <a:effectLst/>
          </c:spPr>
          <c:invertIfNegative val="0"/>
          <c:cat>
            <c:strRef>
              <c:f>'Question 2'!$A$37:$A$42</c:f>
              <c:strCache>
                <c:ptCount val="5"/>
                <c:pt idx="0">
                  <c:v>Books</c:v>
                </c:pt>
                <c:pt idx="1">
                  <c:v>Clothing</c:v>
                </c:pt>
                <c:pt idx="2">
                  <c:v>Electronics</c:v>
                </c:pt>
                <c:pt idx="3">
                  <c:v>Groceries</c:v>
                </c:pt>
                <c:pt idx="4">
                  <c:v>Home Appliances</c:v>
                </c:pt>
              </c:strCache>
            </c:strRef>
          </c:cat>
          <c:val>
            <c:numRef>
              <c:f>'Question 2'!$C$37:$C$42</c:f>
              <c:numCache>
                <c:formatCode>General</c:formatCode>
                <c:ptCount val="5"/>
                <c:pt idx="0">
                  <c:v>2720393.0700000003</c:v>
                </c:pt>
                <c:pt idx="1">
                  <c:v>2673118.589999998</c:v>
                </c:pt>
                <c:pt idx="2">
                  <c:v>2479580.4100000029</c:v>
                </c:pt>
                <c:pt idx="3">
                  <c:v>2598119.3399999989</c:v>
                </c:pt>
                <c:pt idx="4">
                  <c:v>2628492.7900000019</c:v>
                </c:pt>
              </c:numCache>
            </c:numRef>
          </c:val>
          <c:extLst>
            <c:ext xmlns:c16="http://schemas.microsoft.com/office/drawing/2014/chart" uri="{C3380CC4-5D6E-409C-BE32-E72D297353CC}">
              <c16:uniqueId val="{00000001-6168-4BDF-8071-55E6659F7CFC}"/>
            </c:ext>
          </c:extLst>
        </c:ser>
        <c:ser>
          <c:idx val="2"/>
          <c:order val="2"/>
          <c:tx>
            <c:strRef>
              <c:f>'Question 2'!$D$35:$D$36</c:f>
              <c:strCache>
                <c:ptCount val="1"/>
                <c:pt idx="0">
                  <c:v>North</c:v>
                </c:pt>
              </c:strCache>
            </c:strRef>
          </c:tx>
          <c:spPr>
            <a:solidFill>
              <a:schemeClr val="accent3"/>
            </a:solidFill>
            <a:ln>
              <a:noFill/>
            </a:ln>
            <a:effectLst/>
          </c:spPr>
          <c:invertIfNegative val="0"/>
          <c:cat>
            <c:strRef>
              <c:f>'Question 2'!$A$37:$A$42</c:f>
              <c:strCache>
                <c:ptCount val="5"/>
                <c:pt idx="0">
                  <c:v>Books</c:v>
                </c:pt>
                <c:pt idx="1">
                  <c:v>Clothing</c:v>
                </c:pt>
                <c:pt idx="2">
                  <c:v>Electronics</c:v>
                </c:pt>
                <c:pt idx="3">
                  <c:v>Groceries</c:v>
                </c:pt>
                <c:pt idx="4">
                  <c:v>Home Appliances</c:v>
                </c:pt>
              </c:strCache>
            </c:strRef>
          </c:cat>
          <c:val>
            <c:numRef>
              <c:f>'Question 2'!$D$37:$D$42</c:f>
              <c:numCache>
                <c:formatCode>General</c:formatCode>
                <c:ptCount val="5"/>
                <c:pt idx="0">
                  <c:v>2697559.2699999991</c:v>
                </c:pt>
                <c:pt idx="1">
                  <c:v>2641352.0999999978</c:v>
                </c:pt>
                <c:pt idx="2">
                  <c:v>2673740.6999999965</c:v>
                </c:pt>
                <c:pt idx="3">
                  <c:v>2782750.2600000002</c:v>
                </c:pt>
                <c:pt idx="4">
                  <c:v>2575393.9799999967</c:v>
                </c:pt>
              </c:numCache>
            </c:numRef>
          </c:val>
          <c:extLst>
            <c:ext xmlns:c16="http://schemas.microsoft.com/office/drawing/2014/chart" uri="{C3380CC4-5D6E-409C-BE32-E72D297353CC}">
              <c16:uniqueId val="{00000002-6168-4BDF-8071-55E6659F7CFC}"/>
            </c:ext>
          </c:extLst>
        </c:ser>
        <c:ser>
          <c:idx val="3"/>
          <c:order val="3"/>
          <c:tx>
            <c:strRef>
              <c:f>'Question 2'!$E$35:$E$36</c:f>
              <c:strCache>
                <c:ptCount val="1"/>
                <c:pt idx="0">
                  <c:v>South</c:v>
                </c:pt>
              </c:strCache>
            </c:strRef>
          </c:tx>
          <c:spPr>
            <a:solidFill>
              <a:schemeClr val="accent4"/>
            </a:solidFill>
            <a:ln>
              <a:noFill/>
            </a:ln>
            <a:effectLst/>
          </c:spPr>
          <c:invertIfNegative val="0"/>
          <c:cat>
            <c:strRef>
              <c:f>'Question 2'!$A$37:$A$42</c:f>
              <c:strCache>
                <c:ptCount val="5"/>
                <c:pt idx="0">
                  <c:v>Books</c:v>
                </c:pt>
                <c:pt idx="1">
                  <c:v>Clothing</c:v>
                </c:pt>
                <c:pt idx="2">
                  <c:v>Electronics</c:v>
                </c:pt>
                <c:pt idx="3">
                  <c:v>Groceries</c:v>
                </c:pt>
                <c:pt idx="4">
                  <c:v>Home Appliances</c:v>
                </c:pt>
              </c:strCache>
            </c:strRef>
          </c:cat>
          <c:val>
            <c:numRef>
              <c:f>'Question 2'!$E$37:$E$42</c:f>
              <c:numCache>
                <c:formatCode>General</c:formatCode>
                <c:ptCount val="5"/>
                <c:pt idx="0">
                  <c:v>2485367.959999999</c:v>
                </c:pt>
                <c:pt idx="1">
                  <c:v>2751834.5399999982</c:v>
                </c:pt>
                <c:pt idx="2">
                  <c:v>2518362.8499999992</c:v>
                </c:pt>
                <c:pt idx="3">
                  <c:v>2676329.9100000034</c:v>
                </c:pt>
                <c:pt idx="4">
                  <c:v>2668029.5799999991</c:v>
                </c:pt>
              </c:numCache>
            </c:numRef>
          </c:val>
          <c:extLst>
            <c:ext xmlns:c16="http://schemas.microsoft.com/office/drawing/2014/chart" uri="{C3380CC4-5D6E-409C-BE32-E72D297353CC}">
              <c16:uniqueId val="{00000003-6168-4BDF-8071-55E6659F7CFC}"/>
            </c:ext>
          </c:extLst>
        </c:ser>
        <c:ser>
          <c:idx val="4"/>
          <c:order val="4"/>
          <c:tx>
            <c:strRef>
              <c:f>'Question 2'!$F$35:$F$36</c:f>
              <c:strCache>
                <c:ptCount val="1"/>
                <c:pt idx="0">
                  <c:v>West</c:v>
                </c:pt>
              </c:strCache>
            </c:strRef>
          </c:tx>
          <c:spPr>
            <a:solidFill>
              <a:schemeClr val="accent5"/>
            </a:solidFill>
            <a:ln>
              <a:noFill/>
            </a:ln>
            <a:effectLst/>
          </c:spPr>
          <c:invertIfNegative val="0"/>
          <c:cat>
            <c:strRef>
              <c:f>'Question 2'!$A$37:$A$42</c:f>
              <c:strCache>
                <c:ptCount val="5"/>
                <c:pt idx="0">
                  <c:v>Books</c:v>
                </c:pt>
                <c:pt idx="1">
                  <c:v>Clothing</c:v>
                </c:pt>
                <c:pt idx="2">
                  <c:v>Electronics</c:v>
                </c:pt>
                <c:pt idx="3">
                  <c:v>Groceries</c:v>
                </c:pt>
                <c:pt idx="4">
                  <c:v>Home Appliances</c:v>
                </c:pt>
              </c:strCache>
            </c:strRef>
          </c:cat>
          <c:val>
            <c:numRef>
              <c:f>'Question 2'!$F$37:$F$42</c:f>
              <c:numCache>
                <c:formatCode>General</c:formatCode>
                <c:ptCount val="5"/>
                <c:pt idx="0">
                  <c:v>2693519.1</c:v>
                </c:pt>
                <c:pt idx="1">
                  <c:v>2622635.4499999946</c:v>
                </c:pt>
                <c:pt idx="2">
                  <c:v>2691742.2199999955</c:v>
                </c:pt>
                <c:pt idx="3">
                  <c:v>2644475.3199999994</c:v>
                </c:pt>
                <c:pt idx="4">
                  <c:v>2670323.1700000009</c:v>
                </c:pt>
              </c:numCache>
            </c:numRef>
          </c:val>
          <c:extLst>
            <c:ext xmlns:c16="http://schemas.microsoft.com/office/drawing/2014/chart" uri="{C3380CC4-5D6E-409C-BE32-E72D297353CC}">
              <c16:uniqueId val="{00000004-6168-4BDF-8071-55E6659F7CFC}"/>
            </c:ext>
          </c:extLst>
        </c:ser>
        <c:dLbls>
          <c:showLegendKey val="0"/>
          <c:showVal val="0"/>
          <c:showCatName val="0"/>
          <c:showSerName val="0"/>
          <c:showPercent val="0"/>
          <c:showBubbleSize val="0"/>
        </c:dLbls>
        <c:gapWidth val="150"/>
        <c:overlap val="100"/>
        <c:axId val="57150464"/>
        <c:axId val="57147552"/>
      </c:barChart>
      <c:catAx>
        <c:axId val="571504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7147552"/>
        <c:crosses val="autoZero"/>
        <c:auto val="1"/>
        <c:lblAlgn val="ctr"/>
        <c:lblOffset val="100"/>
        <c:noMultiLvlLbl val="0"/>
      </c:catAx>
      <c:valAx>
        <c:axId val="57147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7150464"/>
        <c:crosses val="autoZero"/>
        <c:crossBetween val="between"/>
      </c:valAx>
      <c:spPr>
        <a:noFill/>
        <a:ln>
          <a:noFill/>
        </a:ln>
        <a:effectLst/>
      </c:spPr>
    </c:plotArea>
    <c:legend>
      <c:legendPos val="r"/>
      <c:layout>
        <c:manualLayout>
          <c:xMode val="edge"/>
          <c:yMode val="edge"/>
          <c:x val="0.79536221960912734"/>
          <c:y val="0.2462296923517131"/>
          <c:w val="0.17439203369900125"/>
          <c:h val="0.50754019139263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2!PivotTable5</c:name>
    <c:fmtId val="1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'Question 2'!$B$49:$B$50</c:f>
              <c:strCache>
                <c:ptCount val="1"/>
                <c:pt idx="0">
                  <c:v>Female</c:v>
                </c:pt>
              </c:strCache>
            </c:strRef>
          </c:tx>
          <c:spPr>
            <a:solidFill>
              <a:schemeClr val="accent1"/>
            </a:solidFill>
            <a:ln>
              <a:noFill/>
            </a:ln>
            <a:effectLst/>
          </c:spPr>
          <c:invertIfNegative val="0"/>
          <c:cat>
            <c:strRef>
              <c:f>'Question 2'!$A$51:$A$56</c:f>
              <c:strCache>
                <c:ptCount val="5"/>
                <c:pt idx="0">
                  <c:v>Books</c:v>
                </c:pt>
                <c:pt idx="1">
                  <c:v>Clothing</c:v>
                </c:pt>
                <c:pt idx="2">
                  <c:v>Electronics</c:v>
                </c:pt>
                <c:pt idx="3">
                  <c:v>Groceries</c:v>
                </c:pt>
                <c:pt idx="4">
                  <c:v>Home Appliances</c:v>
                </c:pt>
              </c:strCache>
            </c:strRef>
          </c:cat>
          <c:val>
            <c:numRef>
              <c:f>'Question 2'!$B$51:$B$56</c:f>
              <c:numCache>
                <c:formatCode>General</c:formatCode>
                <c:ptCount val="5"/>
                <c:pt idx="0">
                  <c:v>2667</c:v>
                </c:pt>
                <c:pt idx="1">
                  <c:v>2530</c:v>
                </c:pt>
                <c:pt idx="2">
                  <c:v>2589</c:v>
                </c:pt>
                <c:pt idx="3">
                  <c:v>2640</c:v>
                </c:pt>
                <c:pt idx="4">
                  <c:v>2627</c:v>
                </c:pt>
              </c:numCache>
            </c:numRef>
          </c:val>
          <c:extLst>
            <c:ext xmlns:c16="http://schemas.microsoft.com/office/drawing/2014/chart" uri="{C3380CC4-5D6E-409C-BE32-E72D297353CC}">
              <c16:uniqueId val="{00000000-CDF6-4E19-8906-93030B57B7BD}"/>
            </c:ext>
          </c:extLst>
        </c:ser>
        <c:ser>
          <c:idx val="1"/>
          <c:order val="1"/>
          <c:tx>
            <c:strRef>
              <c:f>'Question 2'!$C$49:$C$50</c:f>
              <c:strCache>
                <c:ptCount val="1"/>
                <c:pt idx="0">
                  <c:v>Male</c:v>
                </c:pt>
              </c:strCache>
            </c:strRef>
          </c:tx>
          <c:spPr>
            <a:solidFill>
              <a:schemeClr val="accent2"/>
            </a:solidFill>
            <a:ln>
              <a:noFill/>
            </a:ln>
            <a:effectLst/>
          </c:spPr>
          <c:invertIfNegative val="0"/>
          <c:cat>
            <c:strRef>
              <c:f>'Question 2'!$A$51:$A$56</c:f>
              <c:strCache>
                <c:ptCount val="5"/>
                <c:pt idx="0">
                  <c:v>Books</c:v>
                </c:pt>
                <c:pt idx="1">
                  <c:v>Clothing</c:v>
                </c:pt>
                <c:pt idx="2">
                  <c:v>Electronics</c:v>
                </c:pt>
                <c:pt idx="3">
                  <c:v>Groceries</c:v>
                </c:pt>
                <c:pt idx="4">
                  <c:v>Home Appliances</c:v>
                </c:pt>
              </c:strCache>
            </c:strRef>
          </c:cat>
          <c:val>
            <c:numRef>
              <c:f>'Question 2'!$C$51:$C$56</c:f>
              <c:numCache>
                <c:formatCode>General</c:formatCode>
                <c:ptCount val="5"/>
                <c:pt idx="0">
                  <c:v>2706</c:v>
                </c:pt>
                <c:pt idx="1">
                  <c:v>2642</c:v>
                </c:pt>
                <c:pt idx="2">
                  <c:v>2630</c:v>
                </c:pt>
                <c:pt idx="3">
                  <c:v>2652</c:v>
                </c:pt>
                <c:pt idx="4">
                  <c:v>2715</c:v>
                </c:pt>
              </c:numCache>
            </c:numRef>
          </c:val>
          <c:extLst>
            <c:ext xmlns:c16="http://schemas.microsoft.com/office/drawing/2014/chart" uri="{C3380CC4-5D6E-409C-BE32-E72D297353CC}">
              <c16:uniqueId val="{00000001-CDF6-4E19-8906-93030B57B7BD}"/>
            </c:ext>
          </c:extLst>
        </c:ser>
        <c:dLbls>
          <c:showLegendKey val="0"/>
          <c:showVal val="0"/>
          <c:showCatName val="0"/>
          <c:showSerName val="0"/>
          <c:showPercent val="0"/>
          <c:showBubbleSize val="0"/>
        </c:dLbls>
        <c:gapWidth val="150"/>
        <c:overlap val="100"/>
        <c:axId val="1735218992"/>
        <c:axId val="1735217744"/>
      </c:barChart>
      <c:catAx>
        <c:axId val="173521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35217744"/>
        <c:crosses val="autoZero"/>
        <c:auto val="1"/>
        <c:lblAlgn val="ctr"/>
        <c:lblOffset val="100"/>
        <c:noMultiLvlLbl val="0"/>
      </c:catAx>
      <c:valAx>
        <c:axId val="17352177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35218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3!PivotTable8</c:name>
    <c:fmtId val="4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doughnutChart>
        <c:varyColors val="1"/>
        <c:ser>
          <c:idx val="0"/>
          <c:order val="0"/>
          <c:tx>
            <c:strRef>
              <c:f>'Question 3'!$B$2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CC-4F09-AD21-9CD4664AFBC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CC-4F09-AD21-9CD4664AFBC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 3'!$A$3:$A$5</c:f>
              <c:strCache>
                <c:ptCount val="2"/>
                <c:pt idx="0">
                  <c:v>Female</c:v>
                </c:pt>
                <c:pt idx="1">
                  <c:v>Male</c:v>
                </c:pt>
              </c:strCache>
            </c:strRef>
          </c:cat>
          <c:val>
            <c:numRef>
              <c:f>'Question 3'!$B$3:$B$5</c:f>
              <c:numCache>
                <c:formatCode>General</c:formatCode>
                <c:ptCount val="2"/>
                <c:pt idx="0">
                  <c:v>13053</c:v>
                </c:pt>
                <c:pt idx="1">
                  <c:v>13345</c:v>
                </c:pt>
              </c:numCache>
            </c:numRef>
          </c:val>
          <c:extLst>
            <c:ext xmlns:c16="http://schemas.microsoft.com/office/drawing/2014/chart" uri="{C3380CC4-5D6E-409C-BE32-E72D297353CC}">
              <c16:uniqueId val="{00000004-42CC-4F09-AD21-9CD4664AFBC9}"/>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4973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458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63355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06921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026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38421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9141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24675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32083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6543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7458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53948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2876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197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0119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0729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355195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55863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00700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3791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31312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86066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80948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80223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97930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807980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2175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4213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9679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51966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8420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6548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chart" Target="../charts/char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chart" Target="../charts/char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chart" Target="../charts/char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chart" Target="../charts/char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chart" Target="../charts/char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355658"/>
            <a:ext cx="5259554" cy="2495028"/>
          </a:xfrm>
        </p:spPr>
        <p:txBody>
          <a:bodyPr/>
          <a:lstStyle/>
          <a:p>
            <a:pPr>
              <a:lnSpc>
                <a:spcPct val="120000"/>
              </a:lnSpc>
            </a:pPr>
            <a:r>
              <a:rPr lang="en-GB" altLang="en-US" sz="3600" dirty="0">
                <a:latin typeface="Bahnschrift SemiBold" panose="020B0502040204020203" pitchFamily="34" charset="0"/>
              </a:rPr>
              <a:t>Retail Sales Analysis</a:t>
            </a:r>
            <a:endParaRPr lang="en-US" altLang="zh-CN" sz="3600" dirty="0">
              <a:latin typeface="Bahnschrift SemiBold" panose="020B0502040204020203"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4078257"/>
            <a:ext cx="5259554" cy="2233233"/>
          </a:xfrm>
        </p:spPr>
        <p:txBody>
          <a:bodyPr>
            <a:normAutofit/>
          </a:bodyPr>
          <a:lstStyle/>
          <a:p>
            <a:pPr>
              <a:lnSpc>
                <a:spcPct val="120000"/>
              </a:lnSpc>
            </a:pPr>
            <a:r>
              <a:rPr lang="en-GB" altLang="en-US" sz="2000" b="1" dirty="0">
                <a:solidFill>
                  <a:schemeClr val="tx1"/>
                </a:solidFill>
              </a:rPr>
              <a:t>Presented by: Pawar Nikhil</a:t>
            </a:r>
          </a:p>
        </p:txBody>
      </p:sp>
      <p:pic>
        <p:nvPicPr>
          <p:cNvPr id="6" name="Picture Placeholder 5">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a:blip r:embed="rId3"/>
          <a:srcRect l="16306" r="16306"/>
          <a:stretch/>
        </p:blipFill>
        <p:spPr>
          <a:xfrm>
            <a:off x="7548947" y="410780"/>
            <a:ext cx="4198753" cy="6447220"/>
          </a:xfrm>
        </p:spPr>
      </p:pic>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dirty="0">
                <a:solidFill>
                  <a:schemeClr val="tx1"/>
                </a:solidFill>
              </a:rPr>
              <a:t>Each region shows a </a:t>
            </a:r>
            <a:r>
              <a:rPr lang="en-US" b="1" dirty="0">
                <a:solidFill>
                  <a:schemeClr val="tx1"/>
                </a:solidFill>
              </a:rPr>
              <a:t>different volume of transactions</a:t>
            </a:r>
            <a:r>
              <a:rPr lang="en-US" dirty="0">
                <a:solidFill>
                  <a:schemeClr val="tx1"/>
                </a:solidFill>
              </a:rPr>
              <a:t>, meaning customer or sales activity is not uniform.</a:t>
            </a:r>
          </a:p>
          <a:p>
            <a:r>
              <a:rPr lang="en-US" dirty="0">
                <a:solidFill>
                  <a:schemeClr val="tx1"/>
                </a:solidFill>
              </a:rPr>
              <a:t>Some regions contribute </a:t>
            </a:r>
            <a:r>
              <a:rPr lang="en-US" b="1" dirty="0">
                <a:solidFill>
                  <a:schemeClr val="tx1"/>
                </a:solidFill>
              </a:rPr>
              <a:t>significantly more transactions</a:t>
            </a:r>
            <a:r>
              <a:rPr lang="en-US" dirty="0">
                <a:solidFill>
                  <a:schemeClr val="tx1"/>
                </a:solidFill>
              </a:rPr>
              <a:t>, likely due to:  </a:t>
            </a:r>
            <a:r>
              <a:rPr lang="en-IN" dirty="0">
                <a:solidFill>
                  <a:schemeClr val="tx1"/>
                </a:solidFill>
              </a:rPr>
              <a:t>More stores, Better promotions, Stronger customer base.</a:t>
            </a:r>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Regions with </a:t>
            </a:r>
            <a:r>
              <a:rPr lang="en-US" b="1" dirty="0">
                <a:solidFill>
                  <a:schemeClr val="tx1"/>
                </a:solidFill>
              </a:rPr>
              <a:t>higher transaction counts</a:t>
            </a:r>
            <a:r>
              <a:rPr lang="en-US" dirty="0">
                <a:solidFill>
                  <a:schemeClr val="tx1"/>
                </a:solidFill>
              </a:rPr>
              <a:t> are performing well and should be analyzed further for success factors.</a:t>
            </a:r>
          </a:p>
          <a:p>
            <a:r>
              <a:rPr lang="en-US" dirty="0">
                <a:solidFill>
                  <a:schemeClr val="tx1"/>
                </a:solidFill>
              </a:rPr>
              <a:t>This regional comparison can help in </a:t>
            </a:r>
            <a:r>
              <a:rPr lang="en-US" b="1" dirty="0">
                <a:solidFill>
                  <a:schemeClr val="tx1"/>
                </a:solidFill>
              </a:rPr>
              <a:t>targeting specific regions for improvement</a:t>
            </a:r>
            <a:r>
              <a:rPr lang="en-US" dirty="0">
                <a:solidFill>
                  <a:schemeClr val="tx1"/>
                </a:solidFill>
              </a:rPr>
              <a:t>, ensuring overall business growth.</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118200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1.1</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3391300" y="1524257"/>
            <a:ext cx="6320591" cy="493991"/>
          </a:xfrm>
        </p:spPr>
        <p:style>
          <a:lnRef idx="2">
            <a:schemeClr val="dk1"/>
          </a:lnRef>
          <a:fillRef idx="1">
            <a:schemeClr val="lt1"/>
          </a:fillRef>
          <a:effectRef idx="0">
            <a:schemeClr val="dk1"/>
          </a:effectRef>
          <a:fontRef idx="minor">
            <a:schemeClr val="dk1"/>
          </a:fontRef>
        </p:style>
        <p:txBody>
          <a:bodyPr/>
          <a:lstStyle/>
          <a:p>
            <a:pPr algn="ctr"/>
            <a:r>
              <a:rPr lang="en-US" sz="2400" dirty="0"/>
              <a:t>total and average sales amount in each region</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148144"/>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602923" y="2104462"/>
            <a:ext cx="7649010" cy="2111404"/>
          </a:xfrm>
          <a:prstGeom prst="rect">
            <a:avLst/>
          </a:prstGeom>
        </p:spPr>
        <p:style>
          <a:lnRef idx="2">
            <a:schemeClr val="dk1"/>
          </a:lnRef>
          <a:fillRef idx="1">
            <a:schemeClr val="lt1"/>
          </a:fillRef>
          <a:effectRef idx="0">
            <a:schemeClr val="dk1"/>
          </a:effectRef>
          <a:fontRef idx="minor">
            <a:schemeClr val="dk1"/>
          </a:fontRef>
        </p:style>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50"/>
              </a:spcBef>
            </a:pPr>
            <a:r>
              <a:rPr lang="en-US" dirty="0"/>
              <a:t>select </a:t>
            </a:r>
            <a:r>
              <a:rPr lang="en-US" dirty="0" err="1"/>
              <a:t>transaction_region</a:t>
            </a:r>
            <a:r>
              <a:rPr lang="en-US" dirty="0"/>
              <a:t> as region,</a:t>
            </a:r>
          </a:p>
          <a:p>
            <a:pPr>
              <a:spcBef>
                <a:spcPts val="50"/>
              </a:spcBef>
            </a:pPr>
            <a:r>
              <a:rPr lang="en-US" dirty="0"/>
              <a:t>sum(</a:t>
            </a:r>
            <a:r>
              <a:rPr lang="en-US" dirty="0" err="1"/>
              <a:t>sales_amount</a:t>
            </a:r>
            <a:r>
              <a:rPr lang="en-US" dirty="0"/>
              <a:t>) as </a:t>
            </a:r>
            <a:r>
              <a:rPr lang="en-US" dirty="0" err="1"/>
              <a:t>total_sales</a:t>
            </a:r>
            <a:r>
              <a:rPr lang="en-US" dirty="0"/>
              <a:t>,</a:t>
            </a:r>
          </a:p>
          <a:p>
            <a:pPr>
              <a:spcBef>
                <a:spcPts val="50"/>
              </a:spcBef>
            </a:pPr>
            <a:r>
              <a:rPr lang="en-US" dirty="0"/>
              <a:t>avg(</a:t>
            </a:r>
            <a:r>
              <a:rPr lang="en-US" dirty="0" err="1"/>
              <a:t>sales_amount</a:t>
            </a:r>
            <a:r>
              <a:rPr lang="en-US" dirty="0"/>
              <a:t>) as </a:t>
            </a:r>
            <a:r>
              <a:rPr lang="en-US" dirty="0" err="1"/>
              <a:t>average_sales</a:t>
            </a:r>
            <a:r>
              <a:rPr lang="en-US" dirty="0"/>
              <a:t> </a:t>
            </a:r>
          </a:p>
          <a:p>
            <a:pPr>
              <a:spcBef>
                <a:spcPts val="50"/>
              </a:spcBef>
            </a:pPr>
            <a:r>
              <a:rPr lang="en-US" dirty="0"/>
              <a:t>from </a:t>
            </a:r>
            <a:r>
              <a:rPr lang="en-US" dirty="0" err="1"/>
              <a:t>combine_data_table</a:t>
            </a:r>
            <a:r>
              <a:rPr lang="en-US" dirty="0"/>
              <a:t> </a:t>
            </a:r>
          </a:p>
          <a:p>
            <a:pPr>
              <a:spcBef>
                <a:spcPts val="50"/>
              </a:spcBef>
            </a:pPr>
            <a:r>
              <a:rPr lang="en-US" dirty="0"/>
              <a:t>group by </a:t>
            </a:r>
            <a:r>
              <a:rPr lang="en-US" dirty="0" err="1"/>
              <a:t>transaction_region</a:t>
            </a:r>
            <a:r>
              <a:rPr lang="en-US" dirty="0"/>
              <a:t>;</a:t>
            </a:r>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1181254" y="4517243"/>
            <a:ext cx="4420091" cy="1946798"/>
          </a:xfrm>
          <a:prstGeom prst="rect">
            <a:avLst/>
          </a:prstGeom>
        </p:spPr>
      </p:pic>
      <p:graphicFrame>
        <p:nvGraphicFramePr>
          <p:cNvPr id="10" name="Chart 9">
            <a:extLst>
              <a:ext uri="{FF2B5EF4-FFF2-40B4-BE49-F238E27FC236}">
                <a16:creationId xmlns:a16="http://schemas.microsoft.com/office/drawing/2014/main" id="{9121EF27-91DF-4AA9-B270-A93DAFC74997}"/>
              </a:ext>
            </a:extLst>
          </p:cNvPr>
          <p:cNvGraphicFramePr>
            <a:graphicFrameLocks/>
          </p:cNvGraphicFramePr>
          <p:nvPr>
            <p:extLst>
              <p:ext uri="{D42A27DB-BD31-4B8C-83A1-F6EECF244321}">
                <p14:modId xmlns:p14="http://schemas.microsoft.com/office/powerpoint/2010/main" val="3881857054"/>
              </p:ext>
            </p:extLst>
          </p:nvPr>
        </p:nvGraphicFramePr>
        <p:xfrm>
          <a:off x="7283049" y="4302080"/>
          <a:ext cx="2940283" cy="229110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4805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b="1" dirty="0">
                <a:solidFill>
                  <a:schemeClr val="tx1"/>
                </a:solidFill>
              </a:rPr>
              <a:t>Total sales vary by region</a:t>
            </a:r>
            <a:r>
              <a:rPr lang="en-US" dirty="0">
                <a:solidFill>
                  <a:schemeClr val="tx1"/>
                </a:solidFill>
              </a:rPr>
              <a:t> — some regions contribute a significantly higher total revenue than others.</a:t>
            </a:r>
          </a:p>
          <a:p>
            <a:r>
              <a:rPr lang="en-US" dirty="0">
                <a:solidFill>
                  <a:schemeClr val="tx1"/>
                </a:solidFill>
              </a:rPr>
              <a:t>A region with </a:t>
            </a:r>
            <a:r>
              <a:rPr lang="en-US" b="1" dirty="0">
                <a:solidFill>
                  <a:schemeClr val="tx1"/>
                </a:solidFill>
              </a:rPr>
              <a:t>high total sales and high average sales</a:t>
            </a:r>
            <a:r>
              <a:rPr lang="en-US" dirty="0">
                <a:solidFill>
                  <a:schemeClr val="tx1"/>
                </a:solidFill>
              </a:rPr>
              <a:t> likely reflects strong customer spending and higher product value per transaction.</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b="1" dirty="0">
                <a:solidFill>
                  <a:schemeClr val="tx1"/>
                </a:solidFill>
              </a:rPr>
              <a:t>Top-performing regions</a:t>
            </a:r>
            <a:r>
              <a:rPr lang="en-US" dirty="0">
                <a:solidFill>
                  <a:schemeClr val="tx1"/>
                </a:solidFill>
              </a:rPr>
              <a:t> (with high total and average sales) should be reinforced with inventory, staff, and advanced promotions.</a:t>
            </a:r>
          </a:p>
          <a:p>
            <a:r>
              <a:rPr lang="en-US" dirty="0">
                <a:solidFill>
                  <a:schemeClr val="tx1"/>
                </a:solidFill>
              </a:rPr>
              <a:t>This query provides a </a:t>
            </a:r>
            <a:r>
              <a:rPr lang="en-US" b="1" dirty="0">
                <a:solidFill>
                  <a:schemeClr val="tx1"/>
                </a:solidFill>
              </a:rPr>
              <a:t>data-driven foundation</a:t>
            </a:r>
            <a:r>
              <a:rPr lang="en-US" dirty="0">
                <a:solidFill>
                  <a:schemeClr val="tx1"/>
                </a:solidFill>
              </a:rPr>
              <a:t> to optimize regional sales strategies and tailor business plans accordingly.</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25912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1.2</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2550335" y="1500148"/>
            <a:ext cx="8341896" cy="493991"/>
          </a:xfrm>
        </p:spPr>
        <p:style>
          <a:lnRef idx="2">
            <a:schemeClr val="dk1"/>
          </a:lnRef>
          <a:fillRef idx="1">
            <a:schemeClr val="lt1"/>
          </a:fillRef>
          <a:effectRef idx="0">
            <a:schemeClr val="dk1"/>
          </a:effectRef>
          <a:fontRef idx="minor">
            <a:schemeClr val="dk1"/>
          </a:fontRef>
        </p:style>
        <p:txBody>
          <a:bodyPr/>
          <a:lstStyle/>
          <a:p>
            <a:pPr algn="ctr"/>
            <a:r>
              <a:rPr lang="en-US" sz="2400" dirty="0"/>
              <a:t>Which product categories sell the most in each region?</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148144"/>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1858710" y="4155897"/>
            <a:ext cx="3065178" cy="2403909"/>
          </a:xfrm>
          <a:prstGeom prst="rect">
            <a:avLst/>
          </a:prstGeom>
        </p:spPr>
      </p:pic>
      <p:sp>
        <p:nvSpPr>
          <p:cNvPr id="11" name="TextBox 10">
            <a:extLst>
              <a:ext uri="{FF2B5EF4-FFF2-40B4-BE49-F238E27FC236}">
                <a16:creationId xmlns:a16="http://schemas.microsoft.com/office/drawing/2014/main" id="{56868A87-0679-4913-BB2F-96C2469B1589}"/>
              </a:ext>
            </a:extLst>
          </p:cNvPr>
          <p:cNvSpPr txBox="1"/>
          <p:nvPr/>
        </p:nvSpPr>
        <p:spPr>
          <a:xfrm>
            <a:off x="3048802" y="2447741"/>
            <a:ext cx="609760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a:t>
            </a:r>
            <a:r>
              <a:rPr lang="en-US" dirty="0" err="1"/>
              <a:t>transaction_region</a:t>
            </a:r>
            <a:r>
              <a:rPr lang="en-US" dirty="0"/>
              <a:t> as region,</a:t>
            </a:r>
          </a:p>
          <a:p>
            <a:r>
              <a:rPr lang="en-US" dirty="0" err="1"/>
              <a:t>product_category</a:t>
            </a:r>
            <a:r>
              <a:rPr lang="en-US" dirty="0"/>
              <a:t>, sum(</a:t>
            </a:r>
            <a:r>
              <a:rPr lang="en-US" dirty="0" err="1"/>
              <a:t>sales_amount</a:t>
            </a:r>
            <a:r>
              <a:rPr lang="en-US" dirty="0"/>
              <a:t>)as </a:t>
            </a:r>
            <a:r>
              <a:rPr lang="en-US" dirty="0" err="1"/>
              <a:t>category_sale</a:t>
            </a:r>
            <a:r>
              <a:rPr lang="en-US" dirty="0"/>
              <a:t> </a:t>
            </a:r>
          </a:p>
          <a:p>
            <a:r>
              <a:rPr lang="en-US" dirty="0"/>
              <a:t>from </a:t>
            </a:r>
            <a:r>
              <a:rPr lang="en-US" dirty="0" err="1"/>
              <a:t>combine_data_table</a:t>
            </a:r>
            <a:r>
              <a:rPr lang="en-US" dirty="0"/>
              <a:t> </a:t>
            </a:r>
          </a:p>
          <a:p>
            <a:r>
              <a:rPr lang="en-US" dirty="0"/>
              <a:t>group by </a:t>
            </a:r>
            <a:r>
              <a:rPr lang="en-US" dirty="0" err="1"/>
              <a:t>region,product_category</a:t>
            </a:r>
            <a:endParaRPr lang="en-US" dirty="0"/>
          </a:p>
          <a:p>
            <a:r>
              <a:rPr lang="en-US" dirty="0"/>
              <a:t>order by </a:t>
            </a:r>
            <a:r>
              <a:rPr lang="en-US" dirty="0" err="1"/>
              <a:t>region,category_sale</a:t>
            </a:r>
            <a:r>
              <a:rPr lang="en-US" dirty="0"/>
              <a:t> desc;</a:t>
            </a:r>
          </a:p>
        </p:txBody>
      </p:sp>
      <p:graphicFrame>
        <p:nvGraphicFramePr>
          <p:cNvPr id="12" name="Chart 11">
            <a:extLst>
              <a:ext uri="{FF2B5EF4-FFF2-40B4-BE49-F238E27FC236}">
                <a16:creationId xmlns:a16="http://schemas.microsoft.com/office/drawing/2014/main" id="{C7CBAA3D-875C-41E5-92C8-2354D62A35A5}"/>
              </a:ext>
            </a:extLst>
          </p:cNvPr>
          <p:cNvGraphicFramePr>
            <a:graphicFrameLocks/>
          </p:cNvGraphicFramePr>
          <p:nvPr>
            <p:extLst>
              <p:ext uri="{D42A27DB-BD31-4B8C-83A1-F6EECF244321}">
                <p14:modId xmlns:p14="http://schemas.microsoft.com/office/powerpoint/2010/main" val="2274763034"/>
              </p:ext>
            </p:extLst>
          </p:nvPr>
        </p:nvGraphicFramePr>
        <p:xfrm>
          <a:off x="6482468" y="4024117"/>
          <a:ext cx="4415146" cy="26188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232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b="1" dirty="0">
                <a:solidFill>
                  <a:schemeClr val="tx1"/>
                </a:solidFill>
              </a:rPr>
              <a:t>Top-selling product categories differ by region</a:t>
            </a:r>
            <a:r>
              <a:rPr lang="en-US" dirty="0">
                <a:solidFill>
                  <a:schemeClr val="tx1"/>
                </a:solidFill>
              </a:rPr>
              <a:t>, indicating varied customer preferences or demand patterns in different areas.</a:t>
            </a:r>
          </a:p>
          <a:p>
            <a:r>
              <a:rPr lang="en-US" dirty="0">
                <a:solidFill>
                  <a:schemeClr val="tx1"/>
                </a:solidFill>
              </a:rPr>
              <a:t>Some regions may have </a:t>
            </a:r>
            <a:r>
              <a:rPr lang="en-US" b="1" dirty="0">
                <a:solidFill>
                  <a:schemeClr val="tx1"/>
                </a:solidFill>
              </a:rPr>
              <a:t>a single dominant product category</a:t>
            </a:r>
            <a:r>
              <a:rPr lang="en-US" dirty="0">
                <a:solidFill>
                  <a:schemeClr val="tx1"/>
                </a:solidFill>
              </a:rPr>
              <a:t> that significantly outperforms others — a strong signal for inventory and marketing focus.</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b="1" dirty="0">
                <a:solidFill>
                  <a:schemeClr val="tx1"/>
                </a:solidFill>
              </a:rPr>
              <a:t>High-performing category-region combinations</a:t>
            </a:r>
            <a:r>
              <a:rPr lang="en-US" dirty="0">
                <a:solidFill>
                  <a:schemeClr val="tx1"/>
                </a:solidFill>
              </a:rPr>
              <a:t> should be prioritized for further investment or expansion.</a:t>
            </a:r>
          </a:p>
          <a:p>
            <a:r>
              <a:rPr lang="en-US" dirty="0">
                <a:solidFill>
                  <a:schemeClr val="tx1"/>
                </a:solidFill>
              </a:rPr>
              <a:t>Ultimately, this supports </a:t>
            </a:r>
            <a:r>
              <a:rPr lang="en-US" b="1" dirty="0">
                <a:solidFill>
                  <a:schemeClr val="tx1"/>
                </a:solidFill>
              </a:rPr>
              <a:t>data-driven regional product strategy</a:t>
            </a:r>
            <a:r>
              <a:rPr lang="en-US" dirty="0">
                <a:solidFill>
                  <a:schemeClr val="tx1"/>
                </a:solidFill>
              </a:rPr>
              <a:t> — improving customer satisfaction and maximizing sales potential.</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167108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2</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562994"/>
            <a:ext cx="10607400" cy="493991"/>
          </a:xfrm>
        </p:spPr>
        <p:style>
          <a:lnRef idx="2">
            <a:schemeClr val="dk1"/>
          </a:lnRef>
          <a:fillRef idx="1">
            <a:schemeClr val="lt1"/>
          </a:fillRef>
          <a:effectRef idx="0">
            <a:schemeClr val="dk1"/>
          </a:effectRef>
          <a:fontRef idx="minor">
            <a:schemeClr val="dk1"/>
          </a:fontRef>
        </p:style>
        <p:txBody>
          <a:bodyPr/>
          <a:lstStyle/>
          <a:p>
            <a:pPr algn="ctr"/>
            <a:r>
              <a:rPr lang="en-US" sz="2400" dirty="0"/>
              <a:t>What are the distinct product categories and their total number of transactions?</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1340609" y="4339767"/>
            <a:ext cx="4191218" cy="1894832"/>
          </a:xfrm>
          <a:prstGeom prst="rect">
            <a:avLst/>
          </a:prstGeom>
        </p:spPr>
      </p:pic>
      <p:sp>
        <p:nvSpPr>
          <p:cNvPr id="3" name="TextBox 2">
            <a:extLst>
              <a:ext uri="{FF2B5EF4-FFF2-40B4-BE49-F238E27FC236}">
                <a16:creationId xmlns:a16="http://schemas.microsoft.com/office/drawing/2014/main" id="{D2480148-CAE2-4964-8A92-B340F38C1102}"/>
              </a:ext>
            </a:extLst>
          </p:cNvPr>
          <p:cNvSpPr txBox="1"/>
          <p:nvPr/>
        </p:nvSpPr>
        <p:spPr>
          <a:xfrm>
            <a:off x="1982804" y="6400801"/>
            <a:ext cx="2637322" cy="369332"/>
          </a:xfrm>
          <a:prstGeom prst="rect">
            <a:avLst/>
          </a:prstGeom>
          <a:noFill/>
        </p:spPr>
        <p:txBody>
          <a:bodyPr wrap="square" rtlCol="0">
            <a:spAutoFit/>
          </a:bodyPr>
          <a:lstStyle/>
          <a:p>
            <a:pPr algn="ctr"/>
            <a:r>
              <a:rPr lang="en-IN" dirty="0" err="1"/>
              <a:t>transaction_region</a:t>
            </a:r>
            <a:r>
              <a:rPr lang="en-IN" dirty="0"/>
              <a:t> Table</a:t>
            </a:r>
          </a:p>
        </p:txBody>
      </p:sp>
      <p:sp>
        <p:nvSpPr>
          <p:cNvPr id="11" name="TextBox 10">
            <a:extLst>
              <a:ext uri="{FF2B5EF4-FFF2-40B4-BE49-F238E27FC236}">
                <a16:creationId xmlns:a16="http://schemas.microsoft.com/office/drawing/2014/main" id="{56868A87-0679-4913-BB2F-96C2469B1589}"/>
              </a:ext>
            </a:extLst>
          </p:cNvPr>
          <p:cNvSpPr txBox="1"/>
          <p:nvPr/>
        </p:nvSpPr>
        <p:spPr>
          <a:xfrm>
            <a:off x="3048802" y="2800614"/>
            <a:ext cx="609760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a:t>
            </a:r>
            <a:r>
              <a:rPr lang="en-US" dirty="0" err="1"/>
              <a:t>product_category</a:t>
            </a:r>
            <a:r>
              <a:rPr lang="en-US" dirty="0"/>
              <a:t>, COUNT(*) AS </a:t>
            </a:r>
            <a:r>
              <a:rPr lang="en-US" dirty="0" err="1"/>
              <a:t>total_transactions</a:t>
            </a:r>
            <a:r>
              <a:rPr lang="en-US" dirty="0"/>
              <a:t>  FROM </a:t>
            </a:r>
            <a:r>
              <a:rPr lang="en-US" dirty="0" err="1"/>
              <a:t>combine_data_tableGROUP</a:t>
            </a:r>
            <a:r>
              <a:rPr lang="en-US" dirty="0"/>
              <a:t> BY </a:t>
            </a:r>
            <a:r>
              <a:rPr lang="en-US" dirty="0" err="1"/>
              <a:t>product_category</a:t>
            </a:r>
            <a:r>
              <a:rPr lang="en-US" dirty="0"/>
              <a:t>;</a:t>
            </a:r>
          </a:p>
        </p:txBody>
      </p:sp>
      <p:graphicFrame>
        <p:nvGraphicFramePr>
          <p:cNvPr id="12" name="Chart 11">
            <a:extLst>
              <a:ext uri="{FF2B5EF4-FFF2-40B4-BE49-F238E27FC236}">
                <a16:creationId xmlns:a16="http://schemas.microsoft.com/office/drawing/2014/main" id="{A9387FC7-7ACA-4C7F-A47B-22D19F973270}"/>
              </a:ext>
            </a:extLst>
          </p:cNvPr>
          <p:cNvGraphicFramePr>
            <a:graphicFrameLocks/>
          </p:cNvGraphicFramePr>
          <p:nvPr>
            <p:extLst>
              <p:ext uri="{D42A27DB-BD31-4B8C-83A1-F6EECF244321}">
                <p14:modId xmlns:p14="http://schemas.microsoft.com/office/powerpoint/2010/main" val="135574296"/>
              </p:ext>
            </p:extLst>
          </p:nvPr>
        </p:nvGraphicFramePr>
        <p:xfrm>
          <a:off x="7004869" y="4062195"/>
          <a:ext cx="3353568" cy="23386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4331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dirty="0">
                <a:solidFill>
                  <a:schemeClr val="tx1"/>
                </a:solidFill>
              </a:rPr>
              <a:t>Some </a:t>
            </a:r>
            <a:r>
              <a:rPr lang="en-US" b="1" dirty="0">
                <a:solidFill>
                  <a:schemeClr val="tx1"/>
                </a:solidFill>
              </a:rPr>
              <a:t>product categories have a significantly higher number of transactions</a:t>
            </a:r>
            <a:r>
              <a:rPr lang="en-US" dirty="0">
                <a:solidFill>
                  <a:schemeClr val="tx1"/>
                </a:solidFill>
              </a:rPr>
              <a:t> than others, suggesting higher customer interest or faster-moving items.</a:t>
            </a:r>
          </a:p>
          <a:p>
            <a:r>
              <a:rPr lang="en-US" dirty="0">
                <a:solidFill>
                  <a:schemeClr val="tx1"/>
                </a:solidFill>
              </a:rPr>
              <a:t>Categories with </a:t>
            </a:r>
            <a:r>
              <a:rPr lang="en-US" b="1" dirty="0">
                <a:solidFill>
                  <a:schemeClr val="tx1"/>
                </a:solidFill>
              </a:rPr>
              <a:t>high transaction counts but potentially low sales value (from earlier queries)</a:t>
            </a:r>
            <a:r>
              <a:rPr lang="en-US" dirty="0">
                <a:solidFill>
                  <a:schemeClr val="tx1"/>
                </a:solidFill>
              </a:rPr>
              <a:t> could indicate low-cost or frequently purchased items.</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This analysis highlights </a:t>
            </a:r>
            <a:r>
              <a:rPr lang="en-US" b="1" dirty="0">
                <a:solidFill>
                  <a:schemeClr val="tx1"/>
                </a:solidFill>
              </a:rPr>
              <a:t>which product categories are most active in sales frequency</a:t>
            </a:r>
            <a:r>
              <a:rPr lang="en-US" dirty="0">
                <a:solidFill>
                  <a:schemeClr val="tx1"/>
                </a:solidFill>
              </a:rPr>
              <a:t>, giving insight into consumer purchasing behavior.</a:t>
            </a:r>
          </a:p>
          <a:p>
            <a:r>
              <a:rPr lang="en-US" b="1" dirty="0">
                <a:solidFill>
                  <a:schemeClr val="tx1"/>
                </a:solidFill>
              </a:rPr>
              <a:t>High-volume categories</a:t>
            </a:r>
            <a:r>
              <a:rPr lang="en-US" dirty="0">
                <a:solidFill>
                  <a:schemeClr val="tx1"/>
                </a:solidFill>
              </a:rPr>
              <a:t> may need more inventory, frequent restocking, or additional promotional support to sustain momentum.</a:t>
            </a:r>
          </a:p>
          <a:p>
            <a:endParaRPr lang="en-US" dirty="0">
              <a:solidFill>
                <a:schemeClr val="tx1"/>
              </a:solidFill>
            </a:endParaRP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16</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2512425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2.1</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562994"/>
            <a:ext cx="10607400" cy="493991"/>
          </a:xfrm>
        </p:spPr>
        <p:style>
          <a:lnRef idx="2">
            <a:schemeClr val="dk1"/>
          </a:lnRef>
          <a:fillRef idx="1">
            <a:schemeClr val="lt1"/>
          </a:fillRef>
          <a:effectRef idx="0">
            <a:schemeClr val="dk1"/>
          </a:effectRef>
          <a:fontRef idx="minor">
            <a:schemeClr val="dk1"/>
          </a:fontRef>
        </p:style>
        <p:txBody>
          <a:bodyPr/>
          <a:lstStyle/>
          <a:p>
            <a:pPr algn="ctr"/>
            <a:r>
              <a:rPr lang="en-US" sz="2400" dirty="0"/>
              <a:t>What is the total and average sales per </a:t>
            </a:r>
            <a:r>
              <a:rPr lang="en-US" sz="2400" dirty="0" err="1"/>
              <a:t>product_category</a:t>
            </a:r>
            <a:r>
              <a:rPr lang="en-US" sz="2400" dirty="0"/>
              <a:t>?</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1243391" y="4427599"/>
            <a:ext cx="4809167" cy="1734813"/>
          </a:xfrm>
          <a:prstGeom prst="rect">
            <a:avLst/>
          </a:prstGeom>
        </p:spPr>
      </p:pic>
      <p:sp>
        <p:nvSpPr>
          <p:cNvPr id="3" name="TextBox 2">
            <a:extLst>
              <a:ext uri="{FF2B5EF4-FFF2-40B4-BE49-F238E27FC236}">
                <a16:creationId xmlns:a16="http://schemas.microsoft.com/office/drawing/2014/main" id="{D2480148-CAE2-4964-8A92-B340F38C1102}"/>
              </a:ext>
            </a:extLst>
          </p:cNvPr>
          <p:cNvSpPr txBox="1"/>
          <p:nvPr/>
        </p:nvSpPr>
        <p:spPr>
          <a:xfrm>
            <a:off x="1982804" y="6400801"/>
            <a:ext cx="2637322" cy="369332"/>
          </a:xfrm>
          <a:prstGeom prst="rect">
            <a:avLst/>
          </a:prstGeom>
          <a:noFill/>
        </p:spPr>
        <p:txBody>
          <a:bodyPr wrap="square" rtlCol="0">
            <a:spAutoFit/>
          </a:bodyPr>
          <a:lstStyle/>
          <a:p>
            <a:pPr algn="ctr"/>
            <a:r>
              <a:rPr lang="en-IN" dirty="0" err="1"/>
              <a:t>transaction_region</a:t>
            </a:r>
            <a:r>
              <a:rPr lang="en-IN" dirty="0"/>
              <a:t> Table</a:t>
            </a:r>
          </a:p>
        </p:txBody>
      </p:sp>
      <p:sp>
        <p:nvSpPr>
          <p:cNvPr id="11" name="TextBox 10">
            <a:extLst>
              <a:ext uri="{FF2B5EF4-FFF2-40B4-BE49-F238E27FC236}">
                <a16:creationId xmlns:a16="http://schemas.microsoft.com/office/drawing/2014/main" id="{56868A87-0679-4913-BB2F-96C2469B1589}"/>
              </a:ext>
            </a:extLst>
          </p:cNvPr>
          <p:cNvSpPr txBox="1"/>
          <p:nvPr/>
        </p:nvSpPr>
        <p:spPr>
          <a:xfrm>
            <a:off x="2970997" y="2613334"/>
            <a:ext cx="609760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a:t>
            </a:r>
            <a:r>
              <a:rPr lang="en-US" dirty="0" err="1"/>
              <a:t>product_category</a:t>
            </a:r>
            <a:r>
              <a:rPr lang="en-US" dirty="0"/>
              <a:t> as category</a:t>
            </a:r>
          </a:p>
          <a:p>
            <a:r>
              <a:rPr lang="en-US" dirty="0"/>
              <a:t>sum(</a:t>
            </a:r>
            <a:r>
              <a:rPr lang="en-US" dirty="0" err="1"/>
              <a:t>sales_amount</a:t>
            </a:r>
            <a:r>
              <a:rPr lang="en-US" dirty="0"/>
              <a:t>) as </a:t>
            </a:r>
            <a:r>
              <a:rPr lang="en-US" dirty="0" err="1"/>
              <a:t>Total_sales</a:t>
            </a:r>
            <a:r>
              <a:rPr lang="en-US" dirty="0"/>
              <a:t>,</a:t>
            </a:r>
          </a:p>
          <a:p>
            <a:r>
              <a:rPr lang="en-US" dirty="0"/>
              <a:t>avg(</a:t>
            </a:r>
            <a:r>
              <a:rPr lang="en-US" dirty="0" err="1"/>
              <a:t>sales_amount</a:t>
            </a:r>
            <a:r>
              <a:rPr lang="en-US" dirty="0"/>
              <a:t>)as </a:t>
            </a:r>
            <a:r>
              <a:rPr lang="en-US" dirty="0" err="1"/>
              <a:t>Average_sales</a:t>
            </a:r>
            <a:endParaRPr lang="en-US" dirty="0"/>
          </a:p>
          <a:p>
            <a:r>
              <a:rPr lang="en-US" dirty="0"/>
              <a:t>from </a:t>
            </a:r>
            <a:r>
              <a:rPr lang="en-US" dirty="0" err="1"/>
              <a:t>combine_data_table</a:t>
            </a:r>
            <a:endParaRPr lang="en-US" dirty="0"/>
          </a:p>
          <a:p>
            <a:r>
              <a:rPr lang="en-US" dirty="0"/>
              <a:t>group by category order by </a:t>
            </a:r>
            <a:r>
              <a:rPr lang="en-US" dirty="0" err="1"/>
              <a:t>Total_sales,Average_sales</a:t>
            </a:r>
            <a:r>
              <a:rPr lang="en-US" dirty="0"/>
              <a:t>;</a:t>
            </a:r>
          </a:p>
        </p:txBody>
      </p:sp>
      <p:graphicFrame>
        <p:nvGraphicFramePr>
          <p:cNvPr id="13" name="Chart 12">
            <a:extLst>
              <a:ext uri="{FF2B5EF4-FFF2-40B4-BE49-F238E27FC236}">
                <a16:creationId xmlns:a16="http://schemas.microsoft.com/office/drawing/2014/main" id="{52CE0C5C-F76E-49A3-99F6-11E3F4572440}"/>
              </a:ext>
            </a:extLst>
          </p:cNvPr>
          <p:cNvGraphicFramePr>
            <a:graphicFrameLocks/>
          </p:cNvGraphicFramePr>
          <p:nvPr>
            <p:extLst>
              <p:ext uri="{D42A27DB-BD31-4B8C-83A1-F6EECF244321}">
                <p14:modId xmlns:p14="http://schemas.microsoft.com/office/powerpoint/2010/main" val="3016849260"/>
              </p:ext>
            </p:extLst>
          </p:nvPr>
        </p:nvGraphicFramePr>
        <p:xfrm>
          <a:off x="7216791" y="4278649"/>
          <a:ext cx="3141646" cy="20327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373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dirty="0">
                <a:solidFill>
                  <a:schemeClr val="tx1"/>
                </a:solidFill>
              </a:rPr>
              <a:t>Some product categories have </a:t>
            </a:r>
            <a:r>
              <a:rPr lang="en-US" b="1" dirty="0">
                <a:solidFill>
                  <a:schemeClr val="tx1"/>
                </a:solidFill>
              </a:rPr>
              <a:t>lower total sales</a:t>
            </a:r>
            <a:r>
              <a:rPr lang="en-US" dirty="0">
                <a:solidFill>
                  <a:schemeClr val="tx1"/>
                </a:solidFill>
              </a:rPr>
              <a:t> even if they have a relatively </a:t>
            </a:r>
            <a:r>
              <a:rPr lang="en-US" b="1" dirty="0">
                <a:solidFill>
                  <a:schemeClr val="tx1"/>
                </a:solidFill>
              </a:rPr>
              <a:t>high average sale per transaction</a:t>
            </a:r>
            <a:r>
              <a:rPr lang="en-US" dirty="0">
                <a:solidFill>
                  <a:schemeClr val="tx1"/>
                </a:solidFill>
              </a:rPr>
              <a:t>, which could mean they are high-ticket but less frequently purchased.</a:t>
            </a:r>
          </a:p>
          <a:p>
            <a:r>
              <a:rPr lang="en-US" dirty="0">
                <a:solidFill>
                  <a:schemeClr val="tx1"/>
                </a:solidFill>
              </a:rPr>
              <a:t>Categories appearing </a:t>
            </a:r>
            <a:r>
              <a:rPr lang="en-US" b="1" dirty="0">
                <a:solidFill>
                  <a:schemeClr val="tx1"/>
                </a:solidFill>
              </a:rPr>
              <a:t>at the bottom of the table (lowest total and average sales)</a:t>
            </a:r>
            <a:r>
              <a:rPr lang="en-US" dirty="0">
                <a:solidFill>
                  <a:schemeClr val="tx1"/>
                </a:solidFill>
              </a:rPr>
              <a:t> might be underperforming and need business attention.</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This analysis helps identify </a:t>
            </a:r>
            <a:r>
              <a:rPr lang="en-US" b="1" dirty="0">
                <a:solidFill>
                  <a:schemeClr val="tx1"/>
                </a:solidFill>
              </a:rPr>
              <a:t>top-performing product categories</a:t>
            </a:r>
            <a:r>
              <a:rPr lang="en-US" dirty="0">
                <a:solidFill>
                  <a:schemeClr val="tx1"/>
                </a:solidFill>
              </a:rPr>
              <a:t> both in terms of </a:t>
            </a:r>
            <a:r>
              <a:rPr lang="en-US" b="1" dirty="0">
                <a:solidFill>
                  <a:schemeClr val="tx1"/>
                </a:solidFill>
              </a:rPr>
              <a:t>total revenue</a:t>
            </a:r>
            <a:r>
              <a:rPr lang="en-US" dirty="0">
                <a:solidFill>
                  <a:schemeClr val="tx1"/>
                </a:solidFill>
              </a:rPr>
              <a:t> and </a:t>
            </a:r>
            <a:r>
              <a:rPr lang="en-US" b="1" dirty="0">
                <a:solidFill>
                  <a:schemeClr val="tx1"/>
                </a:solidFill>
              </a:rPr>
              <a:t>average value per transaction</a:t>
            </a:r>
            <a:r>
              <a:rPr lang="en-US" dirty="0">
                <a:solidFill>
                  <a:schemeClr val="tx1"/>
                </a:solidFill>
              </a:rPr>
              <a:t>.</a:t>
            </a:r>
          </a:p>
          <a:p>
            <a:r>
              <a:rPr lang="en-US" dirty="0">
                <a:solidFill>
                  <a:schemeClr val="tx1"/>
                </a:solidFill>
              </a:rPr>
              <a:t>The </a:t>
            </a:r>
            <a:r>
              <a:rPr lang="en-US" b="1" dirty="0">
                <a:solidFill>
                  <a:schemeClr val="tx1"/>
                </a:solidFill>
              </a:rPr>
              <a:t>combination of total and average sales</a:t>
            </a:r>
            <a:r>
              <a:rPr lang="en-US" dirty="0">
                <a:solidFill>
                  <a:schemeClr val="tx1"/>
                </a:solidFill>
              </a:rPr>
              <a:t> gives a fuller picture than just looking at one metric alone — guiding strategic product decisions.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18</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140567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2.2</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19</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562994"/>
            <a:ext cx="10607400" cy="493991"/>
          </a:xfrm>
        </p:spPr>
        <p:style>
          <a:lnRef idx="2">
            <a:schemeClr val="dk1"/>
          </a:lnRef>
          <a:fillRef idx="1">
            <a:schemeClr val="lt1"/>
          </a:fillRef>
          <a:effectRef idx="0">
            <a:schemeClr val="dk1"/>
          </a:effectRef>
          <a:fontRef idx="minor">
            <a:schemeClr val="dk1"/>
          </a:fontRef>
        </p:style>
        <p:txBody>
          <a:bodyPr/>
          <a:lstStyle/>
          <a:p>
            <a:pPr algn="ctr"/>
            <a:r>
              <a:rPr lang="en-US" sz="2400" dirty="0"/>
              <a:t>Which product category has the highest units sold?</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1645672" y="4367124"/>
            <a:ext cx="3499802" cy="1904487"/>
          </a:xfrm>
          <a:prstGeom prst="rect">
            <a:avLst/>
          </a:prstGeom>
        </p:spPr>
      </p:pic>
      <p:sp>
        <p:nvSpPr>
          <p:cNvPr id="3" name="TextBox 2">
            <a:extLst>
              <a:ext uri="{FF2B5EF4-FFF2-40B4-BE49-F238E27FC236}">
                <a16:creationId xmlns:a16="http://schemas.microsoft.com/office/drawing/2014/main" id="{D2480148-CAE2-4964-8A92-B340F38C1102}"/>
              </a:ext>
            </a:extLst>
          </p:cNvPr>
          <p:cNvSpPr txBox="1"/>
          <p:nvPr/>
        </p:nvSpPr>
        <p:spPr>
          <a:xfrm>
            <a:off x="1982804" y="6400801"/>
            <a:ext cx="2637322" cy="369332"/>
          </a:xfrm>
          <a:prstGeom prst="rect">
            <a:avLst/>
          </a:prstGeom>
          <a:noFill/>
        </p:spPr>
        <p:txBody>
          <a:bodyPr wrap="square" rtlCol="0">
            <a:spAutoFit/>
          </a:bodyPr>
          <a:lstStyle/>
          <a:p>
            <a:pPr algn="ctr"/>
            <a:r>
              <a:rPr lang="en-IN" dirty="0" err="1"/>
              <a:t>transaction_region</a:t>
            </a:r>
            <a:r>
              <a:rPr lang="en-IN" dirty="0"/>
              <a:t> Table</a:t>
            </a:r>
          </a:p>
        </p:txBody>
      </p:sp>
      <p:sp>
        <p:nvSpPr>
          <p:cNvPr id="11" name="TextBox 10">
            <a:extLst>
              <a:ext uri="{FF2B5EF4-FFF2-40B4-BE49-F238E27FC236}">
                <a16:creationId xmlns:a16="http://schemas.microsoft.com/office/drawing/2014/main" id="{56868A87-0679-4913-BB2F-96C2469B1589}"/>
              </a:ext>
            </a:extLst>
          </p:cNvPr>
          <p:cNvSpPr txBox="1"/>
          <p:nvPr/>
        </p:nvSpPr>
        <p:spPr>
          <a:xfrm>
            <a:off x="2970997" y="2613334"/>
            <a:ext cx="609760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a:t>
            </a:r>
            <a:r>
              <a:rPr lang="en-US" dirty="0" err="1"/>
              <a:t>product_category</a:t>
            </a:r>
            <a:r>
              <a:rPr lang="en-US" dirty="0"/>
              <a:t> as category </a:t>
            </a:r>
          </a:p>
          <a:p>
            <a:r>
              <a:rPr lang="en-US" dirty="0"/>
              <a:t>sum(</a:t>
            </a:r>
            <a:r>
              <a:rPr lang="en-US" dirty="0" err="1"/>
              <a:t>units_sold</a:t>
            </a:r>
            <a:r>
              <a:rPr lang="en-US" dirty="0"/>
              <a:t>) as </a:t>
            </a:r>
            <a:r>
              <a:rPr lang="en-US" dirty="0" err="1"/>
              <a:t>Total_Sold</a:t>
            </a:r>
            <a:endParaRPr lang="en-US" dirty="0"/>
          </a:p>
          <a:p>
            <a:r>
              <a:rPr lang="en-US" dirty="0"/>
              <a:t>from </a:t>
            </a:r>
            <a:r>
              <a:rPr lang="en-US" dirty="0" err="1"/>
              <a:t>combine_data_table</a:t>
            </a:r>
            <a:endParaRPr lang="en-US" dirty="0"/>
          </a:p>
          <a:p>
            <a:r>
              <a:rPr lang="en-US" dirty="0"/>
              <a:t>group by category</a:t>
            </a:r>
          </a:p>
          <a:p>
            <a:r>
              <a:rPr lang="en-US" dirty="0"/>
              <a:t>order by </a:t>
            </a:r>
            <a:r>
              <a:rPr lang="en-US" dirty="0" err="1"/>
              <a:t>Total_sold</a:t>
            </a:r>
            <a:r>
              <a:rPr lang="en-US" dirty="0"/>
              <a:t> desc;</a:t>
            </a:r>
          </a:p>
        </p:txBody>
      </p:sp>
      <p:graphicFrame>
        <p:nvGraphicFramePr>
          <p:cNvPr id="12" name="Chart 11">
            <a:extLst>
              <a:ext uri="{FF2B5EF4-FFF2-40B4-BE49-F238E27FC236}">
                <a16:creationId xmlns:a16="http://schemas.microsoft.com/office/drawing/2014/main" id="{DF6D95EF-2C2A-4FF3-8A5B-097B6A337165}"/>
              </a:ext>
            </a:extLst>
          </p:cNvPr>
          <p:cNvGraphicFramePr>
            <a:graphicFrameLocks/>
          </p:cNvGraphicFramePr>
          <p:nvPr>
            <p:extLst>
              <p:ext uri="{D42A27DB-BD31-4B8C-83A1-F6EECF244321}">
                <p14:modId xmlns:p14="http://schemas.microsoft.com/office/powerpoint/2010/main" val="3276280186"/>
              </p:ext>
            </p:extLst>
          </p:nvPr>
        </p:nvGraphicFramePr>
        <p:xfrm>
          <a:off x="6786780" y="4367124"/>
          <a:ext cx="3759548" cy="23148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0207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r>
              <a:rPr lang="en-GB" altLang="zh-CN" sz="3200" b="1" dirty="0"/>
              <a:t>overview of </a:t>
            </a:r>
            <a:r>
              <a:rPr lang="en-GB" altLang="zh-CN" sz="3200" b="1" dirty="0">
                <a:highlight>
                  <a:srgbClr val="FFFF00"/>
                </a:highlight>
              </a:rPr>
              <a:t>Transaction</a:t>
            </a:r>
            <a:r>
              <a:rPr lang="en-GB" altLang="zh-CN" sz="3200" b="1" dirty="0"/>
              <a:t> Dataset:</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pic>
        <p:nvPicPr>
          <p:cNvPr id="8" name="Picture 7">
            <a:extLst>
              <a:ext uri="{FF2B5EF4-FFF2-40B4-BE49-F238E27FC236}">
                <a16:creationId xmlns:a16="http://schemas.microsoft.com/office/drawing/2014/main" id="{7DA95901-DAED-4EE0-A5D9-09BC95ED121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2033" y="1916359"/>
            <a:ext cx="10578165" cy="4282309"/>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dirty="0">
                <a:solidFill>
                  <a:schemeClr val="tx1"/>
                </a:solidFill>
              </a:rPr>
              <a:t>Some product categories have sold </a:t>
            </a:r>
            <a:r>
              <a:rPr lang="en-US" b="1" dirty="0">
                <a:solidFill>
                  <a:schemeClr val="tx1"/>
                </a:solidFill>
              </a:rPr>
              <a:t>significantly more units</a:t>
            </a:r>
            <a:r>
              <a:rPr lang="en-US" dirty="0">
                <a:solidFill>
                  <a:schemeClr val="tx1"/>
                </a:solidFill>
              </a:rPr>
              <a:t> than others, indicating they are </a:t>
            </a:r>
            <a:r>
              <a:rPr lang="en-US" b="1" dirty="0">
                <a:solidFill>
                  <a:schemeClr val="tx1"/>
                </a:solidFill>
              </a:rPr>
              <a:t>in high demand</a:t>
            </a:r>
            <a:r>
              <a:rPr lang="en-US" dirty="0">
                <a:solidFill>
                  <a:schemeClr val="tx1"/>
                </a:solidFill>
              </a:rPr>
              <a:t>.</a:t>
            </a:r>
          </a:p>
          <a:p>
            <a:r>
              <a:rPr lang="en-US" dirty="0">
                <a:solidFill>
                  <a:schemeClr val="tx1"/>
                </a:solidFill>
              </a:rPr>
              <a:t>Categories at the top may contain </a:t>
            </a:r>
            <a:r>
              <a:rPr lang="en-US" b="1" dirty="0">
                <a:solidFill>
                  <a:schemeClr val="tx1"/>
                </a:solidFill>
              </a:rPr>
              <a:t>low-cost or frequently purchased items</a:t>
            </a:r>
            <a:r>
              <a:rPr lang="en-US" dirty="0">
                <a:solidFill>
                  <a:schemeClr val="tx1"/>
                </a:solidFill>
              </a:rPr>
              <a:t>, even if their total revenue is moderate.</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Product categories with high unit sales may be candidates for </a:t>
            </a:r>
            <a:r>
              <a:rPr lang="en-US" b="1" dirty="0">
                <a:solidFill>
                  <a:schemeClr val="tx1"/>
                </a:solidFill>
              </a:rPr>
              <a:t>bulk deals or promotions</a:t>
            </a:r>
            <a:r>
              <a:rPr lang="en-US" dirty="0">
                <a:solidFill>
                  <a:schemeClr val="tx1"/>
                </a:solidFill>
              </a:rPr>
              <a:t>, while those with low volume need deeper analysis (pricing, positioning, visibility).</a:t>
            </a:r>
          </a:p>
          <a:p>
            <a:r>
              <a:rPr lang="en-US" dirty="0">
                <a:solidFill>
                  <a:schemeClr val="tx1"/>
                </a:solidFill>
              </a:rPr>
              <a:t>Comparing </a:t>
            </a:r>
            <a:r>
              <a:rPr lang="en-US" b="1" dirty="0">
                <a:solidFill>
                  <a:schemeClr val="tx1"/>
                </a:solidFill>
              </a:rPr>
              <a:t>total units sold with sales amount</a:t>
            </a:r>
            <a:r>
              <a:rPr lang="en-US" dirty="0">
                <a:solidFill>
                  <a:schemeClr val="tx1"/>
                </a:solidFill>
              </a:rPr>
              <a:t> gives a powerful dual insight — </a:t>
            </a:r>
            <a:r>
              <a:rPr lang="en-US" b="1" dirty="0">
                <a:solidFill>
                  <a:schemeClr val="tx1"/>
                </a:solidFill>
              </a:rPr>
              <a:t>what sells the most</a:t>
            </a:r>
            <a:r>
              <a:rPr lang="en-US" dirty="0">
                <a:solidFill>
                  <a:schemeClr val="tx1"/>
                </a:solidFill>
              </a:rPr>
              <a:t> vs. </a:t>
            </a:r>
            <a:r>
              <a:rPr lang="en-US" b="1" dirty="0">
                <a:solidFill>
                  <a:schemeClr val="tx1"/>
                </a:solidFill>
              </a:rPr>
              <a:t>what earns the most</a:t>
            </a:r>
            <a:r>
              <a:rPr lang="en-US" dirty="0">
                <a:solidFill>
                  <a:schemeClr val="tx1"/>
                </a:solidFill>
              </a:rPr>
              <a: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20</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520762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2.3</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21</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562994"/>
            <a:ext cx="10607400" cy="493991"/>
          </a:xfrm>
        </p:spPr>
        <p:style>
          <a:lnRef idx="2">
            <a:schemeClr val="dk1"/>
          </a:lnRef>
          <a:fillRef idx="1">
            <a:schemeClr val="lt1"/>
          </a:fillRef>
          <a:effectRef idx="0">
            <a:schemeClr val="dk1"/>
          </a:effectRef>
          <a:fontRef idx="minor">
            <a:schemeClr val="dk1"/>
          </a:fontRef>
        </p:style>
        <p:txBody>
          <a:bodyPr/>
          <a:lstStyle/>
          <a:p>
            <a:pPr algn="ctr"/>
            <a:r>
              <a:rPr lang="en-US" sz="2400" dirty="0"/>
              <a:t>product category performs best in each region</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1327927" y="4581591"/>
            <a:ext cx="4109441" cy="1732582"/>
          </a:xfrm>
          <a:prstGeom prst="rect">
            <a:avLst/>
          </a:prstGeom>
        </p:spPr>
      </p:pic>
      <p:sp>
        <p:nvSpPr>
          <p:cNvPr id="3" name="TextBox 2">
            <a:extLst>
              <a:ext uri="{FF2B5EF4-FFF2-40B4-BE49-F238E27FC236}">
                <a16:creationId xmlns:a16="http://schemas.microsoft.com/office/drawing/2014/main" id="{D2480148-CAE2-4964-8A92-B340F38C1102}"/>
              </a:ext>
            </a:extLst>
          </p:cNvPr>
          <p:cNvSpPr txBox="1"/>
          <p:nvPr/>
        </p:nvSpPr>
        <p:spPr>
          <a:xfrm>
            <a:off x="1982804" y="6400801"/>
            <a:ext cx="2637322" cy="369332"/>
          </a:xfrm>
          <a:prstGeom prst="rect">
            <a:avLst/>
          </a:prstGeom>
          <a:noFill/>
        </p:spPr>
        <p:txBody>
          <a:bodyPr wrap="square" rtlCol="0">
            <a:spAutoFit/>
          </a:bodyPr>
          <a:lstStyle/>
          <a:p>
            <a:pPr algn="ctr"/>
            <a:r>
              <a:rPr lang="en-IN" dirty="0" err="1"/>
              <a:t>transaction_region</a:t>
            </a:r>
            <a:r>
              <a:rPr lang="en-IN" dirty="0"/>
              <a:t> Table</a:t>
            </a:r>
          </a:p>
        </p:txBody>
      </p:sp>
      <p:sp>
        <p:nvSpPr>
          <p:cNvPr id="11" name="TextBox 10">
            <a:extLst>
              <a:ext uri="{FF2B5EF4-FFF2-40B4-BE49-F238E27FC236}">
                <a16:creationId xmlns:a16="http://schemas.microsoft.com/office/drawing/2014/main" id="{56868A87-0679-4913-BB2F-96C2469B1589}"/>
              </a:ext>
            </a:extLst>
          </p:cNvPr>
          <p:cNvSpPr txBox="1"/>
          <p:nvPr/>
        </p:nvSpPr>
        <p:spPr>
          <a:xfrm>
            <a:off x="2970997" y="2613334"/>
            <a:ext cx="609760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select </a:t>
            </a:r>
            <a:r>
              <a:rPr lang="en-US" dirty="0" err="1"/>
              <a:t>product_category,transaction_region</a:t>
            </a:r>
            <a:r>
              <a:rPr lang="en-US" dirty="0"/>
              <a:t>, sum(</a:t>
            </a:r>
            <a:r>
              <a:rPr lang="en-US" dirty="0" err="1"/>
              <a:t>sales_amount</a:t>
            </a:r>
            <a:r>
              <a:rPr lang="en-US" dirty="0"/>
              <a:t>) as </a:t>
            </a:r>
            <a:r>
              <a:rPr lang="en-US" dirty="0" err="1"/>
              <a:t>Total_sales</a:t>
            </a:r>
            <a:r>
              <a:rPr lang="en-US" dirty="0"/>
              <a:t> </a:t>
            </a:r>
          </a:p>
          <a:p>
            <a:r>
              <a:rPr lang="en-US" dirty="0"/>
              <a:t>from </a:t>
            </a:r>
            <a:r>
              <a:rPr lang="en-US" dirty="0" err="1"/>
              <a:t>combine_data_table</a:t>
            </a:r>
            <a:r>
              <a:rPr lang="en-US" dirty="0"/>
              <a:t> </a:t>
            </a:r>
          </a:p>
          <a:p>
            <a:r>
              <a:rPr lang="en-US" dirty="0"/>
              <a:t>group by </a:t>
            </a:r>
            <a:r>
              <a:rPr lang="en-US" dirty="0" err="1"/>
              <a:t>product_category,transaction_region</a:t>
            </a:r>
            <a:r>
              <a:rPr lang="en-US" dirty="0"/>
              <a:t> </a:t>
            </a:r>
          </a:p>
          <a:p>
            <a:r>
              <a:rPr lang="en-US" dirty="0"/>
              <a:t>order by </a:t>
            </a:r>
            <a:r>
              <a:rPr lang="en-US" dirty="0" err="1"/>
              <a:t>transaction_region,Total_sales</a:t>
            </a:r>
            <a:r>
              <a:rPr lang="en-US" dirty="0"/>
              <a:t>;</a:t>
            </a:r>
          </a:p>
        </p:txBody>
      </p:sp>
      <p:graphicFrame>
        <p:nvGraphicFramePr>
          <p:cNvPr id="13" name="Chart 12">
            <a:extLst>
              <a:ext uri="{FF2B5EF4-FFF2-40B4-BE49-F238E27FC236}">
                <a16:creationId xmlns:a16="http://schemas.microsoft.com/office/drawing/2014/main" id="{E4F5365D-05C9-4A88-A11C-28E03A6EF1D8}"/>
              </a:ext>
            </a:extLst>
          </p:cNvPr>
          <p:cNvGraphicFramePr>
            <a:graphicFrameLocks/>
          </p:cNvGraphicFramePr>
          <p:nvPr>
            <p:extLst>
              <p:ext uri="{D42A27DB-BD31-4B8C-83A1-F6EECF244321}">
                <p14:modId xmlns:p14="http://schemas.microsoft.com/office/powerpoint/2010/main" val="3392636251"/>
              </p:ext>
            </p:extLst>
          </p:nvPr>
        </p:nvGraphicFramePr>
        <p:xfrm>
          <a:off x="7178876" y="4293784"/>
          <a:ext cx="3428164" cy="23590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53798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b="1" dirty="0">
                <a:solidFill>
                  <a:schemeClr val="tx1"/>
                </a:solidFill>
              </a:rPr>
              <a:t>Sales contribution of the same product category varies by region</a:t>
            </a:r>
            <a:r>
              <a:rPr lang="en-US" dirty="0">
                <a:solidFill>
                  <a:schemeClr val="tx1"/>
                </a:solidFill>
              </a:rPr>
              <a:t>, indicating that customer preferences are region-specific.</a:t>
            </a:r>
          </a:p>
          <a:p>
            <a:r>
              <a:rPr lang="en-US" dirty="0">
                <a:solidFill>
                  <a:schemeClr val="tx1"/>
                </a:solidFill>
              </a:rPr>
              <a:t>In each region, </a:t>
            </a:r>
            <a:r>
              <a:rPr lang="en-US" b="1" dirty="0">
                <a:solidFill>
                  <a:schemeClr val="tx1"/>
                </a:solidFill>
              </a:rPr>
              <a:t>one or two product categories dominate total sales</a:t>
            </a:r>
            <a:r>
              <a:rPr lang="en-US" dirty="0">
                <a:solidFill>
                  <a:schemeClr val="tx1"/>
                </a:solidFill>
              </a:rPr>
              <a:t>, suggesting they align best with local demand.</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This query provides a </a:t>
            </a:r>
            <a:r>
              <a:rPr lang="en-US" b="1" dirty="0">
                <a:solidFill>
                  <a:schemeClr val="tx1"/>
                </a:solidFill>
              </a:rPr>
              <a:t>multi-dimensional view</a:t>
            </a:r>
            <a:r>
              <a:rPr lang="en-US" dirty="0">
                <a:solidFill>
                  <a:schemeClr val="tx1"/>
                </a:solidFill>
              </a:rPr>
              <a:t> of how product categories perform across different regions.</a:t>
            </a:r>
          </a:p>
          <a:p>
            <a:r>
              <a:rPr lang="en-US" dirty="0">
                <a:solidFill>
                  <a:schemeClr val="tx1"/>
                </a:solidFill>
              </a:rPr>
              <a:t>This type of grouped insight supports </a:t>
            </a:r>
            <a:r>
              <a:rPr lang="en-US" b="1" dirty="0">
                <a:solidFill>
                  <a:schemeClr val="tx1"/>
                </a:solidFill>
              </a:rPr>
              <a:t>localized marketing, smarter stocking decisions</a:t>
            </a:r>
            <a:r>
              <a:rPr lang="en-US" dirty="0">
                <a:solidFill>
                  <a:schemeClr val="tx1"/>
                </a:solidFill>
              </a:rPr>
              <a:t>, and </a:t>
            </a:r>
            <a:r>
              <a:rPr lang="en-US" b="1" dirty="0">
                <a:solidFill>
                  <a:schemeClr val="tx1"/>
                </a:solidFill>
              </a:rPr>
              <a:t>targeted product focus</a:t>
            </a:r>
            <a:r>
              <a:rPr lang="en-US" dirty="0">
                <a:solidFill>
                  <a:schemeClr val="tx1"/>
                </a:solidFill>
              </a:rPr>
              <a:t>.</a:t>
            </a:r>
          </a:p>
          <a:p>
            <a:endParaRPr lang="en-US" dirty="0">
              <a:solidFill>
                <a:schemeClr val="tx1"/>
              </a:solidFill>
            </a:endParaRP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22</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
        <p:nvSpPr>
          <p:cNvPr id="7" name="Rectangle 2">
            <a:extLst>
              <a:ext uri="{FF2B5EF4-FFF2-40B4-BE49-F238E27FC236}">
                <a16:creationId xmlns:a16="http://schemas.microsoft.com/office/drawing/2014/main" id="{0C74E340-BC12-48B3-AA87-5B1870FCCD4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This query provides a </a:t>
            </a:r>
            <a:r>
              <a:rPr kumimoji="0" lang="en-US" altLang="en-US" sz="1800" b="1" i="0" u="none" strike="noStrike" cap="none" normalizeH="0" baseline="0">
                <a:ln>
                  <a:noFill/>
                </a:ln>
                <a:solidFill>
                  <a:schemeClr val="tx1"/>
                </a:solidFill>
                <a:effectLst/>
                <a:latin typeface="Arial" panose="020B0604020202020204" pitchFamily="34" charset="0"/>
              </a:rPr>
              <a:t>multi-dimensional view</a:t>
            </a:r>
            <a:r>
              <a:rPr kumimoji="0" lang="en-US" altLang="en-US" sz="1800" b="0" i="0" u="none" strike="noStrike" cap="none" normalizeH="0" baseline="0">
                <a:ln>
                  <a:noFill/>
                </a:ln>
                <a:solidFill>
                  <a:schemeClr val="tx1"/>
                </a:solidFill>
                <a:effectLst/>
                <a:latin typeface="Arial" panose="020B0604020202020204" pitchFamily="34" charset="0"/>
              </a:rPr>
              <a:t> of how product categories perform across different regions.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94ED1E18-AC2D-40BF-8F5E-DBA64AD665A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This query provides a </a:t>
            </a:r>
            <a:r>
              <a:rPr kumimoji="0" lang="en-US" altLang="en-US" sz="1800" b="1" i="0" u="none" strike="noStrike" cap="none" normalizeH="0" baseline="0">
                <a:ln>
                  <a:noFill/>
                </a:ln>
                <a:solidFill>
                  <a:schemeClr val="tx1"/>
                </a:solidFill>
                <a:effectLst/>
                <a:latin typeface="Arial" panose="020B0604020202020204" pitchFamily="34" charset="0"/>
              </a:rPr>
              <a:t>multi-dimensional view</a:t>
            </a:r>
            <a:r>
              <a:rPr kumimoji="0" lang="en-US" altLang="en-US" sz="1800" b="0" i="0" u="none" strike="noStrike" cap="none" normalizeH="0" baseline="0">
                <a:ln>
                  <a:noFill/>
                </a:ln>
                <a:solidFill>
                  <a:schemeClr val="tx1"/>
                </a:solidFill>
                <a:effectLst/>
                <a:latin typeface="Arial" panose="020B0604020202020204" pitchFamily="34" charset="0"/>
              </a:rPr>
              <a:t> of how product categories perform across different regions.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8604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2.4</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23</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562994"/>
            <a:ext cx="10607400" cy="493991"/>
          </a:xfrm>
        </p:spPr>
        <p:style>
          <a:lnRef idx="2">
            <a:schemeClr val="dk1"/>
          </a:lnRef>
          <a:fillRef idx="1">
            <a:schemeClr val="lt1"/>
          </a:fillRef>
          <a:effectRef idx="0">
            <a:schemeClr val="dk1"/>
          </a:effectRef>
          <a:fontRef idx="minor">
            <a:schemeClr val="dk1"/>
          </a:fontRef>
        </p:style>
        <p:txBody>
          <a:bodyPr/>
          <a:lstStyle/>
          <a:p>
            <a:pPr algn="ctr"/>
            <a:r>
              <a:rPr lang="en-US" sz="2400" dirty="0"/>
              <a:t>Which customer gender prefers which product categories?</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1795109" y="4394133"/>
            <a:ext cx="3893249" cy="1971646"/>
          </a:xfrm>
          <a:prstGeom prst="rect">
            <a:avLst/>
          </a:prstGeom>
        </p:spPr>
      </p:pic>
      <p:sp>
        <p:nvSpPr>
          <p:cNvPr id="11" name="TextBox 10">
            <a:extLst>
              <a:ext uri="{FF2B5EF4-FFF2-40B4-BE49-F238E27FC236}">
                <a16:creationId xmlns:a16="http://schemas.microsoft.com/office/drawing/2014/main" id="{56868A87-0679-4913-BB2F-96C2469B1589}"/>
              </a:ext>
            </a:extLst>
          </p:cNvPr>
          <p:cNvSpPr txBox="1"/>
          <p:nvPr/>
        </p:nvSpPr>
        <p:spPr>
          <a:xfrm>
            <a:off x="2970997" y="2613334"/>
            <a:ext cx="609760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a:t>
            </a:r>
            <a:r>
              <a:rPr lang="en-US" dirty="0" err="1"/>
              <a:t>product_category</a:t>
            </a:r>
            <a:r>
              <a:rPr lang="en-US" dirty="0"/>
              <a:t> as </a:t>
            </a:r>
            <a:r>
              <a:rPr lang="en-US" dirty="0" err="1"/>
              <a:t>category,gender</a:t>
            </a:r>
            <a:r>
              <a:rPr lang="en-US" dirty="0"/>
              <a:t> </a:t>
            </a:r>
          </a:p>
          <a:p>
            <a:r>
              <a:rPr lang="en-US" dirty="0"/>
              <a:t>count(*) as </a:t>
            </a:r>
            <a:r>
              <a:rPr lang="en-US" dirty="0" err="1"/>
              <a:t>count_gender</a:t>
            </a:r>
            <a:endParaRPr lang="en-US" dirty="0"/>
          </a:p>
          <a:p>
            <a:r>
              <a:rPr lang="en-US" dirty="0"/>
              <a:t>from </a:t>
            </a:r>
            <a:r>
              <a:rPr lang="en-US" dirty="0" err="1"/>
              <a:t>combine_data_table</a:t>
            </a:r>
            <a:endParaRPr lang="en-US" dirty="0"/>
          </a:p>
          <a:p>
            <a:r>
              <a:rPr lang="en-US" dirty="0"/>
              <a:t>group by </a:t>
            </a:r>
            <a:r>
              <a:rPr lang="en-US" dirty="0" err="1"/>
              <a:t>category,gender</a:t>
            </a:r>
            <a:endParaRPr lang="en-US" dirty="0"/>
          </a:p>
          <a:p>
            <a:r>
              <a:rPr lang="en-US" dirty="0"/>
              <a:t>order by </a:t>
            </a:r>
            <a:r>
              <a:rPr lang="en-US" dirty="0" err="1"/>
              <a:t>gender,count_gender</a:t>
            </a:r>
            <a:r>
              <a:rPr lang="en-US" dirty="0"/>
              <a:t>;</a:t>
            </a:r>
          </a:p>
        </p:txBody>
      </p:sp>
      <p:graphicFrame>
        <p:nvGraphicFramePr>
          <p:cNvPr id="12" name="Chart 11">
            <a:extLst>
              <a:ext uri="{FF2B5EF4-FFF2-40B4-BE49-F238E27FC236}">
                <a16:creationId xmlns:a16="http://schemas.microsoft.com/office/drawing/2014/main" id="{AC8AFE51-FB7B-46A1-B7A2-EE3C3A75292C}"/>
              </a:ext>
            </a:extLst>
          </p:cNvPr>
          <p:cNvGraphicFramePr>
            <a:graphicFrameLocks/>
          </p:cNvGraphicFramePr>
          <p:nvPr>
            <p:extLst>
              <p:ext uri="{D42A27DB-BD31-4B8C-83A1-F6EECF244321}">
                <p14:modId xmlns:p14="http://schemas.microsoft.com/office/powerpoint/2010/main" val="2462024205"/>
              </p:ext>
            </p:extLst>
          </p:nvPr>
        </p:nvGraphicFramePr>
        <p:xfrm>
          <a:off x="6804647" y="4308692"/>
          <a:ext cx="3498850" cy="22447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354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b="1" dirty="0">
                <a:solidFill>
                  <a:schemeClr val="tx1"/>
                </a:solidFill>
              </a:rPr>
              <a:t>Certain product categories show higher engagement from a specific gender</a:t>
            </a:r>
            <a:r>
              <a:rPr lang="en-US" dirty="0">
                <a:solidFill>
                  <a:schemeClr val="tx1"/>
                </a:solidFill>
              </a:rPr>
              <a:t>, indicating </a:t>
            </a:r>
            <a:r>
              <a:rPr lang="en-US" b="1" dirty="0">
                <a:solidFill>
                  <a:schemeClr val="tx1"/>
                </a:solidFill>
              </a:rPr>
              <a:t>clear preference patterns</a:t>
            </a:r>
            <a:r>
              <a:rPr lang="en-US" dirty="0">
                <a:solidFill>
                  <a:schemeClr val="tx1"/>
                </a:solidFill>
              </a:rPr>
              <a:t>.</a:t>
            </a:r>
          </a:p>
          <a:p>
            <a:r>
              <a:rPr lang="en-US" b="1" dirty="0">
                <a:solidFill>
                  <a:schemeClr val="tx1"/>
                </a:solidFill>
              </a:rPr>
              <a:t>Some categories have a balanced count across genders</a:t>
            </a:r>
            <a:r>
              <a:rPr lang="en-US" dirty="0">
                <a:solidFill>
                  <a:schemeClr val="tx1"/>
                </a:solidFill>
              </a:rPr>
              <a:t>, which may suggest broader appeal.</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This query helps identify </a:t>
            </a:r>
            <a:r>
              <a:rPr lang="en-US" b="1" dirty="0">
                <a:solidFill>
                  <a:schemeClr val="tx1"/>
                </a:solidFill>
              </a:rPr>
              <a:t>which product categories are most popular among males vs. females</a:t>
            </a:r>
            <a:r>
              <a:rPr lang="en-US" dirty="0">
                <a:solidFill>
                  <a:schemeClr val="tx1"/>
                </a:solidFill>
              </a:rPr>
              <a:t>.</a:t>
            </a:r>
          </a:p>
          <a:p>
            <a:r>
              <a:rPr lang="en-US" dirty="0">
                <a:solidFill>
                  <a:schemeClr val="tx1"/>
                </a:solidFill>
              </a:rPr>
              <a:t>If well used, this analysis supports </a:t>
            </a:r>
            <a:r>
              <a:rPr lang="en-US" b="1" dirty="0">
                <a:solidFill>
                  <a:schemeClr val="tx1"/>
                </a:solidFill>
              </a:rPr>
              <a:t>inclusive marketing</a:t>
            </a:r>
            <a:r>
              <a:rPr lang="en-US" dirty="0">
                <a:solidFill>
                  <a:schemeClr val="tx1"/>
                </a:solidFill>
              </a:rPr>
              <a:t>, better product positioning, and </a:t>
            </a:r>
            <a:r>
              <a:rPr lang="en-US" b="1" dirty="0">
                <a:solidFill>
                  <a:schemeClr val="tx1"/>
                </a:solidFill>
              </a:rPr>
              <a:t>higher conversion rates by audience segment</a:t>
            </a:r>
            <a:r>
              <a:rPr lang="en-US" dirty="0">
                <a:solidFill>
                  <a:schemeClr val="tx1"/>
                </a:solidFill>
              </a:rPr>
              <a: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24</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3053226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a:t>
            </a:r>
            <a:r>
              <a:rPr lang="en-GB" altLang="en-US" sz="3200" dirty="0">
                <a:solidFill>
                  <a:schemeClr val="tx1"/>
                </a:solidFill>
              </a:rPr>
              <a:t>3</a:t>
            </a:r>
            <a:endParaRPr lang="en-GB" altLang="en-US" sz="3200" dirty="0">
              <a:solidFill>
                <a:schemeClr val="tx1"/>
              </a:solidFill>
              <a:latin typeface="+mj-lt"/>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25</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562994"/>
            <a:ext cx="10607400" cy="493991"/>
          </a:xfrm>
        </p:spPr>
        <p:style>
          <a:lnRef idx="2">
            <a:schemeClr val="dk1"/>
          </a:lnRef>
          <a:fillRef idx="1">
            <a:schemeClr val="lt1"/>
          </a:fillRef>
          <a:effectRef idx="0">
            <a:schemeClr val="dk1"/>
          </a:effectRef>
          <a:fontRef idx="minor">
            <a:schemeClr val="dk1"/>
          </a:fontRef>
        </p:style>
        <p:txBody>
          <a:bodyPr/>
          <a:lstStyle/>
          <a:p>
            <a:pPr algn="ctr"/>
            <a:r>
              <a:rPr lang="en-US" sz="2400" dirty="0"/>
              <a:t> What is the gender distribution of customers?</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1621854" y="4600542"/>
            <a:ext cx="4372548" cy="1388927"/>
          </a:xfrm>
          <a:prstGeom prst="rect">
            <a:avLst/>
          </a:prstGeom>
        </p:spPr>
      </p:pic>
      <p:sp>
        <p:nvSpPr>
          <p:cNvPr id="11" name="TextBox 10">
            <a:extLst>
              <a:ext uri="{FF2B5EF4-FFF2-40B4-BE49-F238E27FC236}">
                <a16:creationId xmlns:a16="http://schemas.microsoft.com/office/drawing/2014/main" id="{56868A87-0679-4913-BB2F-96C2469B1589}"/>
              </a:ext>
            </a:extLst>
          </p:cNvPr>
          <p:cNvSpPr txBox="1"/>
          <p:nvPr/>
        </p:nvSpPr>
        <p:spPr>
          <a:xfrm>
            <a:off x="2970997" y="2826082"/>
            <a:ext cx="609760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gender, COUNT(*) AS </a:t>
            </a:r>
            <a:r>
              <a:rPr lang="en-US" dirty="0" err="1"/>
              <a:t>total_customers</a:t>
            </a:r>
            <a:endParaRPr lang="en-US" dirty="0"/>
          </a:p>
          <a:p>
            <a:r>
              <a:rPr lang="en-US" dirty="0"/>
              <a:t>FROM </a:t>
            </a:r>
            <a:r>
              <a:rPr lang="en-US" dirty="0" err="1"/>
              <a:t>combine_data_table</a:t>
            </a:r>
            <a:endParaRPr lang="en-US" dirty="0"/>
          </a:p>
          <a:p>
            <a:r>
              <a:rPr lang="en-US" dirty="0"/>
              <a:t>GROUP BY gender;</a:t>
            </a:r>
          </a:p>
        </p:txBody>
      </p:sp>
      <p:graphicFrame>
        <p:nvGraphicFramePr>
          <p:cNvPr id="10" name="Chart 9">
            <a:extLst>
              <a:ext uri="{FF2B5EF4-FFF2-40B4-BE49-F238E27FC236}">
                <a16:creationId xmlns:a16="http://schemas.microsoft.com/office/drawing/2014/main" id="{F60BA2F6-39E4-451F-9387-FBA49287D01E}"/>
              </a:ext>
            </a:extLst>
          </p:cNvPr>
          <p:cNvGraphicFramePr>
            <a:graphicFrameLocks/>
          </p:cNvGraphicFramePr>
          <p:nvPr>
            <p:extLst>
              <p:ext uri="{D42A27DB-BD31-4B8C-83A1-F6EECF244321}">
                <p14:modId xmlns:p14="http://schemas.microsoft.com/office/powerpoint/2010/main" val="2375956044"/>
              </p:ext>
            </p:extLst>
          </p:nvPr>
        </p:nvGraphicFramePr>
        <p:xfrm>
          <a:off x="7482241" y="4521104"/>
          <a:ext cx="2914650" cy="18446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9161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dirty="0">
                <a:solidFill>
                  <a:schemeClr val="tx1"/>
                </a:solidFill>
              </a:rPr>
              <a:t>One gender (e.g., </a:t>
            </a:r>
            <a:r>
              <a:rPr lang="en-US" b="1" dirty="0">
                <a:solidFill>
                  <a:schemeClr val="tx1"/>
                </a:solidFill>
              </a:rPr>
              <a:t>male or female</a:t>
            </a:r>
            <a:r>
              <a:rPr lang="en-US" dirty="0">
                <a:solidFill>
                  <a:schemeClr val="tx1"/>
                </a:solidFill>
              </a:rPr>
              <a:t>) may have </a:t>
            </a:r>
            <a:r>
              <a:rPr lang="en-US" b="1" dirty="0">
                <a:solidFill>
                  <a:schemeClr val="tx1"/>
                </a:solidFill>
              </a:rPr>
              <a:t>more transactions</a:t>
            </a:r>
            <a:r>
              <a:rPr lang="en-US" dirty="0">
                <a:solidFill>
                  <a:schemeClr val="tx1"/>
                </a:solidFill>
              </a:rPr>
              <a:t>, indicating higher participation or engagement in the dataset.</a:t>
            </a:r>
          </a:p>
          <a:p>
            <a:r>
              <a:rPr lang="en-US" dirty="0">
                <a:solidFill>
                  <a:schemeClr val="tx1"/>
                </a:solidFill>
              </a:rPr>
              <a:t>If the gender distribution is </a:t>
            </a:r>
            <a:r>
              <a:rPr lang="en-US" b="1" dirty="0">
                <a:solidFill>
                  <a:schemeClr val="tx1"/>
                </a:solidFill>
              </a:rPr>
              <a:t>balanced</a:t>
            </a:r>
            <a:r>
              <a:rPr lang="en-US" dirty="0">
                <a:solidFill>
                  <a:schemeClr val="tx1"/>
                </a:solidFill>
              </a:rPr>
              <a:t>, it reflects a </a:t>
            </a:r>
            <a:r>
              <a:rPr lang="en-US" b="1" dirty="0">
                <a:solidFill>
                  <a:schemeClr val="tx1"/>
                </a:solidFill>
              </a:rPr>
              <a:t>broadly targeted customer base</a:t>
            </a:r>
            <a:r>
              <a:rPr lang="en-US" dirty="0">
                <a:solidFill>
                  <a:schemeClr val="tx1"/>
                </a:solidFill>
              </a:rPr>
              <a:t>.</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This analysis gives a </a:t>
            </a:r>
            <a:r>
              <a:rPr lang="en-US" b="1" dirty="0">
                <a:solidFill>
                  <a:schemeClr val="tx1"/>
                </a:solidFill>
              </a:rPr>
              <a:t>quick snapshot of customer activity by gender</a:t>
            </a:r>
            <a:r>
              <a:rPr lang="en-US" dirty="0">
                <a:solidFill>
                  <a:schemeClr val="tx1"/>
                </a:solidFill>
              </a:rPr>
              <a:t>.</a:t>
            </a:r>
          </a:p>
          <a:p>
            <a:r>
              <a:rPr lang="en-US" dirty="0">
                <a:solidFill>
                  <a:schemeClr val="tx1"/>
                </a:solidFill>
              </a:rPr>
              <a:t>It’s a valuable input for further segmentation — combining with </a:t>
            </a:r>
            <a:r>
              <a:rPr lang="en-US" b="1" dirty="0">
                <a:solidFill>
                  <a:schemeClr val="tx1"/>
                </a:solidFill>
              </a:rPr>
              <a:t>age, income, region, or product category</a:t>
            </a:r>
            <a:r>
              <a:rPr lang="en-US" dirty="0">
                <a:solidFill>
                  <a:schemeClr val="tx1"/>
                </a:solidFill>
              </a:rPr>
              <a:t> can produce even deeper insights.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26</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3275140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a:t>
            </a:r>
            <a:r>
              <a:rPr lang="en-GB" altLang="en-US" sz="3200" dirty="0">
                <a:solidFill>
                  <a:schemeClr val="tx1"/>
                </a:solidFill>
              </a:rPr>
              <a:t>3.1</a:t>
            </a:r>
            <a:endParaRPr lang="en-GB" altLang="en-US" sz="3200" dirty="0">
              <a:solidFill>
                <a:schemeClr val="tx1"/>
              </a:solidFill>
              <a:latin typeface="+mj-lt"/>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27</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562994"/>
            <a:ext cx="10607400" cy="493991"/>
          </a:xfrm>
        </p:spPr>
        <p:style>
          <a:lnRef idx="2">
            <a:schemeClr val="dk1"/>
          </a:lnRef>
          <a:fillRef idx="1">
            <a:schemeClr val="lt1"/>
          </a:fillRef>
          <a:effectRef idx="0">
            <a:schemeClr val="dk1"/>
          </a:effectRef>
          <a:fontRef idx="minor">
            <a:schemeClr val="dk1"/>
          </a:fontRef>
        </p:style>
        <p:txBody>
          <a:bodyPr/>
          <a:lstStyle/>
          <a:p>
            <a:pPr algn="ctr"/>
            <a:r>
              <a:rPr lang="en-US" sz="2400" dirty="0"/>
              <a:t>What is the average age and </a:t>
            </a:r>
            <a:r>
              <a:rPr lang="en-US" sz="2400" dirty="0" err="1"/>
              <a:t>units_sold</a:t>
            </a:r>
            <a:r>
              <a:rPr lang="en-US" sz="2400" dirty="0"/>
              <a:t> of customers by gender?</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755536" y="4758169"/>
            <a:ext cx="6717724" cy="1363498"/>
          </a:xfrm>
          <a:prstGeom prst="rect">
            <a:avLst/>
          </a:prstGeom>
        </p:spPr>
      </p:pic>
      <p:sp>
        <p:nvSpPr>
          <p:cNvPr id="11" name="TextBox 10">
            <a:extLst>
              <a:ext uri="{FF2B5EF4-FFF2-40B4-BE49-F238E27FC236}">
                <a16:creationId xmlns:a16="http://schemas.microsoft.com/office/drawing/2014/main" id="{56868A87-0679-4913-BB2F-96C2469B1589}"/>
              </a:ext>
            </a:extLst>
          </p:cNvPr>
          <p:cNvSpPr txBox="1"/>
          <p:nvPr/>
        </p:nvSpPr>
        <p:spPr>
          <a:xfrm>
            <a:off x="2970997" y="2826082"/>
            <a:ext cx="609760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gender,</a:t>
            </a:r>
          </a:p>
          <a:p>
            <a:r>
              <a:rPr lang="en-US" dirty="0"/>
              <a:t>avg(age) as </a:t>
            </a:r>
            <a:r>
              <a:rPr lang="en-US" dirty="0" err="1"/>
              <a:t>Avergae_Age</a:t>
            </a:r>
            <a:r>
              <a:rPr lang="en-US" dirty="0"/>
              <a:t>,</a:t>
            </a:r>
          </a:p>
          <a:p>
            <a:r>
              <a:rPr lang="en-US" dirty="0"/>
              <a:t>avg(</a:t>
            </a:r>
            <a:r>
              <a:rPr lang="en-US" dirty="0" err="1"/>
              <a:t>units_sold</a:t>
            </a:r>
            <a:r>
              <a:rPr lang="en-US" dirty="0"/>
              <a:t>) as </a:t>
            </a:r>
            <a:r>
              <a:rPr lang="en-US" dirty="0" err="1"/>
              <a:t>Average_unit_sold</a:t>
            </a:r>
            <a:endParaRPr lang="en-US" dirty="0"/>
          </a:p>
          <a:p>
            <a:r>
              <a:rPr lang="en-US" dirty="0"/>
              <a:t>from </a:t>
            </a:r>
            <a:r>
              <a:rPr lang="en-US" dirty="0" err="1"/>
              <a:t>combine_data_table</a:t>
            </a:r>
            <a:endParaRPr lang="en-US" dirty="0"/>
          </a:p>
          <a:p>
            <a:r>
              <a:rPr lang="en-US" dirty="0"/>
              <a:t>group by gender;</a:t>
            </a:r>
          </a:p>
        </p:txBody>
      </p:sp>
      <p:graphicFrame>
        <p:nvGraphicFramePr>
          <p:cNvPr id="12" name="Chart 11">
            <a:extLst>
              <a:ext uri="{FF2B5EF4-FFF2-40B4-BE49-F238E27FC236}">
                <a16:creationId xmlns:a16="http://schemas.microsoft.com/office/drawing/2014/main" id="{6ACF4128-6F48-4EE5-84EA-804B89F8AE93}"/>
              </a:ext>
            </a:extLst>
          </p:cNvPr>
          <p:cNvGraphicFramePr>
            <a:graphicFrameLocks/>
          </p:cNvGraphicFramePr>
          <p:nvPr>
            <p:extLst>
              <p:ext uri="{D42A27DB-BD31-4B8C-83A1-F6EECF244321}">
                <p14:modId xmlns:p14="http://schemas.microsoft.com/office/powerpoint/2010/main" val="3982968316"/>
              </p:ext>
            </p:extLst>
          </p:nvPr>
        </p:nvGraphicFramePr>
        <p:xfrm>
          <a:off x="7980012" y="4466397"/>
          <a:ext cx="3233420" cy="21942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03373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dirty="0">
                <a:solidFill>
                  <a:schemeClr val="tx1"/>
                </a:solidFill>
              </a:rPr>
              <a:t>One gender may show a </a:t>
            </a:r>
            <a:r>
              <a:rPr lang="en-US" b="1" dirty="0">
                <a:solidFill>
                  <a:schemeClr val="tx1"/>
                </a:solidFill>
              </a:rPr>
              <a:t>higher average age</a:t>
            </a:r>
            <a:r>
              <a:rPr lang="en-US" dirty="0">
                <a:solidFill>
                  <a:schemeClr val="tx1"/>
                </a:solidFill>
              </a:rPr>
              <a:t>, indicating a more mature customer segment.</a:t>
            </a:r>
          </a:p>
          <a:p>
            <a:r>
              <a:rPr lang="en-US" dirty="0">
                <a:solidFill>
                  <a:schemeClr val="tx1"/>
                </a:solidFill>
              </a:rPr>
              <a:t>These insights can reflect </a:t>
            </a:r>
            <a:r>
              <a:rPr lang="en-US" b="1" dirty="0">
                <a:solidFill>
                  <a:schemeClr val="tx1"/>
                </a:solidFill>
              </a:rPr>
              <a:t>lifestyle and shopping behavior differences</a:t>
            </a:r>
            <a:r>
              <a:rPr lang="en-US" dirty="0">
                <a:solidFill>
                  <a:schemeClr val="tx1"/>
                </a:solidFill>
              </a:rPr>
              <a:t> by gender, which can help in </a:t>
            </a:r>
            <a:r>
              <a:rPr lang="en-US" b="1" dirty="0">
                <a:solidFill>
                  <a:schemeClr val="tx1"/>
                </a:solidFill>
              </a:rPr>
              <a:t>audience targeting</a:t>
            </a:r>
            <a:r>
              <a:rPr lang="en-US" dirty="0">
                <a:solidFill>
                  <a:schemeClr val="tx1"/>
                </a:solidFill>
              </a:rPr>
              <a:t>.</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This query helps connect </a:t>
            </a:r>
            <a:r>
              <a:rPr lang="en-US" b="1" dirty="0">
                <a:solidFill>
                  <a:schemeClr val="tx1"/>
                </a:solidFill>
              </a:rPr>
              <a:t>demographics (age)</a:t>
            </a:r>
            <a:r>
              <a:rPr lang="en-US" dirty="0">
                <a:solidFill>
                  <a:schemeClr val="tx1"/>
                </a:solidFill>
              </a:rPr>
              <a:t> with </a:t>
            </a:r>
            <a:r>
              <a:rPr lang="en-US" b="1" dirty="0">
                <a:solidFill>
                  <a:schemeClr val="tx1"/>
                </a:solidFill>
              </a:rPr>
              <a:t>purchase patterns (units sold)</a:t>
            </a:r>
            <a:r>
              <a:rPr lang="en-US" dirty="0">
                <a:solidFill>
                  <a:schemeClr val="tx1"/>
                </a:solidFill>
              </a:rPr>
              <a:t> across genders.</a:t>
            </a:r>
          </a:p>
          <a:p>
            <a:r>
              <a:rPr lang="en-US" dirty="0">
                <a:solidFill>
                  <a:schemeClr val="tx1"/>
                </a:solidFill>
              </a:rPr>
              <a:t>If one gender is </a:t>
            </a:r>
            <a:r>
              <a:rPr lang="en-US" b="1" dirty="0">
                <a:solidFill>
                  <a:schemeClr val="tx1"/>
                </a:solidFill>
              </a:rPr>
              <a:t>older and buys more</a:t>
            </a:r>
            <a:r>
              <a:rPr lang="en-US" dirty="0">
                <a:solidFill>
                  <a:schemeClr val="tx1"/>
                </a:solidFill>
              </a:rPr>
              <a:t>, promotions for that segment could focus on </a:t>
            </a:r>
            <a:r>
              <a:rPr lang="en-US" b="1" dirty="0">
                <a:solidFill>
                  <a:schemeClr val="tx1"/>
                </a:solidFill>
              </a:rPr>
              <a:t>family packs or discounts</a:t>
            </a:r>
            <a:r>
              <a:rPr lang="en-US" dirty="0">
                <a:solidFill>
                  <a:schemeClr val="tx1"/>
                </a:solidFill>
              </a:rPr>
              <a: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28</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
        <p:nvSpPr>
          <p:cNvPr id="4" name="Rectangle 1">
            <a:extLst>
              <a:ext uri="{FF2B5EF4-FFF2-40B4-BE49-F238E27FC236}">
                <a16:creationId xmlns:a16="http://schemas.microsoft.com/office/drawing/2014/main" id="{C8B93C52-E7BE-4477-8CBD-307A4E289EE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This query helps connect </a:t>
            </a:r>
            <a:r>
              <a:rPr kumimoji="0" lang="en-US" altLang="en-US" sz="1800" b="1" i="0" u="none" strike="noStrike" cap="none" normalizeH="0" baseline="0">
                <a:ln>
                  <a:noFill/>
                </a:ln>
                <a:solidFill>
                  <a:schemeClr val="tx1"/>
                </a:solidFill>
                <a:effectLst/>
                <a:latin typeface="Arial" panose="020B0604020202020204" pitchFamily="34" charset="0"/>
              </a:rPr>
              <a:t>demographics (age)</a:t>
            </a:r>
            <a:r>
              <a:rPr kumimoji="0" lang="en-US" altLang="en-US" sz="1800" b="0" i="0" u="none" strike="noStrike" cap="none" normalizeH="0" baseline="0">
                <a:ln>
                  <a:noFill/>
                </a:ln>
                <a:solidFill>
                  <a:schemeClr val="tx1"/>
                </a:solidFill>
                <a:effectLst/>
                <a:latin typeface="Arial" panose="020B0604020202020204" pitchFamily="34" charset="0"/>
              </a:rPr>
              <a:t> with </a:t>
            </a:r>
            <a:r>
              <a:rPr kumimoji="0" lang="en-US" altLang="en-US" sz="1800" b="1" i="0" u="none" strike="noStrike" cap="none" normalizeH="0" baseline="0">
                <a:ln>
                  <a:noFill/>
                </a:ln>
                <a:solidFill>
                  <a:schemeClr val="tx1"/>
                </a:solidFill>
                <a:effectLst/>
                <a:latin typeface="Arial" panose="020B0604020202020204" pitchFamily="34" charset="0"/>
              </a:rPr>
              <a:t>purchase patterns (units sold)</a:t>
            </a:r>
            <a:r>
              <a:rPr kumimoji="0" lang="en-US" altLang="en-US" sz="1800" b="0" i="0" u="none" strike="noStrike" cap="none" normalizeH="0" baseline="0">
                <a:ln>
                  <a:noFill/>
                </a:ln>
                <a:solidFill>
                  <a:schemeClr val="tx1"/>
                </a:solidFill>
                <a:effectLst/>
                <a:latin typeface="Arial" panose="020B0604020202020204" pitchFamily="34" charset="0"/>
              </a:rPr>
              <a:t> across genders.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0248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a:t>
            </a:r>
            <a:r>
              <a:rPr lang="en-GB" altLang="en-US" sz="3200" dirty="0">
                <a:solidFill>
                  <a:schemeClr val="tx1"/>
                </a:solidFill>
              </a:rPr>
              <a:t>3.2</a:t>
            </a:r>
            <a:endParaRPr lang="en-GB" altLang="en-US" sz="3200" dirty="0">
              <a:solidFill>
                <a:schemeClr val="tx1"/>
              </a:solidFill>
              <a:latin typeface="+mj-lt"/>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29</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481254"/>
            <a:ext cx="10607400" cy="828609"/>
          </a:xfrm>
        </p:spPr>
        <p:style>
          <a:lnRef idx="2">
            <a:schemeClr val="dk1"/>
          </a:lnRef>
          <a:fillRef idx="1">
            <a:schemeClr val="lt1"/>
          </a:fillRef>
          <a:effectRef idx="0">
            <a:schemeClr val="dk1"/>
          </a:effectRef>
          <a:fontRef idx="minor">
            <a:schemeClr val="dk1"/>
          </a:fontRef>
        </p:style>
        <p:txBody>
          <a:bodyPr/>
          <a:lstStyle/>
          <a:p>
            <a:pPr algn="ctr"/>
            <a:r>
              <a:rPr lang="en-US" sz="2400" dirty="0"/>
              <a:t>On Basis of gender what is count of </a:t>
            </a:r>
            <a:r>
              <a:rPr lang="en-US" sz="2400" dirty="0" err="1"/>
              <a:t>membership_status</a:t>
            </a:r>
            <a:r>
              <a:rPr lang="en-US" sz="2400" dirty="0"/>
              <a:t>?</a:t>
            </a:r>
          </a:p>
          <a:p>
            <a:pPr algn="ctr"/>
            <a:endParaRPr lang="en-US" sz="2400" dirty="0"/>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extBox 10">
            <a:extLst>
              <a:ext uri="{FF2B5EF4-FFF2-40B4-BE49-F238E27FC236}">
                <a16:creationId xmlns:a16="http://schemas.microsoft.com/office/drawing/2014/main" id="{56868A87-0679-4913-BB2F-96C2469B1589}"/>
              </a:ext>
            </a:extLst>
          </p:cNvPr>
          <p:cNvSpPr txBox="1"/>
          <p:nvPr/>
        </p:nvSpPr>
        <p:spPr>
          <a:xfrm>
            <a:off x="2966184" y="2629777"/>
            <a:ext cx="625963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gender,</a:t>
            </a:r>
          </a:p>
          <a:p>
            <a:r>
              <a:rPr lang="en-US" dirty="0"/>
              <a:t>count(*) as </a:t>
            </a:r>
            <a:r>
              <a:rPr lang="en-US" dirty="0" err="1"/>
              <a:t>membership_status</a:t>
            </a:r>
            <a:r>
              <a:rPr lang="en-US" dirty="0"/>
              <a:t>,</a:t>
            </a:r>
          </a:p>
          <a:p>
            <a:r>
              <a:rPr lang="en-US" dirty="0"/>
              <a:t>max(</a:t>
            </a:r>
            <a:r>
              <a:rPr lang="en-US" dirty="0" err="1"/>
              <a:t>store_region</a:t>
            </a:r>
            <a:r>
              <a:rPr lang="en-US" dirty="0"/>
              <a:t>) as </a:t>
            </a:r>
            <a:r>
              <a:rPr lang="en-US" dirty="0" err="1"/>
              <a:t>maximum_region</a:t>
            </a:r>
            <a:r>
              <a:rPr lang="en-US" dirty="0"/>
              <a:t>,</a:t>
            </a:r>
          </a:p>
          <a:p>
            <a:r>
              <a:rPr lang="en-US" dirty="0"/>
              <a:t>min(</a:t>
            </a:r>
            <a:r>
              <a:rPr lang="en-US" dirty="0" err="1"/>
              <a:t>store_region</a:t>
            </a:r>
            <a:r>
              <a:rPr lang="en-US" dirty="0"/>
              <a:t>) as </a:t>
            </a:r>
            <a:r>
              <a:rPr lang="en-US" dirty="0" err="1"/>
              <a:t>minimum_region</a:t>
            </a:r>
            <a:endParaRPr lang="en-US" dirty="0"/>
          </a:p>
          <a:p>
            <a:r>
              <a:rPr lang="en-US" dirty="0"/>
              <a:t>from </a:t>
            </a:r>
            <a:r>
              <a:rPr lang="en-US" dirty="0" err="1"/>
              <a:t>combine_data_table</a:t>
            </a:r>
            <a:endParaRPr lang="en-US" dirty="0"/>
          </a:p>
          <a:p>
            <a:r>
              <a:rPr lang="en-US" dirty="0"/>
              <a:t>group by gender;</a:t>
            </a:r>
          </a:p>
        </p:txBody>
      </p:sp>
      <p:graphicFrame>
        <p:nvGraphicFramePr>
          <p:cNvPr id="10" name="Chart 9">
            <a:extLst>
              <a:ext uri="{FF2B5EF4-FFF2-40B4-BE49-F238E27FC236}">
                <a16:creationId xmlns:a16="http://schemas.microsoft.com/office/drawing/2014/main" id="{2938AAB5-8C4F-475D-8769-B342CFC103BD}"/>
              </a:ext>
            </a:extLst>
          </p:cNvPr>
          <p:cNvGraphicFramePr>
            <a:graphicFrameLocks/>
          </p:cNvGraphicFramePr>
          <p:nvPr>
            <p:extLst>
              <p:ext uri="{D42A27DB-BD31-4B8C-83A1-F6EECF244321}">
                <p14:modId xmlns:p14="http://schemas.microsoft.com/office/powerpoint/2010/main" val="4037468797"/>
              </p:ext>
            </p:extLst>
          </p:nvPr>
        </p:nvGraphicFramePr>
        <p:xfrm>
          <a:off x="8206181" y="4873300"/>
          <a:ext cx="2686050" cy="1466850"/>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a:extLst>
              <a:ext uri="{FF2B5EF4-FFF2-40B4-BE49-F238E27FC236}">
                <a16:creationId xmlns:a16="http://schemas.microsoft.com/office/drawing/2014/main" id="{7D7DF45C-0F62-4A5F-B169-2B0ADB78673A}"/>
              </a:ext>
            </a:extLst>
          </p:cNvPr>
          <p:cNvPicPr>
            <a:picLocks noChangeAspect="1"/>
          </p:cNvPicPr>
          <p:nvPr/>
        </p:nvPicPr>
        <p:blipFill rotWithShape="1">
          <a:blip r:embed="rId4"/>
          <a:srcRect r="49238"/>
          <a:stretch/>
        </p:blipFill>
        <p:spPr>
          <a:xfrm>
            <a:off x="1466736" y="4873300"/>
            <a:ext cx="4713734" cy="1362155"/>
          </a:xfrm>
          <a:prstGeom prst="rect">
            <a:avLst/>
          </a:prstGeom>
        </p:spPr>
      </p:pic>
    </p:spTree>
    <p:extLst>
      <p:ext uri="{BB962C8B-B14F-4D97-AF65-F5344CB8AC3E}">
        <p14:creationId xmlns:p14="http://schemas.microsoft.com/office/powerpoint/2010/main" val="203267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r>
              <a:rPr lang="en-GB" altLang="zh-CN" sz="3200" b="1" dirty="0"/>
              <a:t>overview of </a:t>
            </a:r>
            <a:r>
              <a:rPr lang="en-GB" altLang="zh-CN" sz="3200" b="1" dirty="0">
                <a:highlight>
                  <a:srgbClr val="FFFF00"/>
                </a:highlight>
              </a:rPr>
              <a:t>Promotion</a:t>
            </a:r>
            <a:r>
              <a:rPr lang="en-GB" altLang="zh-CN" sz="3200" b="1" dirty="0"/>
              <a:t> Dataset:</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pic>
        <p:nvPicPr>
          <p:cNvPr id="6" name="Picture 5">
            <a:extLst>
              <a:ext uri="{FF2B5EF4-FFF2-40B4-BE49-F238E27FC236}">
                <a16:creationId xmlns:a16="http://schemas.microsoft.com/office/drawing/2014/main" id="{E857C9C0-29D4-44C5-97A7-076AA7FB1B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8833" y="1781609"/>
            <a:ext cx="10039149" cy="4445936"/>
          </a:xfrm>
          <a:prstGeom prst="rect">
            <a:avLst/>
          </a:prstGeom>
        </p:spPr>
      </p:pic>
    </p:spTree>
    <p:extLst>
      <p:ext uri="{BB962C8B-B14F-4D97-AF65-F5344CB8AC3E}">
        <p14:creationId xmlns:p14="http://schemas.microsoft.com/office/powerpoint/2010/main" val="224825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1692011"/>
          </a:xfrm>
        </p:spPr>
        <p:txBody>
          <a:bodyPr>
            <a:normAutofit/>
          </a:bodyPr>
          <a:lstStyle/>
          <a:p>
            <a:r>
              <a:rPr lang="en-US" dirty="0">
                <a:solidFill>
                  <a:schemeClr val="tx1"/>
                </a:solidFill>
              </a:rPr>
              <a:t>Each gender shows a </a:t>
            </a:r>
            <a:r>
              <a:rPr lang="en-US" b="1" dirty="0">
                <a:solidFill>
                  <a:schemeClr val="tx1"/>
                </a:solidFill>
              </a:rPr>
              <a:t>different count of transactions</a:t>
            </a:r>
            <a:r>
              <a:rPr lang="en-US" dirty="0">
                <a:solidFill>
                  <a:schemeClr val="tx1"/>
                </a:solidFill>
              </a:rPr>
              <a:t>, reflecting their activity or engagement.</a:t>
            </a:r>
          </a:p>
          <a:p>
            <a:r>
              <a:rPr lang="en-US" dirty="0">
                <a:solidFill>
                  <a:schemeClr val="tx1"/>
                </a:solidFill>
              </a:rPr>
              <a:t>If there's a difference, it might reflect </a:t>
            </a:r>
            <a:r>
              <a:rPr lang="en-US" b="1" dirty="0">
                <a:solidFill>
                  <a:schemeClr val="tx1"/>
                </a:solidFill>
              </a:rPr>
              <a:t>regional shopping behavior or demographic concentration.</a:t>
            </a:r>
          </a:p>
          <a:p>
            <a:r>
              <a:rPr lang="en-US" dirty="0">
                <a:solidFill>
                  <a:schemeClr val="tx1"/>
                </a:solidFill>
              </a:rPr>
              <a:t>If both genders have the </a:t>
            </a:r>
            <a:r>
              <a:rPr lang="en-US" b="1" dirty="0">
                <a:solidFill>
                  <a:schemeClr val="tx1"/>
                </a:solidFill>
              </a:rPr>
              <a:t>same min and max region</a:t>
            </a:r>
            <a:r>
              <a:rPr lang="en-US" dirty="0">
                <a:solidFill>
                  <a:schemeClr val="tx1"/>
                </a:solidFill>
              </a:rPr>
              <a:t>, they likely engage across all stores evenly.</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This query gives a </a:t>
            </a:r>
            <a:r>
              <a:rPr lang="en-US" b="1" dirty="0">
                <a:solidFill>
                  <a:schemeClr val="tx1"/>
                </a:solidFill>
              </a:rPr>
              <a:t>surface-level view</a:t>
            </a:r>
            <a:r>
              <a:rPr lang="en-US" dirty="0">
                <a:solidFill>
                  <a:schemeClr val="tx1"/>
                </a:solidFill>
              </a:rPr>
              <a:t> of how male and female customers are </a:t>
            </a:r>
            <a:r>
              <a:rPr lang="en-US" b="1" dirty="0">
                <a:solidFill>
                  <a:schemeClr val="tx1"/>
                </a:solidFill>
              </a:rPr>
              <a:t>distributed across regions</a:t>
            </a:r>
            <a:r>
              <a:rPr lang="en-US" dirty="0">
                <a:solidFill>
                  <a:schemeClr val="tx1"/>
                </a:solidFill>
              </a:rPr>
              <a:t>.</a:t>
            </a:r>
          </a:p>
          <a:p>
            <a:r>
              <a:rPr kumimoji="0" lang="en-US" altLang="en-US" sz="1800" b="0" i="0" u="none" strike="noStrike" cap="none" normalizeH="0" baseline="0" dirty="0">
                <a:ln>
                  <a:noFill/>
                </a:ln>
                <a:solidFill>
                  <a:schemeClr val="tx1"/>
                </a:solidFill>
                <a:effectLst/>
                <a:latin typeface="Arial" panose="020B0604020202020204" pitchFamily="34" charset="0"/>
              </a:rPr>
              <a:t>The transaction count (currently misnamed as </a:t>
            </a:r>
            <a:r>
              <a:rPr kumimoji="0" lang="en-US" altLang="en-US" b="0" i="0" u="none" strike="noStrike" cap="none" normalizeH="0" baseline="0" dirty="0" err="1">
                <a:ln>
                  <a:noFill/>
                </a:ln>
                <a:solidFill>
                  <a:schemeClr val="tx1"/>
                </a:solidFill>
                <a:effectLst/>
                <a:latin typeface="Arial Unicode MS"/>
              </a:rPr>
              <a:t>membership_status</a:t>
            </a:r>
            <a:r>
              <a:rPr kumimoji="0" lang="en-US" altLang="en-US" sz="14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could reflect general </a:t>
            </a:r>
            <a:r>
              <a:rPr kumimoji="0" lang="en-US" altLang="en-US" b="1" i="0" u="none" strike="noStrike" cap="none" normalizeH="0" baseline="0" dirty="0">
                <a:ln>
                  <a:noFill/>
                </a:ln>
                <a:solidFill>
                  <a:schemeClr val="tx1"/>
                </a:solidFill>
                <a:effectLst/>
                <a:latin typeface="Arial" panose="020B0604020202020204" pitchFamily="34" charset="0"/>
              </a:rPr>
              <a:t>gender engagement</a:t>
            </a:r>
            <a:r>
              <a:rPr kumimoji="0" lang="en-US" altLang="en-US"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solidFill>
                <a:schemeClr val="tx1"/>
              </a:solidFill>
            </a:endParaRP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30</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2689993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a:t>
            </a:r>
            <a:r>
              <a:rPr lang="en-GB" altLang="en-US" sz="3200" dirty="0">
                <a:solidFill>
                  <a:schemeClr val="tx1"/>
                </a:solidFill>
              </a:rPr>
              <a:t>4</a:t>
            </a:r>
            <a:endParaRPr lang="en-GB" altLang="en-US" sz="3200" dirty="0">
              <a:solidFill>
                <a:schemeClr val="tx1"/>
              </a:solidFill>
              <a:latin typeface="+mj-lt"/>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31</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562994"/>
            <a:ext cx="10607400" cy="493991"/>
          </a:xfrm>
        </p:spPr>
        <p:style>
          <a:lnRef idx="2">
            <a:schemeClr val="dk1"/>
          </a:lnRef>
          <a:fillRef idx="1">
            <a:schemeClr val="lt1"/>
          </a:fillRef>
          <a:effectRef idx="0">
            <a:schemeClr val="dk1"/>
          </a:effectRef>
          <a:fontRef idx="minor">
            <a:schemeClr val="dk1"/>
          </a:fontRef>
        </p:style>
        <p:txBody>
          <a:bodyPr/>
          <a:lstStyle/>
          <a:p>
            <a:pPr algn="ctr"/>
            <a:r>
              <a:rPr lang="en-US" sz="2400" dirty="0"/>
              <a:t>How many transactions occurred under each promotion detail?</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2064495" y="4394133"/>
            <a:ext cx="3166960" cy="2343551"/>
          </a:xfrm>
          <a:prstGeom prst="rect">
            <a:avLst/>
          </a:prstGeom>
        </p:spPr>
      </p:pic>
      <p:sp>
        <p:nvSpPr>
          <p:cNvPr id="11" name="TextBox 10">
            <a:extLst>
              <a:ext uri="{FF2B5EF4-FFF2-40B4-BE49-F238E27FC236}">
                <a16:creationId xmlns:a16="http://schemas.microsoft.com/office/drawing/2014/main" id="{56868A87-0679-4913-BB2F-96C2469B1589}"/>
              </a:ext>
            </a:extLst>
          </p:cNvPr>
          <p:cNvSpPr txBox="1"/>
          <p:nvPr/>
        </p:nvSpPr>
        <p:spPr>
          <a:xfrm>
            <a:off x="2970997" y="2589346"/>
            <a:ext cx="6097604"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a:t>
            </a:r>
            <a:r>
              <a:rPr lang="en-US" dirty="0" err="1"/>
              <a:t>promotion_details</a:t>
            </a:r>
            <a:r>
              <a:rPr lang="en-US" dirty="0"/>
              <a:t>, </a:t>
            </a:r>
          </a:p>
          <a:p>
            <a:r>
              <a:rPr lang="en-US" dirty="0"/>
              <a:t>COUNT(*) AS </a:t>
            </a:r>
            <a:r>
              <a:rPr lang="en-US" dirty="0" err="1"/>
              <a:t>total_transactions</a:t>
            </a:r>
            <a:endParaRPr lang="en-US" dirty="0"/>
          </a:p>
          <a:p>
            <a:r>
              <a:rPr lang="en-US" dirty="0"/>
              <a:t>FROM </a:t>
            </a:r>
            <a:r>
              <a:rPr lang="en-US" dirty="0" err="1"/>
              <a:t>combine_data_clean</a:t>
            </a:r>
            <a:endParaRPr lang="en-US" dirty="0"/>
          </a:p>
          <a:p>
            <a:r>
              <a:rPr lang="en-US" dirty="0"/>
              <a:t>WHERE </a:t>
            </a:r>
            <a:r>
              <a:rPr lang="en-US" dirty="0" err="1"/>
              <a:t>promotion_details</a:t>
            </a:r>
            <a:r>
              <a:rPr lang="en-US" dirty="0"/>
              <a:t> IS NOT NULL</a:t>
            </a:r>
          </a:p>
          <a:p>
            <a:r>
              <a:rPr lang="en-US" dirty="0"/>
              <a:t>GROUP BY </a:t>
            </a:r>
            <a:r>
              <a:rPr lang="en-US" dirty="0" err="1"/>
              <a:t>promotion_details</a:t>
            </a:r>
            <a:endParaRPr lang="en-US" dirty="0"/>
          </a:p>
          <a:p>
            <a:r>
              <a:rPr lang="en-US" dirty="0"/>
              <a:t>ORDER BY </a:t>
            </a:r>
            <a:r>
              <a:rPr lang="en-US" dirty="0" err="1"/>
              <a:t>total_transactions</a:t>
            </a:r>
            <a:r>
              <a:rPr lang="en-US" dirty="0"/>
              <a:t> DESC;</a:t>
            </a:r>
          </a:p>
        </p:txBody>
      </p:sp>
      <p:graphicFrame>
        <p:nvGraphicFramePr>
          <p:cNvPr id="10" name="Chart 9">
            <a:extLst>
              <a:ext uri="{FF2B5EF4-FFF2-40B4-BE49-F238E27FC236}">
                <a16:creationId xmlns:a16="http://schemas.microsoft.com/office/drawing/2014/main" id="{A2306D37-8084-4303-8DD9-5CDD1D5EC5A7}"/>
              </a:ext>
            </a:extLst>
          </p:cNvPr>
          <p:cNvGraphicFramePr>
            <a:graphicFrameLocks/>
          </p:cNvGraphicFramePr>
          <p:nvPr>
            <p:extLst>
              <p:ext uri="{D42A27DB-BD31-4B8C-83A1-F6EECF244321}">
                <p14:modId xmlns:p14="http://schemas.microsoft.com/office/powerpoint/2010/main" val="2750726558"/>
              </p:ext>
            </p:extLst>
          </p:nvPr>
        </p:nvGraphicFramePr>
        <p:xfrm>
          <a:off x="6631627" y="4394133"/>
          <a:ext cx="4071666" cy="23435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7904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dirty="0">
                <a:solidFill>
                  <a:schemeClr val="tx1"/>
                </a:solidFill>
              </a:rPr>
              <a:t>Understanding which promotions drove more transactions can guide </a:t>
            </a:r>
            <a:r>
              <a:rPr lang="en-US" b="1" dirty="0">
                <a:solidFill>
                  <a:schemeClr val="tx1"/>
                </a:solidFill>
              </a:rPr>
              <a:t>future campaign planning.</a:t>
            </a:r>
          </a:p>
          <a:p>
            <a:r>
              <a:rPr lang="en-US" dirty="0">
                <a:solidFill>
                  <a:schemeClr val="tx1"/>
                </a:solidFill>
              </a:rPr>
              <a:t>A few promotions might dominate overall activity, which may suggest over-reliance on specific offers or their popularity.</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This analysis identifies the </a:t>
            </a:r>
            <a:r>
              <a:rPr lang="en-US" b="1" dirty="0">
                <a:solidFill>
                  <a:schemeClr val="tx1"/>
                </a:solidFill>
              </a:rPr>
              <a:t>most impactful promotions</a:t>
            </a:r>
            <a:r>
              <a:rPr lang="en-US" dirty="0">
                <a:solidFill>
                  <a:schemeClr val="tx1"/>
                </a:solidFill>
              </a:rPr>
              <a:t> in terms of volume.</a:t>
            </a:r>
          </a:p>
          <a:p>
            <a:r>
              <a:rPr lang="en-US" dirty="0">
                <a:solidFill>
                  <a:schemeClr val="tx1"/>
                </a:solidFill>
              </a:rPr>
              <a:t>This insight supports </a:t>
            </a:r>
            <a:r>
              <a:rPr lang="en-US" b="1" dirty="0">
                <a:solidFill>
                  <a:schemeClr val="tx1"/>
                </a:solidFill>
              </a:rPr>
              <a:t>data-driven marketing strategy</a:t>
            </a:r>
            <a:r>
              <a:rPr lang="en-US" dirty="0">
                <a:solidFill>
                  <a:schemeClr val="tx1"/>
                </a:solidFill>
              </a:rPr>
              <a:t>, helping to invest in campaigns that truly drive customer action.</a:t>
            </a:r>
          </a:p>
          <a:p>
            <a:endParaRPr lang="en-US" dirty="0">
              <a:solidFill>
                <a:schemeClr val="tx1"/>
              </a:solidFill>
            </a:endParaRP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32</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3356032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a:t>
            </a:r>
            <a:r>
              <a:rPr lang="en-GB" altLang="en-US" sz="3200" dirty="0">
                <a:solidFill>
                  <a:schemeClr val="tx1"/>
                </a:solidFill>
              </a:rPr>
              <a:t>4.1</a:t>
            </a:r>
            <a:endParaRPr lang="en-GB" altLang="en-US" sz="3200" dirty="0">
              <a:solidFill>
                <a:schemeClr val="tx1"/>
              </a:solidFill>
              <a:latin typeface="+mj-lt"/>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33</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327927" y="1562994"/>
            <a:ext cx="10607400" cy="493991"/>
          </a:xfrm>
        </p:spPr>
        <p:style>
          <a:lnRef idx="2">
            <a:schemeClr val="dk1"/>
          </a:lnRef>
          <a:fillRef idx="1">
            <a:schemeClr val="lt1"/>
          </a:fillRef>
          <a:effectRef idx="0">
            <a:schemeClr val="dk1"/>
          </a:effectRef>
          <a:fontRef idx="minor">
            <a:schemeClr val="dk1"/>
          </a:fontRef>
        </p:style>
        <p:txBody>
          <a:bodyPr/>
          <a:lstStyle/>
          <a:p>
            <a:pPr algn="ctr"/>
            <a:r>
              <a:rPr lang="en-US" sz="2400" dirty="0"/>
              <a:t>Which regions respond best to each promotion detail? </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309863"/>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436218" y="2557112"/>
            <a:ext cx="5632383"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rcRect/>
          <a:stretch/>
        </p:blipFill>
        <p:spPr>
          <a:xfrm>
            <a:off x="505174" y="4801016"/>
            <a:ext cx="5862088" cy="1621218"/>
          </a:xfrm>
          <a:prstGeom prst="rect">
            <a:avLst/>
          </a:prstGeom>
        </p:spPr>
      </p:pic>
      <p:sp>
        <p:nvSpPr>
          <p:cNvPr id="11" name="TextBox 10">
            <a:extLst>
              <a:ext uri="{FF2B5EF4-FFF2-40B4-BE49-F238E27FC236}">
                <a16:creationId xmlns:a16="http://schemas.microsoft.com/office/drawing/2014/main" id="{56868A87-0679-4913-BB2F-96C2469B1589}"/>
              </a:ext>
            </a:extLst>
          </p:cNvPr>
          <p:cNvSpPr txBox="1"/>
          <p:nvPr/>
        </p:nvSpPr>
        <p:spPr>
          <a:xfrm>
            <a:off x="3542097" y="2336335"/>
            <a:ext cx="609760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select </a:t>
            </a:r>
            <a:r>
              <a:rPr lang="en-US" dirty="0" err="1"/>
              <a:t>promotion_details,transaction_region</a:t>
            </a:r>
            <a:r>
              <a:rPr lang="en-US" dirty="0"/>
              <a:t>,</a:t>
            </a:r>
          </a:p>
          <a:p>
            <a:r>
              <a:rPr lang="en-US" dirty="0"/>
              <a:t>count(*) as transactions,</a:t>
            </a:r>
          </a:p>
          <a:p>
            <a:r>
              <a:rPr lang="en-US" dirty="0"/>
              <a:t>sum(</a:t>
            </a:r>
            <a:r>
              <a:rPr lang="en-US" dirty="0" err="1"/>
              <a:t>sales_amount</a:t>
            </a:r>
            <a:r>
              <a:rPr lang="en-US" dirty="0"/>
              <a:t>) as </a:t>
            </a:r>
            <a:r>
              <a:rPr lang="en-US" dirty="0" err="1"/>
              <a:t>total_sales</a:t>
            </a:r>
            <a:endParaRPr lang="en-US" dirty="0"/>
          </a:p>
          <a:p>
            <a:r>
              <a:rPr lang="en-US" dirty="0"/>
              <a:t>from </a:t>
            </a:r>
            <a:r>
              <a:rPr lang="en-US" dirty="0" err="1"/>
              <a:t>combine_data_table</a:t>
            </a:r>
            <a:endParaRPr lang="en-US" dirty="0"/>
          </a:p>
          <a:p>
            <a:r>
              <a:rPr lang="en-US" dirty="0"/>
              <a:t>where </a:t>
            </a:r>
            <a:r>
              <a:rPr lang="en-US" dirty="0" err="1"/>
              <a:t>promotion_details</a:t>
            </a:r>
            <a:r>
              <a:rPr lang="en-US" dirty="0"/>
              <a:t> is not null</a:t>
            </a:r>
          </a:p>
          <a:p>
            <a:r>
              <a:rPr lang="en-US" dirty="0"/>
              <a:t>group by </a:t>
            </a:r>
            <a:r>
              <a:rPr lang="en-US" dirty="0" err="1"/>
              <a:t>promotion_details,transaction_region</a:t>
            </a:r>
            <a:endParaRPr lang="en-US" dirty="0"/>
          </a:p>
          <a:p>
            <a:r>
              <a:rPr lang="en-US" dirty="0"/>
              <a:t>order by </a:t>
            </a:r>
            <a:r>
              <a:rPr lang="en-US" dirty="0" err="1"/>
              <a:t>transaction_region,total_sales</a:t>
            </a:r>
            <a:r>
              <a:rPr lang="en-US" dirty="0"/>
              <a:t> limit 5 desc;</a:t>
            </a:r>
          </a:p>
        </p:txBody>
      </p:sp>
      <p:graphicFrame>
        <p:nvGraphicFramePr>
          <p:cNvPr id="13" name="Chart 12">
            <a:extLst>
              <a:ext uri="{FF2B5EF4-FFF2-40B4-BE49-F238E27FC236}">
                <a16:creationId xmlns:a16="http://schemas.microsoft.com/office/drawing/2014/main" id="{0926D291-C306-4781-B5AE-8061EDEB8E41}"/>
              </a:ext>
            </a:extLst>
          </p:cNvPr>
          <p:cNvGraphicFramePr>
            <a:graphicFrameLocks/>
          </p:cNvGraphicFramePr>
          <p:nvPr>
            <p:extLst>
              <p:ext uri="{D42A27DB-BD31-4B8C-83A1-F6EECF244321}">
                <p14:modId xmlns:p14="http://schemas.microsoft.com/office/powerpoint/2010/main" val="641903066"/>
              </p:ext>
            </p:extLst>
          </p:nvPr>
        </p:nvGraphicFramePr>
        <p:xfrm>
          <a:off x="6988942" y="4648012"/>
          <a:ext cx="4118611" cy="19272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60852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2" y="772057"/>
            <a:ext cx="9875463" cy="999746"/>
          </a:xfrm>
        </p:spPr>
        <p:txBody>
          <a:bodyPr/>
          <a:lstStyle/>
          <a:p>
            <a:r>
              <a:rPr lang="en-US" dirty="0"/>
              <a:t>Observation: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99135" y="1888587"/>
            <a:ext cx="9605118" cy="3961593"/>
          </a:xfrm>
        </p:spPr>
        <p:txBody>
          <a:bodyPr>
            <a:normAutofit/>
          </a:bodyPr>
          <a:lstStyle/>
          <a:p>
            <a:r>
              <a:rPr lang="en-US" dirty="0">
                <a:solidFill>
                  <a:schemeClr val="tx1"/>
                </a:solidFill>
              </a:rPr>
              <a:t>Some promotions work </a:t>
            </a:r>
            <a:r>
              <a:rPr lang="en-US" b="1" dirty="0">
                <a:solidFill>
                  <a:schemeClr val="tx1"/>
                </a:solidFill>
              </a:rPr>
              <a:t>exceptionally well in specific regions</a:t>
            </a:r>
            <a:r>
              <a:rPr lang="en-US" dirty="0">
                <a:solidFill>
                  <a:schemeClr val="tx1"/>
                </a:solidFill>
              </a:rPr>
              <a:t>, suggesting region-wise preferences or better targeting.</a:t>
            </a:r>
          </a:p>
          <a:p>
            <a:r>
              <a:rPr lang="en-US" dirty="0">
                <a:solidFill>
                  <a:schemeClr val="tx1"/>
                </a:solidFill>
              </a:rPr>
              <a:t>Promotions with </a:t>
            </a:r>
            <a:r>
              <a:rPr lang="en-US" b="1" dirty="0">
                <a:solidFill>
                  <a:schemeClr val="tx1"/>
                </a:solidFill>
              </a:rPr>
              <a:t>high transactions and high sales</a:t>
            </a:r>
            <a:r>
              <a:rPr lang="en-US" dirty="0">
                <a:solidFill>
                  <a:schemeClr val="tx1"/>
                </a:solidFill>
              </a:rPr>
              <a:t> are likely strong performers and can be </a:t>
            </a:r>
            <a:r>
              <a:rPr lang="en-US" b="1" dirty="0">
                <a:solidFill>
                  <a:schemeClr val="tx1"/>
                </a:solidFill>
              </a:rPr>
              <a:t>replicated in other regions</a:t>
            </a:r>
            <a:r>
              <a:rPr lang="en-US" dirty="0">
                <a:solidFill>
                  <a:schemeClr val="tx1"/>
                </a:solidFill>
              </a:rPr>
              <a:t>.</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599135" y="4455967"/>
            <a:ext cx="9507971" cy="3961593"/>
          </a:xfrm>
        </p:spPr>
        <p:txBody>
          <a:bodyPr/>
          <a:lstStyle/>
          <a:p>
            <a:r>
              <a:rPr lang="en-US" dirty="0">
                <a:solidFill>
                  <a:schemeClr val="tx1"/>
                </a:solidFill>
              </a:rPr>
              <a:t>This analysis highlights </a:t>
            </a:r>
            <a:r>
              <a:rPr lang="en-US" b="1" dirty="0">
                <a:solidFill>
                  <a:schemeClr val="tx1"/>
                </a:solidFill>
              </a:rPr>
              <a:t>which promotions generate the most revenue by region</a:t>
            </a:r>
            <a:r>
              <a:rPr lang="en-US" dirty="0">
                <a:solidFill>
                  <a:schemeClr val="tx1"/>
                </a:solidFill>
              </a:rPr>
              <a:t>.</a:t>
            </a:r>
          </a:p>
          <a:p>
            <a:r>
              <a:rPr lang="en-US" dirty="0">
                <a:solidFill>
                  <a:schemeClr val="tx1"/>
                </a:solidFill>
              </a:rPr>
              <a:t>It's a powerful basis for </a:t>
            </a:r>
            <a:r>
              <a:rPr lang="en-US" b="1" dirty="0">
                <a:solidFill>
                  <a:schemeClr val="tx1"/>
                </a:solidFill>
              </a:rPr>
              <a:t>region-specific marketing and promotional planning</a:t>
            </a:r>
            <a:r>
              <a:rPr lang="en-US" dirty="0">
                <a:solidFill>
                  <a:schemeClr val="tx1"/>
                </a:solidFill>
              </a:rPr>
              <a: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34</a:t>
            </a:fld>
            <a:endParaRPr lang="en-US" dirty="0"/>
          </a:p>
        </p:txBody>
      </p:sp>
      <p:sp>
        <p:nvSpPr>
          <p:cNvPr id="6" name="Title 2">
            <a:extLst>
              <a:ext uri="{FF2B5EF4-FFF2-40B4-BE49-F238E27FC236}">
                <a16:creationId xmlns:a16="http://schemas.microsoft.com/office/drawing/2014/main" id="{0D18B335-7560-4FEC-BA8C-A099C81CDCAE}"/>
              </a:ext>
            </a:extLst>
          </p:cNvPr>
          <p:cNvSpPr txBox="1">
            <a:spLocks/>
          </p:cNvSpPr>
          <p:nvPr/>
        </p:nvSpPr>
        <p:spPr>
          <a:xfrm>
            <a:off x="1550563" y="3182853"/>
            <a:ext cx="9875463" cy="999746"/>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166854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r>
              <a:rPr lang="en-GB" altLang="zh-CN" sz="3200" b="1" dirty="0"/>
              <a:t>overview of </a:t>
            </a:r>
            <a:r>
              <a:rPr lang="en-GB" altLang="zh-CN" sz="3200" b="1" dirty="0">
                <a:highlight>
                  <a:srgbClr val="FFFF00"/>
                </a:highlight>
              </a:rPr>
              <a:t>Store</a:t>
            </a:r>
            <a:r>
              <a:rPr lang="en-GB" altLang="zh-CN" sz="3200" b="1" dirty="0"/>
              <a:t> Dataset:</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pic>
        <p:nvPicPr>
          <p:cNvPr id="6" name="Picture 5">
            <a:extLst>
              <a:ext uri="{FF2B5EF4-FFF2-40B4-BE49-F238E27FC236}">
                <a16:creationId xmlns:a16="http://schemas.microsoft.com/office/drawing/2014/main" id="{3CB728D8-2914-4156-9705-1B91C55710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56281" y="1669768"/>
            <a:ext cx="10301389" cy="4442274"/>
          </a:xfrm>
          <a:prstGeom prst="rect">
            <a:avLst/>
          </a:prstGeom>
        </p:spPr>
      </p:pic>
    </p:spTree>
    <p:extLst>
      <p:ext uri="{BB962C8B-B14F-4D97-AF65-F5344CB8AC3E}">
        <p14:creationId xmlns:p14="http://schemas.microsoft.com/office/powerpoint/2010/main" val="196687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r>
              <a:rPr lang="en-GB" altLang="zh-CN" sz="3200" b="1" dirty="0"/>
              <a:t>overview of </a:t>
            </a:r>
            <a:r>
              <a:rPr lang="en-GB" altLang="zh-CN" sz="3200" b="1" dirty="0">
                <a:highlight>
                  <a:srgbClr val="FFFF00"/>
                </a:highlight>
              </a:rPr>
              <a:t>Customer</a:t>
            </a:r>
            <a:r>
              <a:rPr lang="en-GB" altLang="zh-CN" sz="3200" b="1" dirty="0"/>
              <a:t> Dataset:</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7" name="Picture 6">
            <a:extLst>
              <a:ext uri="{FF2B5EF4-FFF2-40B4-BE49-F238E27FC236}">
                <a16:creationId xmlns:a16="http://schemas.microsoft.com/office/drawing/2014/main" id="{C2FD3AF3-FF09-403D-9093-9268A1E660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99144" y="1740353"/>
            <a:ext cx="10026882" cy="4404813"/>
          </a:xfrm>
          <a:prstGeom prst="rect">
            <a:avLst/>
          </a:prstGeom>
        </p:spPr>
      </p:pic>
    </p:spTree>
    <p:extLst>
      <p:ext uri="{BB962C8B-B14F-4D97-AF65-F5344CB8AC3E}">
        <p14:creationId xmlns:p14="http://schemas.microsoft.com/office/powerpoint/2010/main" val="97330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latin typeface="+mj-lt"/>
              </a:rPr>
              <a:t>About The Dataset</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761425" y="1576867"/>
            <a:ext cx="9879436" cy="3704266"/>
          </a:xfrm>
        </p:spPr>
        <p:txBody>
          <a:bodyPr/>
          <a:lstStyle/>
          <a:p>
            <a:r>
              <a:rPr lang="en-US" sz="2000" dirty="0">
                <a:solidFill>
                  <a:schemeClr val="tx1"/>
                </a:solidFill>
              </a:rPr>
              <a:t>This project involves analyzing transactional, demographic, store, and promotional data from a retail business using SQL. The objective is to uncover key business insights such as customer buying behavior, regional sales performance, product trends, and the effectiveness of marketing promotions.</a:t>
            </a:r>
          </a:p>
          <a:p>
            <a:r>
              <a:rPr lang="en-US" sz="2000" dirty="0">
                <a:solidFill>
                  <a:schemeClr val="tx1"/>
                </a:solidFill>
              </a:rPr>
              <a:t>Using SQL queries, the data from multiple sources was joined, cleaned, and analyzed to answer critical business questions and provide actionable recommendations. The project helps simulate real-world business intelligence scenarios through hands-on use of SQL joins, aggregations, window functions, and data cleaning techniques.</a:t>
            </a:r>
          </a:p>
        </p:txBody>
      </p:sp>
    </p:spTree>
    <p:extLst>
      <p:ext uri="{BB962C8B-B14F-4D97-AF65-F5344CB8AC3E}">
        <p14:creationId xmlns:p14="http://schemas.microsoft.com/office/powerpoint/2010/main" val="201820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012794" y="692943"/>
            <a:ext cx="9879437" cy="980844"/>
          </a:xfrm>
        </p:spPr>
        <p:txBody>
          <a:bodyPr/>
          <a:lstStyle/>
          <a:p>
            <a:pPr algn="ctr">
              <a:lnSpc>
                <a:spcPct val="120000"/>
              </a:lnSpc>
            </a:pPr>
            <a:r>
              <a:rPr lang="en-US" sz="3200" b="1" u="sng" dirty="0">
                <a:gradFill>
                  <a:gsLst>
                    <a:gs pos="0">
                      <a:srgbClr val="007BD3"/>
                    </a:gs>
                    <a:gs pos="100000">
                      <a:srgbClr val="034373"/>
                    </a:gs>
                  </a:gsLst>
                  <a:lin scaled="0"/>
                </a:gradFill>
              </a:rPr>
              <a:t>Objectives</a:t>
            </a:r>
            <a:endParaRPr lang="en-GB" altLang="en-US" sz="3200" dirty="0">
              <a:latin typeface="+mj-lt"/>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1546590" y="2045845"/>
            <a:ext cx="9879436" cy="4569356"/>
          </a:xfrm>
        </p:spPr>
        <p:txBody>
          <a:bodyPr/>
          <a:lstStyle/>
          <a:p>
            <a:r>
              <a:rPr lang="en-US" sz="2000" dirty="0">
                <a:solidFill>
                  <a:schemeClr val="tx1"/>
                </a:solidFill>
              </a:rPr>
              <a:t>To perform end-to-end data analysis on retail sales using SQL by integrating transactional, customer, store, and promotional data. The goal is to generate actionable business insights related to customer behavior, product performance, regional trends, and the effectiveness of promotional campaigns. </a:t>
            </a:r>
          </a:p>
          <a:p>
            <a:r>
              <a:rPr lang="en-US" sz="2000" dirty="0">
                <a:solidFill>
                  <a:schemeClr val="tx1"/>
                </a:solidFill>
              </a:rPr>
              <a:t>This analysis aims to support strategic decision-making in marketing, operations, and sales optimization.</a:t>
            </a:r>
          </a:p>
        </p:txBody>
      </p:sp>
    </p:spTree>
    <p:extLst>
      <p:ext uri="{BB962C8B-B14F-4D97-AF65-F5344CB8AC3E}">
        <p14:creationId xmlns:p14="http://schemas.microsoft.com/office/powerpoint/2010/main" val="24300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US" sz="3200" b="1" u="sng" dirty="0">
                <a:gradFill>
                  <a:gsLst>
                    <a:gs pos="0">
                      <a:srgbClr val="007BD3"/>
                    </a:gs>
                    <a:gs pos="100000">
                      <a:srgbClr val="034373"/>
                    </a:gs>
                  </a:gsLst>
                  <a:lin scaled="0"/>
                </a:gradFill>
              </a:rPr>
              <a:t>Relationship Between dataset</a:t>
            </a:r>
            <a:endParaRPr lang="en-GB" altLang="en-US" sz="3200" dirty="0">
              <a:latin typeface="+mj-lt"/>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10" name="Picture 9">
            <a:extLst>
              <a:ext uri="{FF2B5EF4-FFF2-40B4-BE49-F238E27FC236}">
                <a16:creationId xmlns:a16="http://schemas.microsoft.com/office/drawing/2014/main" id="{A752DECD-79EA-433F-9337-947F30A31CDE}"/>
              </a:ext>
            </a:extLst>
          </p:cNvPr>
          <p:cNvPicPr>
            <a:picLocks noChangeAspect="1"/>
          </p:cNvPicPr>
          <p:nvPr/>
        </p:nvPicPr>
        <p:blipFill rotWithShape="1">
          <a:blip r:embed="rId3"/>
          <a:srcRect l="20166" t="18303" r="17718" b="9333"/>
          <a:stretch/>
        </p:blipFill>
        <p:spPr>
          <a:xfrm>
            <a:off x="2738119" y="1712363"/>
            <a:ext cx="6715760" cy="4400921"/>
          </a:xfrm>
          <a:prstGeom prst="rect">
            <a:avLst/>
          </a:prstGeom>
        </p:spPr>
      </p:pic>
    </p:spTree>
    <p:extLst>
      <p:ext uri="{BB962C8B-B14F-4D97-AF65-F5344CB8AC3E}">
        <p14:creationId xmlns:p14="http://schemas.microsoft.com/office/powerpoint/2010/main" val="257946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56281" y="457199"/>
            <a:ext cx="9879437" cy="980844"/>
          </a:xfrm>
        </p:spPr>
        <p:txBody>
          <a:bodyPr/>
          <a:lstStyle/>
          <a:p>
            <a:pPr algn="ctr">
              <a:lnSpc>
                <a:spcPct val="120000"/>
              </a:lnSpc>
            </a:pPr>
            <a:r>
              <a:rPr lang="en-GB" altLang="en-US" sz="3200" dirty="0">
                <a:solidFill>
                  <a:schemeClr val="tx1"/>
                </a:solidFill>
                <a:latin typeface="+mj-lt"/>
              </a:rPr>
              <a:t>Analysis: 1</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6" name="Text Placeholder 3">
            <a:extLst>
              <a:ext uri="{FF2B5EF4-FFF2-40B4-BE49-F238E27FC236}">
                <a16:creationId xmlns:a16="http://schemas.microsoft.com/office/drawing/2014/main" id="{8DC01E79-632E-4CD0-A172-E044FDC9E91B}"/>
              </a:ext>
            </a:extLst>
          </p:cNvPr>
          <p:cNvSpPr>
            <a:spLocks noGrp="1"/>
          </p:cNvSpPr>
          <p:nvPr>
            <p:ph type="body" sz="quarter" idx="13"/>
          </p:nvPr>
        </p:nvSpPr>
        <p:spPr>
          <a:xfrm>
            <a:off x="2721542" y="1503586"/>
            <a:ext cx="7225365" cy="493991"/>
          </a:xfrm>
        </p:spPr>
        <p:style>
          <a:lnRef idx="2">
            <a:schemeClr val="dk1"/>
          </a:lnRef>
          <a:fillRef idx="1">
            <a:schemeClr val="lt1"/>
          </a:fillRef>
          <a:effectRef idx="0">
            <a:schemeClr val="dk1"/>
          </a:effectRef>
          <a:fontRef idx="minor">
            <a:schemeClr val="dk1"/>
          </a:fontRef>
        </p:style>
        <p:txBody>
          <a:bodyPr/>
          <a:lstStyle/>
          <a:p>
            <a:r>
              <a:rPr lang="en-US" sz="2400" dirty="0"/>
              <a:t>How many total transactions occurred in each region?</a:t>
            </a:r>
          </a:p>
        </p:txBody>
      </p:sp>
      <p:sp>
        <p:nvSpPr>
          <p:cNvPr id="7" name="Text Placeholder 3">
            <a:extLst>
              <a:ext uri="{FF2B5EF4-FFF2-40B4-BE49-F238E27FC236}">
                <a16:creationId xmlns:a16="http://schemas.microsoft.com/office/drawing/2014/main" id="{B66A0BE6-6A87-4D68-B732-FA5C0D069AAA}"/>
              </a:ext>
            </a:extLst>
          </p:cNvPr>
          <p:cNvSpPr txBox="1">
            <a:spLocks/>
          </p:cNvSpPr>
          <p:nvPr/>
        </p:nvSpPr>
        <p:spPr>
          <a:xfrm>
            <a:off x="1795109" y="2148144"/>
            <a:ext cx="1852866" cy="493991"/>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chemeClr val="tx1"/>
                </a:solidFill>
              </a:rPr>
              <a:t>Table Syntax:-</a:t>
            </a:r>
          </a:p>
        </p:txBody>
      </p:sp>
      <p:sp>
        <p:nvSpPr>
          <p:cNvPr id="8" name="Text Placeholder 3">
            <a:extLst>
              <a:ext uri="{FF2B5EF4-FFF2-40B4-BE49-F238E27FC236}">
                <a16:creationId xmlns:a16="http://schemas.microsoft.com/office/drawing/2014/main" id="{C5EE9FAD-6D69-4D62-A2B9-A4B7EEF53DCC}"/>
              </a:ext>
            </a:extLst>
          </p:cNvPr>
          <p:cNvSpPr txBox="1">
            <a:spLocks/>
          </p:cNvSpPr>
          <p:nvPr/>
        </p:nvSpPr>
        <p:spPr>
          <a:xfrm>
            <a:off x="3391300" y="2557112"/>
            <a:ext cx="5677302" cy="79488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select </a:t>
            </a:r>
            <a:r>
              <a:rPr lang="en-US" dirty="0" err="1"/>
              <a:t>transaction_region,count</a:t>
            </a:r>
            <a:r>
              <a:rPr lang="en-US" dirty="0"/>
              <a:t>(*) from </a:t>
            </a:r>
            <a:r>
              <a:rPr lang="en-US" dirty="0" err="1"/>
              <a:t>combine_data_table</a:t>
            </a:r>
            <a:r>
              <a:rPr lang="en-US" dirty="0"/>
              <a:t> group by </a:t>
            </a:r>
            <a:r>
              <a:rPr lang="en-US" dirty="0" err="1"/>
              <a:t>transaction_region</a:t>
            </a:r>
            <a:r>
              <a:rPr lang="en-US" dirty="0"/>
              <a:t>;</a:t>
            </a:r>
          </a:p>
        </p:txBody>
      </p:sp>
      <p:pic>
        <p:nvPicPr>
          <p:cNvPr id="4" name="Picture 3">
            <a:extLst>
              <a:ext uri="{FF2B5EF4-FFF2-40B4-BE49-F238E27FC236}">
                <a16:creationId xmlns:a16="http://schemas.microsoft.com/office/drawing/2014/main" id="{86741B39-78F6-4FC2-822B-EE27D1D2C0DA}"/>
              </a:ext>
            </a:extLst>
          </p:cNvPr>
          <p:cNvPicPr>
            <a:picLocks noChangeAspect="1"/>
          </p:cNvPicPr>
          <p:nvPr/>
        </p:nvPicPr>
        <p:blipFill>
          <a:blip r:embed="rId3"/>
          <a:stretch>
            <a:fillRect/>
          </a:stretch>
        </p:blipFill>
        <p:spPr>
          <a:xfrm>
            <a:off x="1156281" y="3506003"/>
            <a:ext cx="4420091" cy="2403909"/>
          </a:xfrm>
          <a:prstGeom prst="rect">
            <a:avLst/>
          </a:prstGeom>
        </p:spPr>
      </p:pic>
      <p:sp>
        <p:nvSpPr>
          <p:cNvPr id="3" name="TextBox 2">
            <a:extLst>
              <a:ext uri="{FF2B5EF4-FFF2-40B4-BE49-F238E27FC236}">
                <a16:creationId xmlns:a16="http://schemas.microsoft.com/office/drawing/2014/main" id="{D2480148-CAE2-4964-8A92-B340F38C1102}"/>
              </a:ext>
            </a:extLst>
          </p:cNvPr>
          <p:cNvSpPr txBox="1"/>
          <p:nvPr/>
        </p:nvSpPr>
        <p:spPr>
          <a:xfrm>
            <a:off x="1982804" y="6015789"/>
            <a:ext cx="2637322" cy="369332"/>
          </a:xfrm>
          <a:prstGeom prst="rect">
            <a:avLst/>
          </a:prstGeom>
          <a:noFill/>
        </p:spPr>
        <p:txBody>
          <a:bodyPr wrap="square" rtlCol="0">
            <a:spAutoFit/>
          </a:bodyPr>
          <a:lstStyle/>
          <a:p>
            <a:pPr algn="ctr"/>
            <a:r>
              <a:rPr lang="en-IN" dirty="0" err="1"/>
              <a:t>transaction_region</a:t>
            </a:r>
            <a:r>
              <a:rPr lang="en-IN" dirty="0"/>
              <a:t> Table</a:t>
            </a:r>
          </a:p>
        </p:txBody>
      </p:sp>
      <p:graphicFrame>
        <p:nvGraphicFramePr>
          <p:cNvPr id="9" name="Chart 8">
            <a:extLst>
              <a:ext uri="{FF2B5EF4-FFF2-40B4-BE49-F238E27FC236}">
                <a16:creationId xmlns:a16="http://schemas.microsoft.com/office/drawing/2014/main" id="{EC374327-203A-4FB7-9426-B717E9C069B7}"/>
              </a:ext>
            </a:extLst>
          </p:cNvPr>
          <p:cNvGraphicFramePr>
            <a:graphicFrameLocks/>
          </p:cNvGraphicFramePr>
          <p:nvPr>
            <p:extLst>
              <p:ext uri="{D42A27DB-BD31-4B8C-83A1-F6EECF244321}">
                <p14:modId xmlns:p14="http://schemas.microsoft.com/office/powerpoint/2010/main" val="1737676120"/>
              </p:ext>
            </p:extLst>
          </p:nvPr>
        </p:nvGraphicFramePr>
        <p:xfrm>
          <a:off x="6847672" y="3506003"/>
          <a:ext cx="3605364" cy="25097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5547019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{9C740DB3-90C9-4DA6-A505-51E50ED87661}TF8a9b5915-b8c7-461e-8cdd-693d48b5e32371f7b7e2_win32-4bf0b9a2ea37</Template>
  <TotalTime>213</TotalTime>
  <Words>2018</Words>
  <Application>Microsoft Office PowerPoint</Application>
  <PresentationFormat>Widescreen</PresentationFormat>
  <Paragraphs>233</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Black</vt:lpstr>
      <vt:lpstr>Arial Unicode MS</vt:lpstr>
      <vt:lpstr>Bahnschrift SemiBold</vt:lpstr>
      <vt:lpstr>Calibri</vt:lpstr>
      <vt:lpstr>Sabon Next LT</vt:lpstr>
      <vt:lpstr>Custom</vt:lpstr>
      <vt:lpstr>Retail Sales Analysis</vt:lpstr>
      <vt:lpstr>overview of Transaction Dataset:</vt:lpstr>
      <vt:lpstr>overview of Promotion Dataset:</vt:lpstr>
      <vt:lpstr>overview of Store Dataset:</vt:lpstr>
      <vt:lpstr>overview of Customer Dataset:</vt:lpstr>
      <vt:lpstr>About The Dataset</vt:lpstr>
      <vt:lpstr>Objectives</vt:lpstr>
      <vt:lpstr>Relationship Between dataset</vt:lpstr>
      <vt:lpstr>Analysis: 1</vt:lpstr>
      <vt:lpstr>Observation:</vt:lpstr>
      <vt:lpstr>Analysis: 1.1</vt:lpstr>
      <vt:lpstr>Observation:</vt:lpstr>
      <vt:lpstr>Analysis: 1.2</vt:lpstr>
      <vt:lpstr>Observation:</vt:lpstr>
      <vt:lpstr>Analysis: 2</vt:lpstr>
      <vt:lpstr>Observation:</vt:lpstr>
      <vt:lpstr>Analysis: 2.1</vt:lpstr>
      <vt:lpstr>Observation:</vt:lpstr>
      <vt:lpstr>Analysis: 2.2</vt:lpstr>
      <vt:lpstr>Observation:</vt:lpstr>
      <vt:lpstr>Analysis: 2.3</vt:lpstr>
      <vt:lpstr>Observation:</vt:lpstr>
      <vt:lpstr>Analysis: 2.4</vt:lpstr>
      <vt:lpstr>Observation:</vt:lpstr>
      <vt:lpstr>Analysis: 3</vt:lpstr>
      <vt:lpstr>Observation:</vt:lpstr>
      <vt:lpstr>Analysis: 3.1</vt:lpstr>
      <vt:lpstr>Observation:</vt:lpstr>
      <vt:lpstr>Analysis: 3.2</vt:lpstr>
      <vt:lpstr>Observation:</vt:lpstr>
      <vt:lpstr>Analysis: 4</vt:lpstr>
      <vt:lpstr>Observation:</vt:lpstr>
      <vt:lpstr>Analysis: 4.1</vt:lpstr>
      <vt:lpstr>Observation: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Analysis</dc:title>
  <dc:subject/>
  <dc:creator>Nikhil Pawar</dc:creator>
  <cp:lastModifiedBy>Nikhil Pawar</cp:lastModifiedBy>
  <cp:revision>35</cp:revision>
  <dcterms:created xsi:type="dcterms:W3CDTF">2025-07-09T04:15:08Z</dcterms:created>
  <dcterms:modified xsi:type="dcterms:W3CDTF">2025-07-16T17:50:40Z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