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4"/>
  </p:notesMasterIdLst>
  <p:handoutMasterIdLst>
    <p:handoutMasterId r:id="rId45"/>
  </p:handoutMasterIdLst>
  <p:sldIdLst>
    <p:sldId id="296" r:id="rId2"/>
    <p:sldId id="256" r:id="rId3"/>
    <p:sldId id="257" r:id="rId4"/>
    <p:sldId id="258" r:id="rId5"/>
    <p:sldId id="261" r:id="rId6"/>
    <p:sldId id="292" r:id="rId7"/>
    <p:sldId id="293" r:id="rId8"/>
    <p:sldId id="259" r:id="rId9"/>
    <p:sldId id="294" r:id="rId10"/>
    <p:sldId id="260" r:id="rId11"/>
    <p:sldId id="262" r:id="rId12"/>
    <p:sldId id="263" r:id="rId13"/>
    <p:sldId id="290" r:id="rId14"/>
    <p:sldId id="291" r:id="rId15"/>
    <p:sldId id="264" r:id="rId16"/>
    <p:sldId id="265" r:id="rId17"/>
    <p:sldId id="266" r:id="rId18"/>
    <p:sldId id="267" r:id="rId19"/>
    <p:sldId id="268" r:id="rId20"/>
    <p:sldId id="269" r:id="rId21"/>
    <p:sldId id="270" r:id="rId22"/>
    <p:sldId id="271" r:id="rId23"/>
    <p:sldId id="272" r:id="rId24"/>
    <p:sldId id="274" r:id="rId25"/>
    <p:sldId id="275" r:id="rId26"/>
    <p:sldId id="276" r:id="rId27"/>
    <p:sldId id="277" r:id="rId28"/>
    <p:sldId id="278" r:id="rId29"/>
    <p:sldId id="279" r:id="rId30"/>
    <p:sldId id="280" r:id="rId31"/>
    <p:sldId id="281" r:id="rId32"/>
    <p:sldId id="282" r:id="rId33"/>
    <p:sldId id="284" r:id="rId34"/>
    <p:sldId id="285" r:id="rId35"/>
    <p:sldId id="286" r:id="rId36"/>
    <p:sldId id="287" r:id="rId37"/>
    <p:sldId id="283" r:id="rId38"/>
    <p:sldId id="288" r:id="rId39"/>
    <p:sldId id="289" r:id="rId40"/>
    <p:sldId id="273" r:id="rId41"/>
    <p:sldId id="298"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867" autoAdjust="0"/>
    <p:restoredTop sz="75787" autoAdjust="0"/>
  </p:normalViewPr>
  <p:slideViewPr>
    <p:cSldViewPr>
      <p:cViewPr varScale="1">
        <p:scale>
          <a:sx n="41" d="100"/>
          <a:sy n="41" d="100"/>
        </p:scale>
        <p:origin x="-1310" y="-7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p:cViewPr varScale="1">
        <p:scale>
          <a:sx n="81" d="100"/>
          <a:sy n="81"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DEC17-0550-45A8-923E-469791E5A3F4}" type="datetimeFigureOut">
              <a:rPr lang="en-US" smtClean="0"/>
              <a:pPr/>
              <a:t>5/3/2019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5D2545-DBBD-46EE-95B9-F74D341CEFCB}" type="slidenum">
              <a:rPr lang="en-US" smtClean="0"/>
              <a:pPr/>
              <a:t>‹#›</a:t>
            </a:fld>
            <a:endParaRPr lang="en-US"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319822" y="8127275"/>
            <a:ext cx="1038444" cy="1000683"/>
          </a:xfrm>
          <a:prstGeom prst="rect">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21847591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25E2DB-1FE1-4FAD-90C5-C6964A45797B}" type="datetimeFigureOut">
              <a:rPr lang="en-US" smtClean="0"/>
              <a:pPr/>
              <a:t>5/3/2019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E9050-CE37-42DD-A51A-74D0468E67AC}" type="slidenum">
              <a:rPr lang="en-US" smtClean="0"/>
              <a:pPr/>
              <a:t>‹#›</a:t>
            </a:fld>
            <a:endParaRPr lang="en-US" dirty="0"/>
          </a:p>
        </p:txBody>
      </p:sp>
    </p:spTree>
    <p:extLst>
      <p:ext uri="{BB962C8B-B14F-4D97-AF65-F5344CB8AC3E}">
        <p14:creationId xmlns="" xmlns:p14="http://schemas.microsoft.com/office/powerpoint/2010/main" val="26618066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FE9050-CE37-42DD-A51A-74D0468E67AC}"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 xmlns:p14="http://schemas.microsoft.com/office/powerpoint/2010/main" val="1539584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kern="1200" dirty="0" smtClean="0">
                <a:solidFill>
                  <a:schemeClr val="tx1"/>
                </a:solidFill>
                <a:effectLst/>
                <a:latin typeface="+mn-lt"/>
                <a:ea typeface="+mn-ea"/>
                <a:cs typeface="+mn-cs"/>
              </a:rPr>
              <a:t>Serve on Door (SOD) e-commerce website is a three-tier architecture system. The three layers are as below:</a:t>
            </a:r>
          </a:p>
          <a:p>
            <a:pPr marL="228600" lvl="0" indent="-228600">
              <a:buFont typeface="+mj-lt"/>
              <a:buAutoNum type="arabicPeriod"/>
            </a:pPr>
            <a:r>
              <a:rPr lang="en-US" sz="1200" b="1" kern="1200" dirty="0" smtClean="0">
                <a:solidFill>
                  <a:schemeClr val="tx1"/>
                </a:solidFill>
                <a:effectLst/>
                <a:latin typeface="+mn-lt"/>
                <a:ea typeface="+mn-ea"/>
                <a:cs typeface="+mn-cs"/>
              </a:rPr>
              <a:t>Presentation layer/client layer</a:t>
            </a:r>
            <a:r>
              <a:rPr lang="en-US" sz="1200" kern="1200" dirty="0" smtClean="0">
                <a:solidFill>
                  <a:schemeClr val="tx1"/>
                </a:solidFill>
                <a:effectLst/>
                <a:latin typeface="+mn-lt"/>
                <a:ea typeface="+mn-ea"/>
                <a:cs typeface="+mn-cs"/>
              </a:rPr>
              <a:t>: The presentation/ client layer will be responsible for the user interface or the website. The websites/ user interface/ web portal are hosted over the internet. All the web calls will reach the system via the AWS VPC and ROUTE 53 services.  All the services are hosted on port 443 (https services) using REST API transport.</a:t>
            </a:r>
          </a:p>
          <a:p>
            <a:pPr marL="228600" lvl="0" indent="-228600">
              <a:buFont typeface="+mj-lt"/>
              <a:buAutoNum type="arabicPeriod"/>
            </a:pPr>
            <a:r>
              <a:rPr lang="en-US" sz="1200" b="1" kern="1200" dirty="0" smtClean="0">
                <a:solidFill>
                  <a:schemeClr val="tx1"/>
                </a:solidFill>
                <a:effectLst/>
                <a:latin typeface="+mn-lt"/>
                <a:ea typeface="+mn-ea"/>
                <a:cs typeface="+mn-cs"/>
              </a:rPr>
              <a:t>Application layer</a:t>
            </a:r>
            <a:r>
              <a:rPr lang="en-US" sz="1200" kern="1200" dirty="0" smtClean="0">
                <a:solidFill>
                  <a:schemeClr val="tx1"/>
                </a:solidFill>
                <a:effectLst/>
                <a:latin typeface="+mn-lt"/>
                <a:ea typeface="+mn-ea"/>
                <a:cs typeface="+mn-cs"/>
              </a:rPr>
              <a:t>: This layer is responsible to integrate the front end to the backend of the system. The integration layer is built on Java Servlet and Java Server Pages (JSP).  The servers are Apache Tomcat Servers. All the user interface pages are developed in the AWS developer tool.</a:t>
            </a:r>
          </a:p>
          <a:p>
            <a:pPr marL="228600" lvl="0" indent="-228600">
              <a:buFont typeface="+mj-lt"/>
              <a:buAutoNum type="arabicPeriod"/>
            </a:pPr>
            <a:r>
              <a:rPr lang="en-US" sz="1200" b="1" kern="1200" dirty="0" smtClean="0">
                <a:solidFill>
                  <a:schemeClr val="tx1"/>
                </a:solidFill>
                <a:effectLst/>
                <a:latin typeface="+mn-lt"/>
                <a:ea typeface="+mn-ea"/>
                <a:cs typeface="+mn-cs"/>
              </a:rPr>
              <a:t>Database layer</a:t>
            </a:r>
            <a:r>
              <a:rPr lang="en-US" sz="1200" kern="1200" dirty="0" smtClean="0">
                <a:solidFill>
                  <a:schemeClr val="tx1"/>
                </a:solidFill>
                <a:effectLst/>
                <a:latin typeface="+mn-lt"/>
                <a:ea typeface="+mn-ea"/>
                <a:cs typeface="+mn-cs"/>
              </a:rPr>
              <a:t>: This is the backend of the system where all the user information, advertisement details, legal documents, logs, transaction details, and service request details are available. We are using MYSQL database as the backend, and all the data are encrypted.</a:t>
            </a:r>
          </a:p>
          <a:p>
            <a:endParaRPr lang="en-US" dirty="0" smtClean="0"/>
          </a:p>
          <a:p>
            <a:r>
              <a:rPr lang="en-US" sz="1200" kern="1200" dirty="0" smtClean="0">
                <a:solidFill>
                  <a:schemeClr val="tx1"/>
                </a:solidFill>
                <a:effectLst/>
                <a:latin typeface="+mn-lt"/>
                <a:ea typeface="+mn-ea"/>
                <a:cs typeface="+mn-cs"/>
              </a:rPr>
              <a:t>The architecture of the product will have thin client technology. There is no physical server, desktop, network, database, or hardware which was required to develop the e-commerce website. With AWS service all the applications and tools are available on the cloud for use. This all architecture points make the system very robust. The future of the company is very prominent due to easy maintenance and scalability.</a:t>
            </a:r>
          </a:p>
        </p:txBody>
      </p:sp>
      <p:sp>
        <p:nvSpPr>
          <p:cNvPr id="4" name="Slide Number Placeholder 3"/>
          <p:cNvSpPr>
            <a:spLocks noGrp="1"/>
          </p:cNvSpPr>
          <p:nvPr>
            <p:ph type="sldNum" sz="quarter" idx="10"/>
          </p:nvPr>
        </p:nvSpPr>
        <p:spPr/>
        <p:txBody>
          <a:bodyPr/>
          <a:lstStyle/>
          <a:p>
            <a:fld id="{F3FE9050-CE37-42DD-A51A-74D0468E67AC}" type="slidenum">
              <a:rPr lang="en-US" smtClean="0"/>
              <a:pPr/>
              <a:t>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 xmlns:p14="http://schemas.microsoft.com/office/powerpoint/2010/main" val="984939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20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b="1" kern="1200" dirty="0" smtClean="0">
                <a:solidFill>
                  <a:schemeClr val="tx1"/>
                </a:solidFill>
                <a:effectLst/>
                <a:latin typeface="+mn-lt"/>
                <a:ea typeface="+mn-ea"/>
                <a:cs typeface="+mn-cs"/>
              </a:rPr>
              <a:t>Technical Criteria</a:t>
            </a:r>
            <a:endParaRPr lang="en-US" sz="1200" kern="1200" dirty="0" smtClean="0">
              <a:solidFill>
                <a:schemeClr val="tx1"/>
              </a:solidFill>
              <a:effectLst/>
              <a:latin typeface="+mn-lt"/>
              <a:ea typeface="+mn-ea"/>
              <a:cs typeface="+mn-cs"/>
            </a:endParaRPr>
          </a:p>
          <a:p>
            <a:pPr marL="228600" lvl="0" indent="-228600" hangingPunct="0">
              <a:buFont typeface="+mj-lt"/>
              <a:buAutoNum type="arabicPeriod"/>
            </a:pPr>
            <a:r>
              <a:rPr lang="en-US" sz="1200" kern="1200" dirty="0" smtClean="0">
                <a:solidFill>
                  <a:schemeClr val="tx1"/>
                </a:solidFill>
                <a:effectLst/>
                <a:latin typeface="+mn-lt"/>
                <a:ea typeface="+mn-ea"/>
                <a:cs typeface="+mn-cs"/>
              </a:rPr>
              <a:t>System Upgrade: System upgrade has many aspects like infrastructure, hardware, software, and servers. We have opted for a </a:t>
            </a:r>
            <a:r>
              <a:rPr lang="en-US" sz="1200" i="1" u="sng" kern="1200" dirty="0" smtClean="0">
                <a:solidFill>
                  <a:schemeClr val="tx1"/>
                </a:solidFill>
                <a:effectLst/>
                <a:latin typeface="+mn-lt"/>
                <a:ea typeface="+mn-ea"/>
                <a:cs typeface="+mn-cs"/>
              </a:rPr>
              <a:t>prepackaged</a:t>
            </a:r>
            <a:r>
              <a:rPr lang="en-US" sz="1200" kern="1200" dirty="0" smtClean="0">
                <a:solidFill>
                  <a:schemeClr val="tx1"/>
                </a:solidFill>
                <a:effectLst/>
                <a:latin typeface="+mn-lt"/>
                <a:ea typeface="+mn-ea"/>
                <a:cs typeface="+mn-cs"/>
              </a:rPr>
              <a:t> option. All the various aspects come in the package with AWS which make it easy for Serve on Door to upgrade. Also, there is no overhead of cost, the company has to pay per use. There is no impact on the end user as there will be no downtime.</a:t>
            </a:r>
          </a:p>
          <a:p>
            <a:pPr marL="228600" indent="-228600" hangingPunct="0">
              <a:buFont typeface="+mj-lt"/>
              <a:buAutoNum type="arabicPeriod"/>
            </a:pPr>
            <a:r>
              <a:rPr lang="en-US" sz="1200" kern="1200" dirty="0" smtClean="0">
                <a:solidFill>
                  <a:schemeClr val="tx1"/>
                </a:solidFill>
                <a:effectLst/>
                <a:latin typeface="+mn-lt"/>
                <a:ea typeface="+mn-ea"/>
                <a:cs typeface="+mn-cs"/>
              </a:rPr>
              <a:t>Improvement in Security and Performance: System improvements in security in performance is essential for any company. The knowledge about system usage and possible security threads can be vast and often unknown. We have opted for a </a:t>
            </a:r>
            <a:r>
              <a:rPr lang="en-US" sz="1200" i="1" u="sng" kern="1200" dirty="0" smtClean="0">
                <a:solidFill>
                  <a:schemeClr val="tx1"/>
                </a:solidFill>
                <a:effectLst/>
                <a:latin typeface="+mn-lt"/>
                <a:ea typeface="+mn-ea"/>
                <a:cs typeface="+mn-cs"/>
              </a:rPr>
              <a:t>prepackaged</a:t>
            </a:r>
            <a:r>
              <a:rPr lang="en-US" sz="1200" kern="1200" dirty="0" smtClean="0">
                <a:solidFill>
                  <a:schemeClr val="tx1"/>
                </a:solidFill>
                <a:effectLst/>
                <a:latin typeface="+mn-lt"/>
                <a:ea typeface="+mn-ea"/>
                <a:cs typeface="+mn-cs"/>
              </a:rPr>
              <a:t> option. With the pre-packaged AWS application, performance and security are well handled. As a company, with the pre-packaged option, there is less cost involved.</a:t>
            </a:r>
          </a:p>
          <a:p>
            <a:pPr hangingPunct="0"/>
            <a:r>
              <a:rPr lang="en-US" sz="1200" kern="1200" dirty="0" smtClean="0">
                <a:solidFill>
                  <a:schemeClr val="tx1"/>
                </a:solidFill>
                <a:effectLst/>
                <a:latin typeface="+mn-lt"/>
                <a:ea typeface="+mn-ea"/>
                <a:cs typeface="+mn-cs"/>
              </a:rPr>
              <a:t> </a:t>
            </a:r>
          </a:p>
          <a:p>
            <a:pPr hangingPunct="0"/>
            <a:r>
              <a:rPr lang="en-US" sz="1200" b="1" kern="1200" dirty="0" smtClean="0">
                <a:solidFill>
                  <a:schemeClr val="tx1"/>
                </a:solidFill>
                <a:effectLst/>
                <a:latin typeface="+mn-lt"/>
                <a:ea typeface="+mn-ea"/>
                <a:cs typeface="+mn-cs"/>
              </a:rPr>
              <a:t>Economical Criteria</a:t>
            </a:r>
            <a:endParaRPr lang="en-US" sz="1200" kern="1200" dirty="0" smtClean="0">
              <a:solidFill>
                <a:schemeClr val="tx1"/>
              </a:solidFill>
              <a:effectLst/>
              <a:latin typeface="+mn-lt"/>
              <a:ea typeface="+mn-ea"/>
              <a:cs typeface="+mn-cs"/>
            </a:endParaRPr>
          </a:p>
          <a:p>
            <a:pPr marL="228600" lvl="0" indent="-228600" hangingPunct="0">
              <a:buFont typeface="+mj-lt"/>
              <a:buAutoNum type="arabicPeriod"/>
            </a:pPr>
            <a:r>
              <a:rPr lang="en-US" sz="1200" kern="1200" dirty="0" smtClean="0">
                <a:solidFill>
                  <a:schemeClr val="tx1"/>
                </a:solidFill>
                <a:effectLst/>
                <a:latin typeface="+mn-lt"/>
                <a:ea typeface="+mn-ea"/>
                <a:cs typeface="+mn-cs"/>
              </a:rPr>
              <a:t>Cost of the Project: We have opted for </a:t>
            </a:r>
            <a:r>
              <a:rPr lang="en-US" sz="1200" i="1" u="sng" kern="1200" dirty="0" smtClean="0">
                <a:solidFill>
                  <a:schemeClr val="tx1"/>
                </a:solidFill>
                <a:effectLst/>
                <a:latin typeface="+mn-lt"/>
                <a:ea typeface="+mn-ea"/>
                <a:cs typeface="+mn-cs"/>
              </a:rPr>
              <a:t>prepackaged</a:t>
            </a:r>
            <a:r>
              <a:rPr lang="en-US" sz="1200" kern="1200" dirty="0" smtClean="0">
                <a:solidFill>
                  <a:schemeClr val="tx1"/>
                </a:solidFill>
                <a:effectLst/>
                <a:latin typeface="+mn-lt"/>
                <a:ea typeface="+mn-ea"/>
                <a:cs typeface="+mn-cs"/>
              </a:rPr>
              <a:t> option as the cost is pay per use. There is no agreement for AWS service usage and the development effort is quick, which reduces the project cost. Along with that, AWS services can scale up or down automatically. The cost of the project will remain constant throughout the project life cycle with pay per use basis. There is no capital required for infrastructure as everything is hosted on the cloud.</a:t>
            </a:r>
          </a:p>
          <a:p>
            <a:pPr marL="228600" lvl="0" indent="-228600" hangingPunct="0">
              <a:buFont typeface="+mj-lt"/>
              <a:buAutoNum type="arabicPeriod"/>
            </a:pPr>
            <a:r>
              <a:rPr lang="en-US" sz="1200" kern="1200" dirty="0" smtClean="0">
                <a:solidFill>
                  <a:schemeClr val="tx1"/>
                </a:solidFill>
                <a:effectLst/>
                <a:latin typeface="+mn-lt"/>
                <a:ea typeface="+mn-ea"/>
                <a:cs typeface="+mn-cs"/>
              </a:rPr>
              <a:t>Maintenance cost: We opted for the </a:t>
            </a:r>
            <a:r>
              <a:rPr lang="en-US" sz="1200" i="1" u="sng" kern="1200" dirty="0" smtClean="0">
                <a:solidFill>
                  <a:schemeClr val="tx1"/>
                </a:solidFill>
                <a:effectLst/>
                <a:latin typeface="+mn-lt"/>
                <a:ea typeface="+mn-ea"/>
                <a:cs typeface="+mn-cs"/>
              </a:rPr>
              <a:t>in-house</a:t>
            </a:r>
            <a:r>
              <a:rPr lang="en-US" sz="1200" kern="1200" dirty="0" smtClean="0">
                <a:solidFill>
                  <a:schemeClr val="tx1"/>
                </a:solidFill>
                <a:effectLst/>
                <a:latin typeface="+mn-lt"/>
                <a:ea typeface="+mn-ea"/>
                <a:cs typeface="+mn-cs"/>
              </a:rPr>
              <a:t> option. This option will be fit for the company. Most of the services given to the customer like transport, cleaning, and grocery needs in-house monitoring and maintenance for better customer satisfaction.</a:t>
            </a:r>
          </a:p>
          <a:p>
            <a:pPr hangingPunct="0"/>
            <a:r>
              <a:rPr lang="en-US" sz="1200" kern="1200" dirty="0" smtClean="0">
                <a:solidFill>
                  <a:schemeClr val="tx1"/>
                </a:solidFill>
                <a:effectLst/>
                <a:latin typeface="+mn-lt"/>
                <a:ea typeface="+mn-ea"/>
                <a:cs typeface="+mn-cs"/>
              </a:rPr>
              <a:t> </a:t>
            </a:r>
          </a:p>
          <a:p>
            <a:pPr hangingPunct="0"/>
            <a:r>
              <a:rPr lang="en-US" sz="1200" b="1" kern="1200" dirty="0" smtClean="0">
                <a:solidFill>
                  <a:schemeClr val="tx1"/>
                </a:solidFill>
                <a:effectLst/>
                <a:latin typeface="+mn-lt"/>
                <a:ea typeface="+mn-ea"/>
                <a:cs typeface="+mn-cs"/>
              </a:rPr>
              <a:t>Organizational Criteria</a:t>
            </a:r>
            <a:endParaRPr lang="en-US" sz="1200" kern="1200" dirty="0" smtClean="0">
              <a:solidFill>
                <a:schemeClr val="tx1"/>
              </a:solidFill>
              <a:effectLst/>
              <a:latin typeface="+mn-lt"/>
              <a:ea typeface="+mn-ea"/>
              <a:cs typeface="+mn-cs"/>
            </a:endParaRPr>
          </a:p>
          <a:p>
            <a:pPr marL="228600" lvl="0" indent="-228600" hangingPunct="0">
              <a:buFont typeface="+mj-lt"/>
              <a:buAutoNum type="arabicPeriod"/>
            </a:pPr>
            <a:r>
              <a:rPr lang="en-US" sz="1200" kern="1200" dirty="0" smtClean="0">
                <a:solidFill>
                  <a:schemeClr val="tx1"/>
                </a:solidFill>
                <a:effectLst/>
                <a:latin typeface="+mn-lt"/>
                <a:ea typeface="+mn-ea"/>
                <a:cs typeface="+mn-cs"/>
              </a:rPr>
              <a:t>User Training: A maximum number of the users of Serve on Door will be common people who may not be groomed to use e-commerce site. User training will become an essential part of the success of the business. We have opted for </a:t>
            </a:r>
            <a:r>
              <a:rPr lang="en-US" sz="1200" i="1" u="sng" kern="1200" dirty="0" smtClean="0">
                <a:solidFill>
                  <a:schemeClr val="tx1"/>
                </a:solidFill>
                <a:effectLst/>
                <a:latin typeface="+mn-lt"/>
                <a:ea typeface="+mn-ea"/>
                <a:cs typeface="+mn-cs"/>
              </a:rPr>
              <a:t>outsourcing</a:t>
            </a:r>
            <a:r>
              <a:rPr lang="en-US" sz="1200" kern="1200" dirty="0" smtClean="0">
                <a:solidFill>
                  <a:schemeClr val="tx1"/>
                </a:solidFill>
                <a:effectLst/>
                <a:latin typeface="+mn-lt"/>
                <a:ea typeface="+mn-ea"/>
                <a:cs typeface="+mn-cs"/>
              </a:rPr>
              <a:t> the user training, so that company's representative can meet with the vendors and explain them the system UI and usage.</a:t>
            </a:r>
          </a:p>
          <a:p>
            <a:pPr marL="228600" lvl="0" indent="-228600" hangingPunct="0">
              <a:buFont typeface="+mj-lt"/>
              <a:buAutoNum type="arabicPeriod"/>
            </a:pPr>
            <a:r>
              <a:rPr lang="en-US" sz="1200" kern="1200" dirty="0" smtClean="0">
                <a:solidFill>
                  <a:schemeClr val="tx1"/>
                </a:solidFill>
                <a:effectLst/>
                <a:latin typeface="+mn-lt"/>
                <a:ea typeface="+mn-ea"/>
                <a:cs typeface="+mn-cs"/>
              </a:rPr>
              <a:t>Brand Expansion: We have opted for </a:t>
            </a:r>
            <a:r>
              <a:rPr lang="en-US" sz="1200" i="1" u="sng" kern="1200" dirty="0" smtClean="0">
                <a:solidFill>
                  <a:schemeClr val="tx1"/>
                </a:solidFill>
                <a:effectLst/>
                <a:latin typeface="+mn-lt"/>
                <a:ea typeface="+mn-ea"/>
                <a:cs typeface="+mn-cs"/>
              </a:rPr>
              <a:t>Outsourcing</a:t>
            </a:r>
            <a:r>
              <a:rPr lang="en-US" sz="1200" kern="1200" dirty="0" smtClean="0">
                <a:solidFill>
                  <a:schemeClr val="tx1"/>
                </a:solidFill>
                <a:effectLst/>
                <a:latin typeface="+mn-lt"/>
                <a:ea typeface="+mn-ea"/>
                <a:cs typeface="+mn-cs"/>
              </a:rPr>
              <a:t> option. As most of the users like vendors, sellers, and customers are the local population, we have opted for outsourcing to increase the brand value of Serve On Door company. Being a local business, most of the customers, vendors, and sellers are directly influenced by advertisement and word of mouth. The inception of the company is limited to Kosciusko county, where the company is trying to lure vendors by meeting them and requesting them to join the venture. As the brand value increases, we will need more people to connect with local businesses and bring them to Serve On Door.</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22</a:t>
            </a:fld>
            <a:endParaRPr lang="en-US" dirty="0"/>
          </a:p>
        </p:txBody>
      </p:sp>
    </p:spTree>
    <p:extLst>
      <p:ext uri="{BB962C8B-B14F-4D97-AF65-F5344CB8AC3E}">
        <p14:creationId xmlns="" xmlns:p14="http://schemas.microsoft.com/office/powerpoint/2010/main" val="165220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3</a:t>
            </a:fld>
            <a:endParaRPr lang="en-US" dirty="0"/>
          </a:p>
        </p:txBody>
      </p:sp>
    </p:spTree>
    <p:extLst>
      <p:ext uri="{BB962C8B-B14F-4D97-AF65-F5344CB8AC3E}">
        <p14:creationId xmlns="" xmlns:p14="http://schemas.microsoft.com/office/powerpoint/2010/main" val="318594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Vendors, Customers</a:t>
            </a:r>
            <a:r>
              <a:rPr lang="en-US" baseline="0" dirty="0" smtClean="0"/>
              <a:t> will call www.serveondoor.com to request for various services like transportation, grocery, house maintenance, car repair, and house repairs.</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6</a:t>
            </a:fld>
            <a:endParaRPr lang="en-US" dirty="0"/>
          </a:p>
        </p:txBody>
      </p:sp>
    </p:spTree>
    <p:extLst>
      <p:ext uri="{BB962C8B-B14F-4D97-AF65-F5344CB8AC3E}">
        <p14:creationId xmlns="" xmlns:p14="http://schemas.microsoft.com/office/powerpoint/2010/main" val="403099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hangingPunct="0">
              <a:buFont typeface="Arial" panose="020B0604020202020204" pitchFamily="34" charset="0"/>
              <a:buNone/>
            </a:pPr>
            <a:r>
              <a:rPr lang="en-US" sz="1200" kern="1200" dirty="0" smtClean="0">
                <a:solidFill>
                  <a:schemeClr val="tx1"/>
                </a:solidFill>
                <a:effectLst/>
                <a:latin typeface="+mn-lt"/>
                <a:ea typeface="+mn-ea"/>
                <a:cs typeface="+mn-cs"/>
              </a:rPr>
              <a:t>SOD will help in improving the business and user-experience because:</a:t>
            </a:r>
          </a:p>
          <a:p>
            <a:pPr marL="0" indent="0" hangingPunct="0">
              <a:buFont typeface="Arial" panose="020B0604020202020204" pitchFamily="34" charset="0"/>
              <a:buNone/>
            </a:pP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SOD will simplify the user-experience as none of the users has to physically go to the vendor, rather www.serveondoor.com will be there shopping place.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SOD can help vendors reach out to especially challenged customers, like elder people, physically challenged persons, or even customers from busy-working class.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service will be cost effective and quick as the customers and vendors are geographically close to each other.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Local business and service providers can reach to the customers easily.</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Customers will have more options to choose from.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Scope for growing the business is limitless.</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7</a:t>
            </a:fld>
            <a:endParaRPr lang="en-US" dirty="0"/>
          </a:p>
        </p:txBody>
      </p:sp>
    </p:spTree>
    <p:extLst>
      <p:ext uri="{BB962C8B-B14F-4D97-AF65-F5344CB8AC3E}">
        <p14:creationId xmlns="" xmlns:p14="http://schemas.microsoft.com/office/powerpoint/2010/main" val="389627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b="1" kern="1200" dirty="0" smtClean="0">
                <a:solidFill>
                  <a:schemeClr val="tx1"/>
                </a:solidFill>
                <a:effectLst/>
                <a:latin typeface="+mn-lt"/>
                <a:ea typeface="+mn-ea"/>
                <a:cs typeface="+mn-cs"/>
              </a:rPr>
              <a:t>Output requirements</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website must provide vendors with registration and login capabilities.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With a valid vendor login, the website should give options to submit an advertisement for review.</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website must provide vendors the capability to update the advertisement.</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website must provide customers with proper payment gateway options.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e-commerce site must present various options to the potential customers to make their choice of services and vendors.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website must have dynamic web pages. All the web pages must be integrated with each other.</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website must be properly designed for the simple user interface.</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website should be able to send notifications to the users or vendors about their service request, queries, or payment.</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system must provide customers with updated rates, and available services.</a:t>
            </a:r>
          </a:p>
          <a:p>
            <a:pPr hangingPunct="0"/>
            <a:r>
              <a:rPr lang="en-US" sz="1200" kern="1200" dirty="0" smtClean="0">
                <a:solidFill>
                  <a:schemeClr val="tx1"/>
                </a:solidFill>
                <a:effectLst/>
                <a:latin typeface="+mn-lt"/>
                <a:ea typeface="+mn-ea"/>
                <a:cs typeface="+mn-cs"/>
              </a:rPr>
              <a:t> </a:t>
            </a:r>
          </a:p>
          <a:p>
            <a:pPr hangingPunct="0"/>
            <a:r>
              <a:rPr lang="en-US" sz="1200" b="1" kern="1200" dirty="0" smtClean="0">
                <a:solidFill>
                  <a:schemeClr val="tx1"/>
                </a:solidFill>
                <a:effectLst/>
                <a:latin typeface="+mn-lt"/>
                <a:ea typeface="+mn-ea"/>
                <a:cs typeface="+mn-cs"/>
              </a:rPr>
              <a:t>Input requirements</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system must provide vendors with an advertisement template and form, which should be submitted for review.</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the service request must have a standard application form.</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Every information in the system must be stored in a database, which will be maintained by the system administrators.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Each advertisement request must be stored in the backend database.</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service request details must be stored in the backend database.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invoices must be stored in a backend database.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 feedback form will be provided to the customer after each service request is completed. </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12</a:t>
            </a:fld>
            <a:endParaRPr lang="en-US" dirty="0"/>
          </a:p>
        </p:txBody>
      </p:sp>
    </p:spTree>
    <p:extLst>
      <p:ext uri="{BB962C8B-B14F-4D97-AF65-F5344CB8AC3E}">
        <p14:creationId xmlns="" xmlns:p14="http://schemas.microsoft.com/office/powerpoint/2010/main" val="2532149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Process Requirements</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registration request must be validated for duplicity.</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Business contract between a vendor and SOD system is pre-determined.</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logins will be validated against the database records of the registration details.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service request must be directly sent to the selected vendors. The system will keep a track of the service request from the backend.</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payment must be done directly to the payment gateway, from where Serve on Door will pay the vendors and keep the profits.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For any concern and coordination, the customer and vendors will directly interact.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communications will be done via email between vendors and customers.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the service request details, vendor details, advertisement details will be verified and handled by the system administrators.</a:t>
            </a:r>
          </a:p>
          <a:p>
            <a:pPr hangingPunct="0"/>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Control Requirements</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system must save all the audit logs about user logins, service requests, payments transactions, invoices, and advertisements.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transactions must have audit trails.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Server On Door's system administrator will be the part of all email communication between customer and vendors.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system must generate error details which will include error type, severity, error description, and time stamp.</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13</a:t>
            </a:fld>
            <a:endParaRPr lang="en-US" dirty="0"/>
          </a:p>
        </p:txBody>
      </p:sp>
    </p:spTree>
    <p:extLst>
      <p:ext uri="{BB962C8B-B14F-4D97-AF65-F5344CB8AC3E}">
        <p14:creationId xmlns="" xmlns:p14="http://schemas.microsoft.com/office/powerpoint/2010/main" val="2532149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endParaRPr lang="en-US" sz="1200" kern="1200" dirty="0" smtClean="0">
              <a:solidFill>
                <a:schemeClr val="tx1"/>
              </a:solidFill>
              <a:effectLst/>
              <a:latin typeface="+mn-lt"/>
              <a:ea typeface="+mn-ea"/>
              <a:cs typeface="+mn-cs"/>
            </a:endParaRPr>
          </a:p>
          <a:p>
            <a:pPr hangingPunct="0"/>
            <a:r>
              <a:rPr lang="en-US" sz="1200" b="1" kern="1200" dirty="0" smtClean="0">
                <a:solidFill>
                  <a:schemeClr val="tx1"/>
                </a:solidFill>
                <a:effectLst/>
                <a:latin typeface="+mn-lt"/>
                <a:ea typeface="+mn-ea"/>
                <a:cs typeface="+mn-cs"/>
              </a:rPr>
              <a:t>Performance requirements</a:t>
            </a:r>
            <a:endParaRPr lang="en-US" sz="1200" kern="1200" dirty="0" smtClean="0">
              <a:solidFill>
                <a:schemeClr val="tx1"/>
              </a:solidFill>
              <a:effectLst/>
              <a:latin typeface="+mn-lt"/>
              <a:ea typeface="+mn-ea"/>
              <a:cs typeface="+mn-cs"/>
            </a:endParaRP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Serve on Door must be available via internet with no downtime seven days a week, 365 days a year.</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system must support any number of concurrent users.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All processes are synchronous in nature. </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 user details, service request details, advertisement details, and other transactional details must be stored in the backend with 99.99% availability.</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Serve on Door e-commerce website must be hosted in North-America AWS region with at least 2 backend servers.</a:t>
            </a:r>
          </a:p>
          <a:p>
            <a:pPr marL="171450" lvl="0" indent="-171450" hangingPunct="0">
              <a:buFont typeface="Arial" panose="020B0604020202020204" pitchFamily="34" charset="0"/>
              <a:buChar char="•"/>
            </a:pPr>
            <a:r>
              <a:rPr lang="en-US" sz="1200" kern="1200" dirty="0" smtClean="0">
                <a:solidFill>
                  <a:schemeClr val="tx1"/>
                </a:solidFill>
                <a:effectLst/>
                <a:latin typeface="+mn-lt"/>
                <a:ea typeface="+mn-ea"/>
                <a:cs typeface="+mn-cs"/>
              </a:rPr>
              <a:t>There must be no impact to the customer when the system is upgraded or maintained. </a:t>
            </a:r>
          </a:p>
          <a:p>
            <a:pPr hangingPunct="0"/>
            <a:r>
              <a:rPr lang="en-US" sz="1200" kern="1200" dirty="0" smtClean="0">
                <a:solidFill>
                  <a:schemeClr val="tx1"/>
                </a:solidFill>
                <a:effectLst/>
                <a:latin typeface="+mn-lt"/>
                <a:ea typeface="+mn-ea"/>
                <a:cs typeface="+mn-cs"/>
              </a:rPr>
              <a:t> </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14</a:t>
            </a:fld>
            <a:endParaRPr lang="en-US" dirty="0"/>
          </a:p>
        </p:txBody>
      </p:sp>
    </p:spTree>
    <p:extLst>
      <p:ext uri="{BB962C8B-B14F-4D97-AF65-F5344CB8AC3E}">
        <p14:creationId xmlns="" xmlns:p14="http://schemas.microsoft.com/office/powerpoint/2010/main" val="2532149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Mode of training plans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the formal trainings will have standard documents explaining the details about the subject in hand. Apart from that project management team will have presentations, videos, conferences, meetings, and WebEx to accommodate the maximum number of audiences. All the training material will be documented and kept in storage for future use. </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16</a:t>
            </a:fld>
            <a:endParaRPr lang="en-US" dirty="0"/>
          </a:p>
        </p:txBody>
      </p:sp>
    </p:spTree>
    <p:extLst>
      <p:ext uri="{BB962C8B-B14F-4D97-AF65-F5344CB8AC3E}">
        <p14:creationId xmlns="" xmlns:p14="http://schemas.microsoft.com/office/powerpoint/2010/main" val="644684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Functional Documents: </a:t>
            </a:r>
          </a:p>
          <a:p>
            <a:pPr marL="171450" indent="-171450">
              <a:buFont typeface="Arial" panose="020B0604020202020204" pitchFamily="34" charset="0"/>
              <a:buChar char="•"/>
            </a:pPr>
            <a:r>
              <a:rPr lang="en-US" dirty="0" smtClean="0"/>
              <a:t>System Requirements Specification --&gt;AUTHOR : Project Management--&gt;Detailed business requirement document.</a:t>
            </a:r>
          </a:p>
          <a:p>
            <a:pPr marL="171450" indent="-171450">
              <a:buFont typeface="Arial" panose="020B0604020202020204" pitchFamily="34" charset="0"/>
              <a:buChar char="•"/>
            </a:pPr>
            <a:r>
              <a:rPr lang="en-US" dirty="0" smtClean="0"/>
              <a:t>Functional Requirements/ Use case --&gt;AUTHOR : Project Management--&gt;Use case document listing all the functional details.</a:t>
            </a:r>
          </a:p>
          <a:p>
            <a:pPr marL="171450" indent="-171450">
              <a:buFont typeface="Arial" panose="020B0604020202020204" pitchFamily="34" charset="0"/>
              <a:buChar char="•"/>
            </a:pPr>
            <a:r>
              <a:rPr lang="en-US" dirty="0" smtClean="0"/>
              <a:t>Risk Analysis  --&gt;AUTHOR : Project Management--&gt;Risk analysis document defining the RACI matrix</a:t>
            </a:r>
          </a:p>
          <a:p>
            <a:pPr marL="171450" indent="-171450">
              <a:buFont typeface="Arial" panose="020B0604020202020204" pitchFamily="34" charset="0"/>
              <a:buChar char="•"/>
            </a:pPr>
            <a:r>
              <a:rPr lang="en-US" dirty="0" smtClean="0"/>
              <a:t>Cost Estimation --&gt;AUTHOR : Project Management--&gt;Document defining resource and infrastructure requirement to determine the estimated project cost.</a:t>
            </a:r>
          </a:p>
          <a:p>
            <a:pPr marL="171450" indent="-171450">
              <a:buFont typeface="Arial" panose="020B0604020202020204" pitchFamily="34" charset="0"/>
              <a:buChar char="•"/>
            </a:pPr>
            <a:r>
              <a:rPr lang="en-US" dirty="0" smtClean="0"/>
              <a:t>High level design --&gt;AUTHOR : Architect--&gt;High level graphical document representing all actors and actions.</a:t>
            </a:r>
          </a:p>
          <a:p>
            <a:pPr marL="171450" indent="-171450">
              <a:buFont typeface="Arial" panose="020B0604020202020204" pitchFamily="34" charset="0"/>
              <a:buChar char="•"/>
            </a:pPr>
            <a:r>
              <a:rPr lang="en-US" dirty="0" smtClean="0"/>
              <a:t>Vendor Business Agreement --&gt;AUTHOR : Project Management--&gt;Individual business agreement between Serve on Door and the vendors.</a:t>
            </a:r>
          </a:p>
          <a:p>
            <a:pPr marL="171450" indent="-171450">
              <a:buFont typeface="Arial" panose="020B0604020202020204" pitchFamily="34" charset="0"/>
              <a:buChar char="•"/>
            </a:pPr>
            <a:r>
              <a:rPr lang="en-US" dirty="0" smtClean="0"/>
              <a:t>Resource allocation--&gt;AUTHOR : Project Management--&gt;Resource allocation document.</a:t>
            </a:r>
          </a:p>
          <a:p>
            <a:pPr marL="171450" indent="-171450">
              <a:buFont typeface="Arial" panose="020B0604020202020204" pitchFamily="34" charset="0"/>
              <a:buChar char="•"/>
            </a:pPr>
            <a:r>
              <a:rPr lang="en-US" dirty="0" smtClean="0"/>
              <a:t>Vendor portfolios--&gt;AUTHOR : Project Management--&gt;Individual vendor profiles with advertisement, services, and access details.</a:t>
            </a:r>
          </a:p>
          <a:p>
            <a:pPr marL="171450" indent="-171450">
              <a:buFont typeface="Arial" panose="020B0604020202020204" pitchFamily="34" charset="0"/>
              <a:buChar char="•"/>
            </a:pPr>
            <a:r>
              <a:rPr lang="en-US" dirty="0" smtClean="0"/>
              <a:t>User Manuals--&gt;AUTHOR : Developers--&gt;Detailed document for users (vendors, customers, or sellers)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b="1" dirty="0" smtClean="0"/>
              <a:t>Technical Documents</a:t>
            </a:r>
          </a:p>
          <a:p>
            <a:pPr marL="171450" indent="-171450">
              <a:buFont typeface="Arial" panose="020B0604020202020204" pitchFamily="34" charset="0"/>
              <a:buChar char="•"/>
            </a:pPr>
            <a:r>
              <a:rPr lang="en-US" dirty="0" smtClean="0"/>
              <a:t>Infrastructure checklist --&gt;AUTHOR : Architect--&gt;Document representing all the infrastructure required for project implementation. </a:t>
            </a:r>
          </a:p>
          <a:p>
            <a:pPr marL="171450" indent="-171450">
              <a:buFont typeface="Arial" panose="020B0604020202020204" pitchFamily="34" charset="0"/>
              <a:buChar char="•"/>
            </a:pPr>
            <a:r>
              <a:rPr lang="en-US" dirty="0" smtClean="0"/>
              <a:t>Low Level Detailed design --&gt;AUTHOR : Developers--&gt;Detailed technical design document, representing all the aspects of project implementation.</a:t>
            </a:r>
          </a:p>
          <a:p>
            <a:pPr marL="171450" indent="-171450">
              <a:buFont typeface="Arial" panose="020B0604020202020204" pitchFamily="34" charset="0"/>
              <a:buChar char="•"/>
            </a:pPr>
            <a:r>
              <a:rPr lang="en-US" dirty="0" smtClean="0"/>
              <a:t>Technical Business flow --&gt;AUTHOR : Developers--&gt;Document representing how the technical components will interact with each other.</a:t>
            </a:r>
          </a:p>
          <a:p>
            <a:pPr marL="171450" indent="-171450">
              <a:buFont typeface="Arial" panose="020B0604020202020204" pitchFamily="34" charset="0"/>
              <a:buChar char="•"/>
            </a:pPr>
            <a:r>
              <a:rPr lang="en-US" dirty="0" smtClean="0"/>
              <a:t>Test Cases Checklist --&gt;AUTHOR : Developers--&gt;List of pre-defined test cases.</a:t>
            </a:r>
          </a:p>
          <a:p>
            <a:pPr marL="171450" indent="-171450">
              <a:buFont typeface="Arial" panose="020B0604020202020204" pitchFamily="34" charset="0"/>
              <a:buChar char="•"/>
            </a:pPr>
            <a:r>
              <a:rPr lang="en-US" dirty="0" smtClean="0"/>
              <a:t>Performance Reports --&gt;AUTHOR : Developers--&gt;Weekly or monthly report for performance analysis.</a:t>
            </a:r>
          </a:p>
          <a:p>
            <a:pPr marL="171450" indent="-171450">
              <a:buFont typeface="Arial" panose="020B0604020202020204" pitchFamily="34" charset="0"/>
              <a:buChar char="•"/>
            </a:pPr>
            <a:r>
              <a:rPr lang="en-US" dirty="0" smtClean="0"/>
              <a:t>Sales Reports --&gt;AUTHOR : Project Management--&gt;Weekly or monthly report for sales analysis.</a:t>
            </a:r>
          </a:p>
          <a:p>
            <a:pPr marL="171450" indent="-171450">
              <a:buFont typeface="Arial" panose="020B0604020202020204" pitchFamily="34" charset="0"/>
              <a:buChar char="•"/>
            </a:pPr>
            <a:r>
              <a:rPr lang="en-US" dirty="0" smtClean="0"/>
              <a:t>Support and Maintenance --&gt;AUTHOR : Developers--&gt;Business agreement document for entire company to provide best possible support to the end users.</a:t>
            </a:r>
          </a:p>
          <a:p>
            <a:pPr marL="0" indent="0">
              <a:buFont typeface="Arial" panose="020B0604020202020204" pitchFamily="34" charset="0"/>
              <a:buNone/>
            </a:pPr>
            <a:endParaRPr lang="en-US" b="1" dirty="0" smtClean="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F3FE9050-CE37-42DD-A51A-74D0468E67AC}" type="slidenum">
              <a:rPr lang="en-US" smtClean="0"/>
              <a:pPr/>
              <a:t>18</a:t>
            </a:fld>
            <a:endParaRPr lang="en-US" dirty="0"/>
          </a:p>
        </p:txBody>
      </p:sp>
    </p:spTree>
    <p:extLst>
      <p:ext uri="{BB962C8B-B14F-4D97-AF65-F5344CB8AC3E}">
        <p14:creationId xmlns="" xmlns:p14="http://schemas.microsoft.com/office/powerpoint/2010/main" val="399511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C573B0-A672-437E-B437-81CCEDC4BBEB}" type="datetime1">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66F5C-A801-4791-A751-1C17AFAA6637}" type="datetime1">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9C50C-2032-4B7B-8CED-B13BA67ECC7D}" type="datetime1">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1F768-93F7-4DC2-B93A-3D2B8189C95E}" type="datetime1">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812D56-2275-4307-BDB9-0F1A58CAE959}" type="datetime1">
              <a:rPr lang="en-US" smtClean="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1EF7E6-7CA7-4B5E-A8EB-7379C5542AFC}" type="datetime1">
              <a:rPr lang="en-US" smtClean="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A184B1-FEFD-4908-8F24-D21E7C3C83A3}" type="datetime1">
              <a:rPr lang="en-US" smtClean="0"/>
              <a:pPr/>
              <a:t>5/3/2019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84FDB9-3495-4020-9BA3-416AC7CE76D9}" type="datetime1">
              <a:rPr lang="en-US" smtClean="0"/>
              <a:pPr/>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870EA-DE6B-4756-A229-814A989FCD70}" type="datetime1">
              <a:rPr lang="en-US" smtClean="0"/>
              <a:pPr/>
              <a:t>5/3/2019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A7277-1CB6-4F82-BEEE-C2EECEDA10F8}" type="datetime1">
              <a:rPr lang="en-US" smtClean="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6AFF53-6247-4AF5-BEA2-C682F710838A}" type="datetime1">
              <a:rPr lang="en-US" smtClean="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CBB3D-85B8-48AA-BA62-AB82FD1FB472}" type="datetime1">
              <a:rPr lang="en-US" smtClean="0"/>
              <a:pPr/>
              <a:t>5/3/2019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hyperlink" Target="https://calculator.s3.amazonaws.com/index.htm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hyperlink" Target="mailto:support.admin@sod.com" TargetMode="Externa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erveondoor.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www.serveondemand.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35004"/>
            <a:ext cx="3927165" cy="1107996"/>
          </a:xfrm>
          <a:prstGeom prst="rect">
            <a:avLst/>
          </a:prstGeom>
        </p:spPr>
        <p:txBody>
          <a:bodyPr wrap="none">
            <a:spAutoFit/>
          </a:bodyPr>
          <a:lstStyle/>
          <a:p>
            <a:r>
              <a:rPr lang="en-US"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Capstone</a:t>
            </a:r>
          </a:p>
        </p:txBody>
      </p:sp>
      <p:sp>
        <p:nvSpPr>
          <p:cNvPr id="5" name="Rectangle 4"/>
          <p:cNvSpPr/>
          <p:nvPr/>
        </p:nvSpPr>
        <p:spPr>
          <a:xfrm>
            <a:off x="0" y="1143000"/>
            <a:ext cx="9144000" cy="923330"/>
          </a:xfrm>
          <a:prstGeom prst="rect">
            <a:avLst/>
          </a:prstGeom>
          <a:solidFill>
            <a:srgbClr val="002060"/>
          </a:solid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solidFill>
                    <a:schemeClr val="bg1"/>
                  </a:solidFill>
                  <a:prstDash val="solid"/>
                </a:ln>
                <a:solidFill>
                  <a:srgbClr val="00B0F0"/>
                </a:solidFill>
                <a:effectLst>
                  <a:glow rad="228600">
                    <a:schemeClr val="accent5">
                      <a:satMod val="175000"/>
                      <a:alpha val="40000"/>
                    </a:schemeClr>
                  </a:glow>
                  <a:outerShdw blurRad="88000" dist="50800" dir="5040000" algn="tl">
                    <a:schemeClr val="accent4">
                      <a:tint val="80000"/>
                      <a:satMod val="250000"/>
                      <a:alpha val="45000"/>
                    </a:schemeClr>
                  </a:outerShdw>
                </a:effectLst>
              </a:rPr>
              <a:t>Final Presentation</a:t>
            </a:r>
            <a:endParaRPr lang="en-US" sz="5400" b="1" cap="none" spc="0" dirty="0">
              <a:ln>
                <a:solidFill>
                  <a:schemeClr val="bg1"/>
                </a:solidFill>
                <a:prstDash val="solid"/>
              </a:ln>
              <a:solidFill>
                <a:srgbClr val="00B0F0"/>
              </a:solidFill>
              <a:effectLst>
                <a:glow rad="228600">
                  <a:schemeClr val="accent5">
                    <a:satMod val="175000"/>
                    <a:alpha val="40000"/>
                  </a:schemeClr>
                </a:glow>
                <a:outerShdw blurRad="88000" dist="50800" dir="5040000" algn="tl">
                  <a:schemeClr val="accent4">
                    <a:tint val="80000"/>
                    <a:satMod val="250000"/>
                    <a:alpha val="45000"/>
                  </a:schemeClr>
                </a:outerShdw>
              </a:effectLst>
            </a:endParaRPr>
          </a:p>
        </p:txBody>
      </p:sp>
      <p:sp>
        <p:nvSpPr>
          <p:cNvPr id="6" name="Rectangle 5"/>
          <p:cNvSpPr/>
          <p:nvPr/>
        </p:nvSpPr>
        <p:spPr>
          <a:xfrm>
            <a:off x="1219200" y="3048000"/>
            <a:ext cx="6934200" cy="830997"/>
          </a:xfrm>
          <a:prstGeom prst="rect">
            <a:avLst/>
          </a:prstGeom>
        </p:spPr>
        <p:txBody>
          <a:bodyPr wrap="square">
            <a:spAutoFit/>
          </a:bodyPr>
          <a:lstStyle/>
          <a:p>
            <a:pPr algn="ctr" hangingPunct="0"/>
            <a:r>
              <a:rPr lang="en-US" sz="2400" b="1" dirty="0">
                <a:ln w="10541" cmpd="sng">
                  <a:solidFill>
                    <a:schemeClr val="accent1">
                      <a:shade val="88000"/>
                      <a:satMod val="110000"/>
                    </a:schemeClr>
                  </a:solidFill>
                  <a:prstDash val="solid"/>
                </a:ln>
                <a:solidFill>
                  <a:schemeClr val="accent2"/>
                </a:solidFill>
              </a:rPr>
              <a:t>Information Systems Development and Design </a:t>
            </a:r>
            <a:r>
              <a:rPr lang="en-US" sz="2400" b="1" dirty="0" smtClean="0">
                <a:ln w="10541" cmpd="sng">
                  <a:solidFill>
                    <a:schemeClr val="accent1">
                      <a:shade val="88000"/>
                      <a:satMod val="110000"/>
                    </a:schemeClr>
                  </a:solidFill>
                  <a:prstDash val="solid"/>
                </a:ln>
                <a:solidFill>
                  <a:schemeClr val="accent2"/>
                </a:solidFill>
              </a:rPr>
              <a:t> </a:t>
            </a:r>
            <a:r>
              <a:rPr lang="en-US" sz="2400" b="1" dirty="0">
                <a:ln w="10541" cmpd="sng">
                  <a:solidFill>
                    <a:schemeClr val="accent1">
                      <a:shade val="88000"/>
                      <a:satMod val="110000"/>
                    </a:schemeClr>
                  </a:solidFill>
                  <a:prstDash val="solid"/>
                </a:ln>
                <a:solidFill>
                  <a:schemeClr val="accent2"/>
                </a:solidFill>
              </a:rPr>
              <a:t>Capstone Course (IS-5303</a:t>
            </a:r>
            <a:r>
              <a:rPr lang="en-US" sz="2400" b="1" dirty="0" smtClean="0">
                <a:ln w="10541" cmpd="sng">
                  <a:solidFill>
                    <a:schemeClr val="accent1">
                      <a:shade val="88000"/>
                      <a:satMod val="110000"/>
                    </a:schemeClr>
                  </a:solidFill>
                  <a:prstDash val="solid"/>
                </a:ln>
                <a:solidFill>
                  <a:schemeClr val="accent2"/>
                </a:solidFill>
              </a:rPr>
              <a:t>)</a:t>
            </a:r>
            <a:endParaRPr lang="en-US" sz="2400" b="1" dirty="0">
              <a:ln w="10541" cmpd="sng">
                <a:solidFill>
                  <a:schemeClr val="accent1">
                    <a:shade val="88000"/>
                    <a:satMod val="110000"/>
                  </a:schemeClr>
                </a:solidFill>
                <a:prstDash val="solid"/>
              </a:ln>
              <a:solidFill>
                <a:schemeClr val="accent2"/>
              </a:solidFill>
            </a:endParaRPr>
          </a:p>
        </p:txBody>
      </p:sp>
      <p:sp>
        <p:nvSpPr>
          <p:cNvPr id="7" name="Rectangle 6"/>
          <p:cNvSpPr/>
          <p:nvPr/>
        </p:nvSpPr>
        <p:spPr>
          <a:xfrm>
            <a:off x="457200" y="4953000"/>
            <a:ext cx="4572000" cy="1477328"/>
          </a:xfrm>
          <a:prstGeom prst="rect">
            <a:avLst/>
          </a:prstGeom>
        </p:spPr>
        <p:txBody>
          <a:bodyPr>
            <a:spAutoFit/>
          </a:bodyPr>
          <a:lstStyle/>
          <a:p>
            <a:pPr hangingPunct="0"/>
            <a:r>
              <a:rPr lang="en-US" b="1" u="sng" dirty="0" smtClean="0">
                <a:effectLst>
                  <a:glow rad="228600">
                    <a:schemeClr val="accent5">
                      <a:satMod val="175000"/>
                      <a:alpha val="40000"/>
                    </a:schemeClr>
                  </a:glow>
                </a:effectLst>
              </a:rPr>
              <a:t>Presented by </a:t>
            </a:r>
            <a:r>
              <a:rPr lang="en-US" dirty="0" smtClean="0"/>
              <a:t>	</a:t>
            </a:r>
            <a:r>
              <a:rPr lang="en-US" sz="2400" dirty="0" smtClean="0">
                <a:effectLst>
                  <a:outerShdw blurRad="50800" dist="38100" dir="13500000" algn="br" rotWithShape="0">
                    <a:prstClr val="black">
                      <a:alpha val="40000"/>
                    </a:prstClr>
                  </a:outerShdw>
                </a:effectLst>
                <a:latin typeface="Bodoni MT Black" panose="02070A03080606020203" pitchFamily="18" charset="0"/>
              </a:rPr>
              <a:t>Poonam </a:t>
            </a:r>
            <a:r>
              <a:rPr lang="en-US" sz="2400" dirty="0">
                <a:effectLst>
                  <a:outerShdw blurRad="50800" dist="38100" dir="13500000" algn="br" rotWithShape="0">
                    <a:prstClr val="black">
                      <a:alpha val="40000"/>
                    </a:prstClr>
                  </a:outerShdw>
                </a:effectLst>
                <a:latin typeface="Bodoni MT Black" panose="02070A03080606020203" pitchFamily="18" charset="0"/>
              </a:rPr>
              <a:t>Pawar</a:t>
            </a:r>
            <a:endParaRPr lang="en-US" dirty="0">
              <a:effectLst>
                <a:outerShdw blurRad="50800" dist="38100" dir="13500000" algn="br" rotWithShape="0">
                  <a:prstClr val="black">
                    <a:alpha val="40000"/>
                  </a:prstClr>
                </a:outerShdw>
              </a:effectLst>
              <a:latin typeface="Bodoni MT Black" panose="02070A03080606020203" pitchFamily="18" charset="0"/>
            </a:endParaRPr>
          </a:p>
          <a:p>
            <a:pPr hangingPunct="0"/>
            <a:r>
              <a:rPr lang="en-US" dirty="0" smtClean="0"/>
              <a:t>		</a:t>
            </a:r>
            <a:r>
              <a:rPr lang="en-US" sz="2400" b="1" dirty="0">
                <a:solidFill>
                  <a:schemeClr val="accent6">
                    <a:lumMod val="50000"/>
                  </a:schemeClr>
                </a:solidFill>
                <a:latin typeface="Aharoni" panose="02010803020104030203" pitchFamily="2" charset="-79"/>
                <a:cs typeface="Aharoni" panose="02010803020104030203" pitchFamily="2" charset="-79"/>
              </a:rPr>
              <a:t>1429329</a:t>
            </a:r>
          </a:p>
          <a:p>
            <a:pPr hangingPunct="0"/>
            <a:r>
              <a:rPr lang="en-US" dirty="0" smtClean="0">
                <a:solidFill>
                  <a:schemeClr val="accent6">
                    <a:lumMod val="50000"/>
                  </a:schemeClr>
                </a:solidFill>
              </a:rPr>
              <a:t>		</a:t>
            </a:r>
            <a:r>
              <a:rPr lang="en-US" b="1" dirty="0" smtClean="0">
                <a:solidFill>
                  <a:schemeClr val="accent6">
                    <a:lumMod val="50000"/>
                  </a:schemeClr>
                </a:solidFill>
                <a:latin typeface="Aharoni" panose="02010803020104030203" pitchFamily="2" charset="-79"/>
                <a:cs typeface="Aharoni" panose="02010803020104030203" pitchFamily="2" charset="-79"/>
              </a:rPr>
              <a:t>Trine </a:t>
            </a:r>
            <a:r>
              <a:rPr lang="en-US" b="1" dirty="0">
                <a:solidFill>
                  <a:schemeClr val="accent6">
                    <a:lumMod val="50000"/>
                  </a:schemeClr>
                </a:solidFill>
                <a:latin typeface="Aharoni" panose="02010803020104030203" pitchFamily="2" charset="-79"/>
                <a:cs typeface="Aharoni" panose="02010803020104030203" pitchFamily="2" charset="-79"/>
              </a:rPr>
              <a:t>University</a:t>
            </a:r>
          </a:p>
          <a:p>
            <a:pPr hangingPunct="0"/>
            <a:r>
              <a:rPr lang="en-US" b="1" u="sng" dirty="0" smtClean="0">
                <a:effectLst>
                  <a:glow rad="228600">
                    <a:schemeClr val="accent6">
                      <a:satMod val="175000"/>
                      <a:alpha val="40000"/>
                    </a:schemeClr>
                  </a:glow>
                </a:effectLst>
              </a:rPr>
              <a:t>Presented on</a:t>
            </a:r>
            <a:r>
              <a:rPr lang="en-US" dirty="0" smtClean="0"/>
              <a:t>	</a:t>
            </a:r>
            <a:r>
              <a:rPr lang="en-US" sz="2400" b="1">
                <a:effectLst>
                  <a:outerShdw blurRad="60007" dist="200025" dir="15000000" sy="30000" kx="-1800000" algn="bl" rotWithShape="0">
                    <a:prstClr val="black">
                      <a:alpha val="32000"/>
                    </a:prstClr>
                  </a:outerShdw>
                </a:effectLst>
                <a:latin typeface="Aharoni" panose="02010803020104030203" pitchFamily="2" charset="-79"/>
                <a:cs typeface="Aharoni" panose="02010803020104030203" pitchFamily="2" charset="-79"/>
              </a:rPr>
              <a:t>May </a:t>
            </a:r>
            <a:r>
              <a:rPr lang="en-US" sz="2400" b="1" smtClean="0">
                <a:effectLst>
                  <a:outerShdw blurRad="60007" dist="200025" dir="15000000" sy="30000" kx="-1800000" algn="bl" rotWithShape="0">
                    <a:prstClr val="black">
                      <a:alpha val="32000"/>
                    </a:prstClr>
                  </a:outerShdw>
                </a:effectLst>
                <a:latin typeface="Aharoni" panose="02010803020104030203" pitchFamily="2" charset="-79"/>
                <a:cs typeface="Aharoni" panose="02010803020104030203" pitchFamily="2" charset="-79"/>
              </a:rPr>
              <a:t>02, </a:t>
            </a:r>
            <a:r>
              <a:rPr lang="en-US" sz="2400" b="1" dirty="0">
                <a:effectLst>
                  <a:outerShdw blurRad="60007" dist="200025" dir="15000000" sy="30000" kx="-1800000" algn="bl" rotWithShape="0">
                    <a:prstClr val="black">
                      <a:alpha val="32000"/>
                    </a:prstClr>
                  </a:outerShdw>
                </a:effectLst>
                <a:latin typeface="Aharoni" panose="02010803020104030203" pitchFamily="2" charset="-79"/>
                <a:cs typeface="Aharoni" panose="02010803020104030203" pitchFamily="2" charset="-79"/>
              </a:rPr>
              <a:t>2019</a:t>
            </a:r>
          </a:p>
        </p:txBody>
      </p:sp>
    </p:spTree>
    <p:extLst>
      <p:ext uri="{BB962C8B-B14F-4D97-AF65-F5344CB8AC3E}">
        <p14:creationId xmlns="" xmlns:p14="http://schemas.microsoft.com/office/powerpoint/2010/main" val="3950468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GANTT CHART</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3200400"/>
            <a:ext cx="6781800" cy="35814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740" y="1219199"/>
            <a:ext cx="9119260" cy="1828801"/>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7307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FEASIBILITY ANALYSIS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9218"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32725" t="22080" r="9044" b="16712"/>
          <a:stretch/>
        </p:blipFill>
        <p:spPr bwMode="auto">
          <a:xfrm>
            <a:off x="177140" y="928627"/>
            <a:ext cx="737260" cy="6975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26023" y="942852"/>
            <a:ext cx="760377" cy="7096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60673" y="3581400"/>
            <a:ext cx="753727" cy="77183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222" name="Picture 6" descr="Image result for clock"/>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719469" y="3617987"/>
            <a:ext cx="766931" cy="750332"/>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Rectangle 19"/>
          <p:cNvSpPr/>
          <p:nvPr/>
        </p:nvSpPr>
        <p:spPr>
          <a:xfrm>
            <a:off x="1014351" y="1219708"/>
            <a:ext cx="3481449" cy="369332"/>
          </a:xfrm>
          <a:prstGeom prst="rect">
            <a:avLst/>
          </a:prstGeom>
          <a:effectLst>
            <a:glow rad="1016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b="1" dirty="0" smtClean="0">
                <a:solidFill>
                  <a:srgbClr val="FFFF00"/>
                </a:solidFill>
              </a:rPr>
              <a:t>Operational</a:t>
            </a:r>
            <a:r>
              <a:rPr lang="en-US" b="1" dirty="0">
                <a:solidFill>
                  <a:srgbClr val="FFFF00"/>
                </a:solidFill>
              </a:rPr>
              <a:t> Feasibility</a:t>
            </a:r>
            <a:endParaRPr lang="en-US" dirty="0">
              <a:solidFill>
                <a:srgbClr val="FFFF00"/>
              </a:solidFill>
            </a:endParaRPr>
          </a:p>
        </p:txBody>
      </p:sp>
      <p:sp>
        <p:nvSpPr>
          <p:cNvPr id="21" name="Rectangle 20"/>
          <p:cNvSpPr/>
          <p:nvPr/>
        </p:nvSpPr>
        <p:spPr>
          <a:xfrm>
            <a:off x="5586351" y="1230868"/>
            <a:ext cx="3481449" cy="369332"/>
          </a:xfrm>
          <a:prstGeom prst="rect">
            <a:avLst/>
          </a:prstGeom>
          <a:effectLst>
            <a:glow rad="1016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b="1" dirty="0" smtClean="0">
                <a:solidFill>
                  <a:srgbClr val="FFFF00"/>
                </a:solidFill>
              </a:rPr>
              <a:t>Economic Feasibility</a:t>
            </a:r>
            <a:endParaRPr lang="en-US" dirty="0">
              <a:solidFill>
                <a:srgbClr val="FFFF00"/>
              </a:solidFill>
            </a:endParaRPr>
          </a:p>
        </p:txBody>
      </p:sp>
      <p:sp>
        <p:nvSpPr>
          <p:cNvPr id="22" name="Rectangle 21"/>
          <p:cNvSpPr/>
          <p:nvPr/>
        </p:nvSpPr>
        <p:spPr>
          <a:xfrm>
            <a:off x="1023257" y="3886200"/>
            <a:ext cx="3481449" cy="369332"/>
          </a:xfrm>
          <a:prstGeom prst="rect">
            <a:avLst/>
          </a:prstGeom>
          <a:effectLst>
            <a:glow rad="1016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b="1" dirty="0" smtClean="0">
                <a:solidFill>
                  <a:srgbClr val="FFFF00"/>
                </a:solidFill>
              </a:rPr>
              <a:t>Technical Feasibility</a:t>
            </a:r>
            <a:endParaRPr lang="en-US" dirty="0">
              <a:solidFill>
                <a:srgbClr val="FFFF00"/>
              </a:solidFill>
            </a:endParaRPr>
          </a:p>
        </p:txBody>
      </p:sp>
      <p:sp>
        <p:nvSpPr>
          <p:cNvPr id="23" name="Rectangle 22"/>
          <p:cNvSpPr/>
          <p:nvPr/>
        </p:nvSpPr>
        <p:spPr>
          <a:xfrm>
            <a:off x="5586350" y="3880367"/>
            <a:ext cx="3481449" cy="369332"/>
          </a:xfrm>
          <a:prstGeom prst="rect">
            <a:avLst/>
          </a:prstGeom>
          <a:effectLst>
            <a:glow rad="1016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US" b="1" dirty="0" smtClean="0">
                <a:solidFill>
                  <a:srgbClr val="FFFF00"/>
                </a:solidFill>
              </a:rPr>
              <a:t>Schedule Feasibility</a:t>
            </a:r>
            <a:endParaRPr lang="en-US" dirty="0">
              <a:solidFill>
                <a:srgbClr val="FFFF00"/>
              </a:solidFill>
            </a:endParaRPr>
          </a:p>
        </p:txBody>
      </p:sp>
      <p:sp>
        <p:nvSpPr>
          <p:cNvPr id="16" name="Rectangle 15"/>
          <p:cNvSpPr/>
          <p:nvPr/>
        </p:nvSpPr>
        <p:spPr>
          <a:xfrm>
            <a:off x="160673" y="1685944"/>
            <a:ext cx="4373227" cy="1754326"/>
          </a:xfrm>
          <a:prstGeom prst="rect">
            <a:avLst/>
          </a:prstGeom>
        </p:spPr>
        <p:txBody>
          <a:bodyPr wrap="square">
            <a:spAutoFit/>
          </a:bodyPr>
          <a:lstStyle/>
          <a:p>
            <a:pPr marL="171450" indent="-171450" hangingPunct="0">
              <a:buFont typeface="Arial" panose="020B0604020202020204" pitchFamily="34" charset="0"/>
              <a:buChar char="•"/>
            </a:pPr>
            <a:r>
              <a:rPr lang="en-US" sz="1200" dirty="0" smtClean="0"/>
              <a:t>All </a:t>
            </a:r>
            <a:r>
              <a:rPr lang="en-US" sz="1200" dirty="0"/>
              <a:t>the operations in the e-commerce business will be handled by me and my husband. </a:t>
            </a:r>
            <a:endParaRPr lang="en-US" sz="1200" dirty="0" smtClean="0"/>
          </a:p>
          <a:p>
            <a:pPr marL="171450" indent="-171450" hangingPunct="0">
              <a:buFont typeface="Arial" panose="020B0604020202020204" pitchFamily="34" charset="0"/>
              <a:buChar char="•"/>
            </a:pPr>
            <a:r>
              <a:rPr lang="en-US" sz="1200" dirty="0" smtClean="0"/>
              <a:t>The </a:t>
            </a:r>
            <a:r>
              <a:rPr lang="en-US" sz="1200" dirty="0"/>
              <a:t>services are directly provided by the local vendors/ </a:t>
            </a:r>
            <a:r>
              <a:rPr lang="en-US" sz="1200" dirty="0" smtClean="0"/>
              <a:t>sellers.</a:t>
            </a:r>
          </a:p>
          <a:p>
            <a:pPr marL="171450" indent="-171450" hangingPunct="0">
              <a:buFont typeface="Arial" panose="020B0604020202020204" pitchFamily="34" charset="0"/>
              <a:buChar char="•"/>
            </a:pPr>
            <a:r>
              <a:rPr lang="en-US" sz="1200" dirty="0" smtClean="0"/>
              <a:t>SOD </a:t>
            </a:r>
            <a:r>
              <a:rPr lang="en-US" sz="1200" dirty="0"/>
              <a:t>will be responsible for providing an easy platform for sellers to sell their service, and users to request for service. </a:t>
            </a:r>
            <a:endParaRPr lang="en-US" sz="1200" dirty="0" smtClean="0"/>
          </a:p>
          <a:p>
            <a:pPr marL="171450" indent="-171450" hangingPunct="0">
              <a:buFont typeface="Arial" panose="020B0604020202020204" pitchFamily="34" charset="0"/>
              <a:buChar char="•"/>
            </a:pPr>
            <a:r>
              <a:rPr lang="en-US" sz="1200" dirty="0" smtClean="0"/>
              <a:t>24x7 </a:t>
            </a:r>
            <a:r>
              <a:rPr lang="en-US" sz="1200" dirty="0"/>
              <a:t>supports to all the customers for any issues with the e-commerce website. </a:t>
            </a:r>
            <a:endParaRPr lang="en-US" sz="1200" dirty="0" smtClean="0"/>
          </a:p>
          <a:p>
            <a:pPr marL="171450" indent="-171450" hangingPunct="0">
              <a:buFont typeface="Arial" panose="020B0604020202020204" pitchFamily="34" charset="0"/>
              <a:buChar char="•"/>
            </a:pPr>
            <a:r>
              <a:rPr lang="en-US" sz="1200" dirty="0" smtClean="0"/>
              <a:t>In </a:t>
            </a:r>
            <a:r>
              <a:rPr lang="en-US" sz="1200" dirty="0"/>
              <a:t>case of any issues with the service, the users can directly connect with the vendors or sellers.</a:t>
            </a:r>
          </a:p>
        </p:txBody>
      </p:sp>
      <p:sp>
        <p:nvSpPr>
          <p:cNvPr id="17" name="Rectangle 16"/>
          <p:cNvSpPr/>
          <p:nvPr/>
        </p:nvSpPr>
        <p:spPr>
          <a:xfrm>
            <a:off x="4648200" y="1685944"/>
            <a:ext cx="4419599" cy="1384995"/>
          </a:xfrm>
          <a:prstGeom prst="rect">
            <a:avLst/>
          </a:prstGeom>
        </p:spPr>
        <p:txBody>
          <a:bodyPr wrap="square">
            <a:spAutoFit/>
          </a:bodyPr>
          <a:lstStyle/>
          <a:p>
            <a:pPr marL="171450" indent="-171450" hangingPunct="0">
              <a:buFont typeface="Arial" panose="020B0604020202020204" pitchFamily="34" charset="0"/>
              <a:buChar char="•"/>
            </a:pPr>
            <a:r>
              <a:rPr lang="en-US" sz="1200" dirty="0"/>
              <a:t>The project implementation and maintenance are very cost-effective and economically feasible. </a:t>
            </a:r>
            <a:endParaRPr lang="en-US" sz="1200" dirty="0" smtClean="0"/>
          </a:p>
          <a:p>
            <a:pPr marL="171450" indent="-171450" hangingPunct="0">
              <a:buFont typeface="Arial" panose="020B0604020202020204" pitchFamily="34" charset="0"/>
              <a:buChar char="•"/>
            </a:pPr>
            <a:r>
              <a:rPr lang="en-US" sz="1200" dirty="0" smtClean="0"/>
              <a:t>The </a:t>
            </a:r>
            <a:r>
              <a:rPr lang="en-US" sz="1200" dirty="0"/>
              <a:t>duration of the project implementation is 16 </a:t>
            </a:r>
            <a:r>
              <a:rPr lang="en-US" sz="1200" dirty="0" smtClean="0"/>
              <a:t>weeks.</a:t>
            </a:r>
            <a:endParaRPr lang="en-US" sz="1200" dirty="0"/>
          </a:p>
          <a:p>
            <a:pPr marL="171450" indent="-171450" hangingPunct="0">
              <a:buFont typeface="Arial" panose="020B0604020202020204" pitchFamily="34" charset="0"/>
              <a:buChar char="•"/>
            </a:pPr>
            <a:r>
              <a:rPr lang="en-US" sz="1200" dirty="0" smtClean="0"/>
              <a:t>AWS </a:t>
            </a:r>
            <a:r>
              <a:rPr lang="en-US" sz="1200" dirty="0"/>
              <a:t>services are paid based on the usage with no contracts. </a:t>
            </a:r>
            <a:endParaRPr lang="en-US" sz="1200" dirty="0" smtClean="0"/>
          </a:p>
          <a:p>
            <a:pPr marL="171450" indent="-171450" hangingPunct="0">
              <a:buFont typeface="Arial" panose="020B0604020202020204" pitchFamily="34" charset="0"/>
              <a:buChar char="•"/>
            </a:pPr>
            <a:r>
              <a:rPr lang="en-US" sz="1200" dirty="0" smtClean="0"/>
              <a:t>All </a:t>
            </a:r>
            <a:r>
              <a:rPr lang="en-US" sz="1200" dirty="0"/>
              <a:t>configurations are available on AWS with pay-per-use </a:t>
            </a:r>
            <a:r>
              <a:rPr lang="en-US" sz="1200" dirty="0" smtClean="0"/>
              <a:t>basis.</a:t>
            </a:r>
          </a:p>
          <a:p>
            <a:pPr marL="171450" indent="-171450" hangingPunct="0">
              <a:buFont typeface="Arial" panose="020B0604020202020204" pitchFamily="34" charset="0"/>
              <a:buChar char="•"/>
            </a:pPr>
            <a:r>
              <a:rPr lang="en-US" sz="1200" dirty="0" smtClean="0"/>
              <a:t>The estimated cost can be calculated </a:t>
            </a:r>
            <a:r>
              <a:rPr lang="en-US" sz="1200" dirty="0"/>
              <a:t>from </a:t>
            </a:r>
            <a:r>
              <a:rPr lang="en-US" sz="1200" dirty="0">
                <a:hlinkClick r:id="rId6"/>
              </a:rPr>
              <a:t>https://</a:t>
            </a:r>
            <a:r>
              <a:rPr lang="en-US" sz="1200" dirty="0" smtClean="0">
                <a:hlinkClick r:id="rId6"/>
              </a:rPr>
              <a:t>calculator.s3.amazonaws.com/index.html</a:t>
            </a:r>
            <a:r>
              <a:rPr lang="en-US" sz="1200" dirty="0" smtClean="0"/>
              <a:t>  </a:t>
            </a:r>
            <a:r>
              <a:rPr lang="en-US" sz="1200" dirty="0"/>
              <a:t>service.</a:t>
            </a:r>
          </a:p>
        </p:txBody>
      </p:sp>
      <p:sp>
        <p:nvSpPr>
          <p:cNvPr id="18" name="Rectangle 17"/>
          <p:cNvSpPr/>
          <p:nvPr/>
        </p:nvSpPr>
        <p:spPr>
          <a:xfrm>
            <a:off x="57397" y="4371405"/>
            <a:ext cx="4572000" cy="1754326"/>
          </a:xfrm>
          <a:prstGeom prst="rect">
            <a:avLst/>
          </a:prstGeom>
        </p:spPr>
        <p:txBody>
          <a:bodyPr wrap="square">
            <a:spAutoFit/>
          </a:bodyPr>
          <a:lstStyle/>
          <a:p>
            <a:pPr marL="171450" indent="-171450" hangingPunct="0">
              <a:buFont typeface="Arial" panose="020B0604020202020204" pitchFamily="34" charset="0"/>
              <a:buChar char="•"/>
            </a:pPr>
            <a:r>
              <a:rPr lang="en-US" sz="1200" dirty="0"/>
              <a:t>The project is highly feasible technically. </a:t>
            </a:r>
            <a:endParaRPr lang="en-US" sz="1200" dirty="0" smtClean="0"/>
          </a:p>
          <a:p>
            <a:pPr marL="171450" indent="-171450" hangingPunct="0">
              <a:buFont typeface="Arial" panose="020B0604020202020204" pitchFamily="34" charset="0"/>
              <a:buChar char="•"/>
            </a:pPr>
            <a:r>
              <a:rPr lang="en-US" sz="1200" dirty="0" smtClean="0"/>
              <a:t>The </a:t>
            </a:r>
            <a:r>
              <a:rPr lang="en-US" sz="1200" dirty="0"/>
              <a:t>pre-requirements for the development of the e-commerce website is very minimal. </a:t>
            </a:r>
            <a:endParaRPr lang="en-US" sz="1200" dirty="0" smtClean="0"/>
          </a:p>
          <a:p>
            <a:pPr marL="171450" indent="-171450" hangingPunct="0">
              <a:buFont typeface="Arial" panose="020B0604020202020204" pitchFamily="34" charset="0"/>
              <a:buChar char="•"/>
            </a:pPr>
            <a:r>
              <a:rPr lang="en-US" sz="1200" dirty="0" smtClean="0"/>
              <a:t>The </a:t>
            </a:r>
            <a:r>
              <a:rPr lang="en-US" sz="1200" dirty="0"/>
              <a:t>e-commerce website will need a domain name and website www.serveondoor.com which is currently available to purchase</a:t>
            </a:r>
            <a:r>
              <a:rPr lang="en-US" sz="1200" dirty="0" smtClean="0"/>
              <a:t>.</a:t>
            </a:r>
          </a:p>
          <a:p>
            <a:pPr marL="171450" indent="-171450" hangingPunct="0">
              <a:buFont typeface="Arial" panose="020B0604020202020204" pitchFamily="34" charset="0"/>
              <a:buChar char="•"/>
            </a:pPr>
            <a:r>
              <a:rPr lang="en-US" sz="1200" dirty="0" smtClean="0"/>
              <a:t>AWS </a:t>
            </a:r>
            <a:r>
              <a:rPr lang="en-US" sz="1200" dirty="0"/>
              <a:t>as the platform, there is no overhead of physical hardware, software, or network infrastructure. </a:t>
            </a:r>
            <a:endParaRPr lang="en-US" sz="1200" dirty="0" smtClean="0"/>
          </a:p>
          <a:p>
            <a:pPr marL="171450" indent="-171450" hangingPunct="0">
              <a:buFont typeface="Arial" panose="020B0604020202020204" pitchFamily="34" charset="0"/>
              <a:buChar char="•"/>
            </a:pPr>
            <a:r>
              <a:rPr lang="en-US" sz="1200" dirty="0" smtClean="0"/>
              <a:t>The </a:t>
            </a:r>
            <a:r>
              <a:rPr lang="en-US" sz="1200" dirty="0"/>
              <a:t>services will be developed in the cloud and will be maintained online. </a:t>
            </a:r>
          </a:p>
        </p:txBody>
      </p:sp>
      <p:sp>
        <p:nvSpPr>
          <p:cNvPr id="19" name="Rectangle 18"/>
          <p:cNvSpPr/>
          <p:nvPr/>
        </p:nvSpPr>
        <p:spPr>
          <a:xfrm>
            <a:off x="4676916" y="4374689"/>
            <a:ext cx="2409684" cy="2123658"/>
          </a:xfrm>
          <a:prstGeom prst="rect">
            <a:avLst/>
          </a:prstGeom>
        </p:spPr>
        <p:txBody>
          <a:bodyPr wrap="square">
            <a:spAutoFit/>
          </a:bodyPr>
          <a:lstStyle/>
          <a:p>
            <a:pPr marL="171450" indent="-171450" hangingPunct="0">
              <a:buFont typeface="Arial" panose="020B0604020202020204" pitchFamily="34" charset="0"/>
              <a:buChar char="•"/>
            </a:pPr>
            <a:r>
              <a:rPr lang="en-US" sz="1200" dirty="0" smtClean="0"/>
              <a:t>16 </a:t>
            </a:r>
            <a:r>
              <a:rPr lang="en-US" sz="1200" dirty="0"/>
              <a:t>weeks </a:t>
            </a:r>
            <a:r>
              <a:rPr lang="en-US" sz="1200" dirty="0" smtClean="0"/>
              <a:t>Project.</a:t>
            </a:r>
          </a:p>
          <a:p>
            <a:pPr marL="171450" indent="-171450" hangingPunct="0">
              <a:buFont typeface="Arial" panose="020B0604020202020204" pitchFamily="34" charset="0"/>
              <a:buChar char="•"/>
            </a:pPr>
            <a:r>
              <a:rPr lang="en-US" sz="1200" dirty="0" smtClean="0"/>
              <a:t>Completely feasible.</a:t>
            </a:r>
          </a:p>
          <a:p>
            <a:pPr marL="171450" indent="-171450" hangingPunct="0">
              <a:buFont typeface="Arial" panose="020B0604020202020204" pitchFamily="34" charset="0"/>
              <a:buChar char="•"/>
            </a:pPr>
            <a:r>
              <a:rPr lang="en-US" sz="1200" dirty="0" smtClean="0"/>
              <a:t>The </a:t>
            </a:r>
            <a:r>
              <a:rPr lang="en-US" sz="1200" dirty="0"/>
              <a:t>team has already built the architecture and a prototype for the project. </a:t>
            </a:r>
            <a:endParaRPr lang="en-US" sz="1200" dirty="0" smtClean="0"/>
          </a:p>
          <a:p>
            <a:pPr marL="171450" indent="-171450" hangingPunct="0">
              <a:buFont typeface="Arial" panose="020B0604020202020204" pitchFamily="34" charset="0"/>
              <a:buChar char="•"/>
            </a:pPr>
            <a:r>
              <a:rPr lang="en-US" sz="1200" dirty="0" smtClean="0"/>
              <a:t>The </a:t>
            </a:r>
            <a:r>
              <a:rPr lang="en-US" sz="1200" dirty="0"/>
              <a:t>e-commerce domain and the website can be purchased immediately from goDaddy.com. </a:t>
            </a:r>
            <a:endParaRPr lang="en-US" sz="1200" dirty="0" smtClean="0"/>
          </a:p>
          <a:p>
            <a:pPr marL="171450" indent="-171450" hangingPunct="0">
              <a:buFont typeface="Arial" panose="020B0604020202020204" pitchFamily="34" charset="0"/>
              <a:buChar char="•"/>
            </a:pPr>
            <a:r>
              <a:rPr lang="en-US" sz="1200" dirty="0" smtClean="0"/>
              <a:t>And </a:t>
            </a:r>
            <a:r>
              <a:rPr lang="en-US" sz="1200" dirty="0"/>
              <a:t>we already have the AWS account set up and ready for use</a:t>
            </a:r>
            <a:r>
              <a:rPr lang="en-US" sz="1200" dirty="0" smtClean="0"/>
              <a:t>.</a:t>
            </a:r>
            <a:endParaRPr lang="en-US" sz="1200" dirty="0"/>
          </a:p>
        </p:txBody>
      </p:sp>
    </p:spTree>
    <p:extLst>
      <p:ext uri="{BB962C8B-B14F-4D97-AF65-F5344CB8AC3E}">
        <p14:creationId xmlns="" xmlns:p14="http://schemas.microsoft.com/office/powerpoint/2010/main" val="1304000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r>
              <a:rPr lang="en-US" sz="2000" dirty="0">
                <a:effectLst>
                  <a:glow rad="228600">
                    <a:schemeClr val="accent4">
                      <a:satMod val="175000"/>
                      <a:alpha val="40000"/>
                    </a:schemeClr>
                  </a:glow>
                </a:effectLst>
                <a:latin typeface="Broadway" panose="04040905080B02020502" pitchFamily="82" charset="0"/>
              </a:rPr>
              <a:t>REQUIREMENTS DEFINITION STATEMENT</a:t>
            </a:r>
          </a:p>
        </p:txBody>
      </p:sp>
      <p:sp>
        <p:nvSpPr>
          <p:cNvPr id="5" name="Chevron 4"/>
          <p:cNvSpPr/>
          <p:nvPr/>
        </p:nvSpPr>
        <p:spPr>
          <a:xfrm>
            <a:off x="3810000" y="152400"/>
            <a:ext cx="609600" cy="609600"/>
          </a:xfrm>
          <a:prstGeom prst="chevron">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endParaRPr lang="en-US" sz="2000" dirty="0">
              <a:effectLst>
                <a:glow rad="228600">
                  <a:schemeClr val="accent4">
                    <a:satMod val="175000"/>
                    <a:alpha val="40000"/>
                  </a:schemeClr>
                </a:glow>
              </a:effectLst>
              <a:latin typeface="Broadway" panose="04040905080B02020502" pitchFamily="82" charset="0"/>
            </a:endParaRPr>
          </a:p>
        </p:txBody>
      </p:sp>
      <p:sp>
        <p:nvSpPr>
          <p:cNvPr id="6" name="Rectangle 5"/>
          <p:cNvSpPr/>
          <p:nvPr/>
        </p:nvSpPr>
        <p:spPr>
          <a:xfrm>
            <a:off x="2361210" y="1013937"/>
            <a:ext cx="6554190" cy="369332"/>
          </a:xfrm>
          <a:prstGeom prst="rect">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b="1" dirty="0" smtClean="0">
                <a:solidFill>
                  <a:srgbClr val="FFFF00"/>
                </a:solidFill>
              </a:rPr>
              <a:t>Output </a:t>
            </a:r>
            <a:r>
              <a:rPr lang="en-US" b="1" dirty="0">
                <a:solidFill>
                  <a:srgbClr val="FFFF00"/>
                </a:solidFill>
              </a:rPr>
              <a:t>Requirements</a:t>
            </a:r>
            <a:endParaRPr lang="en-US" dirty="0">
              <a:solidFill>
                <a:srgbClr val="FFFF00"/>
              </a:solidFill>
            </a:endParaRPr>
          </a:p>
        </p:txBody>
      </p:sp>
      <p:sp>
        <p:nvSpPr>
          <p:cNvPr id="7" name="Rectangle 6"/>
          <p:cNvSpPr/>
          <p:nvPr/>
        </p:nvSpPr>
        <p:spPr>
          <a:xfrm>
            <a:off x="2304143" y="3810000"/>
            <a:ext cx="6477000" cy="369332"/>
          </a:xfrm>
          <a:prstGeom prst="rect">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b="1" dirty="0" smtClean="0">
                <a:solidFill>
                  <a:srgbClr val="FFFF00"/>
                </a:solidFill>
              </a:rPr>
              <a:t>Input </a:t>
            </a:r>
            <a:r>
              <a:rPr lang="en-US" b="1" dirty="0">
                <a:solidFill>
                  <a:srgbClr val="FFFF00"/>
                </a:solidFill>
              </a:rPr>
              <a:t>Requirements</a:t>
            </a:r>
            <a:endParaRPr lang="en-US" dirty="0">
              <a:solidFill>
                <a:srgbClr val="FFFF00"/>
              </a:solidFill>
            </a:endParaRPr>
          </a:p>
        </p:txBody>
      </p:sp>
      <p:pic>
        <p:nvPicPr>
          <p:cNvPr id="1126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0543" y="3810000"/>
            <a:ext cx="1981200" cy="19050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52401" y="990601"/>
            <a:ext cx="1981199" cy="1828799"/>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a:xfrm>
            <a:off x="2227943" y="4179332"/>
            <a:ext cx="6934200" cy="2462213"/>
          </a:xfrm>
          <a:prstGeom prst="rect">
            <a:avLst/>
          </a:prstGeom>
        </p:spPr>
        <p:txBody>
          <a:bodyPr wrap="square">
            <a:spAutoFit/>
          </a:bodyPr>
          <a:lstStyle/>
          <a:p>
            <a:pPr marL="285750" lvl="0" indent="-285750" hangingPunct="0">
              <a:buFont typeface="Arial" panose="020B0604020202020204" pitchFamily="34" charset="0"/>
              <a:buChar char="•"/>
            </a:pPr>
            <a:r>
              <a:rPr lang="en-US" sz="1400" dirty="0"/>
              <a:t>The system must provide vendors with an advertisement template and form, which should be submitted for review.</a:t>
            </a:r>
          </a:p>
          <a:p>
            <a:pPr marL="285750" lvl="0" indent="-285750" hangingPunct="0">
              <a:buFont typeface="Arial" panose="020B0604020202020204" pitchFamily="34" charset="0"/>
              <a:buChar char="•"/>
            </a:pPr>
            <a:r>
              <a:rPr lang="en-US" sz="1400" dirty="0"/>
              <a:t>All the service request must have a standard application form</a:t>
            </a:r>
            <a:r>
              <a:rPr lang="en-US" sz="1400" dirty="0" smtClean="0"/>
              <a:t>.</a:t>
            </a:r>
          </a:p>
          <a:p>
            <a:pPr marL="285750" indent="-285750" hangingPunct="0">
              <a:buFont typeface="Arial" panose="020B0604020202020204" pitchFamily="34" charset="0"/>
              <a:buChar char="•"/>
            </a:pPr>
            <a:r>
              <a:rPr lang="en-US" sz="1400" dirty="0"/>
              <a:t>A feedback form will be provided to the customer after </a:t>
            </a:r>
            <a:endParaRPr lang="en-US" sz="1400" dirty="0" smtClean="0"/>
          </a:p>
          <a:p>
            <a:pPr hangingPunct="0"/>
            <a:r>
              <a:rPr lang="en-US" sz="1400" dirty="0" smtClean="0"/>
              <a:t>       each </a:t>
            </a:r>
            <a:r>
              <a:rPr lang="en-US" sz="1400" dirty="0"/>
              <a:t>service request is completed.</a:t>
            </a:r>
          </a:p>
          <a:p>
            <a:pPr marL="285750" lvl="0" indent="-285750" hangingPunct="0">
              <a:buFont typeface="Arial" panose="020B0604020202020204" pitchFamily="34" charset="0"/>
              <a:buChar char="•"/>
            </a:pPr>
            <a:r>
              <a:rPr lang="en-US" sz="1400" dirty="0" smtClean="0"/>
              <a:t>Backend database will save all information including:</a:t>
            </a:r>
          </a:p>
          <a:p>
            <a:pPr marL="742950" lvl="1" indent="-285750" hangingPunct="0">
              <a:buFont typeface="Wingdings" panose="05000000000000000000" pitchFamily="2" charset="2"/>
              <a:buChar char="q"/>
            </a:pPr>
            <a:r>
              <a:rPr lang="en-US" sz="1400" dirty="0"/>
              <a:t>A</a:t>
            </a:r>
            <a:r>
              <a:rPr lang="en-US" sz="1400" dirty="0" smtClean="0"/>
              <a:t>dvertisement details,</a:t>
            </a:r>
          </a:p>
          <a:p>
            <a:pPr marL="742950" lvl="1" indent="-285750" hangingPunct="0">
              <a:buFont typeface="Wingdings" panose="05000000000000000000" pitchFamily="2" charset="2"/>
              <a:buChar char="q"/>
            </a:pPr>
            <a:r>
              <a:rPr lang="en-US" sz="1400" dirty="0"/>
              <a:t>S</a:t>
            </a:r>
            <a:r>
              <a:rPr lang="en-US" sz="1400" dirty="0" smtClean="0"/>
              <a:t>ervice request</a:t>
            </a:r>
          </a:p>
          <a:p>
            <a:pPr marL="742950" lvl="1" indent="-285750" hangingPunct="0">
              <a:buFont typeface="Wingdings" panose="05000000000000000000" pitchFamily="2" charset="2"/>
              <a:buChar char="q"/>
            </a:pPr>
            <a:r>
              <a:rPr lang="en-US" sz="1400" dirty="0"/>
              <a:t>U</a:t>
            </a:r>
            <a:r>
              <a:rPr lang="en-US" sz="1400" dirty="0" smtClean="0"/>
              <a:t>ser details</a:t>
            </a:r>
          </a:p>
          <a:p>
            <a:pPr marL="742950" lvl="1" indent="-285750" hangingPunct="0">
              <a:buFont typeface="Wingdings" panose="05000000000000000000" pitchFamily="2" charset="2"/>
              <a:buChar char="q"/>
            </a:pPr>
            <a:r>
              <a:rPr lang="en-US" sz="1400" dirty="0" smtClean="0"/>
              <a:t>Feedback</a:t>
            </a:r>
          </a:p>
          <a:p>
            <a:pPr marL="742950" lvl="1" indent="-285750" hangingPunct="0">
              <a:buFont typeface="Wingdings" panose="05000000000000000000" pitchFamily="2" charset="2"/>
              <a:buChar char="q"/>
            </a:pPr>
            <a:r>
              <a:rPr lang="en-US" sz="1400" dirty="0"/>
              <a:t>I</a:t>
            </a:r>
            <a:r>
              <a:rPr lang="en-US" sz="1400" dirty="0" smtClean="0"/>
              <a:t>nvoices.</a:t>
            </a:r>
            <a:endParaRPr lang="en-US" sz="1400" dirty="0"/>
          </a:p>
        </p:txBody>
      </p:sp>
      <p:sp>
        <p:nvSpPr>
          <p:cNvPr id="10" name="Rectangle 9"/>
          <p:cNvSpPr/>
          <p:nvPr/>
        </p:nvSpPr>
        <p:spPr>
          <a:xfrm>
            <a:off x="2238829" y="1465122"/>
            <a:ext cx="6828971" cy="2246769"/>
          </a:xfrm>
          <a:prstGeom prst="rect">
            <a:avLst/>
          </a:prstGeom>
        </p:spPr>
        <p:txBody>
          <a:bodyPr wrap="square">
            <a:spAutoFit/>
          </a:bodyPr>
          <a:lstStyle/>
          <a:p>
            <a:pPr marL="285750" lvl="0" indent="-285750" hangingPunct="0">
              <a:buFont typeface="Arial" panose="020B0604020202020204" pitchFamily="34" charset="0"/>
              <a:buChar char="•"/>
            </a:pPr>
            <a:r>
              <a:rPr lang="en-US" sz="1400" dirty="0"/>
              <a:t>The website must provide vendors with registration and login capabilities. </a:t>
            </a:r>
          </a:p>
          <a:p>
            <a:pPr marL="285750" lvl="0" indent="-285750" hangingPunct="0">
              <a:buFont typeface="Arial" panose="020B0604020202020204" pitchFamily="34" charset="0"/>
              <a:buChar char="•"/>
            </a:pPr>
            <a:r>
              <a:rPr lang="en-US" sz="1400" dirty="0"/>
              <a:t>With a valid vendor login, the website should give options to submit an advertisement for review.</a:t>
            </a:r>
          </a:p>
          <a:p>
            <a:pPr marL="285750" lvl="0" indent="-285750" hangingPunct="0">
              <a:buFont typeface="Arial" panose="020B0604020202020204" pitchFamily="34" charset="0"/>
              <a:buChar char="•"/>
            </a:pPr>
            <a:r>
              <a:rPr lang="en-US" sz="1400" dirty="0" smtClean="0"/>
              <a:t>Provide vendors </a:t>
            </a:r>
            <a:r>
              <a:rPr lang="en-US" sz="1400" dirty="0"/>
              <a:t>the capability to update the advertisement.</a:t>
            </a:r>
          </a:p>
          <a:p>
            <a:pPr marL="285750" lvl="0" indent="-285750" hangingPunct="0">
              <a:buFont typeface="Arial" panose="020B0604020202020204" pitchFamily="34" charset="0"/>
              <a:buChar char="•"/>
            </a:pPr>
            <a:r>
              <a:rPr lang="en-US" sz="1400" dirty="0" smtClean="0"/>
              <a:t>Provide </a:t>
            </a:r>
            <a:r>
              <a:rPr lang="en-US" sz="1400" dirty="0"/>
              <a:t>customers with proper payment gateway options.</a:t>
            </a:r>
          </a:p>
          <a:p>
            <a:pPr marL="285750" lvl="0" indent="-285750" hangingPunct="0">
              <a:buFont typeface="Arial" panose="020B0604020202020204" pitchFamily="34" charset="0"/>
              <a:buChar char="•"/>
            </a:pPr>
            <a:r>
              <a:rPr lang="en-US" sz="1400" dirty="0" smtClean="0"/>
              <a:t>The </a:t>
            </a:r>
            <a:r>
              <a:rPr lang="en-US" sz="1400" dirty="0"/>
              <a:t>website must have dynamic web pages. All the web pages must be integrated with each other.</a:t>
            </a:r>
          </a:p>
          <a:p>
            <a:pPr marL="285750" lvl="0" indent="-285750" hangingPunct="0">
              <a:buFont typeface="Arial" panose="020B0604020202020204" pitchFamily="34" charset="0"/>
              <a:buChar char="•"/>
            </a:pPr>
            <a:r>
              <a:rPr lang="en-US" sz="1400" dirty="0" smtClean="0"/>
              <a:t>Properly designed </a:t>
            </a:r>
            <a:r>
              <a:rPr lang="en-US" sz="1400" dirty="0"/>
              <a:t>for the simple user interface.</a:t>
            </a:r>
          </a:p>
          <a:p>
            <a:pPr marL="285750" lvl="0" indent="-285750" hangingPunct="0">
              <a:buFont typeface="Arial" panose="020B0604020202020204" pitchFamily="34" charset="0"/>
              <a:buChar char="•"/>
            </a:pPr>
            <a:r>
              <a:rPr lang="en-US" sz="1400" dirty="0" smtClean="0"/>
              <a:t>Notification system.</a:t>
            </a:r>
            <a:endParaRPr lang="en-US" sz="1400" dirty="0"/>
          </a:p>
          <a:p>
            <a:pPr marL="285750" lvl="0" indent="-285750" hangingPunct="0">
              <a:buFont typeface="Arial" panose="020B0604020202020204" pitchFamily="34" charset="0"/>
              <a:buChar char="•"/>
            </a:pPr>
            <a:r>
              <a:rPr lang="en-US" sz="1400" dirty="0"/>
              <a:t>The system must provide customers with updated rates, and available services.</a:t>
            </a:r>
          </a:p>
        </p:txBody>
      </p:sp>
    </p:spTree>
    <p:extLst>
      <p:ext uri="{BB962C8B-B14F-4D97-AF65-F5344CB8AC3E}">
        <p14:creationId xmlns="" xmlns:p14="http://schemas.microsoft.com/office/powerpoint/2010/main" val="2144239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r>
              <a:rPr lang="en-US" sz="2000" dirty="0">
                <a:effectLst>
                  <a:glow rad="228600">
                    <a:schemeClr val="accent4">
                      <a:satMod val="175000"/>
                      <a:alpha val="40000"/>
                    </a:schemeClr>
                  </a:glow>
                </a:effectLst>
                <a:latin typeface="Broadway" panose="04040905080B02020502" pitchFamily="82" charset="0"/>
              </a:rPr>
              <a:t>REQUIREMENTS DEFINITION STATEMENT</a:t>
            </a:r>
          </a:p>
        </p:txBody>
      </p:sp>
      <p:sp>
        <p:nvSpPr>
          <p:cNvPr id="5" name="Chevron 4"/>
          <p:cNvSpPr/>
          <p:nvPr/>
        </p:nvSpPr>
        <p:spPr>
          <a:xfrm>
            <a:off x="3810000" y="152400"/>
            <a:ext cx="609600" cy="609600"/>
          </a:xfrm>
          <a:prstGeom prst="chevron">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endParaRPr lang="en-US" sz="2000" dirty="0">
              <a:effectLst>
                <a:glow rad="228600">
                  <a:schemeClr val="accent4">
                    <a:satMod val="175000"/>
                    <a:alpha val="40000"/>
                  </a:schemeClr>
                </a:glow>
              </a:effectLst>
              <a:latin typeface="Broadway" panose="04040905080B02020502" pitchFamily="82" charset="0"/>
            </a:endParaRPr>
          </a:p>
        </p:txBody>
      </p:sp>
      <p:sp>
        <p:nvSpPr>
          <p:cNvPr id="6" name="Rectangle 5"/>
          <p:cNvSpPr/>
          <p:nvPr/>
        </p:nvSpPr>
        <p:spPr>
          <a:xfrm>
            <a:off x="76200" y="3974068"/>
            <a:ext cx="8763000" cy="369332"/>
          </a:xfrm>
          <a:prstGeom prst="rect">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b="1" dirty="0" smtClean="0">
                <a:solidFill>
                  <a:srgbClr val="FFFF00"/>
                </a:solidFill>
              </a:rPr>
              <a:t>Control </a:t>
            </a:r>
            <a:r>
              <a:rPr lang="en-US" b="1" dirty="0">
                <a:solidFill>
                  <a:srgbClr val="FFFF00"/>
                </a:solidFill>
              </a:rPr>
              <a:t>Requirements</a:t>
            </a:r>
            <a:endParaRPr lang="en-US" dirty="0">
              <a:solidFill>
                <a:srgbClr val="FFFF00"/>
              </a:solidFill>
            </a:endParaRPr>
          </a:p>
        </p:txBody>
      </p:sp>
      <p:sp>
        <p:nvSpPr>
          <p:cNvPr id="7" name="Rectangle 6"/>
          <p:cNvSpPr/>
          <p:nvPr/>
        </p:nvSpPr>
        <p:spPr>
          <a:xfrm>
            <a:off x="76200" y="1066800"/>
            <a:ext cx="8915400" cy="369332"/>
          </a:xfrm>
          <a:prstGeom prst="rect">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b="1" dirty="0" smtClean="0">
                <a:solidFill>
                  <a:srgbClr val="FFFF00"/>
                </a:solidFill>
              </a:rPr>
              <a:t>Process Requirements</a:t>
            </a:r>
            <a:endParaRPr lang="en-US" dirty="0">
              <a:solidFill>
                <a:srgbClr val="FFFF00"/>
              </a:solidFill>
            </a:endParaRPr>
          </a:p>
        </p:txBody>
      </p:sp>
      <p:sp>
        <p:nvSpPr>
          <p:cNvPr id="8" name="Chevron 7"/>
          <p:cNvSpPr/>
          <p:nvPr/>
        </p:nvSpPr>
        <p:spPr>
          <a:xfrm>
            <a:off x="4419600" y="152400"/>
            <a:ext cx="3048000" cy="609600"/>
          </a:xfrm>
          <a:prstGeom prst="chevron">
            <a:avLst/>
          </a:prstGeom>
          <a:solidFill>
            <a:schemeClr val="accent1">
              <a:lumMod val="60000"/>
              <a:lumOff val="40000"/>
            </a:schemeClr>
          </a:solidFill>
          <a:ln>
            <a:solidFill>
              <a:schemeClr val="accent1">
                <a:lumMod val="60000"/>
                <a:lumOff val="40000"/>
              </a:schemeClr>
            </a:solid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CONTINUE…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sp>
        <p:nvSpPr>
          <p:cNvPr id="3" name="Rectangle 2"/>
          <p:cNvSpPr/>
          <p:nvPr/>
        </p:nvSpPr>
        <p:spPr>
          <a:xfrm>
            <a:off x="2249714" y="1524000"/>
            <a:ext cx="6705600" cy="2462213"/>
          </a:xfrm>
          <a:prstGeom prst="rect">
            <a:avLst/>
          </a:prstGeom>
        </p:spPr>
        <p:txBody>
          <a:bodyPr wrap="square">
            <a:spAutoFit/>
          </a:bodyPr>
          <a:lstStyle/>
          <a:p>
            <a:pPr marL="285750" lvl="0" indent="-285750" hangingPunct="0">
              <a:buFont typeface="Arial" panose="020B0604020202020204" pitchFamily="34" charset="0"/>
              <a:buChar char="•"/>
            </a:pPr>
            <a:r>
              <a:rPr lang="en-US" sz="1400" dirty="0"/>
              <a:t>All registration request must be validated for duplicity.</a:t>
            </a:r>
          </a:p>
          <a:p>
            <a:pPr marL="285750" lvl="0" indent="-285750" hangingPunct="0">
              <a:buFont typeface="Arial" panose="020B0604020202020204" pitchFamily="34" charset="0"/>
              <a:buChar char="•"/>
            </a:pPr>
            <a:r>
              <a:rPr lang="en-US" sz="1400" dirty="0"/>
              <a:t>Business contract between a vendor and SOD system is pre-determined.</a:t>
            </a:r>
          </a:p>
          <a:p>
            <a:pPr marL="285750" lvl="0" indent="-285750" hangingPunct="0">
              <a:buFont typeface="Arial" panose="020B0604020202020204" pitchFamily="34" charset="0"/>
              <a:buChar char="•"/>
            </a:pPr>
            <a:r>
              <a:rPr lang="en-US" sz="1400" dirty="0"/>
              <a:t>All logins will be validated against the database records of the registration details. </a:t>
            </a:r>
          </a:p>
          <a:p>
            <a:pPr marL="285750" lvl="0" indent="-285750" hangingPunct="0">
              <a:buFont typeface="Arial" panose="020B0604020202020204" pitchFamily="34" charset="0"/>
              <a:buChar char="•"/>
            </a:pPr>
            <a:r>
              <a:rPr lang="en-US" sz="1400" dirty="0"/>
              <a:t>All service request must be directly sent to the selected vendors. The system will keep a track of the service request from the backend.</a:t>
            </a:r>
          </a:p>
          <a:p>
            <a:pPr marL="285750" lvl="0" indent="-285750" hangingPunct="0">
              <a:buFont typeface="Arial" panose="020B0604020202020204" pitchFamily="34" charset="0"/>
              <a:buChar char="•"/>
            </a:pPr>
            <a:r>
              <a:rPr lang="en-US" sz="1400" dirty="0"/>
              <a:t>The payment must be done directly to the payment gateway, from where Serve on Door will pay the vendors and keep the profits. </a:t>
            </a:r>
          </a:p>
          <a:p>
            <a:pPr marL="285750" lvl="0" indent="-285750" hangingPunct="0">
              <a:buFont typeface="Arial" panose="020B0604020202020204" pitchFamily="34" charset="0"/>
              <a:buChar char="•"/>
            </a:pPr>
            <a:r>
              <a:rPr lang="en-US" sz="1400" dirty="0"/>
              <a:t>For any concern and coordination, the customer and vendors will directly interact. </a:t>
            </a:r>
          </a:p>
          <a:p>
            <a:pPr marL="285750" lvl="0" indent="-285750" hangingPunct="0">
              <a:buFont typeface="Arial" panose="020B0604020202020204" pitchFamily="34" charset="0"/>
              <a:buChar char="•"/>
            </a:pPr>
            <a:r>
              <a:rPr lang="en-US" sz="1400" dirty="0"/>
              <a:t>All communications will be done via email between vendors and customers.</a:t>
            </a:r>
          </a:p>
          <a:p>
            <a:pPr marL="285750" lvl="0" indent="-285750" hangingPunct="0">
              <a:buFont typeface="Arial" panose="020B0604020202020204" pitchFamily="34" charset="0"/>
              <a:buChar char="•"/>
            </a:pPr>
            <a:r>
              <a:rPr lang="en-US" sz="1400" dirty="0"/>
              <a:t>All the service request details, vendor details, advertisement details will be verified and handled by the system administrators.</a:t>
            </a:r>
          </a:p>
        </p:txBody>
      </p:sp>
      <p:sp>
        <p:nvSpPr>
          <p:cNvPr id="10" name="Rectangle 9"/>
          <p:cNvSpPr/>
          <p:nvPr/>
        </p:nvSpPr>
        <p:spPr>
          <a:xfrm>
            <a:off x="2286000" y="4419600"/>
            <a:ext cx="4953000" cy="1815882"/>
          </a:xfrm>
          <a:prstGeom prst="rect">
            <a:avLst/>
          </a:prstGeom>
        </p:spPr>
        <p:txBody>
          <a:bodyPr wrap="square">
            <a:spAutoFit/>
          </a:bodyPr>
          <a:lstStyle/>
          <a:p>
            <a:pPr marL="285750" lvl="0" indent="-285750" hangingPunct="0">
              <a:buFont typeface="Arial" panose="020B0604020202020204" pitchFamily="34" charset="0"/>
              <a:buChar char="•"/>
            </a:pPr>
            <a:r>
              <a:rPr lang="en-US" sz="1400" dirty="0"/>
              <a:t>The system must save all the audit logs about user logins, service requests, payments transactions, invoices, and advertisements.</a:t>
            </a:r>
          </a:p>
          <a:p>
            <a:pPr marL="285750" lvl="0" indent="-285750" hangingPunct="0">
              <a:buFont typeface="Arial" panose="020B0604020202020204" pitchFamily="34" charset="0"/>
              <a:buChar char="•"/>
            </a:pPr>
            <a:r>
              <a:rPr lang="en-US" sz="1400" dirty="0"/>
              <a:t>All transactions must have audit trails. </a:t>
            </a:r>
          </a:p>
          <a:p>
            <a:pPr marL="285750" lvl="0" indent="-285750" hangingPunct="0">
              <a:buFont typeface="Arial" panose="020B0604020202020204" pitchFamily="34" charset="0"/>
              <a:buChar char="•"/>
            </a:pPr>
            <a:r>
              <a:rPr lang="en-US" sz="1400" dirty="0"/>
              <a:t>Server On Door's system administrator will be the part of all email communication between </a:t>
            </a:r>
            <a:r>
              <a:rPr lang="en-US" sz="1400" dirty="0" smtClean="0"/>
              <a:t>customers </a:t>
            </a:r>
            <a:r>
              <a:rPr lang="en-US" sz="1400" dirty="0"/>
              <a:t>and vendors.</a:t>
            </a:r>
          </a:p>
          <a:p>
            <a:pPr marL="285750" lvl="0" indent="-285750" hangingPunct="0">
              <a:buFont typeface="Arial" panose="020B0604020202020204" pitchFamily="34" charset="0"/>
              <a:buChar char="•"/>
            </a:pPr>
            <a:r>
              <a:rPr lang="en-US" sz="1400" dirty="0"/>
              <a:t>The system must generate error details which will include error type, severity, error description, and time stamp.</a:t>
            </a:r>
          </a:p>
        </p:txBody>
      </p:sp>
      <p:pic>
        <p:nvPicPr>
          <p:cNvPr id="1229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399" y="1802606"/>
            <a:ext cx="2011777" cy="19050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67907" y="4495800"/>
            <a:ext cx="2041893" cy="1815882"/>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02922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r>
              <a:rPr lang="en-US" sz="2000" dirty="0">
                <a:effectLst>
                  <a:glow rad="228600">
                    <a:schemeClr val="accent4">
                      <a:satMod val="175000"/>
                      <a:alpha val="40000"/>
                    </a:schemeClr>
                  </a:glow>
                </a:effectLst>
                <a:latin typeface="Broadway" panose="04040905080B02020502" pitchFamily="82" charset="0"/>
              </a:rPr>
              <a:t>REQUIREMENTS DEFINITION STATEMENT</a:t>
            </a:r>
          </a:p>
        </p:txBody>
      </p:sp>
      <p:sp>
        <p:nvSpPr>
          <p:cNvPr id="5" name="Chevron 4"/>
          <p:cNvSpPr/>
          <p:nvPr/>
        </p:nvSpPr>
        <p:spPr>
          <a:xfrm>
            <a:off x="3810000" y="152400"/>
            <a:ext cx="609600" cy="609600"/>
          </a:xfrm>
          <a:prstGeom prst="chevron">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endParaRPr lang="en-US" sz="2000" dirty="0">
              <a:effectLst>
                <a:glow rad="228600">
                  <a:schemeClr val="accent4">
                    <a:satMod val="175000"/>
                    <a:alpha val="40000"/>
                  </a:schemeClr>
                </a:glow>
              </a:effectLst>
              <a:latin typeface="Broadway" panose="04040905080B02020502" pitchFamily="82" charset="0"/>
            </a:endParaRPr>
          </a:p>
        </p:txBody>
      </p:sp>
      <p:sp>
        <p:nvSpPr>
          <p:cNvPr id="7" name="Rectangle 6"/>
          <p:cNvSpPr/>
          <p:nvPr/>
        </p:nvSpPr>
        <p:spPr>
          <a:xfrm>
            <a:off x="76200" y="1066800"/>
            <a:ext cx="8915400" cy="369332"/>
          </a:xfrm>
          <a:prstGeom prst="rect">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b="1" dirty="0" smtClean="0">
                <a:solidFill>
                  <a:srgbClr val="FFFF00"/>
                </a:solidFill>
              </a:rPr>
              <a:t>Performance Requirements</a:t>
            </a:r>
            <a:endParaRPr lang="en-US" dirty="0">
              <a:solidFill>
                <a:srgbClr val="FFFF00"/>
              </a:solidFill>
            </a:endParaRPr>
          </a:p>
        </p:txBody>
      </p:sp>
      <p:sp>
        <p:nvSpPr>
          <p:cNvPr id="8" name="Chevron 7"/>
          <p:cNvSpPr/>
          <p:nvPr/>
        </p:nvSpPr>
        <p:spPr>
          <a:xfrm>
            <a:off x="4419600" y="152400"/>
            <a:ext cx="3048000" cy="609600"/>
          </a:xfrm>
          <a:prstGeom prst="chevron">
            <a:avLst/>
          </a:prstGeom>
          <a:solidFill>
            <a:schemeClr val="accent1">
              <a:lumMod val="60000"/>
              <a:lumOff val="40000"/>
            </a:schemeClr>
          </a:solidFill>
          <a:ln>
            <a:solidFill>
              <a:schemeClr val="accent1">
                <a:lumMod val="60000"/>
                <a:lumOff val="40000"/>
              </a:schemeClr>
            </a:solid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CONTINUE…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sp>
        <p:nvSpPr>
          <p:cNvPr id="2" name="Rectangle 1"/>
          <p:cNvSpPr/>
          <p:nvPr/>
        </p:nvSpPr>
        <p:spPr>
          <a:xfrm>
            <a:off x="2286000" y="1778675"/>
            <a:ext cx="6705600" cy="2246769"/>
          </a:xfrm>
          <a:prstGeom prst="rect">
            <a:avLst/>
          </a:prstGeom>
        </p:spPr>
        <p:txBody>
          <a:bodyPr wrap="square">
            <a:spAutoFit/>
          </a:bodyPr>
          <a:lstStyle/>
          <a:p>
            <a:pPr marL="285750" lvl="0" indent="-285750" hangingPunct="0">
              <a:buFont typeface="Arial" panose="020B0604020202020204" pitchFamily="34" charset="0"/>
              <a:buChar char="•"/>
            </a:pPr>
            <a:r>
              <a:rPr lang="en-US" sz="1400" dirty="0"/>
              <a:t>Serve on Door must be available via internet with no downtime seven days a week, 365 days a year.</a:t>
            </a:r>
          </a:p>
          <a:p>
            <a:pPr marL="285750" lvl="0" indent="-285750" hangingPunct="0">
              <a:buFont typeface="Arial" panose="020B0604020202020204" pitchFamily="34" charset="0"/>
              <a:buChar char="•"/>
            </a:pPr>
            <a:r>
              <a:rPr lang="en-US" sz="1400" dirty="0"/>
              <a:t>The system must support any number of concurrent users.</a:t>
            </a:r>
          </a:p>
          <a:p>
            <a:pPr marL="285750" lvl="0" indent="-285750" hangingPunct="0">
              <a:buFont typeface="Arial" panose="020B0604020202020204" pitchFamily="34" charset="0"/>
              <a:buChar char="•"/>
            </a:pPr>
            <a:r>
              <a:rPr lang="en-US" sz="1400" dirty="0"/>
              <a:t>All processes are synchronous in nature. </a:t>
            </a:r>
          </a:p>
          <a:p>
            <a:pPr marL="285750" lvl="0" indent="-285750" hangingPunct="0">
              <a:buFont typeface="Arial" panose="020B0604020202020204" pitchFamily="34" charset="0"/>
              <a:buChar char="•"/>
            </a:pPr>
            <a:r>
              <a:rPr lang="en-US" sz="1400" dirty="0"/>
              <a:t>The user details, service request details, advertisement details, and other transactional details must be stored in the backend with 99.99% availability.</a:t>
            </a:r>
          </a:p>
          <a:p>
            <a:pPr marL="285750" lvl="0" indent="-285750" hangingPunct="0">
              <a:buFont typeface="Arial" panose="020B0604020202020204" pitchFamily="34" charset="0"/>
              <a:buChar char="•"/>
            </a:pPr>
            <a:r>
              <a:rPr lang="en-US" sz="1400" dirty="0"/>
              <a:t>Serve on Door e-commerce website must be hosted in North-America AWS region with at least 2 backend servers.</a:t>
            </a:r>
          </a:p>
          <a:p>
            <a:pPr marL="285750" lvl="0" indent="-285750" hangingPunct="0">
              <a:buFont typeface="Arial" panose="020B0604020202020204" pitchFamily="34" charset="0"/>
              <a:buChar char="•"/>
            </a:pPr>
            <a:r>
              <a:rPr lang="en-US" sz="1400" dirty="0"/>
              <a:t>There must be no impact to the customer when the system is upgraded or maintained. </a:t>
            </a:r>
          </a:p>
        </p:txBody>
      </p:sp>
      <p:pic>
        <p:nvPicPr>
          <p:cNvPr id="1331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8106" y="1778675"/>
            <a:ext cx="1974531" cy="1835152"/>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30725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SYSTEM CHANGEOVER STRATEGY</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Rectangle 5"/>
          <p:cNvSpPr/>
          <p:nvPr/>
        </p:nvSpPr>
        <p:spPr>
          <a:xfrm>
            <a:off x="152400" y="1066800"/>
            <a:ext cx="8686800" cy="304698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7030A0"/>
                </a:solidFill>
              </a:rPr>
              <a:t>Serve on Door is built using Amazon Web Services (AWS) applications, which is hosted on the cloud</a:t>
            </a:r>
            <a:r>
              <a:rPr lang="en-US" sz="1600" dirty="0" smtClean="0">
                <a:solidFill>
                  <a:srgbClr val="7030A0"/>
                </a:solidFill>
              </a:rPr>
              <a:t>.</a:t>
            </a:r>
          </a:p>
          <a:p>
            <a:pPr marL="285750" indent="-285750">
              <a:buFont typeface="Arial" panose="020B0604020202020204" pitchFamily="34" charset="0"/>
              <a:buChar char="•"/>
            </a:pPr>
            <a:r>
              <a:rPr lang="en-US" sz="1600" dirty="0" smtClean="0">
                <a:solidFill>
                  <a:srgbClr val="7030A0"/>
                </a:solidFill>
              </a:rPr>
              <a:t>All </a:t>
            </a:r>
            <a:r>
              <a:rPr lang="en-US" sz="1600" dirty="0">
                <a:solidFill>
                  <a:srgbClr val="7030A0"/>
                </a:solidFill>
              </a:rPr>
              <a:t>the interfaces and services will be released in batches to the users. </a:t>
            </a:r>
            <a:endParaRPr lang="en-US" sz="1600" dirty="0" smtClean="0">
              <a:solidFill>
                <a:srgbClr val="7030A0"/>
              </a:solidFill>
            </a:endParaRPr>
          </a:p>
          <a:p>
            <a:pPr marL="285750" indent="-285750">
              <a:buFont typeface="Arial" panose="020B0604020202020204" pitchFamily="34" charset="0"/>
              <a:buChar char="•"/>
            </a:pPr>
            <a:r>
              <a:rPr lang="en-US" sz="1600" dirty="0" smtClean="0">
                <a:solidFill>
                  <a:srgbClr val="7030A0"/>
                </a:solidFill>
              </a:rPr>
              <a:t>The </a:t>
            </a:r>
            <a:r>
              <a:rPr lang="en-US" sz="1600" dirty="0">
                <a:solidFill>
                  <a:srgbClr val="7030A0"/>
                </a:solidFill>
              </a:rPr>
              <a:t>cloud infrastructure is the most optimal and economically effective solution for the business. </a:t>
            </a:r>
            <a:endParaRPr lang="en-US" sz="1600" dirty="0" smtClean="0">
              <a:solidFill>
                <a:srgbClr val="7030A0"/>
              </a:solidFill>
            </a:endParaRPr>
          </a:p>
          <a:p>
            <a:endParaRPr lang="en-US" sz="1600" dirty="0"/>
          </a:p>
          <a:p>
            <a:r>
              <a:rPr lang="en-US" sz="1600" b="1" dirty="0" smtClean="0"/>
              <a:t>System changeover plan is as below:</a:t>
            </a:r>
            <a:endParaRPr lang="en-US" sz="1600" b="1" dirty="0"/>
          </a:p>
          <a:p>
            <a:r>
              <a:rPr lang="en-US" sz="1600" dirty="0"/>
              <a:t> </a:t>
            </a:r>
          </a:p>
          <a:p>
            <a:pPr marL="285750" lvl="0" indent="-285750">
              <a:buFont typeface="Wingdings" panose="05000000000000000000" pitchFamily="2" charset="2"/>
              <a:buChar char="q"/>
            </a:pPr>
            <a:r>
              <a:rPr lang="en-US" sz="1600" dirty="0"/>
              <a:t>Re-analyses all the functional requirements and business use cases to determine the impact on the current project.</a:t>
            </a:r>
          </a:p>
          <a:p>
            <a:pPr marL="285750" lvl="0" indent="-285750">
              <a:buFont typeface="Wingdings" panose="05000000000000000000" pitchFamily="2" charset="2"/>
              <a:buChar char="q"/>
            </a:pPr>
            <a:r>
              <a:rPr lang="en-US" sz="1600" dirty="0"/>
              <a:t>Determine the phases and release scope for system changeover. </a:t>
            </a:r>
          </a:p>
          <a:p>
            <a:pPr marL="285750" lvl="0" indent="-285750">
              <a:buFont typeface="Wingdings" panose="05000000000000000000" pitchFamily="2" charset="2"/>
              <a:buChar char="q"/>
            </a:pPr>
            <a:r>
              <a:rPr lang="en-US" sz="1600" dirty="0"/>
              <a:t>Define the dependencies and expected cost for upgrades and maintenance. </a:t>
            </a:r>
          </a:p>
          <a:p>
            <a:pPr marL="285750" lvl="0" indent="-285750">
              <a:buFont typeface="Wingdings" panose="05000000000000000000" pitchFamily="2" charset="2"/>
              <a:buChar char="q"/>
            </a:pPr>
            <a:r>
              <a:rPr lang="en-US" sz="1600" dirty="0"/>
              <a:t>To maintain business continuity, the best possible approach has to be taken to make the necessary changes.</a:t>
            </a:r>
          </a:p>
        </p:txBody>
      </p:sp>
      <p:sp>
        <p:nvSpPr>
          <p:cNvPr id="33793" name="Rectangle 1"/>
          <p:cNvSpPr>
            <a:spLocks noChangeArrowheads="1"/>
          </p:cNvSpPr>
          <p:nvPr/>
        </p:nvSpPr>
        <p:spPr bwMode="auto">
          <a:xfrm>
            <a:off x="304800" y="4343400"/>
            <a:ext cx="6019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7030A0"/>
                </a:solidFill>
              </a:rPr>
              <a:t>We have opted for the </a:t>
            </a:r>
            <a:r>
              <a:rPr lang="en-US" sz="1600" u="sng" dirty="0" smtClean="0">
                <a:solidFill>
                  <a:srgbClr val="7030A0"/>
                </a:solidFill>
              </a:rPr>
              <a:t>Pilot method </a:t>
            </a:r>
            <a:r>
              <a:rPr lang="en-US" sz="1600" dirty="0" smtClean="0">
                <a:solidFill>
                  <a:srgbClr val="7030A0"/>
                </a:solidFill>
              </a:rPr>
              <a:t>for system changeover plan.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1600" dirty="0" smtClean="0">
                <a:solidFill>
                  <a:srgbClr val="7030A0"/>
                </a:solidFill>
              </a:rPr>
              <a:t> The pilot method is low in cost</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1600" dirty="0" smtClean="0">
                <a:solidFill>
                  <a:srgbClr val="7030A0"/>
                </a:solidFill>
              </a:rPr>
              <a:t> Medium risk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1600" dirty="0" smtClean="0">
                <a:solidFill>
                  <a:srgbClr val="7030A0"/>
                </a:solidFill>
              </a:rPr>
              <a:t> Lengthy changeover duration. </a:t>
            </a:r>
          </a:p>
          <a:p>
            <a:pPr marL="0" marR="0" lvl="0" indent="0" algn="l" defTabSz="914400" rtl="0" eaLnBrk="1" fontAlgn="base" latinLnBrk="0" hangingPunct="1">
              <a:lnSpc>
                <a:spcPct val="100000"/>
              </a:lnSpc>
              <a:spcBef>
                <a:spcPct val="0"/>
              </a:spcBef>
              <a:spcAft>
                <a:spcPct val="0"/>
              </a:spcAft>
              <a:buClrTx/>
              <a:buSzTx/>
              <a:tabLst/>
            </a:pPr>
            <a:endParaRPr lang="en-US" sz="1600" dirty="0" smtClean="0">
              <a:solidFill>
                <a:srgbClr val="7030A0"/>
              </a:solidFill>
            </a:endParaRPr>
          </a:p>
          <a:p>
            <a:pPr marL="0" marR="0" lvl="0" indent="0" algn="l" defTabSz="914400" rtl="0" eaLnBrk="1" fontAlgn="base" latinLnBrk="0" hangingPunct="1">
              <a:lnSpc>
                <a:spcPct val="100000"/>
              </a:lnSpc>
              <a:spcBef>
                <a:spcPct val="0"/>
              </a:spcBef>
              <a:spcAft>
                <a:spcPct val="0"/>
              </a:spcAft>
              <a:buClrTx/>
              <a:buSzTx/>
              <a:tabLst/>
            </a:pPr>
            <a:r>
              <a:rPr lang="en-US" sz="1600" b="1" dirty="0" smtClean="0">
                <a:solidFill>
                  <a:srgbClr val="7030A0"/>
                </a:solidFill>
              </a:rPr>
              <a:t>Note</a:t>
            </a:r>
            <a:r>
              <a:rPr lang="en-US" sz="1600" dirty="0" smtClean="0">
                <a:solidFill>
                  <a:srgbClr val="7030A0"/>
                </a:solidFill>
              </a:rPr>
              <a:t>: Since all the applications in the project are cloud-based we can reduce the time required for infrastructure change, network update, or even software changes. </a:t>
            </a:r>
          </a:p>
        </p:txBody>
      </p:sp>
    </p:spTree>
    <p:extLst>
      <p:ext uri="{BB962C8B-B14F-4D97-AF65-F5344CB8AC3E}">
        <p14:creationId xmlns="" xmlns:p14="http://schemas.microsoft.com/office/powerpoint/2010/main" val="214423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TRAINING PLAN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7170" name="Picture 2" descr="Image result for trainin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719" t="28402" r="1866" b="14394"/>
          <a:stretch/>
        </p:blipFill>
        <p:spPr bwMode="auto">
          <a:xfrm>
            <a:off x="304800" y="4876800"/>
            <a:ext cx="6539841" cy="1390772"/>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139535" y="912260"/>
            <a:ext cx="4294909" cy="1754326"/>
          </a:xfrm>
          <a:prstGeom prst="rect">
            <a:avLst/>
          </a:prstGeom>
        </p:spPr>
        <p:txBody>
          <a:bodyPr wrap="square">
            <a:spAutoFit/>
          </a:bodyPr>
          <a:lstStyle/>
          <a:p>
            <a:pPr lvl="0"/>
            <a:r>
              <a:rPr lang="en-US" b="1" dirty="0">
                <a:solidFill>
                  <a:srgbClr val="7030A0"/>
                </a:solidFill>
              </a:rPr>
              <a:t>Training plan for new developers/ system architects/designers:</a:t>
            </a:r>
            <a:r>
              <a:rPr lang="en-US" dirty="0">
                <a:solidFill>
                  <a:srgbClr val="7030A0"/>
                </a:solidFill>
              </a:rPr>
              <a:t> Serve on Door is built using AWS services which are cloud-based. All the AWS application's training material is available online globally, and anyone interested in that can use </a:t>
            </a:r>
            <a:r>
              <a:rPr lang="en-US" dirty="0" smtClean="0">
                <a:solidFill>
                  <a:srgbClr val="7030A0"/>
                </a:solidFill>
              </a:rPr>
              <a:t>it.</a:t>
            </a:r>
            <a:endParaRPr lang="en-US" dirty="0">
              <a:solidFill>
                <a:srgbClr val="7030A0"/>
              </a:solidFill>
            </a:endParaRPr>
          </a:p>
        </p:txBody>
      </p:sp>
      <p:sp>
        <p:nvSpPr>
          <p:cNvPr id="7" name="Rectangle 6"/>
          <p:cNvSpPr/>
          <p:nvPr/>
        </p:nvSpPr>
        <p:spPr>
          <a:xfrm>
            <a:off x="4434444" y="929083"/>
            <a:ext cx="4572000" cy="2308324"/>
          </a:xfrm>
          <a:prstGeom prst="rect">
            <a:avLst/>
          </a:prstGeom>
        </p:spPr>
        <p:txBody>
          <a:bodyPr>
            <a:spAutoFit/>
          </a:bodyPr>
          <a:lstStyle/>
          <a:p>
            <a:pPr lvl="0"/>
            <a:r>
              <a:rPr lang="en-US" b="1" dirty="0">
                <a:solidFill>
                  <a:srgbClr val="0070C0"/>
                </a:solidFill>
              </a:rPr>
              <a:t>Training vendors/ sellers about Serve on Door website:</a:t>
            </a:r>
            <a:r>
              <a:rPr lang="en-US" dirty="0">
                <a:solidFill>
                  <a:srgbClr val="0070C0"/>
                </a:solidFill>
              </a:rPr>
              <a:t> The project management team will send the company's representatives to the local business and express the idea behind the e-commerce website. The presentation or interaction will include the impact, benefits, and user interfaces details so that the end users can comprehend the system easily</a:t>
            </a:r>
            <a:r>
              <a:rPr lang="en-US" dirty="0" smtClean="0">
                <a:solidFill>
                  <a:srgbClr val="0070C0"/>
                </a:solidFill>
              </a:rPr>
              <a:t>.</a:t>
            </a:r>
            <a:endParaRPr lang="en-US" dirty="0">
              <a:solidFill>
                <a:srgbClr val="0070C0"/>
              </a:solidFill>
            </a:endParaRPr>
          </a:p>
        </p:txBody>
      </p:sp>
      <p:sp>
        <p:nvSpPr>
          <p:cNvPr id="8" name="Rectangle 7"/>
          <p:cNvSpPr/>
          <p:nvPr/>
        </p:nvSpPr>
        <p:spPr>
          <a:xfrm>
            <a:off x="181099" y="2696849"/>
            <a:ext cx="4238501" cy="1754326"/>
          </a:xfrm>
          <a:prstGeom prst="rect">
            <a:avLst/>
          </a:prstGeom>
        </p:spPr>
        <p:txBody>
          <a:bodyPr wrap="square">
            <a:spAutoFit/>
          </a:bodyPr>
          <a:lstStyle/>
          <a:p>
            <a:pPr lvl="0"/>
            <a:r>
              <a:rPr lang="en-US" b="1" dirty="0">
                <a:solidFill>
                  <a:schemeClr val="accent5">
                    <a:lumMod val="50000"/>
                  </a:schemeClr>
                </a:solidFill>
              </a:rPr>
              <a:t>Training for real-world users/customers:</a:t>
            </a:r>
            <a:r>
              <a:rPr lang="en-US" dirty="0">
                <a:solidFill>
                  <a:schemeClr val="accent5">
                    <a:lumMod val="50000"/>
                  </a:schemeClr>
                </a:solidFill>
              </a:rPr>
              <a:t> There will be no formal training for real world users. But the website will have easy forms and web pages designed for the effective user interface.</a:t>
            </a:r>
          </a:p>
          <a:p>
            <a:endParaRPr lang="en-US" dirty="0">
              <a:solidFill>
                <a:schemeClr val="accent5">
                  <a:lumMod val="50000"/>
                </a:schemeClr>
              </a:solidFill>
            </a:endParaRPr>
          </a:p>
        </p:txBody>
      </p:sp>
      <p:sp>
        <p:nvSpPr>
          <p:cNvPr id="9" name="Rectangle 8"/>
          <p:cNvSpPr/>
          <p:nvPr/>
        </p:nvSpPr>
        <p:spPr>
          <a:xfrm>
            <a:off x="206829" y="4526662"/>
            <a:ext cx="2404569" cy="369332"/>
          </a:xfrm>
          <a:prstGeom prst="rect">
            <a:avLst/>
          </a:prstGeom>
        </p:spPr>
        <p:txBody>
          <a:bodyPr wrap="none">
            <a:spAutoFit/>
          </a:bodyPr>
          <a:lstStyle/>
          <a:p>
            <a:r>
              <a:rPr lang="en-US" b="1" dirty="0"/>
              <a:t>Mode of training plans </a:t>
            </a:r>
            <a:endParaRPr lang="en-US" dirty="0"/>
          </a:p>
        </p:txBody>
      </p:sp>
    </p:spTree>
    <p:extLst>
      <p:ext uri="{BB962C8B-B14F-4D97-AF65-F5344CB8AC3E}">
        <p14:creationId xmlns="" xmlns:p14="http://schemas.microsoft.com/office/powerpoint/2010/main" val="214423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SUPPORT/ MAINTENANCE PLAN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Rectangle 5"/>
          <p:cNvSpPr/>
          <p:nvPr/>
        </p:nvSpPr>
        <p:spPr>
          <a:xfrm>
            <a:off x="152400" y="1573649"/>
            <a:ext cx="4572000" cy="1169551"/>
          </a:xfrm>
          <a:prstGeom prst="rect">
            <a:avLst/>
          </a:prstGeom>
        </p:spPr>
        <p:txBody>
          <a:bodyPr>
            <a:spAutoFit/>
          </a:bodyPr>
          <a:lstStyle/>
          <a:p>
            <a:pPr marL="285750" indent="-285750">
              <a:buFont typeface="Arial" panose="020B0604020202020204" pitchFamily="34" charset="0"/>
              <a:buChar char="•"/>
            </a:pPr>
            <a:r>
              <a:rPr lang="en-US" sz="1400" dirty="0"/>
              <a:t>The business will share the support with the vendors and sellers who can directly interact with the users. </a:t>
            </a:r>
            <a:endParaRPr lang="en-US" sz="1400" dirty="0" smtClean="0"/>
          </a:p>
          <a:p>
            <a:pPr marL="285750" indent="-285750">
              <a:buFont typeface="Arial" panose="020B0604020202020204" pitchFamily="34" charset="0"/>
              <a:buChar char="•"/>
            </a:pPr>
            <a:r>
              <a:rPr lang="en-US" sz="1400" dirty="0" smtClean="0"/>
              <a:t>The </a:t>
            </a:r>
            <a:r>
              <a:rPr lang="en-US" sz="1400" dirty="0"/>
              <a:t>entire service request will contain direct contact details of the sellers or vendors that a user can directly use. </a:t>
            </a:r>
            <a:r>
              <a:rPr lang="en-US" sz="1400" dirty="0" smtClean="0"/>
              <a:t> </a:t>
            </a:r>
          </a:p>
        </p:txBody>
      </p:sp>
      <p:sp>
        <p:nvSpPr>
          <p:cNvPr id="7" name="Rectangle 6"/>
          <p:cNvSpPr/>
          <p:nvPr/>
        </p:nvSpPr>
        <p:spPr>
          <a:xfrm>
            <a:off x="1600200" y="2764066"/>
            <a:ext cx="3124200" cy="1169551"/>
          </a:xfrm>
          <a:prstGeom prst="rect">
            <a:avLst/>
          </a:prstGeom>
        </p:spPr>
        <p:txBody>
          <a:bodyPr wrap="square">
            <a:spAutoFit/>
          </a:bodyPr>
          <a:lstStyle/>
          <a:p>
            <a:r>
              <a:rPr lang="en-US" sz="1400" b="1" dirty="0">
                <a:solidFill>
                  <a:schemeClr val="accent5">
                    <a:lumMod val="50000"/>
                  </a:schemeClr>
                </a:solidFill>
              </a:rPr>
              <a:t>Technical </a:t>
            </a:r>
            <a:r>
              <a:rPr lang="en-US" sz="1400" b="1" dirty="0" smtClean="0">
                <a:solidFill>
                  <a:schemeClr val="accent5">
                    <a:lumMod val="50000"/>
                  </a:schemeClr>
                </a:solidFill>
              </a:rPr>
              <a:t>Issues</a:t>
            </a:r>
            <a:endParaRPr lang="en-US" sz="1400" dirty="0">
              <a:solidFill>
                <a:schemeClr val="accent5">
                  <a:lumMod val="50000"/>
                </a:schemeClr>
              </a:solidFill>
            </a:endParaRPr>
          </a:p>
          <a:p>
            <a:r>
              <a:rPr lang="en-US" sz="1400" dirty="0" smtClean="0">
                <a:solidFill>
                  <a:schemeClr val="accent5">
                    <a:lumMod val="50000"/>
                  </a:schemeClr>
                </a:solidFill>
              </a:rPr>
              <a:t>All </a:t>
            </a:r>
            <a:r>
              <a:rPr lang="en-US" sz="1400" dirty="0">
                <a:solidFill>
                  <a:schemeClr val="accent5">
                    <a:lumMod val="50000"/>
                  </a:schemeClr>
                </a:solidFill>
              </a:rPr>
              <a:t>technical </a:t>
            </a:r>
            <a:r>
              <a:rPr lang="en-US" sz="1400" dirty="0" smtClean="0">
                <a:solidFill>
                  <a:schemeClr val="accent5">
                    <a:lumMod val="50000"/>
                  </a:schemeClr>
                </a:solidFill>
              </a:rPr>
              <a:t>issues </a:t>
            </a:r>
            <a:r>
              <a:rPr lang="en-US" sz="1400" dirty="0">
                <a:solidFill>
                  <a:schemeClr val="accent5">
                    <a:lumMod val="50000"/>
                  </a:schemeClr>
                </a:solidFill>
              </a:rPr>
              <a:t>related to the e-commerce website will be managed by the project management team and developers</a:t>
            </a:r>
            <a:r>
              <a:rPr lang="en-US" sz="1400" dirty="0" smtClean="0">
                <a:solidFill>
                  <a:schemeClr val="accent5">
                    <a:lumMod val="50000"/>
                  </a:schemeClr>
                </a:solidFill>
              </a:rPr>
              <a:t>. </a:t>
            </a:r>
            <a:endParaRPr lang="en-US" sz="1400" dirty="0">
              <a:solidFill>
                <a:schemeClr val="accent5">
                  <a:lumMod val="50000"/>
                </a:schemeClr>
              </a:solidFill>
            </a:endParaRPr>
          </a:p>
        </p:txBody>
      </p:sp>
      <p:sp>
        <p:nvSpPr>
          <p:cNvPr id="8" name="Rectangle 7"/>
          <p:cNvSpPr/>
          <p:nvPr/>
        </p:nvSpPr>
        <p:spPr>
          <a:xfrm>
            <a:off x="1600200" y="4038600"/>
            <a:ext cx="3113314" cy="954107"/>
          </a:xfrm>
          <a:prstGeom prst="rect">
            <a:avLst/>
          </a:prstGeom>
        </p:spPr>
        <p:txBody>
          <a:bodyPr wrap="square">
            <a:spAutoFit/>
          </a:bodyPr>
          <a:lstStyle/>
          <a:p>
            <a:r>
              <a:rPr lang="en-US" sz="1400" b="1" dirty="0" smtClean="0">
                <a:solidFill>
                  <a:srgbClr val="002060"/>
                </a:solidFill>
              </a:rPr>
              <a:t>Upgrades</a:t>
            </a:r>
            <a:r>
              <a:rPr lang="en-US" sz="1400" b="1" dirty="0">
                <a:solidFill>
                  <a:srgbClr val="002060"/>
                </a:solidFill>
              </a:rPr>
              <a:t>/ </a:t>
            </a:r>
            <a:r>
              <a:rPr lang="en-US" sz="1400" b="1" dirty="0" smtClean="0">
                <a:solidFill>
                  <a:srgbClr val="002060"/>
                </a:solidFill>
              </a:rPr>
              <a:t>downtime</a:t>
            </a:r>
            <a:endParaRPr lang="en-US" sz="1400" dirty="0">
              <a:solidFill>
                <a:srgbClr val="002060"/>
              </a:solidFill>
            </a:endParaRPr>
          </a:p>
          <a:p>
            <a:r>
              <a:rPr lang="en-US" sz="1400" dirty="0" smtClean="0">
                <a:solidFill>
                  <a:srgbClr val="002060"/>
                </a:solidFill>
              </a:rPr>
              <a:t>The development </a:t>
            </a:r>
            <a:r>
              <a:rPr lang="en-US" sz="1400" dirty="0">
                <a:solidFill>
                  <a:srgbClr val="002060"/>
                </a:solidFill>
              </a:rPr>
              <a:t>team will coordinate the changes and other details directly with the vendors and on the website. </a:t>
            </a:r>
          </a:p>
        </p:txBody>
      </p:sp>
      <p:sp>
        <p:nvSpPr>
          <p:cNvPr id="9" name="Rectangle 8"/>
          <p:cNvSpPr/>
          <p:nvPr/>
        </p:nvSpPr>
        <p:spPr>
          <a:xfrm>
            <a:off x="1600200" y="4876800"/>
            <a:ext cx="3037114" cy="1815882"/>
          </a:xfrm>
          <a:prstGeom prst="rect">
            <a:avLst/>
          </a:prstGeom>
        </p:spPr>
        <p:txBody>
          <a:bodyPr wrap="square">
            <a:spAutoFit/>
          </a:bodyPr>
          <a:lstStyle/>
          <a:p>
            <a:endParaRPr lang="en-US" sz="1400" b="1" dirty="0" smtClean="0">
              <a:solidFill>
                <a:srgbClr val="7030A0"/>
              </a:solidFill>
            </a:endParaRPr>
          </a:p>
          <a:p>
            <a:r>
              <a:rPr lang="en-US" sz="1400" b="1" dirty="0" smtClean="0">
                <a:solidFill>
                  <a:srgbClr val="7030A0"/>
                </a:solidFill>
              </a:rPr>
              <a:t>User queries</a:t>
            </a:r>
            <a:endParaRPr lang="en-US" sz="1400" dirty="0">
              <a:solidFill>
                <a:srgbClr val="7030A0"/>
              </a:solidFill>
            </a:endParaRPr>
          </a:p>
          <a:p>
            <a:r>
              <a:rPr lang="en-US" sz="1400" dirty="0">
                <a:solidFill>
                  <a:srgbClr val="7030A0"/>
                </a:solidFill>
              </a:rPr>
              <a:t>For all the user queries about any service, the users can directly contact the vendors or sellers using their contact details that will be present in the service request acknowledgment form. </a:t>
            </a:r>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8042" y="2819162"/>
            <a:ext cx="1222157" cy="1045696"/>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196" name="Picture 4" descr="Image result for upgrad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4038600"/>
            <a:ext cx="954107" cy="954107"/>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8198" name="Picture 6" descr="Image result for user question"/>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1000" y="5181600"/>
            <a:ext cx="1219199" cy="1066801"/>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4653148" y="1600200"/>
            <a:ext cx="4316681" cy="2677656"/>
          </a:xfrm>
          <a:prstGeom prst="rect">
            <a:avLst/>
          </a:prstGeom>
        </p:spPr>
        <p:txBody>
          <a:bodyPr wrap="square">
            <a:spAutoFit/>
          </a:bodyPr>
          <a:lstStyle/>
          <a:p>
            <a:pPr marL="285750" indent="-285750">
              <a:buFont typeface="Arial" panose="020B0604020202020204" pitchFamily="34" charset="0"/>
              <a:buChar char="•"/>
            </a:pPr>
            <a:r>
              <a:rPr lang="en-US" sz="1400" b="1" i="1" dirty="0" smtClean="0">
                <a:solidFill>
                  <a:srgbClr val="7030A0"/>
                </a:solidFill>
              </a:rPr>
              <a:t>Contact </a:t>
            </a:r>
            <a:r>
              <a:rPr lang="en-US" sz="1400" b="1" i="1" dirty="0">
                <a:solidFill>
                  <a:srgbClr val="7030A0"/>
                </a:solidFill>
              </a:rPr>
              <a:t>us </a:t>
            </a:r>
            <a:r>
              <a:rPr lang="en-US" sz="1400" dirty="0">
                <a:solidFill>
                  <a:srgbClr val="7030A0"/>
                </a:solidFill>
              </a:rPr>
              <a:t>at </a:t>
            </a:r>
            <a:r>
              <a:rPr lang="en-US" sz="1400" dirty="0" smtClean="0">
                <a:solidFill>
                  <a:srgbClr val="7030A0"/>
                </a:solidFill>
                <a:hlinkClick r:id="rId5"/>
              </a:rPr>
              <a:t>support.admin@sod.com</a:t>
            </a:r>
            <a:endParaRPr lang="en-US" sz="1400" dirty="0" smtClean="0">
              <a:solidFill>
                <a:srgbClr val="7030A0"/>
              </a:solidFill>
            </a:endParaRPr>
          </a:p>
          <a:p>
            <a:pPr marL="285750" indent="-285750">
              <a:buFont typeface="Arial" panose="020B0604020202020204" pitchFamily="34" charset="0"/>
              <a:buChar char="•"/>
            </a:pPr>
            <a:r>
              <a:rPr lang="en-US" sz="1400" dirty="0">
                <a:solidFill>
                  <a:srgbClr val="7030A0"/>
                </a:solidFill>
              </a:rPr>
              <a:t>We are also available at </a:t>
            </a:r>
            <a:r>
              <a:rPr lang="en-US" sz="1400" b="1" u="sng" dirty="0">
                <a:solidFill>
                  <a:srgbClr val="7030A0"/>
                </a:solidFill>
              </a:rPr>
              <a:t>574-XXX-XXXX</a:t>
            </a:r>
            <a:r>
              <a:rPr lang="en-US" sz="1400" dirty="0">
                <a:solidFill>
                  <a:srgbClr val="7030A0"/>
                </a:solidFill>
              </a:rPr>
              <a:t> on office hours.</a:t>
            </a:r>
          </a:p>
          <a:p>
            <a:pPr marL="285750" indent="-285750">
              <a:buFont typeface="Arial" panose="020B0604020202020204" pitchFamily="34" charset="0"/>
              <a:buChar char="•"/>
            </a:pPr>
            <a:r>
              <a:rPr lang="en-US" sz="1400" dirty="0">
                <a:solidFill>
                  <a:srgbClr val="7030A0"/>
                </a:solidFill>
              </a:rPr>
              <a:t>Our office hours are :</a:t>
            </a:r>
          </a:p>
          <a:p>
            <a:endParaRPr lang="en-US" sz="1400" dirty="0" smtClean="0">
              <a:solidFill>
                <a:srgbClr val="7030A0"/>
              </a:solidFill>
            </a:endParaRPr>
          </a:p>
          <a:p>
            <a:r>
              <a:rPr lang="en-US" sz="1400" dirty="0" smtClean="0">
                <a:solidFill>
                  <a:srgbClr val="002060"/>
                </a:solidFill>
              </a:rPr>
              <a:t>Monday </a:t>
            </a:r>
            <a:r>
              <a:rPr lang="en-US" sz="1400" dirty="0">
                <a:solidFill>
                  <a:srgbClr val="002060"/>
                </a:solidFill>
              </a:rPr>
              <a:t>	: 09:00 EST -17:00 EST</a:t>
            </a:r>
          </a:p>
          <a:p>
            <a:r>
              <a:rPr lang="en-US" sz="1400" dirty="0">
                <a:solidFill>
                  <a:srgbClr val="002060"/>
                </a:solidFill>
              </a:rPr>
              <a:t>Tuesday 	: 09:00 EST -17:00 EST</a:t>
            </a:r>
          </a:p>
          <a:p>
            <a:r>
              <a:rPr lang="en-US" sz="1400" dirty="0">
                <a:solidFill>
                  <a:srgbClr val="002060"/>
                </a:solidFill>
              </a:rPr>
              <a:t>Wednesday 	: 09:00 EST -17:00 EST</a:t>
            </a:r>
          </a:p>
          <a:p>
            <a:r>
              <a:rPr lang="en-US" sz="1400" dirty="0">
                <a:solidFill>
                  <a:srgbClr val="002060"/>
                </a:solidFill>
              </a:rPr>
              <a:t>Thursday 	: 09:00 EST -17:00 EST</a:t>
            </a:r>
          </a:p>
          <a:p>
            <a:r>
              <a:rPr lang="en-US" sz="1400" dirty="0">
                <a:solidFill>
                  <a:srgbClr val="002060"/>
                </a:solidFill>
              </a:rPr>
              <a:t>Friday 	: 08:00 EST -19:00 EST</a:t>
            </a:r>
          </a:p>
          <a:p>
            <a:r>
              <a:rPr lang="en-US" sz="1400" dirty="0">
                <a:solidFill>
                  <a:srgbClr val="002060"/>
                </a:solidFill>
              </a:rPr>
              <a:t>Saturday 	: 08:00 EST -19:00 EST</a:t>
            </a:r>
          </a:p>
          <a:p>
            <a:r>
              <a:rPr lang="en-US" sz="1400" dirty="0">
                <a:solidFill>
                  <a:srgbClr val="002060"/>
                </a:solidFill>
              </a:rPr>
              <a:t>Sunday 	: 09:00 EST -12:00 </a:t>
            </a:r>
            <a:r>
              <a:rPr lang="en-US" sz="1400" dirty="0" smtClean="0">
                <a:solidFill>
                  <a:srgbClr val="002060"/>
                </a:solidFill>
              </a:rPr>
              <a:t>EST</a:t>
            </a:r>
            <a:endParaRPr lang="en-US" sz="1400" dirty="0">
              <a:solidFill>
                <a:srgbClr val="002060"/>
              </a:solidFill>
            </a:endParaRPr>
          </a:p>
        </p:txBody>
      </p:sp>
      <p:sp>
        <p:nvSpPr>
          <p:cNvPr id="14" name="Rectangle 13"/>
          <p:cNvSpPr/>
          <p:nvPr/>
        </p:nvSpPr>
        <p:spPr>
          <a:xfrm>
            <a:off x="218313" y="1143000"/>
            <a:ext cx="4201287" cy="369332"/>
          </a:xfrm>
          <a:prstGeom prst="rect">
            <a:avLst/>
          </a:prstGeom>
          <a:effectLst>
            <a:glow rad="101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b="1" dirty="0">
                <a:solidFill>
                  <a:srgbClr val="FFFF00"/>
                </a:solidFill>
              </a:rPr>
              <a:t>Maintenance plan</a:t>
            </a:r>
          </a:p>
        </p:txBody>
      </p:sp>
      <p:sp>
        <p:nvSpPr>
          <p:cNvPr id="15" name="Rectangle 14"/>
          <p:cNvSpPr/>
          <p:nvPr/>
        </p:nvSpPr>
        <p:spPr>
          <a:xfrm>
            <a:off x="4650179" y="1143000"/>
            <a:ext cx="4201287" cy="369332"/>
          </a:xfrm>
          <a:prstGeom prst="rect">
            <a:avLst/>
          </a:prstGeom>
          <a:effectLst>
            <a:glow rad="101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b="1" dirty="0" smtClean="0">
                <a:solidFill>
                  <a:srgbClr val="FFFF00"/>
                </a:solidFill>
              </a:rPr>
              <a:t>Support system</a:t>
            </a:r>
            <a:endParaRPr lang="en-US" dirty="0">
              <a:solidFill>
                <a:srgbClr val="FFFF00"/>
              </a:solidFill>
            </a:endParaRPr>
          </a:p>
        </p:txBody>
      </p:sp>
    </p:spTree>
    <p:extLst>
      <p:ext uri="{BB962C8B-B14F-4D97-AF65-F5344CB8AC3E}">
        <p14:creationId xmlns="" xmlns:p14="http://schemas.microsoft.com/office/powerpoint/2010/main" val="3924892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DOCUMENTATION PLAN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6145"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1" y="2743200"/>
            <a:ext cx="4343400" cy="25146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24399" y="2730336"/>
            <a:ext cx="4201287" cy="2070264"/>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150" name="Picture 6" descr="Image result for document icon"/>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00200" y="914400"/>
            <a:ext cx="1208913" cy="1208913"/>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
        <p:nvSpPr>
          <p:cNvPr id="8" name="Rectangle 7"/>
          <p:cNvSpPr/>
          <p:nvPr/>
        </p:nvSpPr>
        <p:spPr>
          <a:xfrm>
            <a:off x="218312" y="2209800"/>
            <a:ext cx="4201287" cy="369332"/>
          </a:xfrm>
          <a:prstGeom prst="rect">
            <a:avLst/>
          </a:prstGeom>
          <a:effectLst>
            <a:glow rad="1016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b="1" dirty="0">
                <a:solidFill>
                  <a:srgbClr val="FFFF00"/>
                </a:solidFill>
              </a:rPr>
              <a:t>Functional Documents</a:t>
            </a:r>
            <a:endParaRPr lang="en-US" dirty="0">
              <a:solidFill>
                <a:srgbClr val="FFFF00"/>
              </a:solidFill>
            </a:endParaRPr>
          </a:p>
        </p:txBody>
      </p:sp>
      <p:sp>
        <p:nvSpPr>
          <p:cNvPr id="13" name="Rectangle 12"/>
          <p:cNvSpPr/>
          <p:nvPr/>
        </p:nvSpPr>
        <p:spPr>
          <a:xfrm>
            <a:off x="4724400" y="2209800"/>
            <a:ext cx="4201287" cy="369332"/>
          </a:xfrm>
          <a:prstGeom prst="rect">
            <a:avLst/>
          </a:prstGeom>
          <a:effectLst>
            <a:glow rad="1016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b="1" dirty="0" smtClean="0">
                <a:solidFill>
                  <a:srgbClr val="FFFF00"/>
                </a:solidFill>
              </a:rPr>
              <a:t>Technical Documents</a:t>
            </a:r>
            <a:endParaRPr lang="en-US" dirty="0">
              <a:solidFill>
                <a:srgbClr val="FFFF00"/>
              </a:solidFill>
            </a:endParaRPr>
          </a:p>
        </p:txBody>
      </p:sp>
      <p:pic>
        <p:nvPicPr>
          <p:cNvPr id="6154" name="Picture 10" descr="Image result for technical document icon"/>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270020" y="916256"/>
            <a:ext cx="1110043" cy="1123951"/>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24892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ARCHITECTURE DESIGN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6" name="Picture 5"/>
          <p:cNvPicPr/>
          <p:nvPr/>
        </p:nvPicPr>
        <p:blipFill>
          <a:blip r:embed="rId3" cstate="print"/>
          <a:stretch>
            <a:fillRect/>
          </a:stretch>
        </p:blipFill>
        <p:spPr>
          <a:xfrm>
            <a:off x="152400" y="1143000"/>
            <a:ext cx="5943600" cy="2905125"/>
          </a:xfrm>
          <a:prstGeom prst="rect">
            <a:avLst/>
          </a:prstGeom>
          <a:ln>
            <a:noFill/>
          </a:ln>
          <a:effectLst>
            <a:outerShdw blurRad="190500" algn="tl" rotWithShape="0">
              <a:srgbClr val="000000">
                <a:alpha val="70000"/>
              </a:srgbClr>
            </a:outerShdw>
          </a:effectLst>
        </p:spPr>
      </p:pic>
      <p:graphicFrame>
        <p:nvGraphicFramePr>
          <p:cNvPr id="3" name="Table 2"/>
          <p:cNvGraphicFramePr>
            <a:graphicFrameLocks noGrp="1"/>
          </p:cNvGraphicFramePr>
          <p:nvPr>
            <p:extLst>
              <p:ext uri="{D42A27DB-BD31-4B8C-83A1-F6EECF244321}">
                <p14:modId xmlns="" xmlns:p14="http://schemas.microsoft.com/office/powerpoint/2010/main" val="55452092"/>
              </p:ext>
            </p:extLst>
          </p:nvPr>
        </p:nvGraphicFramePr>
        <p:xfrm>
          <a:off x="153390" y="4678680"/>
          <a:ext cx="5942610" cy="1483360"/>
        </p:xfrm>
        <a:graphic>
          <a:graphicData uri="http://schemas.openxmlformats.org/drawingml/2006/table">
            <a:tbl>
              <a:tblPr firstRow="1" bandRow="1">
                <a:tableStyleId>{3C2FFA5D-87B4-456A-9821-1D502468CF0F}</a:tableStyleId>
              </a:tblPr>
              <a:tblGrid>
                <a:gridCol w="1827810"/>
                <a:gridCol w="4114800"/>
              </a:tblGrid>
              <a:tr h="370840">
                <a:tc>
                  <a:txBody>
                    <a:bodyPr/>
                    <a:lstStyle/>
                    <a:p>
                      <a:pPr algn="ctr"/>
                      <a:r>
                        <a:rPr lang="en-US" dirty="0" smtClean="0"/>
                        <a:t>TIER</a:t>
                      </a:r>
                      <a:endParaRPr lang="en-US" dirty="0"/>
                    </a:p>
                  </a:txBody>
                  <a:tcPr/>
                </a:tc>
                <a:tc>
                  <a:txBody>
                    <a:bodyPr/>
                    <a:lstStyle/>
                    <a:p>
                      <a:pPr algn="ctr"/>
                      <a:r>
                        <a:rPr lang="en-US" dirty="0" smtClean="0"/>
                        <a:t>Applications used</a:t>
                      </a:r>
                      <a:endParaRPr lang="en-US" dirty="0"/>
                    </a:p>
                  </a:txBody>
                  <a:tcPr/>
                </a:tc>
              </a:tr>
              <a:tr h="370840">
                <a:tc>
                  <a:txBody>
                    <a:bodyPr/>
                    <a:lstStyle/>
                    <a:p>
                      <a:r>
                        <a:rPr lang="en-US" dirty="0" smtClean="0"/>
                        <a:t>Client Layer</a:t>
                      </a:r>
                      <a:endParaRPr lang="en-US" dirty="0"/>
                    </a:p>
                  </a:txBody>
                  <a:tcPr/>
                </a:tc>
                <a:tc>
                  <a:txBody>
                    <a:bodyPr/>
                    <a:lstStyle/>
                    <a:p>
                      <a:r>
                        <a:rPr lang="en-US" sz="1800" kern="1200" dirty="0" smtClean="0">
                          <a:effectLst/>
                        </a:rPr>
                        <a:t>AWS VPC and ROUTE 53</a:t>
                      </a:r>
                      <a:endParaRPr lang="en-US" dirty="0"/>
                    </a:p>
                  </a:txBody>
                  <a:tcPr/>
                </a:tc>
              </a:tr>
              <a:tr h="370840">
                <a:tc>
                  <a:txBody>
                    <a:bodyPr/>
                    <a:lstStyle/>
                    <a:p>
                      <a:r>
                        <a:rPr lang="en-US" dirty="0" smtClean="0"/>
                        <a:t>Application Layer</a:t>
                      </a:r>
                      <a:endParaRPr lang="en-US" dirty="0"/>
                    </a:p>
                  </a:txBody>
                  <a:tcPr/>
                </a:tc>
                <a:tc>
                  <a:txBody>
                    <a:bodyPr/>
                    <a:lstStyle/>
                    <a:p>
                      <a:r>
                        <a:rPr lang="en-US" sz="1800" kern="1200" dirty="0" smtClean="0">
                          <a:effectLst/>
                        </a:rPr>
                        <a:t>Java Servlet and Java Server Pages (JSP)</a:t>
                      </a:r>
                      <a:endParaRPr lang="en-US" dirty="0"/>
                    </a:p>
                  </a:txBody>
                  <a:tcPr/>
                </a:tc>
              </a:tr>
              <a:tr h="370840">
                <a:tc>
                  <a:txBody>
                    <a:bodyPr/>
                    <a:lstStyle/>
                    <a:p>
                      <a:r>
                        <a:rPr lang="en-US" dirty="0" smtClean="0"/>
                        <a:t>Database layer</a:t>
                      </a:r>
                      <a:endParaRPr lang="en-US" dirty="0"/>
                    </a:p>
                  </a:txBody>
                  <a:tcPr/>
                </a:tc>
                <a:tc>
                  <a:txBody>
                    <a:bodyPr/>
                    <a:lstStyle/>
                    <a:p>
                      <a:r>
                        <a:rPr lang="en-US" dirty="0" smtClean="0"/>
                        <a:t>MY SQL</a:t>
                      </a:r>
                      <a:endParaRPr lang="en-US" dirty="0"/>
                    </a:p>
                  </a:txBody>
                  <a:tcPr/>
                </a:tc>
              </a:tr>
            </a:tbl>
          </a:graphicData>
        </a:graphic>
      </p:graphicFrame>
      <p:sp>
        <p:nvSpPr>
          <p:cNvPr id="8" name="TextBox 7"/>
          <p:cNvSpPr txBox="1"/>
          <p:nvPr/>
        </p:nvSpPr>
        <p:spPr>
          <a:xfrm>
            <a:off x="6110896" y="1125187"/>
            <a:ext cx="3001436" cy="2862322"/>
          </a:xfrm>
          <a:prstGeom prst="rect">
            <a:avLst/>
          </a:prstGeom>
          <a:noFill/>
        </p:spPr>
        <p:txBody>
          <a:bodyPr wrap="square" rtlCol="0">
            <a:spAutoFit/>
          </a:bodyPr>
          <a:lstStyle/>
          <a:p>
            <a:r>
              <a:rPr lang="en-US" b="1" u="sng" dirty="0" smtClean="0">
                <a:solidFill>
                  <a:srgbClr val="7030A0"/>
                </a:solidFill>
              </a:rPr>
              <a:t>THIN CLIENT TECHNOLOGY</a:t>
            </a:r>
          </a:p>
          <a:p>
            <a:endParaRPr lang="en-US" dirty="0" smtClean="0">
              <a:solidFill>
                <a:schemeClr val="accent4">
                  <a:lumMod val="50000"/>
                </a:schemeClr>
              </a:solidFill>
            </a:endParaRPr>
          </a:p>
          <a:p>
            <a:pPr marL="285750" indent="-285750">
              <a:buFont typeface="Arial" panose="020B0604020202020204" pitchFamily="34" charset="0"/>
              <a:buChar char="•"/>
            </a:pPr>
            <a:r>
              <a:rPr lang="en-US" dirty="0" smtClean="0">
                <a:solidFill>
                  <a:schemeClr val="accent4">
                    <a:lumMod val="50000"/>
                  </a:schemeClr>
                </a:solidFill>
              </a:rPr>
              <a:t>No physical server</a:t>
            </a:r>
          </a:p>
          <a:p>
            <a:pPr marL="285750" indent="-285750">
              <a:buFont typeface="Arial" panose="020B0604020202020204" pitchFamily="34" charset="0"/>
              <a:buChar char="•"/>
            </a:pPr>
            <a:r>
              <a:rPr lang="en-US" dirty="0" smtClean="0">
                <a:solidFill>
                  <a:schemeClr val="accent4">
                    <a:lumMod val="50000"/>
                  </a:schemeClr>
                </a:solidFill>
              </a:rPr>
              <a:t>No hardware required</a:t>
            </a:r>
          </a:p>
          <a:p>
            <a:pPr marL="285750" indent="-285750">
              <a:buFont typeface="Arial" panose="020B0604020202020204" pitchFamily="34" charset="0"/>
              <a:buChar char="•"/>
            </a:pPr>
            <a:r>
              <a:rPr lang="en-US" dirty="0" smtClean="0">
                <a:solidFill>
                  <a:schemeClr val="accent4">
                    <a:lumMod val="50000"/>
                  </a:schemeClr>
                </a:solidFill>
              </a:rPr>
              <a:t>No physical database</a:t>
            </a:r>
          </a:p>
          <a:p>
            <a:pPr marL="285750" indent="-285750">
              <a:buFont typeface="Arial" panose="020B0604020202020204" pitchFamily="34" charset="0"/>
              <a:buChar char="•"/>
            </a:pPr>
            <a:r>
              <a:rPr lang="en-US" dirty="0" smtClean="0">
                <a:solidFill>
                  <a:schemeClr val="accent4">
                    <a:lumMod val="50000"/>
                  </a:schemeClr>
                </a:solidFill>
              </a:rPr>
              <a:t>All services are on cloud</a:t>
            </a:r>
          </a:p>
          <a:p>
            <a:pPr marL="285750" indent="-285750">
              <a:buFont typeface="Arial" panose="020B0604020202020204" pitchFamily="34" charset="0"/>
              <a:buChar char="•"/>
            </a:pPr>
            <a:r>
              <a:rPr lang="en-US" dirty="0" smtClean="0">
                <a:solidFill>
                  <a:schemeClr val="accent4">
                    <a:lumMod val="50000"/>
                  </a:schemeClr>
                </a:solidFill>
              </a:rPr>
              <a:t>Robust system</a:t>
            </a:r>
          </a:p>
          <a:p>
            <a:pPr marL="285750" indent="-285750">
              <a:buFont typeface="Arial" panose="020B0604020202020204" pitchFamily="34" charset="0"/>
              <a:buChar char="•"/>
            </a:pPr>
            <a:r>
              <a:rPr lang="en-US" dirty="0" smtClean="0">
                <a:solidFill>
                  <a:schemeClr val="accent4">
                    <a:lumMod val="50000"/>
                  </a:schemeClr>
                </a:solidFill>
              </a:rPr>
              <a:t>Easy scalable</a:t>
            </a:r>
          </a:p>
          <a:p>
            <a:pPr marL="285750" indent="-285750">
              <a:buFont typeface="Arial" panose="020B0604020202020204" pitchFamily="34" charset="0"/>
              <a:buChar char="•"/>
            </a:pPr>
            <a:r>
              <a:rPr lang="en-US" dirty="0" smtClean="0">
                <a:solidFill>
                  <a:schemeClr val="accent4">
                    <a:lumMod val="50000"/>
                  </a:schemeClr>
                </a:solidFill>
              </a:rPr>
              <a:t>Easy maintenance</a:t>
            </a:r>
            <a:endParaRPr lang="en-US" dirty="0">
              <a:solidFill>
                <a:schemeClr val="accent4">
                  <a:lumMod val="50000"/>
                </a:schemeClr>
              </a:solidFill>
            </a:endParaRPr>
          </a:p>
          <a:p>
            <a:pPr marL="285750" indent="-285750">
              <a:buFont typeface="Arial" panose="020B0604020202020204" pitchFamily="34" charset="0"/>
              <a:buChar char="•"/>
            </a:pPr>
            <a:endParaRPr lang="en-US" dirty="0">
              <a:solidFill>
                <a:schemeClr val="accent4">
                  <a:lumMod val="50000"/>
                </a:schemeClr>
              </a:solidFill>
            </a:endParaRPr>
          </a:p>
        </p:txBody>
      </p:sp>
    </p:spTree>
    <p:extLst>
      <p:ext uri="{BB962C8B-B14F-4D97-AF65-F5344CB8AC3E}">
        <p14:creationId xmlns="" xmlns:p14="http://schemas.microsoft.com/office/powerpoint/2010/main" val="3924892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581400" cy="609600"/>
          </a:xfrm>
          <a:prstGeom prst="homePlate">
            <a:avLst/>
          </a:prstGeom>
          <a:effectLst>
            <a:glow rad="1397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INTRODUCTION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591612" y="152400"/>
            <a:ext cx="609600" cy="609600"/>
          </a:xfrm>
          <a:prstGeom prst="chevron">
            <a:avLst/>
          </a:prstGeom>
          <a:effectLst>
            <a:glow rad="1397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6" name="Picture 5"/>
          <p:cNvPicPr/>
          <p:nvPr/>
        </p:nvPicPr>
        <p:blipFill>
          <a:blip r:embed="rId3" cstate="print"/>
          <a:stretch>
            <a:fillRect/>
          </a:stretch>
        </p:blipFill>
        <p:spPr>
          <a:xfrm>
            <a:off x="173498" y="990600"/>
            <a:ext cx="2286000" cy="2057400"/>
          </a:xfrm>
          <a:prstGeom prst="rect">
            <a:avLst/>
          </a:prstGeom>
        </p:spPr>
      </p:pic>
      <p:sp>
        <p:nvSpPr>
          <p:cNvPr id="3" name="Rectangle 2"/>
          <p:cNvSpPr/>
          <p:nvPr/>
        </p:nvSpPr>
        <p:spPr>
          <a:xfrm>
            <a:off x="2484898" y="1452265"/>
            <a:ext cx="6799810" cy="923330"/>
          </a:xfrm>
          <a:prstGeom prst="rect">
            <a:avLst/>
          </a:prstGeom>
          <a:effectLst>
            <a:outerShdw blurRad="50800" dist="38100" algn="l" rotWithShape="0">
              <a:prstClr val="black">
                <a:alpha val="40000"/>
              </a:prstClr>
            </a:outerShdw>
          </a:effectLst>
        </p:spPr>
        <p:txBody>
          <a:bodyPr wrap="none">
            <a:spAutoFit/>
          </a:bodyPr>
          <a:lstStyle/>
          <a:p>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Serve on Door (SOD)</a:t>
            </a:r>
          </a:p>
        </p:txBody>
      </p:sp>
      <p:sp>
        <p:nvSpPr>
          <p:cNvPr id="7" name="TextBox 6"/>
          <p:cNvSpPr txBox="1"/>
          <p:nvPr/>
        </p:nvSpPr>
        <p:spPr>
          <a:xfrm>
            <a:off x="119068" y="3200400"/>
            <a:ext cx="4267199"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Serve on Door (SOD) is a Warsaw-based, family-owned </a:t>
            </a:r>
            <a:r>
              <a:rPr lang="en-US" dirty="0" smtClean="0"/>
              <a:t>business.</a:t>
            </a:r>
          </a:p>
          <a:p>
            <a:pPr marL="285750" indent="-285750">
              <a:buFont typeface="Wingdings" panose="05000000000000000000" pitchFamily="2" charset="2"/>
              <a:buChar char="Ø"/>
            </a:pPr>
            <a:r>
              <a:rPr lang="en-US" dirty="0"/>
              <a:t>SOD will target all towns within Kosciusko </a:t>
            </a:r>
            <a:r>
              <a:rPr lang="en-US" dirty="0" smtClean="0"/>
              <a:t>county.</a:t>
            </a:r>
          </a:p>
          <a:p>
            <a:pPr marL="285750" indent="-285750">
              <a:buFont typeface="Wingdings" panose="05000000000000000000" pitchFamily="2" charset="2"/>
              <a:buChar char="Ø"/>
            </a:pPr>
            <a:r>
              <a:rPr lang="en-US" dirty="0"/>
              <a:t>SOD will provide better business opportunity to many local vendors and service providers</a:t>
            </a:r>
            <a:r>
              <a:rPr lang="en-US" dirty="0" smtClean="0"/>
              <a:t>.</a:t>
            </a:r>
          </a:p>
          <a:p>
            <a:pPr marL="285750" indent="-285750">
              <a:buFont typeface="Wingdings" panose="05000000000000000000" pitchFamily="2" charset="2"/>
              <a:buChar char="Ø"/>
            </a:pPr>
            <a:r>
              <a:rPr lang="en-US" dirty="0" smtClean="0"/>
              <a:t>SOD is the unique and singular place for all local vendors to advertise and lure more customers.</a:t>
            </a:r>
            <a:r>
              <a:rPr lang="en-US" dirty="0"/>
              <a:t> </a:t>
            </a:r>
            <a:endParaRPr lang="en-US" dirty="0" smtClean="0"/>
          </a:p>
          <a:p>
            <a:pPr marL="285750" lvl="0" indent="-285750">
              <a:buFont typeface="Wingdings" panose="05000000000000000000" pitchFamily="2" charset="2"/>
              <a:buChar char="Ø"/>
            </a:pPr>
            <a:r>
              <a:rPr lang="en-US" dirty="0" smtClean="0"/>
              <a:t>It </a:t>
            </a:r>
            <a:r>
              <a:rPr lang="en-US" dirty="0"/>
              <a:t>is cost-effective and quick for the </a:t>
            </a:r>
            <a:r>
              <a:rPr lang="en-US" dirty="0" smtClean="0"/>
              <a:t>customers </a:t>
            </a:r>
            <a:r>
              <a:rPr lang="en-US" dirty="0"/>
              <a:t>and vendors.</a:t>
            </a:r>
          </a:p>
          <a:p>
            <a:pPr marL="285750" indent="-285750">
              <a:buFont typeface="Wingdings" panose="05000000000000000000" pitchFamily="2" charset="2"/>
              <a:buChar char="Ø"/>
            </a:pPr>
            <a:endParaRPr lang="en-US" dirty="0"/>
          </a:p>
        </p:txBody>
      </p:sp>
      <p:sp>
        <p:nvSpPr>
          <p:cNvPr id="10" name="TextBox 9"/>
          <p:cNvSpPr txBox="1"/>
          <p:nvPr/>
        </p:nvSpPr>
        <p:spPr>
          <a:xfrm>
            <a:off x="4386268" y="3200400"/>
            <a:ext cx="4605331" cy="2308324"/>
          </a:xfrm>
          <a:prstGeom prst="rect">
            <a:avLst/>
          </a:prstGeom>
          <a:noFill/>
        </p:spPr>
        <p:txBody>
          <a:bodyPr wrap="square" rtlCol="0">
            <a:spAutoFit/>
          </a:bodyPr>
          <a:lstStyle/>
          <a:p>
            <a:pPr marL="285750" lvl="0" indent="-285750">
              <a:buFont typeface="Wingdings" panose="05000000000000000000" pitchFamily="2" charset="2"/>
              <a:buChar char="Ø"/>
            </a:pPr>
            <a:r>
              <a:rPr lang="en-US" dirty="0"/>
              <a:t>Special people like elders, physically-challenged, or busy personals can benefit from SOD, as they can get easy and quick service by few clicks on www.serveondoor.com.</a:t>
            </a:r>
          </a:p>
          <a:p>
            <a:pPr marL="285750" indent="-285750">
              <a:buFont typeface="Wingdings" panose="05000000000000000000" pitchFamily="2" charset="2"/>
              <a:buChar char="Ø"/>
            </a:pPr>
            <a:r>
              <a:rPr lang="en-US" dirty="0"/>
              <a:t>Accessible via internet globally. </a:t>
            </a:r>
            <a:endParaRPr lang="en-US" dirty="0" smtClean="0"/>
          </a:p>
          <a:p>
            <a:pPr marL="285750" indent="-285750">
              <a:buFont typeface="Wingdings" panose="05000000000000000000" pitchFamily="2" charset="2"/>
              <a:buChar char="Ø"/>
            </a:pPr>
            <a:r>
              <a:rPr lang="en-US" dirty="0" smtClean="0"/>
              <a:t>E-commerce business.</a:t>
            </a:r>
          </a:p>
          <a:p>
            <a:pPr marL="285750" indent="-285750">
              <a:buFont typeface="Wingdings" panose="05000000000000000000" pitchFamily="2" charset="2"/>
              <a:buChar char="Ø"/>
            </a:pPr>
            <a:endParaRPr lang="en-US" dirty="0"/>
          </a:p>
        </p:txBody>
      </p:sp>
    </p:spTree>
    <p:extLst>
      <p:ext uri="{BB962C8B-B14F-4D97-AF65-F5344CB8AC3E}">
        <p14:creationId xmlns="" xmlns:p14="http://schemas.microsoft.com/office/powerpoint/2010/main" val="4109495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HARDWARE/ SOFTWARE SPECIFICATIONS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1026" name="Picture 2"/>
          <p:cNvPicPr>
            <a:picLocks noChangeAspect="1" noChangeArrowheads="1"/>
          </p:cNvPicPr>
          <p:nvPr/>
        </p:nvPicPr>
        <p:blipFill>
          <a:blip r:embed="rId3" cstate="print"/>
          <a:srcRect/>
          <a:stretch>
            <a:fillRect/>
          </a:stretch>
        </p:blipFill>
        <p:spPr bwMode="auto">
          <a:xfrm>
            <a:off x="228600" y="1219200"/>
            <a:ext cx="8610600" cy="3429000"/>
          </a:xfrm>
          <a:prstGeom prst="rect">
            <a:avLst/>
          </a:prstGeom>
          <a:noFill/>
          <a:ln>
            <a:noFill/>
          </a:ln>
          <a:effectLst>
            <a:glow rad="139700">
              <a:schemeClr val="accent5">
                <a:satMod val="175000"/>
                <a:alpha val="40000"/>
              </a:schemeClr>
            </a:glow>
          </a:effectLst>
        </p:spPr>
      </p:pic>
    </p:spTree>
    <p:extLst>
      <p:ext uri="{BB962C8B-B14F-4D97-AF65-F5344CB8AC3E}">
        <p14:creationId xmlns="" xmlns:p14="http://schemas.microsoft.com/office/powerpoint/2010/main" val="2985786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TESTING PLAN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5122" name="Picture 2" descr="Image result for testi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860424"/>
            <a:ext cx="4267200" cy="1958975"/>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2971800"/>
            <a:ext cx="6448425" cy="3609975"/>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22114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ACQUISITION STRATEGY</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102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201" y="1828800"/>
            <a:ext cx="4343400" cy="18573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52950" y="1828800"/>
            <a:ext cx="4572000" cy="193864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Box 5"/>
          <p:cNvSpPr txBox="1"/>
          <p:nvPr/>
        </p:nvSpPr>
        <p:spPr>
          <a:xfrm>
            <a:off x="212601" y="4267200"/>
            <a:ext cx="6721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7030A0"/>
                </a:solidFill>
              </a:rPr>
              <a:t>Serve on Door is built using Amazon Web Services (AWS) applications, which is hosted on the cloud</a:t>
            </a:r>
            <a:r>
              <a:rPr lang="en-US" sz="1400" dirty="0" smtClean="0">
                <a:solidFill>
                  <a:srgbClr val="7030A0"/>
                </a:solidFill>
              </a:rPr>
              <a:t>.</a:t>
            </a:r>
          </a:p>
          <a:p>
            <a:endParaRPr lang="en-US" sz="1400" dirty="0">
              <a:solidFill>
                <a:srgbClr val="7030A0"/>
              </a:solidFill>
            </a:endParaRPr>
          </a:p>
          <a:p>
            <a:pPr marL="285750" indent="-285750">
              <a:buFont typeface="Arial" panose="020B0604020202020204" pitchFamily="34" charset="0"/>
              <a:buChar char="•"/>
            </a:pPr>
            <a:r>
              <a:rPr lang="en-US" sz="1400" dirty="0" smtClean="0">
                <a:solidFill>
                  <a:srgbClr val="7030A0"/>
                </a:solidFill>
              </a:rPr>
              <a:t>We have chosen </a:t>
            </a:r>
            <a:r>
              <a:rPr lang="en-US" sz="1400" b="1" dirty="0" smtClean="0">
                <a:solidFill>
                  <a:srgbClr val="7030A0"/>
                </a:solidFill>
              </a:rPr>
              <a:t>Pre-packaged</a:t>
            </a:r>
            <a:r>
              <a:rPr lang="en-US" sz="1400" dirty="0" smtClean="0">
                <a:solidFill>
                  <a:srgbClr val="7030A0"/>
                </a:solidFill>
              </a:rPr>
              <a:t> option as acquisition strategy, because :</a:t>
            </a:r>
          </a:p>
          <a:p>
            <a:pPr marL="742950" lvl="1" indent="-285750">
              <a:buFont typeface="Wingdings" panose="05000000000000000000" pitchFamily="2" charset="2"/>
              <a:buChar char="q"/>
            </a:pPr>
            <a:r>
              <a:rPr lang="en-US" sz="1400" dirty="0" smtClean="0">
                <a:solidFill>
                  <a:srgbClr val="002060"/>
                </a:solidFill>
              </a:rPr>
              <a:t>Easy system upgrade.</a:t>
            </a:r>
          </a:p>
          <a:p>
            <a:pPr marL="742950" lvl="1" indent="-285750">
              <a:buFont typeface="Wingdings" panose="05000000000000000000" pitchFamily="2" charset="2"/>
              <a:buChar char="q"/>
            </a:pPr>
            <a:r>
              <a:rPr lang="en-US" sz="1400" dirty="0" smtClean="0">
                <a:solidFill>
                  <a:srgbClr val="002060"/>
                </a:solidFill>
              </a:rPr>
              <a:t>No infrastructure required.</a:t>
            </a:r>
          </a:p>
          <a:p>
            <a:pPr marL="742950" lvl="1" indent="-285750">
              <a:buFont typeface="Wingdings" panose="05000000000000000000" pitchFamily="2" charset="2"/>
              <a:buChar char="q"/>
            </a:pPr>
            <a:r>
              <a:rPr lang="en-US" sz="1400" dirty="0" smtClean="0">
                <a:solidFill>
                  <a:srgbClr val="002060"/>
                </a:solidFill>
              </a:rPr>
              <a:t>Cost is low.</a:t>
            </a:r>
          </a:p>
          <a:p>
            <a:pPr marL="742950" lvl="1" indent="-285750">
              <a:buFont typeface="Wingdings" panose="05000000000000000000" pitchFamily="2" charset="2"/>
              <a:buChar char="q"/>
            </a:pPr>
            <a:r>
              <a:rPr lang="en-US" sz="1400" dirty="0" smtClean="0">
                <a:solidFill>
                  <a:srgbClr val="002060"/>
                </a:solidFill>
              </a:rPr>
              <a:t>Pay per use with no contractual limitations. </a:t>
            </a:r>
          </a:p>
          <a:p>
            <a:pPr marL="742950" lvl="1" indent="-285750">
              <a:buFont typeface="Wingdings" panose="05000000000000000000" pitchFamily="2" charset="2"/>
              <a:buChar char="q"/>
            </a:pPr>
            <a:r>
              <a:rPr lang="en-US" sz="1400" dirty="0" smtClean="0">
                <a:solidFill>
                  <a:srgbClr val="002060"/>
                </a:solidFill>
              </a:rPr>
              <a:t>Globally accessible. </a:t>
            </a:r>
          </a:p>
        </p:txBody>
      </p:sp>
      <p:sp>
        <p:nvSpPr>
          <p:cNvPr id="9" name="Rectangle 8"/>
          <p:cNvSpPr/>
          <p:nvPr/>
        </p:nvSpPr>
        <p:spPr>
          <a:xfrm>
            <a:off x="218313" y="1143000"/>
            <a:ext cx="4201287" cy="369332"/>
          </a:xfrm>
          <a:prstGeom prst="rect">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smtClean="0">
                <a:solidFill>
                  <a:srgbClr val="FFFF00"/>
                </a:solidFill>
              </a:rPr>
              <a:t>Point Estimated</a:t>
            </a:r>
            <a:endParaRPr lang="en-US" b="1" dirty="0">
              <a:solidFill>
                <a:srgbClr val="FFFF00"/>
              </a:solidFill>
            </a:endParaRPr>
          </a:p>
        </p:txBody>
      </p:sp>
      <p:sp>
        <p:nvSpPr>
          <p:cNvPr id="10" name="Rectangle 9"/>
          <p:cNvSpPr/>
          <p:nvPr/>
        </p:nvSpPr>
        <p:spPr>
          <a:xfrm>
            <a:off x="4738306" y="1144032"/>
            <a:ext cx="4201287" cy="369332"/>
          </a:xfrm>
          <a:prstGeom prst="rect">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solidFill>
                  <a:srgbClr val="FFFF00"/>
                </a:solidFill>
              </a:rPr>
              <a:t>Score Weightages</a:t>
            </a:r>
          </a:p>
        </p:txBody>
      </p:sp>
    </p:spTree>
    <p:extLst>
      <p:ext uri="{BB962C8B-B14F-4D97-AF65-F5344CB8AC3E}">
        <p14:creationId xmlns="" xmlns:p14="http://schemas.microsoft.com/office/powerpoint/2010/main" val="576170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21510" name="Picture 6" descr="Image result for mockup icon"/>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2522" t="22717" r="11595" b="23661"/>
          <a:stretch/>
        </p:blipFill>
        <p:spPr bwMode="auto">
          <a:xfrm>
            <a:off x="2057400" y="1600200"/>
            <a:ext cx="4765110" cy="3886200"/>
          </a:xfrm>
          <a:prstGeom prst="rect">
            <a:avLst/>
          </a:prstGeom>
          <a:ln>
            <a:noFill/>
          </a:ln>
          <a:effectLst>
            <a:glow rad="228600">
              <a:schemeClr val="accent5">
                <a:satMod val="175000"/>
                <a:alpha val="40000"/>
              </a:schemeClr>
            </a:glow>
            <a:outerShdw blurRad="76200" dist="12700" dir="8100000" sy="-23000" kx="800400" algn="br" rotWithShape="0">
              <a:prstClr val="black">
                <a:alpha val="20000"/>
              </a:prst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6807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0480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MAIN PAGE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898" y="1066800"/>
            <a:ext cx="6779302" cy="52578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Box 6"/>
          <p:cNvSpPr txBox="1"/>
          <p:nvPr/>
        </p:nvSpPr>
        <p:spPr>
          <a:xfrm>
            <a:off x="7060367" y="1086787"/>
            <a:ext cx="1931234" cy="1169551"/>
          </a:xfrm>
          <a:prstGeom prst="rect">
            <a:avLst/>
          </a:prstGeom>
          <a:noFill/>
        </p:spPr>
        <p:txBody>
          <a:bodyPr wrap="square" rtlCol="0">
            <a:spAutoFit/>
          </a:bodyPr>
          <a:lstStyle/>
          <a:p>
            <a:r>
              <a:rPr lang="en-US" sz="1400" dirty="0" smtClean="0">
                <a:solidFill>
                  <a:srgbClr val="7030A0"/>
                </a:solidFill>
                <a:latin typeface="Baskerville Old Face" panose="02020602080505020303" pitchFamily="18" charset="0"/>
              </a:rPr>
              <a:t>Main page website will have the layout with all hyperlinks active. Users (vendor/ customers) can choose the next steps.</a:t>
            </a:r>
            <a:endParaRPr lang="en-US" sz="1400" dirty="0">
              <a:solidFill>
                <a:srgbClr val="7030A0"/>
              </a:solidFill>
              <a:latin typeface="Baskerville Old Face" panose="02020602080505020303" pitchFamily="18" charset="0"/>
            </a:endParaRPr>
          </a:p>
        </p:txBody>
      </p:sp>
    </p:spTree>
    <p:extLst>
      <p:ext uri="{BB962C8B-B14F-4D97-AF65-F5344CB8AC3E}">
        <p14:creationId xmlns="" xmlns:p14="http://schemas.microsoft.com/office/powerpoint/2010/main" val="3527323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REGISTRATION PROCESS</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1485900"/>
            <a:ext cx="4343400" cy="3381375"/>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33900" y="1485900"/>
            <a:ext cx="4533900" cy="33909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Rectangle 6"/>
          <p:cNvSpPr/>
          <p:nvPr/>
        </p:nvSpPr>
        <p:spPr>
          <a:xfrm>
            <a:off x="76200" y="1143000"/>
            <a:ext cx="4267200" cy="228600"/>
          </a:xfrm>
          <a:prstGeom prst="rect">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dirty="0">
                <a:solidFill>
                  <a:srgbClr val="FFFF00"/>
                </a:solidFill>
                <a:effectLst>
                  <a:glow rad="228600">
                    <a:schemeClr val="accent4">
                      <a:satMod val="175000"/>
                      <a:alpha val="40000"/>
                    </a:schemeClr>
                  </a:glow>
                </a:effectLst>
                <a:latin typeface="Broadway" panose="04040905080B02020502" pitchFamily="82" charset="0"/>
              </a:rPr>
              <a:t>Vendor Registration Form</a:t>
            </a:r>
          </a:p>
        </p:txBody>
      </p:sp>
      <p:sp>
        <p:nvSpPr>
          <p:cNvPr id="10" name="Rectangle 9"/>
          <p:cNvSpPr/>
          <p:nvPr/>
        </p:nvSpPr>
        <p:spPr>
          <a:xfrm>
            <a:off x="4567850" y="1143000"/>
            <a:ext cx="4499950" cy="228600"/>
          </a:xfrm>
          <a:prstGeom prst="rect">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dirty="0" smtClean="0">
                <a:solidFill>
                  <a:srgbClr val="FFFF00"/>
                </a:solidFill>
                <a:effectLst>
                  <a:glow rad="228600">
                    <a:schemeClr val="accent4">
                      <a:satMod val="175000"/>
                      <a:alpha val="40000"/>
                    </a:schemeClr>
                  </a:glow>
                </a:effectLst>
                <a:latin typeface="Broadway" panose="04040905080B02020502" pitchFamily="82" charset="0"/>
              </a:rPr>
              <a:t>Administrator Registration </a:t>
            </a:r>
            <a:r>
              <a:rPr lang="en-US" sz="1100" dirty="0">
                <a:solidFill>
                  <a:srgbClr val="FFFF00"/>
                </a:solidFill>
                <a:effectLst>
                  <a:glow rad="228600">
                    <a:schemeClr val="accent4">
                      <a:satMod val="175000"/>
                      <a:alpha val="40000"/>
                    </a:schemeClr>
                  </a:glow>
                </a:effectLst>
                <a:latin typeface="Broadway" panose="04040905080B02020502" pitchFamily="82" charset="0"/>
              </a:rPr>
              <a:t>Form</a:t>
            </a:r>
          </a:p>
        </p:txBody>
      </p:sp>
      <p:sp>
        <p:nvSpPr>
          <p:cNvPr id="11" name="TextBox 10"/>
          <p:cNvSpPr txBox="1"/>
          <p:nvPr/>
        </p:nvSpPr>
        <p:spPr>
          <a:xfrm>
            <a:off x="76200" y="5105400"/>
            <a:ext cx="672465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Any vendor or administrator will have to register to the system before they can login.</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Vendors can comment their information, service details in Comments section.</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All registration goes to the system administrator for validation and acceptance.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Email notification is sent after registration with Confirmation details and login link. </a:t>
            </a:r>
            <a:endParaRPr lang="en-US" sz="1400" dirty="0">
              <a:solidFill>
                <a:srgbClr val="7030A0"/>
              </a:solidFill>
              <a:latin typeface="Baskerville Old Face" panose="02020602080505020303" pitchFamily="18" charset="0"/>
            </a:endParaRPr>
          </a:p>
        </p:txBody>
      </p:sp>
    </p:spTree>
    <p:extLst>
      <p:ext uri="{BB962C8B-B14F-4D97-AF65-F5344CB8AC3E}">
        <p14:creationId xmlns="" xmlns:p14="http://schemas.microsoft.com/office/powerpoint/2010/main" val="1313221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LOGIN PROCESS</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1524000"/>
            <a:ext cx="5029200" cy="39624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5257800" y="1524000"/>
            <a:ext cx="35052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Vendor or system administrator can login to the Serve On Door using their credentials.</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All user details are encrypted and saved in backend database. </a:t>
            </a:r>
            <a:endParaRPr lang="en-US" sz="1400" dirty="0">
              <a:solidFill>
                <a:srgbClr val="7030A0"/>
              </a:solidFill>
              <a:latin typeface="Baskerville Old Face" panose="02020602080505020303" pitchFamily="18" charset="0"/>
            </a:endParaRPr>
          </a:p>
        </p:txBody>
      </p:sp>
    </p:spTree>
    <p:extLst>
      <p:ext uri="{BB962C8B-B14F-4D97-AF65-F5344CB8AC3E}">
        <p14:creationId xmlns="" xmlns:p14="http://schemas.microsoft.com/office/powerpoint/2010/main" val="151247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FORGET LOGIN PROCESS</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4098"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r="1909"/>
          <a:stretch/>
        </p:blipFill>
        <p:spPr bwMode="auto">
          <a:xfrm>
            <a:off x="37234" y="1657350"/>
            <a:ext cx="4475389" cy="337185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00575" y="1657350"/>
            <a:ext cx="4467225" cy="337185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a:xfrm>
            <a:off x="76200" y="1219200"/>
            <a:ext cx="4267200" cy="228600"/>
          </a:xfrm>
          <a:prstGeom prst="rect">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dirty="0" smtClean="0">
                <a:solidFill>
                  <a:srgbClr val="FFFF00"/>
                </a:solidFill>
                <a:effectLst>
                  <a:glow rad="228600">
                    <a:schemeClr val="accent4">
                      <a:satMod val="175000"/>
                      <a:alpha val="40000"/>
                    </a:schemeClr>
                  </a:glow>
                </a:effectLst>
                <a:latin typeface="Broadway" panose="04040905080B02020502" pitchFamily="82" charset="0"/>
              </a:rPr>
              <a:t>Forgot Password Form</a:t>
            </a:r>
            <a:endParaRPr lang="en-US" sz="1100" dirty="0">
              <a:solidFill>
                <a:srgbClr val="FFFF00"/>
              </a:solidFill>
              <a:effectLst>
                <a:glow rad="228600">
                  <a:schemeClr val="accent4">
                    <a:satMod val="175000"/>
                    <a:alpha val="40000"/>
                  </a:schemeClr>
                </a:glow>
              </a:effectLst>
              <a:latin typeface="Broadway" panose="04040905080B02020502" pitchFamily="82" charset="0"/>
            </a:endParaRPr>
          </a:p>
        </p:txBody>
      </p:sp>
      <p:sp>
        <p:nvSpPr>
          <p:cNvPr id="10" name="Rectangle 9"/>
          <p:cNvSpPr/>
          <p:nvPr/>
        </p:nvSpPr>
        <p:spPr>
          <a:xfrm>
            <a:off x="4567850" y="1219200"/>
            <a:ext cx="4499950" cy="228600"/>
          </a:xfrm>
          <a:prstGeom prst="rect">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dirty="0" smtClean="0">
                <a:solidFill>
                  <a:srgbClr val="FFFF00"/>
                </a:solidFill>
                <a:effectLst>
                  <a:glow rad="228600">
                    <a:schemeClr val="accent4">
                      <a:satMod val="175000"/>
                      <a:alpha val="40000"/>
                    </a:schemeClr>
                  </a:glow>
                </a:effectLst>
                <a:latin typeface="Broadway" panose="04040905080B02020502" pitchFamily="82" charset="0"/>
              </a:rPr>
              <a:t>Forgot Username </a:t>
            </a:r>
            <a:r>
              <a:rPr lang="en-US" sz="1100" dirty="0">
                <a:solidFill>
                  <a:srgbClr val="FFFF00"/>
                </a:solidFill>
                <a:effectLst>
                  <a:glow rad="228600">
                    <a:schemeClr val="accent4">
                      <a:satMod val="175000"/>
                      <a:alpha val="40000"/>
                    </a:schemeClr>
                  </a:glow>
                </a:effectLst>
                <a:latin typeface="Broadway" panose="04040905080B02020502" pitchFamily="82" charset="0"/>
              </a:rPr>
              <a:t>Form</a:t>
            </a:r>
          </a:p>
        </p:txBody>
      </p:sp>
      <p:sp>
        <p:nvSpPr>
          <p:cNvPr id="11" name="TextBox 10"/>
          <p:cNvSpPr txBox="1"/>
          <p:nvPr/>
        </p:nvSpPr>
        <p:spPr>
          <a:xfrm>
            <a:off x="33462" y="5455871"/>
            <a:ext cx="672465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Any vendor or administrator can use the links to reset their password or remember their username.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An email will be sent with next steps. </a:t>
            </a:r>
            <a:endParaRPr lang="en-US" sz="1400" dirty="0">
              <a:solidFill>
                <a:srgbClr val="7030A0"/>
              </a:solidFill>
              <a:latin typeface="Baskerville Old Face" panose="02020602080505020303" pitchFamily="18" charset="0"/>
            </a:endParaRPr>
          </a:p>
        </p:txBody>
      </p:sp>
    </p:spTree>
    <p:extLst>
      <p:ext uri="{BB962C8B-B14F-4D97-AF65-F5344CB8AC3E}">
        <p14:creationId xmlns="" xmlns:p14="http://schemas.microsoft.com/office/powerpoint/2010/main" val="459026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VENDOR LOGIN</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1066801"/>
            <a:ext cx="5867400" cy="42672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55259" y="1066801"/>
            <a:ext cx="3012541" cy="3108543"/>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Vendor login provides two options:</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Vendor can upload advertisement about their services and offers using .ppt. .pdf, .</a:t>
            </a:r>
            <a:r>
              <a:rPr lang="en-US" sz="1400" dirty="0" err="1" smtClean="0">
                <a:solidFill>
                  <a:srgbClr val="7030A0"/>
                </a:solidFill>
                <a:latin typeface="Baskerville Old Face" panose="02020602080505020303" pitchFamily="18" charset="0"/>
              </a:rPr>
              <a:t>png</a:t>
            </a:r>
            <a:r>
              <a:rPr lang="en-US" sz="1400" dirty="0" smtClean="0">
                <a:solidFill>
                  <a:srgbClr val="7030A0"/>
                </a:solidFill>
                <a:latin typeface="Baskerville Old Face" panose="02020602080505020303" pitchFamily="18" charset="0"/>
              </a:rPr>
              <a:t>, .doc files. All advertisement details will go to system administrator for validation and acceptance.</a:t>
            </a:r>
          </a:p>
          <a:p>
            <a:pPr marL="285750" indent="-285750">
              <a:buFont typeface="Arial" panose="020B0604020202020204" pitchFamily="34" charset="0"/>
              <a:buChar char="•"/>
            </a:pPr>
            <a:endParaRPr lang="en-US" sz="1400" dirty="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all pending Service Request will be displayed for the vendors to accept or reject. Vendors can also go inside the Service request to find details about the request.</a:t>
            </a:r>
            <a:endParaRPr lang="en-US" sz="1400" dirty="0">
              <a:solidFill>
                <a:srgbClr val="7030A0"/>
              </a:solidFill>
              <a:latin typeface="Baskerville Old Face" panose="02020602080505020303" pitchFamily="18" charset="0"/>
            </a:endParaRPr>
          </a:p>
        </p:txBody>
      </p:sp>
    </p:spTree>
    <p:extLst>
      <p:ext uri="{BB962C8B-B14F-4D97-AF65-F5344CB8AC3E}">
        <p14:creationId xmlns="" xmlns:p14="http://schemas.microsoft.com/office/powerpoint/2010/main" val="717905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ADMINISTRATOR LOGIN</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1149" y="990601"/>
            <a:ext cx="6121932" cy="45720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203081" y="990601"/>
            <a:ext cx="2940919" cy="3539430"/>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Administrator login provides below options:</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all pending advertisement request will be displayed for the vendors to accept or reject. Administrator can also go inside the advertisement request to find details about the request.</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Administrator can search Service request details based on service type, sub-type, dates, Service Request number, Vendor id.</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Administrator can also generate sales report based on dates and Service type.</a:t>
            </a:r>
            <a:endParaRPr lang="en-US" sz="1400" dirty="0">
              <a:solidFill>
                <a:srgbClr val="7030A0"/>
              </a:solidFill>
              <a:latin typeface="Baskerville Old Face" panose="02020602080505020303" pitchFamily="18" charset="0"/>
            </a:endParaRPr>
          </a:p>
        </p:txBody>
      </p:sp>
    </p:spTree>
    <p:extLst>
      <p:ext uri="{BB962C8B-B14F-4D97-AF65-F5344CB8AC3E}">
        <p14:creationId xmlns="" xmlns:p14="http://schemas.microsoft.com/office/powerpoint/2010/main" val="610921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505200" cy="609600"/>
          </a:xfrm>
          <a:prstGeom prst="homePlate">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COMPANY OVERVIEW</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505200" y="152400"/>
            <a:ext cx="609600" cy="609600"/>
          </a:xfrm>
          <a:prstGeom prst="chevron">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7" name="Rounded Rectangle 6"/>
          <p:cNvSpPr/>
          <p:nvPr/>
        </p:nvSpPr>
        <p:spPr>
          <a:xfrm>
            <a:off x="76200" y="11430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COMPANY NAME</a:t>
            </a:r>
            <a:endParaRPr lang="en-US" sz="1400" dirty="0">
              <a:solidFill>
                <a:sysClr val="windowText" lastClr="000000"/>
              </a:solidFill>
              <a:latin typeface="Franklin Gothic Medium" panose="020B0603020102020204" pitchFamily="34" charset="0"/>
            </a:endParaRPr>
          </a:p>
        </p:txBody>
      </p:sp>
      <p:sp>
        <p:nvSpPr>
          <p:cNvPr id="8" name="Rectangle 7"/>
          <p:cNvSpPr/>
          <p:nvPr/>
        </p:nvSpPr>
        <p:spPr>
          <a:xfrm>
            <a:off x="1981200" y="1143000"/>
            <a:ext cx="2654300" cy="3048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Serve on Door Pvt. LTD</a:t>
            </a:r>
          </a:p>
        </p:txBody>
      </p:sp>
      <p:sp>
        <p:nvSpPr>
          <p:cNvPr id="9" name="Rounded Rectangle 8"/>
          <p:cNvSpPr/>
          <p:nvPr/>
        </p:nvSpPr>
        <p:spPr>
          <a:xfrm>
            <a:off x="76200" y="20574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BUSINESS TYPE</a:t>
            </a:r>
            <a:endParaRPr lang="en-US" sz="1400" dirty="0">
              <a:solidFill>
                <a:sysClr val="windowText" lastClr="000000"/>
              </a:solidFill>
              <a:latin typeface="Franklin Gothic Medium" panose="020B0603020102020204" pitchFamily="34" charset="0"/>
            </a:endParaRPr>
          </a:p>
        </p:txBody>
      </p:sp>
      <p:sp>
        <p:nvSpPr>
          <p:cNvPr id="10" name="Rounded Rectangle 9"/>
          <p:cNvSpPr/>
          <p:nvPr/>
        </p:nvSpPr>
        <p:spPr>
          <a:xfrm>
            <a:off x="76200" y="25146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ESTABLISHED ON</a:t>
            </a:r>
            <a:endParaRPr lang="en-US" sz="1400" dirty="0">
              <a:solidFill>
                <a:sysClr val="windowText" lastClr="000000"/>
              </a:solidFill>
              <a:latin typeface="Franklin Gothic Medium" panose="020B0603020102020204" pitchFamily="34" charset="0"/>
            </a:endParaRPr>
          </a:p>
        </p:txBody>
      </p:sp>
      <p:sp>
        <p:nvSpPr>
          <p:cNvPr id="11" name="Rounded Rectangle 10"/>
          <p:cNvSpPr/>
          <p:nvPr/>
        </p:nvSpPr>
        <p:spPr>
          <a:xfrm>
            <a:off x="4711700" y="11430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Franklin Gothic Medium" panose="020B0603020102020204" pitchFamily="34" charset="0"/>
              </a:rPr>
              <a:t>WEBSITE</a:t>
            </a:r>
          </a:p>
        </p:txBody>
      </p:sp>
      <p:sp>
        <p:nvSpPr>
          <p:cNvPr id="12" name="Rectangle 11"/>
          <p:cNvSpPr/>
          <p:nvPr/>
        </p:nvSpPr>
        <p:spPr>
          <a:xfrm>
            <a:off x="6616700" y="1143000"/>
            <a:ext cx="2514600" cy="3048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u="sng" dirty="0">
                <a:solidFill>
                  <a:schemeClr val="accent5">
                    <a:lumMod val="50000"/>
                  </a:schemeClr>
                </a:solidFill>
                <a:hlinkClick r:id="rId3"/>
              </a:rPr>
              <a:t>www.serveondoor.com</a:t>
            </a:r>
            <a:endParaRPr lang="en-US" sz="1400" dirty="0">
              <a:solidFill>
                <a:schemeClr val="accent5">
                  <a:lumMod val="50000"/>
                </a:schemeClr>
              </a:solidFill>
            </a:endParaRPr>
          </a:p>
        </p:txBody>
      </p:sp>
      <p:sp>
        <p:nvSpPr>
          <p:cNvPr id="13" name="Rounded Rectangle 12"/>
          <p:cNvSpPr/>
          <p:nvPr/>
        </p:nvSpPr>
        <p:spPr>
          <a:xfrm>
            <a:off x="4711700" y="20574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SPONSOR(S)</a:t>
            </a:r>
            <a:endParaRPr lang="en-US" sz="1400" dirty="0">
              <a:solidFill>
                <a:sysClr val="windowText" lastClr="000000"/>
              </a:solidFill>
              <a:latin typeface="Franklin Gothic Medium" panose="020B0603020102020204" pitchFamily="34" charset="0"/>
            </a:endParaRPr>
          </a:p>
        </p:txBody>
      </p:sp>
      <p:sp>
        <p:nvSpPr>
          <p:cNvPr id="14" name="Rounded Rectangle 13"/>
          <p:cNvSpPr/>
          <p:nvPr/>
        </p:nvSpPr>
        <p:spPr>
          <a:xfrm>
            <a:off x="76200" y="16002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TITLE</a:t>
            </a:r>
            <a:endParaRPr lang="en-US" sz="1400" dirty="0">
              <a:solidFill>
                <a:sysClr val="windowText" lastClr="000000"/>
              </a:solidFill>
              <a:latin typeface="Franklin Gothic Medium" panose="020B0603020102020204" pitchFamily="34" charset="0"/>
            </a:endParaRPr>
          </a:p>
        </p:txBody>
      </p:sp>
      <p:sp>
        <p:nvSpPr>
          <p:cNvPr id="15" name="Rounded Rectangle 14"/>
          <p:cNvSpPr/>
          <p:nvPr/>
        </p:nvSpPr>
        <p:spPr>
          <a:xfrm>
            <a:off x="4724400" y="16002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Franklin Gothic Medium" panose="020B0603020102020204" pitchFamily="34" charset="0"/>
              </a:rPr>
              <a:t>LOCATIONS</a:t>
            </a:r>
          </a:p>
        </p:txBody>
      </p:sp>
      <p:sp>
        <p:nvSpPr>
          <p:cNvPr id="16" name="Rounded Rectangle 15"/>
          <p:cNvSpPr/>
          <p:nvPr/>
        </p:nvSpPr>
        <p:spPr>
          <a:xfrm>
            <a:off x="88900" y="29718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MOTTO</a:t>
            </a:r>
            <a:endParaRPr lang="en-US" sz="1400" dirty="0">
              <a:solidFill>
                <a:sysClr val="windowText" lastClr="000000"/>
              </a:solidFill>
              <a:latin typeface="Franklin Gothic Medium" panose="020B0603020102020204" pitchFamily="34" charset="0"/>
            </a:endParaRPr>
          </a:p>
        </p:txBody>
      </p:sp>
      <p:sp>
        <p:nvSpPr>
          <p:cNvPr id="17" name="Rounded Rectangle 16"/>
          <p:cNvSpPr/>
          <p:nvPr/>
        </p:nvSpPr>
        <p:spPr>
          <a:xfrm>
            <a:off x="88900" y="35814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MISSION STATEMENT</a:t>
            </a:r>
            <a:endParaRPr lang="en-US" sz="1400" dirty="0">
              <a:solidFill>
                <a:sysClr val="windowText" lastClr="000000"/>
              </a:solidFill>
              <a:latin typeface="Franklin Gothic Medium" panose="020B0603020102020204" pitchFamily="34" charset="0"/>
            </a:endParaRPr>
          </a:p>
        </p:txBody>
      </p:sp>
      <p:sp>
        <p:nvSpPr>
          <p:cNvPr id="18" name="Rounded Rectangle 17"/>
          <p:cNvSpPr/>
          <p:nvPr/>
        </p:nvSpPr>
        <p:spPr>
          <a:xfrm>
            <a:off x="76200" y="54864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VISION STATEMENT</a:t>
            </a:r>
            <a:endParaRPr lang="en-US" sz="1400" dirty="0">
              <a:solidFill>
                <a:sysClr val="windowText" lastClr="000000"/>
              </a:solidFill>
              <a:latin typeface="Franklin Gothic Medium" panose="020B0603020102020204" pitchFamily="34" charset="0"/>
            </a:endParaRPr>
          </a:p>
        </p:txBody>
      </p:sp>
      <p:sp>
        <p:nvSpPr>
          <p:cNvPr id="19" name="Rectangle 18"/>
          <p:cNvSpPr/>
          <p:nvPr/>
        </p:nvSpPr>
        <p:spPr>
          <a:xfrm>
            <a:off x="1981200" y="1600200"/>
            <a:ext cx="2654300" cy="3048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Serve on Door Pvt. LTD</a:t>
            </a:r>
          </a:p>
        </p:txBody>
      </p:sp>
      <p:sp>
        <p:nvSpPr>
          <p:cNvPr id="20" name="Rectangle 19"/>
          <p:cNvSpPr/>
          <p:nvPr/>
        </p:nvSpPr>
        <p:spPr>
          <a:xfrm>
            <a:off x="1981200" y="2057400"/>
            <a:ext cx="2654300" cy="3048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E-commerce business</a:t>
            </a:r>
          </a:p>
        </p:txBody>
      </p:sp>
      <p:sp>
        <p:nvSpPr>
          <p:cNvPr id="21" name="Rectangle 20"/>
          <p:cNvSpPr/>
          <p:nvPr/>
        </p:nvSpPr>
        <p:spPr>
          <a:xfrm>
            <a:off x="1981200" y="2514600"/>
            <a:ext cx="2654300" cy="3048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15 Dec, 2018</a:t>
            </a:r>
          </a:p>
        </p:txBody>
      </p:sp>
      <p:sp>
        <p:nvSpPr>
          <p:cNvPr id="22" name="Rectangle 21"/>
          <p:cNvSpPr/>
          <p:nvPr/>
        </p:nvSpPr>
        <p:spPr>
          <a:xfrm>
            <a:off x="6616700" y="2057400"/>
            <a:ext cx="2527300" cy="6096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Poonam Pawar. CEO, Serve on Door Pvt. LTD</a:t>
            </a:r>
          </a:p>
        </p:txBody>
      </p:sp>
      <p:sp>
        <p:nvSpPr>
          <p:cNvPr id="23" name="Rectangle 22"/>
          <p:cNvSpPr/>
          <p:nvPr/>
        </p:nvSpPr>
        <p:spPr>
          <a:xfrm>
            <a:off x="1981200" y="2971800"/>
            <a:ext cx="2654300" cy="4572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We are here to serve you.</a:t>
            </a:r>
          </a:p>
        </p:txBody>
      </p:sp>
      <p:sp>
        <p:nvSpPr>
          <p:cNvPr id="24" name="Rectangle 23"/>
          <p:cNvSpPr/>
          <p:nvPr/>
        </p:nvSpPr>
        <p:spPr>
          <a:xfrm>
            <a:off x="1993900" y="3581400"/>
            <a:ext cx="2654300" cy="16764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To develop and deliver an e-commerce organization that provides all local business and an opportunity to join us in boosting the local economy by bringing the services to the door of the customers with ease. </a:t>
            </a:r>
          </a:p>
        </p:txBody>
      </p:sp>
      <p:sp>
        <p:nvSpPr>
          <p:cNvPr id="25" name="Rectangle 24"/>
          <p:cNvSpPr/>
          <p:nvPr/>
        </p:nvSpPr>
        <p:spPr>
          <a:xfrm>
            <a:off x="1981200" y="5486400"/>
            <a:ext cx="2654300" cy="11430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To bring all the nearby business close to the consumers so that we can reach our common goal of proving quick and effective </a:t>
            </a:r>
            <a:r>
              <a:rPr lang="en-US" sz="1400" dirty="0" smtClean="0">
                <a:solidFill>
                  <a:schemeClr val="accent5">
                    <a:lumMod val="50000"/>
                  </a:schemeClr>
                </a:solidFill>
              </a:rPr>
              <a:t>services.</a:t>
            </a:r>
            <a:endParaRPr lang="en-US" sz="1400" dirty="0">
              <a:solidFill>
                <a:schemeClr val="accent5">
                  <a:lumMod val="50000"/>
                </a:schemeClr>
              </a:solidFill>
            </a:endParaRPr>
          </a:p>
        </p:txBody>
      </p:sp>
      <p:sp>
        <p:nvSpPr>
          <p:cNvPr id="26" name="Rectangle 25"/>
          <p:cNvSpPr/>
          <p:nvPr/>
        </p:nvSpPr>
        <p:spPr>
          <a:xfrm>
            <a:off x="6629400" y="1600200"/>
            <a:ext cx="2514600" cy="3048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accent5">
                    <a:lumMod val="50000"/>
                  </a:schemeClr>
                </a:solidFill>
              </a:rPr>
              <a:t>Kosciusko County</a:t>
            </a:r>
            <a:endParaRPr lang="en-US" sz="1400" dirty="0">
              <a:solidFill>
                <a:schemeClr val="accent5">
                  <a:lumMod val="50000"/>
                </a:schemeClr>
              </a:solidFill>
            </a:endParaRPr>
          </a:p>
        </p:txBody>
      </p:sp>
      <p:sp>
        <p:nvSpPr>
          <p:cNvPr id="27" name="Rounded Rectangle 26"/>
          <p:cNvSpPr/>
          <p:nvPr/>
        </p:nvSpPr>
        <p:spPr>
          <a:xfrm>
            <a:off x="4724400" y="28194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TARGET MARKET</a:t>
            </a:r>
            <a:endParaRPr lang="en-US" sz="1400" dirty="0">
              <a:solidFill>
                <a:sysClr val="windowText" lastClr="000000"/>
              </a:solidFill>
              <a:latin typeface="Franklin Gothic Medium" panose="020B0603020102020204" pitchFamily="34" charset="0"/>
            </a:endParaRPr>
          </a:p>
        </p:txBody>
      </p:sp>
      <p:sp>
        <p:nvSpPr>
          <p:cNvPr id="28" name="Rectangle 27"/>
          <p:cNvSpPr/>
          <p:nvPr/>
        </p:nvSpPr>
        <p:spPr>
          <a:xfrm>
            <a:off x="6629400" y="2819400"/>
            <a:ext cx="2514600" cy="10668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chemeClr val="accent5">
                    <a:lumMod val="50000"/>
                  </a:schemeClr>
                </a:solidFill>
              </a:rPr>
              <a:t>SOD will </a:t>
            </a:r>
            <a:r>
              <a:rPr lang="en-US" sz="1400" dirty="0">
                <a:solidFill>
                  <a:schemeClr val="accent5">
                    <a:lumMod val="50000"/>
                  </a:schemeClr>
                </a:solidFill>
              </a:rPr>
              <a:t>target to lure all vendors and customers, from Warsaw and nearby Kosciusko county towns. </a:t>
            </a:r>
          </a:p>
        </p:txBody>
      </p:sp>
    </p:spTree>
    <p:extLst>
      <p:ext uri="{BB962C8B-B14F-4D97-AF65-F5344CB8AC3E}">
        <p14:creationId xmlns="" xmlns:p14="http://schemas.microsoft.com/office/powerpoint/2010/main" val="3647836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GROCERY DELIVERY SERVICE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724" y="914400"/>
            <a:ext cx="5906491" cy="44196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1" y="990601"/>
            <a:ext cx="3124200" cy="3323987"/>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Grocery Delivery Service Page:</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page will explain the process of grocery delivery service, which includes:</a:t>
            </a:r>
          </a:p>
          <a:p>
            <a:pPr marL="742950" lvl="1" indent="-285750">
              <a:buFont typeface="Arial" panose="020B0604020202020204" pitchFamily="34" charset="0"/>
              <a:buChar char="•"/>
            </a:pPr>
            <a:r>
              <a:rPr lang="en-US" sz="1400" dirty="0">
                <a:solidFill>
                  <a:srgbClr val="7030A0"/>
                </a:solidFill>
                <a:latin typeface="Baskerville Old Face" panose="02020602080505020303" pitchFamily="18" charset="0"/>
              </a:rPr>
              <a:t>What can be </a:t>
            </a:r>
            <a:r>
              <a:rPr lang="en-US" sz="1400" dirty="0" smtClean="0">
                <a:solidFill>
                  <a:srgbClr val="7030A0"/>
                </a:solidFill>
                <a:latin typeface="Baskerville Old Face" panose="02020602080505020303" pitchFamily="18" charset="0"/>
              </a:rPr>
              <a:t>ordered?</a:t>
            </a:r>
          </a:p>
          <a:p>
            <a:pPr marL="742950" lvl="1" indent="-285750">
              <a:buFont typeface="Arial" panose="020B0604020202020204" pitchFamily="34" charset="0"/>
              <a:buChar char="•"/>
            </a:pPr>
            <a:r>
              <a:rPr lang="en-US" sz="1400" dirty="0">
                <a:solidFill>
                  <a:srgbClr val="7030A0"/>
                </a:solidFill>
                <a:latin typeface="Baskerville Old Face" panose="02020602080505020303" pitchFamily="18" charset="0"/>
              </a:rPr>
              <a:t>W</a:t>
            </a:r>
            <a:r>
              <a:rPr lang="en-US" sz="1400" dirty="0" smtClean="0">
                <a:solidFill>
                  <a:srgbClr val="7030A0"/>
                </a:solidFill>
                <a:latin typeface="Baskerville Old Face" panose="02020602080505020303" pitchFamily="18" charset="0"/>
              </a:rPr>
              <a:t>hen </a:t>
            </a:r>
            <a:r>
              <a:rPr lang="en-US" sz="1400" dirty="0">
                <a:solidFill>
                  <a:srgbClr val="7030A0"/>
                </a:solidFill>
                <a:latin typeface="Baskerville Old Face" panose="02020602080505020303" pitchFamily="18" charset="0"/>
              </a:rPr>
              <a:t>order can be </a:t>
            </a:r>
            <a:r>
              <a:rPr lang="en-US" sz="1400" dirty="0" smtClean="0">
                <a:solidFill>
                  <a:srgbClr val="7030A0"/>
                </a:solidFill>
                <a:latin typeface="Baskerville Old Face" panose="02020602080505020303" pitchFamily="18" charset="0"/>
              </a:rPr>
              <a:t>placed?</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Where </a:t>
            </a:r>
            <a:r>
              <a:rPr lang="en-US" sz="1400" dirty="0">
                <a:solidFill>
                  <a:srgbClr val="7030A0"/>
                </a:solidFill>
                <a:latin typeface="Baskerville Old Face" panose="02020602080505020303" pitchFamily="18" charset="0"/>
              </a:rPr>
              <a:t>can we </a:t>
            </a:r>
            <a:r>
              <a:rPr lang="en-US" sz="1400" dirty="0" smtClean="0">
                <a:solidFill>
                  <a:srgbClr val="7030A0"/>
                </a:solidFill>
                <a:latin typeface="Baskerville Old Face" panose="02020602080505020303" pitchFamily="18" charset="0"/>
              </a:rPr>
              <a:t>deliver?</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Minimum payment</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Cancelation policies.</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User can go to </a:t>
            </a:r>
            <a:r>
              <a:rPr lang="en-US" sz="1400" i="1" u="sng" dirty="0" smtClean="0">
                <a:solidFill>
                  <a:srgbClr val="7030A0"/>
                </a:solidFill>
                <a:latin typeface="Baskerville Old Face" panose="02020602080505020303" pitchFamily="18" charset="0"/>
              </a:rPr>
              <a:t>ServiceRequest</a:t>
            </a:r>
            <a:r>
              <a:rPr lang="en-US" sz="1400" dirty="0" smtClean="0">
                <a:solidFill>
                  <a:srgbClr val="7030A0"/>
                </a:solidFill>
                <a:latin typeface="Baskerville Old Face" panose="02020602080505020303" pitchFamily="18" charset="0"/>
              </a:rPr>
              <a:t> link to request for grocery delivery service.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Information about special delivery and local shops are mentioned in the page.</a:t>
            </a:r>
            <a:endParaRPr lang="en-US" sz="1400" dirty="0">
              <a:solidFill>
                <a:srgbClr val="7030A0"/>
              </a:solidFill>
              <a:latin typeface="Baskerville Old Face" panose="02020602080505020303" pitchFamily="18" charset="0"/>
            </a:endParaRPr>
          </a:p>
        </p:txBody>
      </p:sp>
    </p:spTree>
    <p:extLst>
      <p:ext uri="{BB962C8B-B14F-4D97-AF65-F5344CB8AC3E}">
        <p14:creationId xmlns="" xmlns:p14="http://schemas.microsoft.com/office/powerpoint/2010/main" val="4287491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HOUSE CLEANING SERVICES</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169" y="1141949"/>
            <a:ext cx="5940631" cy="4496851"/>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0" y="990601"/>
            <a:ext cx="3200399" cy="3323987"/>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House Cleaning Service Page:</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page will explain the process of House cleaning service, which includes: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cleaning services provided.</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Cleaning charges.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Payment process.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How to schedule a service?</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Price negotiation.</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User can go to </a:t>
            </a:r>
            <a:r>
              <a:rPr lang="en-US" sz="1400" i="1" u="sng" dirty="0" smtClean="0">
                <a:solidFill>
                  <a:srgbClr val="7030A0"/>
                </a:solidFill>
                <a:latin typeface="Baskerville Old Face" panose="02020602080505020303" pitchFamily="18" charset="0"/>
              </a:rPr>
              <a:t>ServiceRequest</a:t>
            </a:r>
            <a:r>
              <a:rPr lang="en-US" sz="1400" dirty="0" smtClean="0">
                <a:solidFill>
                  <a:srgbClr val="7030A0"/>
                </a:solidFill>
                <a:latin typeface="Baskerville Old Face" panose="02020602080505020303" pitchFamily="18" charset="0"/>
              </a:rPr>
              <a:t> link to request for home cleaning service.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all advertisement by our local vendors.</a:t>
            </a:r>
          </a:p>
        </p:txBody>
      </p:sp>
    </p:spTree>
    <p:extLst>
      <p:ext uri="{BB962C8B-B14F-4D97-AF65-F5344CB8AC3E}">
        <p14:creationId xmlns="" xmlns:p14="http://schemas.microsoft.com/office/powerpoint/2010/main" val="2772569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7338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HOUSE MAINTENANCE SERVICE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5250" y="938213"/>
            <a:ext cx="5924550" cy="4548187"/>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1" y="990601"/>
            <a:ext cx="3124200" cy="3539430"/>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House Maintenance Service Page:</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page will explain the process of House Maintenance service, which includes: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maintenance services provided.</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Details about charges.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Payment process.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How to schedule a service?</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Price negotiation.</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User can go to </a:t>
            </a:r>
            <a:r>
              <a:rPr lang="en-US" sz="1400" i="1" u="sng" dirty="0" smtClean="0">
                <a:solidFill>
                  <a:srgbClr val="7030A0"/>
                </a:solidFill>
                <a:latin typeface="Baskerville Old Face" panose="02020602080505020303" pitchFamily="18" charset="0"/>
              </a:rPr>
              <a:t>ServiceRequest</a:t>
            </a:r>
            <a:r>
              <a:rPr lang="en-US" sz="1400" dirty="0" smtClean="0">
                <a:solidFill>
                  <a:srgbClr val="7030A0"/>
                </a:solidFill>
                <a:latin typeface="Baskerville Old Face" panose="02020602080505020303" pitchFamily="18" charset="0"/>
              </a:rPr>
              <a:t> link to request for house maintenance service.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all advertisement by our local vendors.</a:t>
            </a:r>
          </a:p>
        </p:txBody>
      </p:sp>
    </p:spTree>
    <p:extLst>
      <p:ext uri="{BB962C8B-B14F-4D97-AF65-F5344CB8AC3E}">
        <p14:creationId xmlns="" xmlns:p14="http://schemas.microsoft.com/office/powerpoint/2010/main" val="2772569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TRANSPORTATION SERVICE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914400"/>
            <a:ext cx="5867400" cy="45720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1" y="990601"/>
            <a:ext cx="3124200" cy="2893100"/>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Transportation Service Page:</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page will explain the process of Transportation service, which includes: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destination we provide transport service.</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Charges details.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Who will drive?</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How to schedule a pickup?</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Cancelation policies.</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User can go to </a:t>
            </a:r>
            <a:r>
              <a:rPr lang="en-US" sz="1400" i="1" u="sng" dirty="0" smtClean="0">
                <a:solidFill>
                  <a:srgbClr val="7030A0"/>
                </a:solidFill>
                <a:latin typeface="Baskerville Old Face" panose="02020602080505020303" pitchFamily="18" charset="0"/>
              </a:rPr>
              <a:t>ServiceRequest</a:t>
            </a:r>
            <a:r>
              <a:rPr lang="en-US" sz="1400" dirty="0" smtClean="0">
                <a:solidFill>
                  <a:srgbClr val="7030A0"/>
                </a:solidFill>
                <a:latin typeface="Baskerville Old Face" panose="02020602080505020303" pitchFamily="18" charset="0"/>
              </a:rPr>
              <a:t> link to request for transportation service.</a:t>
            </a:r>
          </a:p>
        </p:txBody>
      </p:sp>
    </p:spTree>
    <p:extLst>
      <p:ext uri="{BB962C8B-B14F-4D97-AF65-F5344CB8AC3E}">
        <p14:creationId xmlns="" xmlns:p14="http://schemas.microsoft.com/office/powerpoint/2010/main" val="4187129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VEHICLE REPAIR SERVICE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9535" y="923361"/>
            <a:ext cx="5935813" cy="4410639"/>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1" y="990601"/>
            <a:ext cx="3124200" cy="3323987"/>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Vehicle Repair Service Page:</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page will explain the process of Vehicle Repair service, which includes: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repair services provided.</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Details about charges.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Payment process.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How to schedule a service?</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Price negotiation.</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User can go to </a:t>
            </a:r>
            <a:r>
              <a:rPr lang="en-US" sz="1400" i="1" u="sng" dirty="0" smtClean="0">
                <a:solidFill>
                  <a:srgbClr val="7030A0"/>
                </a:solidFill>
                <a:latin typeface="Baskerville Old Face" panose="02020602080505020303" pitchFamily="18" charset="0"/>
              </a:rPr>
              <a:t>ServiceRequest</a:t>
            </a:r>
            <a:r>
              <a:rPr lang="en-US" sz="1400" dirty="0" smtClean="0">
                <a:solidFill>
                  <a:srgbClr val="7030A0"/>
                </a:solidFill>
                <a:latin typeface="Baskerville Old Face" panose="02020602080505020303" pitchFamily="18" charset="0"/>
              </a:rPr>
              <a:t> link to request for vehicle repair service.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List of all advertisement by our local vendors.</a:t>
            </a:r>
          </a:p>
        </p:txBody>
      </p:sp>
    </p:spTree>
    <p:extLst>
      <p:ext uri="{BB962C8B-B14F-4D97-AF65-F5344CB8AC3E}">
        <p14:creationId xmlns="" xmlns:p14="http://schemas.microsoft.com/office/powerpoint/2010/main" val="4187129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SERVICE REQUEST FORM</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199" y="914400"/>
            <a:ext cx="5901031" cy="44196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1" y="990601"/>
            <a:ext cx="3124200" cy="3108543"/>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Service Request Form</a:t>
            </a:r>
            <a:r>
              <a:rPr lang="en-US" sz="1400" dirty="0" smtClean="0">
                <a:solidFill>
                  <a:srgbClr val="7030A0"/>
                </a:solidFill>
                <a:latin typeface="Baskerville Old Face" panose="02020602080505020303" pitchFamily="18" charset="0"/>
              </a:rPr>
              <a:t>:</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All the Service request from various services link come to this page.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This page will require all the details about the service required, which will include:</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Requestor details.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Service details.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Special request details.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Schedule information.</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In case of grocery request, shopping list will appear.</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Agreement accept option.</a:t>
            </a:r>
          </a:p>
        </p:txBody>
      </p:sp>
    </p:spTree>
    <p:extLst>
      <p:ext uri="{BB962C8B-B14F-4D97-AF65-F5344CB8AC3E}">
        <p14:creationId xmlns="" xmlns:p14="http://schemas.microsoft.com/office/powerpoint/2010/main" val="41871299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FAQ PAGE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7714" y="990601"/>
            <a:ext cx="5732298" cy="4267199"/>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6019801" y="990601"/>
            <a:ext cx="3124200" cy="1600438"/>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Frequently Asked Question Page</a:t>
            </a:r>
            <a:r>
              <a:rPr lang="en-US" sz="1400" dirty="0" smtClean="0">
                <a:solidFill>
                  <a:srgbClr val="7030A0"/>
                </a:solidFill>
                <a:latin typeface="Baskerville Old Face" panose="02020602080505020303" pitchFamily="18" charset="0"/>
              </a:rPr>
              <a:t>:</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This page will list all the common questions with their answers.</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details in this page are subjected to increase as we get more feedback and user queries. </a:t>
            </a:r>
          </a:p>
        </p:txBody>
      </p:sp>
    </p:spTree>
    <p:extLst>
      <p:ext uri="{BB962C8B-B14F-4D97-AF65-F5344CB8AC3E}">
        <p14:creationId xmlns="" xmlns:p14="http://schemas.microsoft.com/office/powerpoint/2010/main" val="4187129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FEEDBACK FORM</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199" y="914400"/>
            <a:ext cx="5881688" cy="43434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1" y="990601"/>
            <a:ext cx="3124200" cy="2031325"/>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Feedback form Page</a:t>
            </a:r>
            <a:r>
              <a:rPr lang="en-US" sz="1400" dirty="0" smtClean="0">
                <a:solidFill>
                  <a:srgbClr val="7030A0"/>
                </a:solidFill>
                <a:latin typeface="Baskerville Old Face" panose="02020602080505020303" pitchFamily="18" charset="0"/>
              </a:rPr>
              <a:t>:</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This page is accessible by all customers.</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Customers can provide their feedback to any service request they requested for.</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feedback is directly sent to the vendor and service provide.</a:t>
            </a:r>
          </a:p>
        </p:txBody>
      </p:sp>
    </p:spTree>
    <p:extLst>
      <p:ext uri="{BB962C8B-B14F-4D97-AF65-F5344CB8AC3E}">
        <p14:creationId xmlns="" xmlns:p14="http://schemas.microsoft.com/office/powerpoint/2010/main" val="2772569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CONTACT US PAGE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153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399" y="914400"/>
            <a:ext cx="5823735" cy="43434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1" y="990601"/>
            <a:ext cx="3124200" cy="1815882"/>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Contact Us Page</a:t>
            </a:r>
            <a:r>
              <a:rPr lang="en-US" sz="1400" dirty="0" smtClean="0">
                <a:solidFill>
                  <a:srgbClr val="7030A0"/>
                </a:solidFill>
                <a:latin typeface="Baskerville Old Face" panose="02020602080505020303" pitchFamily="18" charset="0"/>
              </a:rPr>
              <a:t>:</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This page will have all the details about the support system. Which will include:</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Support email details.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Office hours.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Direct contact number.</a:t>
            </a:r>
          </a:p>
        </p:txBody>
      </p:sp>
    </p:spTree>
    <p:extLst>
      <p:ext uri="{BB962C8B-B14F-4D97-AF65-F5344CB8AC3E}">
        <p14:creationId xmlns="" xmlns:p14="http://schemas.microsoft.com/office/powerpoint/2010/main" val="268287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INTERFACE MOCKUPS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Chevron 5"/>
          <p:cNvSpPr/>
          <p:nvPr/>
        </p:nvSpPr>
        <p:spPr>
          <a:xfrm>
            <a:off x="4419600" y="152400"/>
            <a:ext cx="3200400" cy="609600"/>
          </a:xfrm>
          <a:prstGeom prst="chevron">
            <a:avLst/>
          </a:prstGeom>
          <a:solidFill>
            <a:schemeClr val="accent5">
              <a:lumMod val="40000"/>
              <a:lumOff val="60000"/>
            </a:schemeClr>
          </a:solidFill>
          <a:ln>
            <a:no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ABOUT US PAGE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pic>
        <p:nvPicPr>
          <p:cNvPr id="1741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923925"/>
            <a:ext cx="6037604" cy="4486275"/>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6019801" y="990601"/>
            <a:ext cx="3124200" cy="2462213"/>
          </a:xfrm>
          <a:prstGeom prst="rect">
            <a:avLst/>
          </a:prstGeom>
          <a:noFill/>
        </p:spPr>
        <p:txBody>
          <a:bodyPr wrap="square" rtlCol="0">
            <a:spAutoFit/>
          </a:bodyPr>
          <a:lstStyle/>
          <a:p>
            <a:r>
              <a:rPr lang="en-US" sz="1400" u="sng" dirty="0" smtClean="0">
                <a:solidFill>
                  <a:srgbClr val="7030A0"/>
                </a:solidFill>
                <a:latin typeface="Baskerville Old Face" panose="02020602080505020303" pitchFamily="18" charset="0"/>
              </a:rPr>
              <a:t>About us Page</a:t>
            </a:r>
            <a:r>
              <a:rPr lang="en-US" sz="1400" dirty="0" smtClean="0">
                <a:solidFill>
                  <a:srgbClr val="7030A0"/>
                </a:solidFill>
                <a:latin typeface="Baskerville Old Face" panose="02020602080505020303" pitchFamily="18" charset="0"/>
              </a:rPr>
              <a:t>:</a:t>
            </a:r>
          </a:p>
          <a:p>
            <a:endParaRPr lang="en-US" sz="1400" dirty="0" smtClean="0">
              <a:solidFill>
                <a:srgbClr val="7030A0"/>
              </a:solidFill>
              <a:latin typeface="Baskerville Old Face" panose="02020602080505020303" pitchFamily="18" charset="0"/>
            </a:endParaRP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This page will list basic details about the company, which includes: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Company profiles.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Ownership details.</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Company history.</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Mission statement</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Vision statement.</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Objective.</a:t>
            </a:r>
          </a:p>
          <a:p>
            <a:pPr marL="742950" lvl="1"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Target market</a:t>
            </a:r>
          </a:p>
        </p:txBody>
      </p:sp>
    </p:spTree>
    <p:extLst>
      <p:ext uri="{BB962C8B-B14F-4D97-AF65-F5344CB8AC3E}">
        <p14:creationId xmlns="" xmlns:p14="http://schemas.microsoft.com/office/powerpoint/2010/main" val="797618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rtlCol="0" anchor="ctr"/>
          <a:lstStyle/>
          <a:p>
            <a:r>
              <a:rPr lang="en-US" sz="2000" smtClean="0">
                <a:effectLst>
                  <a:glow rad="228600">
                    <a:schemeClr val="accent4">
                      <a:satMod val="175000"/>
                      <a:alpha val="40000"/>
                    </a:schemeClr>
                  </a:glow>
                </a:effectLst>
                <a:latin typeface="Broadway" panose="04040905080B02020502" pitchFamily="82" charset="0"/>
              </a:rPr>
              <a:t>HISTORY </a:t>
            </a:r>
            <a:r>
              <a:rPr lang="en-US" sz="2000" dirty="0" smtClean="0">
                <a:effectLst>
                  <a:glow rad="228600">
                    <a:schemeClr val="accent4">
                      <a:satMod val="175000"/>
                      <a:alpha val="40000"/>
                    </a:schemeClr>
                  </a:glow>
                </a:effectLst>
                <a:latin typeface="Broadway" panose="04040905080B02020502" pitchFamily="82" charset="0"/>
              </a:rPr>
              <a:t>OF COMPANY</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7" name="Rounded Rectangle 6"/>
          <p:cNvSpPr/>
          <p:nvPr/>
        </p:nvSpPr>
        <p:spPr>
          <a:xfrm>
            <a:off x="152400" y="11430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ESTABLISHED ON</a:t>
            </a:r>
            <a:endParaRPr lang="en-US" sz="1400" dirty="0">
              <a:solidFill>
                <a:sysClr val="windowText" lastClr="000000"/>
              </a:solidFill>
              <a:latin typeface="Franklin Gothic Medium" panose="020B0603020102020204" pitchFamily="34" charset="0"/>
            </a:endParaRPr>
          </a:p>
        </p:txBody>
      </p:sp>
      <p:sp>
        <p:nvSpPr>
          <p:cNvPr id="8" name="Rectangle 7"/>
          <p:cNvSpPr/>
          <p:nvPr/>
        </p:nvSpPr>
        <p:spPr>
          <a:xfrm>
            <a:off x="2057400" y="1143000"/>
            <a:ext cx="2654300" cy="30480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15 Dec, 2018</a:t>
            </a:r>
          </a:p>
        </p:txBody>
      </p:sp>
      <p:sp>
        <p:nvSpPr>
          <p:cNvPr id="9" name="Rounded Rectangle 8"/>
          <p:cNvSpPr/>
          <p:nvPr/>
        </p:nvSpPr>
        <p:spPr>
          <a:xfrm>
            <a:off x="139700" y="16002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SPONSOR(S)</a:t>
            </a:r>
            <a:endParaRPr lang="en-US" sz="1400" dirty="0">
              <a:solidFill>
                <a:sysClr val="windowText" lastClr="000000"/>
              </a:solidFill>
              <a:latin typeface="Franklin Gothic Medium" panose="020B0603020102020204" pitchFamily="34" charset="0"/>
            </a:endParaRPr>
          </a:p>
        </p:txBody>
      </p:sp>
      <p:sp>
        <p:nvSpPr>
          <p:cNvPr id="10" name="Rectangle 9"/>
          <p:cNvSpPr/>
          <p:nvPr/>
        </p:nvSpPr>
        <p:spPr>
          <a:xfrm>
            <a:off x="2044700" y="1600200"/>
            <a:ext cx="4279900" cy="3048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accent5">
                    <a:lumMod val="50000"/>
                  </a:schemeClr>
                </a:solidFill>
              </a:rPr>
              <a:t>Poonam Pawar. CEO, Serve on Door Pvt. LTD</a:t>
            </a:r>
          </a:p>
        </p:txBody>
      </p:sp>
      <p:sp>
        <p:nvSpPr>
          <p:cNvPr id="13" name="Rounded Rectangle 12"/>
          <p:cNvSpPr/>
          <p:nvPr/>
        </p:nvSpPr>
        <p:spPr>
          <a:xfrm>
            <a:off x="152400" y="20574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Franklin Gothic Medium" panose="020B0603020102020204" pitchFamily="34" charset="0"/>
              </a:rPr>
              <a:t>LOCATIONS</a:t>
            </a:r>
          </a:p>
        </p:txBody>
      </p:sp>
      <p:sp>
        <p:nvSpPr>
          <p:cNvPr id="14" name="Rectangle 13"/>
          <p:cNvSpPr/>
          <p:nvPr/>
        </p:nvSpPr>
        <p:spPr>
          <a:xfrm>
            <a:off x="2057400" y="2057400"/>
            <a:ext cx="2514600" cy="3048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accent5">
                    <a:lumMod val="50000"/>
                  </a:schemeClr>
                </a:solidFill>
              </a:rPr>
              <a:t>Warsaw, Kosciusko County</a:t>
            </a:r>
            <a:endParaRPr lang="en-US" sz="1400" dirty="0">
              <a:solidFill>
                <a:schemeClr val="accent5">
                  <a:lumMod val="50000"/>
                </a:schemeClr>
              </a:solidFill>
            </a:endParaRPr>
          </a:p>
        </p:txBody>
      </p:sp>
      <p:sp>
        <p:nvSpPr>
          <p:cNvPr id="15" name="Rectangle 14"/>
          <p:cNvSpPr/>
          <p:nvPr/>
        </p:nvSpPr>
        <p:spPr>
          <a:xfrm>
            <a:off x="2070100" y="2514600"/>
            <a:ext cx="4940300" cy="38100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sz="1400" dirty="0">
                <a:solidFill>
                  <a:schemeClr val="accent5">
                    <a:lumMod val="50000"/>
                  </a:schemeClr>
                </a:solidFill>
              </a:rPr>
              <a:t>Serve on Door (SOD) is a Warsaw-based e-commerce company established in Dec' 2018. </a:t>
            </a:r>
            <a:endParaRPr lang="en-US" sz="1400" dirty="0" smtClean="0">
              <a:solidFill>
                <a:schemeClr val="accent5">
                  <a:lumMod val="50000"/>
                </a:schemeClr>
              </a:solidFill>
            </a:endParaRPr>
          </a:p>
          <a:p>
            <a:pPr marL="285750" indent="-285750">
              <a:buFont typeface="Arial" panose="020B0604020202020204" pitchFamily="34" charset="0"/>
              <a:buChar char="•"/>
            </a:pPr>
            <a:r>
              <a:rPr lang="en-US" sz="1400" dirty="0" smtClean="0">
                <a:solidFill>
                  <a:schemeClr val="accent5">
                    <a:lumMod val="50000"/>
                  </a:schemeClr>
                </a:solidFill>
              </a:rPr>
              <a:t>Warsaw's </a:t>
            </a:r>
            <a:r>
              <a:rPr lang="en-US" sz="1400" dirty="0">
                <a:solidFill>
                  <a:schemeClr val="accent5">
                    <a:lumMod val="50000"/>
                  </a:schemeClr>
                </a:solidFill>
              </a:rPr>
              <a:t>weekend farmer's market was the inspiration behind the inception of SOD. </a:t>
            </a:r>
            <a:endParaRPr lang="en-US" sz="1400" dirty="0" smtClean="0">
              <a:solidFill>
                <a:schemeClr val="accent5">
                  <a:lumMod val="50000"/>
                </a:schemeClr>
              </a:solidFill>
            </a:endParaRPr>
          </a:p>
          <a:p>
            <a:pPr marL="742950" lvl="1" indent="-285750">
              <a:buFont typeface="Wingdings" panose="05000000000000000000" pitchFamily="2" charset="2"/>
              <a:buChar char="Ø"/>
            </a:pPr>
            <a:r>
              <a:rPr lang="en-US" sz="1400" dirty="0" smtClean="0">
                <a:solidFill>
                  <a:schemeClr val="accent5">
                    <a:lumMod val="50000"/>
                  </a:schemeClr>
                </a:solidFill>
              </a:rPr>
              <a:t>There </a:t>
            </a:r>
            <a:r>
              <a:rPr lang="en-US" sz="1400" dirty="0">
                <a:solidFill>
                  <a:schemeClr val="accent5">
                    <a:lumMod val="50000"/>
                  </a:schemeClr>
                </a:solidFill>
              </a:rPr>
              <a:t>are many small and local vendors whose business is limited to fewer customers</a:t>
            </a:r>
            <a:r>
              <a:rPr lang="en-US" sz="1400" dirty="0" smtClean="0">
                <a:solidFill>
                  <a:schemeClr val="accent5">
                    <a:lumMod val="50000"/>
                  </a:schemeClr>
                </a:solidFill>
              </a:rPr>
              <a:t>.</a:t>
            </a:r>
          </a:p>
          <a:p>
            <a:pPr marL="742950" lvl="1" indent="-285750">
              <a:buFont typeface="Wingdings" panose="05000000000000000000" pitchFamily="2" charset="2"/>
              <a:buChar char="Ø"/>
            </a:pPr>
            <a:r>
              <a:rPr lang="en-US" sz="1400" dirty="0" smtClean="0">
                <a:solidFill>
                  <a:schemeClr val="accent5">
                    <a:lumMod val="50000"/>
                  </a:schemeClr>
                </a:solidFill>
              </a:rPr>
              <a:t>The products were very good yet only few customers were there.</a:t>
            </a:r>
          </a:p>
          <a:p>
            <a:pPr marL="742950" lvl="1" indent="-285750">
              <a:buFont typeface="Wingdings" panose="05000000000000000000" pitchFamily="2" charset="2"/>
              <a:buChar char="Ø"/>
            </a:pPr>
            <a:r>
              <a:rPr lang="en-US" sz="1400" dirty="0" smtClean="0">
                <a:solidFill>
                  <a:schemeClr val="accent5">
                    <a:lumMod val="50000"/>
                  </a:schemeClr>
                </a:solidFill>
              </a:rPr>
              <a:t>Family owned business has potential to grow as everyone in the town knows everyone else.</a:t>
            </a:r>
          </a:p>
          <a:p>
            <a:pPr marL="742950" lvl="1" indent="-285750">
              <a:buFont typeface="Wingdings" panose="05000000000000000000" pitchFamily="2" charset="2"/>
              <a:buChar char="Ø"/>
            </a:pPr>
            <a:r>
              <a:rPr lang="en-US" sz="1400" dirty="0" smtClean="0">
                <a:solidFill>
                  <a:schemeClr val="accent5">
                    <a:lumMod val="50000"/>
                  </a:schemeClr>
                </a:solidFill>
              </a:rPr>
              <a:t>Trust between the customers and vendors are already existing.  </a:t>
            </a:r>
          </a:p>
          <a:p>
            <a:pPr marL="285750" indent="-285750">
              <a:buFont typeface="Arial" panose="020B0604020202020204" pitchFamily="34" charset="0"/>
              <a:buChar char="•"/>
            </a:pPr>
            <a:r>
              <a:rPr lang="en-US" sz="1400" dirty="0" smtClean="0">
                <a:solidFill>
                  <a:schemeClr val="accent5">
                    <a:lumMod val="50000"/>
                  </a:schemeClr>
                </a:solidFill>
              </a:rPr>
              <a:t>SOD </a:t>
            </a:r>
            <a:r>
              <a:rPr lang="en-US" sz="1400" dirty="0">
                <a:solidFill>
                  <a:schemeClr val="accent5">
                    <a:lumMod val="50000"/>
                  </a:schemeClr>
                </a:solidFill>
              </a:rPr>
              <a:t>will give all the vendors/ sellers/ service providers a common platform to expand their business. </a:t>
            </a:r>
            <a:endParaRPr lang="en-US" sz="1400" dirty="0" smtClean="0">
              <a:solidFill>
                <a:schemeClr val="accent5">
                  <a:lumMod val="50000"/>
                </a:schemeClr>
              </a:solidFill>
            </a:endParaRPr>
          </a:p>
          <a:p>
            <a:pPr marL="285750" indent="-285750">
              <a:buFont typeface="Arial" panose="020B0604020202020204" pitchFamily="34" charset="0"/>
              <a:buChar char="•"/>
            </a:pPr>
            <a:r>
              <a:rPr lang="en-US" sz="1400" dirty="0" smtClean="0">
                <a:solidFill>
                  <a:schemeClr val="accent5">
                    <a:lumMod val="50000"/>
                  </a:schemeClr>
                </a:solidFill>
              </a:rPr>
              <a:t>Initial prototype was built and shared with the vendors by Feb 2019.</a:t>
            </a:r>
            <a:endParaRPr lang="en-US" sz="1400" dirty="0">
              <a:solidFill>
                <a:schemeClr val="accent5">
                  <a:lumMod val="50000"/>
                </a:schemeClr>
              </a:solidFill>
            </a:endParaRPr>
          </a:p>
        </p:txBody>
      </p:sp>
      <p:sp>
        <p:nvSpPr>
          <p:cNvPr id="16" name="Rounded Rectangle 15"/>
          <p:cNvSpPr/>
          <p:nvPr/>
        </p:nvSpPr>
        <p:spPr>
          <a:xfrm>
            <a:off x="152400" y="2514600"/>
            <a:ext cx="1828800" cy="304800"/>
          </a:xfrm>
          <a:prstGeom prst="roundRect">
            <a:avLst/>
          </a:prstGeom>
          <a:solidFill>
            <a:schemeClr val="accent1">
              <a:lumMod val="20000"/>
              <a:lumOff val="8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Franklin Gothic Medium" panose="020B0603020102020204" pitchFamily="34" charset="0"/>
              </a:rPr>
              <a:t>HISTORY</a:t>
            </a:r>
            <a:endParaRPr lang="en-US" sz="1400" dirty="0">
              <a:solidFill>
                <a:sysClr val="windowText" lastClr="000000"/>
              </a:solidFill>
              <a:latin typeface="Franklin Gothic Medium" panose="020B0603020102020204" pitchFamily="34" charset="0"/>
            </a:endParaRPr>
          </a:p>
        </p:txBody>
      </p:sp>
      <p:pic>
        <p:nvPicPr>
          <p:cNvPr id="16386" name="Picture 2" descr="Image result for history ic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1600" y="327660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23448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CONCLUSION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TextBox 5"/>
          <p:cNvSpPr txBox="1"/>
          <p:nvPr/>
        </p:nvSpPr>
        <p:spPr>
          <a:xfrm>
            <a:off x="152400" y="1143000"/>
            <a:ext cx="8153400"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Serve on Door will provide an opportunity for all the local vendors and sellers from Kosciusko Country to advertise their business and lure more customers.</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system is robust and highly scalable.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e-commerce website is available via the internet and anyone can access it at their leisure.</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Special customers like our loved elderly population, physically challenged people, and busy personals can opt for a easy solution to make their life easy.</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The implementation and maintenance cost of the system is very low.</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Everything is on cloud which gives the company high scalability, accessibility, integrity and reliability.</a:t>
            </a:r>
          </a:p>
          <a:p>
            <a:pPr marL="285750" indent="-285750">
              <a:buFont typeface="Arial" panose="020B0604020202020204" pitchFamily="34" charset="0"/>
              <a:buChar char="•"/>
            </a:pPr>
            <a:r>
              <a:rPr lang="en-US" sz="1400" dirty="0" smtClean="0">
                <a:solidFill>
                  <a:srgbClr val="7030A0"/>
                </a:solidFill>
                <a:latin typeface="Baskerville Old Face" panose="02020602080505020303" pitchFamily="18" charset="0"/>
              </a:rPr>
              <a:t>All the information is encrypted and secure.</a:t>
            </a:r>
          </a:p>
        </p:txBody>
      </p:sp>
      <p:sp>
        <p:nvSpPr>
          <p:cNvPr id="7" name="TextBox 6"/>
          <p:cNvSpPr txBox="1"/>
          <p:nvPr/>
        </p:nvSpPr>
        <p:spPr>
          <a:xfrm>
            <a:off x="2980476" y="3886200"/>
            <a:ext cx="2497248" cy="1477328"/>
          </a:xfrm>
          <a:prstGeom prst="rect">
            <a:avLst/>
          </a:prstGeom>
          <a:noFill/>
        </p:spPr>
        <p:txBody>
          <a:bodyPr wrap="square" rtlCol="0">
            <a:spAutoFit/>
          </a:bodyPr>
          <a:lstStyle/>
          <a:p>
            <a:pPr algn="ctr"/>
            <a:r>
              <a:rPr lang="en-US" b="1" dirty="0" smtClean="0">
                <a:solidFill>
                  <a:srgbClr val="00B050"/>
                </a:solidFill>
              </a:rPr>
              <a:t>“Serve on door is a family owned company created to make your life easy by serving you when you want.”</a:t>
            </a:r>
            <a:endParaRPr lang="en-US" b="1" dirty="0">
              <a:solidFill>
                <a:srgbClr val="00B050"/>
              </a:solidFill>
            </a:endParaRPr>
          </a:p>
        </p:txBody>
      </p:sp>
      <p:sp>
        <p:nvSpPr>
          <p:cNvPr id="8" name="TextBox 7"/>
          <p:cNvSpPr txBox="1"/>
          <p:nvPr/>
        </p:nvSpPr>
        <p:spPr>
          <a:xfrm>
            <a:off x="381000" y="6248400"/>
            <a:ext cx="5319085" cy="369332"/>
          </a:xfrm>
          <a:prstGeom prst="rect">
            <a:avLst/>
          </a:prstGeom>
          <a:noFill/>
        </p:spPr>
        <p:txBody>
          <a:bodyPr wrap="none" rtlCol="0">
            <a:spAutoFit/>
          </a:bodyPr>
          <a:lstStyle/>
          <a:p>
            <a:r>
              <a:rPr lang="en-US" dirty="0" smtClean="0"/>
              <a:t>Remember, </a:t>
            </a:r>
            <a:r>
              <a:rPr lang="en-US" dirty="0" smtClean="0">
                <a:solidFill>
                  <a:srgbClr val="FF0000"/>
                </a:solidFill>
                <a:latin typeface="Bodoni MT Black" panose="02070A03080606020203" pitchFamily="18" charset="0"/>
              </a:rPr>
              <a:t>WE ARE HERE TO SERVE YOU !</a:t>
            </a:r>
            <a:endParaRPr lang="en-US" dirty="0">
              <a:solidFill>
                <a:srgbClr val="FF0000"/>
              </a:solidFill>
              <a:latin typeface="Bodoni MT Black" panose="02070A03080606020203" pitchFamily="18" charset="0"/>
            </a:endParaRPr>
          </a:p>
        </p:txBody>
      </p:sp>
    </p:spTree>
    <p:extLst>
      <p:ext uri="{BB962C8B-B14F-4D97-AF65-F5344CB8AC3E}">
        <p14:creationId xmlns="" xmlns:p14="http://schemas.microsoft.com/office/powerpoint/2010/main" val="8061617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REFERENCES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2" name="Rectangle 1"/>
          <p:cNvSpPr/>
          <p:nvPr/>
        </p:nvSpPr>
        <p:spPr>
          <a:xfrm>
            <a:off x="0" y="914400"/>
            <a:ext cx="9144000" cy="4154984"/>
          </a:xfrm>
          <a:prstGeom prst="rect">
            <a:avLst/>
          </a:prstGeom>
        </p:spPr>
        <p:txBody>
          <a:bodyPr wrap="square">
            <a:spAutoFit/>
          </a:bodyPr>
          <a:lstStyle/>
          <a:p>
            <a:pPr marL="171450" indent="-171450">
              <a:buFont typeface="Arial" panose="020B0604020202020204" pitchFamily="34" charset="0"/>
              <a:buChar char="•"/>
            </a:pPr>
            <a:r>
              <a:rPr lang="en-US" sz="1200" dirty="0"/>
              <a:t>https://thenextweb.com/creativity/2015/04/27/user-testing-explained/</a:t>
            </a:r>
          </a:p>
          <a:p>
            <a:pPr marL="171450" indent="-171450">
              <a:buFont typeface="Arial" panose="020B0604020202020204" pitchFamily="34" charset="0"/>
              <a:buChar char="•"/>
            </a:pPr>
            <a:r>
              <a:rPr lang="en-US" sz="1200" dirty="0"/>
              <a:t>https://www.licor.com/env/products/eddy_covariance/support.html</a:t>
            </a:r>
          </a:p>
          <a:p>
            <a:pPr marL="171450" indent="-171450">
              <a:buFont typeface="Arial" panose="020B0604020202020204" pitchFamily="34" charset="0"/>
              <a:buChar char="•"/>
            </a:pPr>
            <a:r>
              <a:rPr lang="en-US" sz="1200" dirty="0"/>
              <a:t>https://www.iconexperience.com/o_collection/icons/?icon=folder_document</a:t>
            </a:r>
          </a:p>
          <a:p>
            <a:pPr marL="171450" indent="-171450">
              <a:buFont typeface="Arial" panose="020B0604020202020204" pitchFamily="34" charset="0"/>
              <a:buChar char="•"/>
            </a:pPr>
            <a:r>
              <a:rPr lang="en-US" sz="1200" dirty="0" smtClean="0"/>
              <a:t>https</a:t>
            </a:r>
            <a:r>
              <a:rPr lang="en-US" sz="1200" dirty="0"/>
              <a:t>://www.softwaretestingmaterial.com/software-architecture/</a:t>
            </a:r>
          </a:p>
          <a:p>
            <a:pPr marL="171450" indent="-171450">
              <a:buFont typeface="Arial" panose="020B0604020202020204" pitchFamily="34" charset="0"/>
              <a:buChar char="•"/>
            </a:pPr>
            <a:r>
              <a:rPr lang="en-US" sz="1200" dirty="0"/>
              <a:t>https://www.tourismsoutheast.com/services-and-support/skills-and-training/training-options.html</a:t>
            </a:r>
          </a:p>
          <a:p>
            <a:pPr marL="171450" indent="-171450">
              <a:buFont typeface="Arial" panose="020B0604020202020204" pitchFamily="34" charset="0"/>
              <a:buChar char="•"/>
            </a:pPr>
            <a:r>
              <a:rPr lang="en-US" sz="1200" dirty="0"/>
              <a:t>https://www.stenhousemuirfc.com/2018/06/20/office-technical-issues/</a:t>
            </a:r>
          </a:p>
          <a:p>
            <a:pPr marL="171450" indent="-171450">
              <a:buFont typeface="Arial" panose="020B0604020202020204" pitchFamily="34" charset="0"/>
              <a:buChar char="•"/>
            </a:pPr>
            <a:r>
              <a:rPr lang="en-US" sz="1200" dirty="0"/>
              <a:t>https://www.numinix.com/shop-by-ecommerce-platforms-zen-cart-installs-upgrades-c-179_250_360/zen-cart-upgrade-sv-781</a:t>
            </a:r>
          </a:p>
          <a:p>
            <a:pPr marL="171450" indent="-171450">
              <a:buFont typeface="Arial" panose="020B0604020202020204" pitchFamily="34" charset="0"/>
              <a:buChar char="•"/>
            </a:pPr>
            <a:r>
              <a:rPr lang="en-US" sz="1200" dirty="0"/>
              <a:t>http://www.pack2go-europe.com/en/operational-standards/auf/</a:t>
            </a:r>
          </a:p>
          <a:p>
            <a:pPr marL="171450" indent="-171450">
              <a:buFont typeface="Arial" panose="020B0604020202020204" pitchFamily="34" charset="0"/>
              <a:buChar char="•"/>
            </a:pPr>
            <a:r>
              <a:rPr lang="en-US" sz="1200" dirty="0"/>
              <a:t>http://www.buyhome-turkey.com/technical-services/</a:t>
            </a:r>
          </a:p>
          <a:p>
            <a:pPr marL="171450" indent="-171450">
              <a:buFont typeface="Arial" panose="020B0604020202020204" pitchFamily="34" charset="0"/>
              <a:buChar char="•"/>
            </a:pPr>
            <a:r>
              <a:rPr lang="en-US" sz="1200" dirty="0"/>
              <a:t>https://play.google.com/store/apps/details?id=com.google.android.deskclock&amp;hl=en_US</a:t>
            </a:r>
          </a:p>
          <a:p>
            <a:pPr marL="171450" indent="-171450">
              <a:buFont typeface="Arial" panose="020B0604020202020204" pitchFamily="34" charset="0"/>
              <a:buChar char="•"/>
            </a:pPr>
            <a:r>
              <a:rPr lang="en-US" sz="1200" dirty="0"/>
              <a:t>https://www.iconexperience.com/v_collection/icons/?icon=element_into_input</a:t>
            </a:r>
          </a:p>
          <a:p>
            <a:pPr marL="171450" indent="-171450">
              <a:buFont typeface="Arial" panose="020B0604020202020204" pitchFamily="34" charset="0"/>
              <a:buChar char="•"/>
            </a:pPr>
            <a:r>
              <a:rPr lang="en-US" sz="1200" dirty="0"/>
              <a:t>https://www.iconexperience.com/v_collection/icons/?icon=element_next</a:t>
            </a:r>
          </a:p>
          <a:p>
            <a:pPr marL="171450" indent="-171450">
              <a:buFont typeface="Arial" panose="020B0604020202020204" pitchFamily="34" charset="0"/>
              <a:buChar char="•"/>
            </a:pPr>
            <a:r>
              <a:rPr lang="en-US" sz="1200" dirty="0"/>
              <a:t>https://www.iconexperience.com/v_collection/icons/?icon=atom</a:t>
            </a:r>
          </a:p>
          <a:p>
            <a:pPr marL="171450" indent="-171450">
              <a:buFont typeface="Arial" panose="020B0604020202020204" pitchFamily="34" charset="0"/>
              <a:buChar char="•"/>
            </a:pPr>
            <a:r>
              <a:rPr lang="en-US" sz="1200" dirty="0"/>
              <a:t>https://www.iconexperience.com/v_collection/icons/?icon=control_panel</a:t>
            </a:r>
          </a:p>
          <a:p>
            <a:pPr marL="171450" indent="-171450">
              <a:buFont typeface="Arial" panose="020B0604020202020204" pitchFamily="34" charset="0"/>
              <a:buChar char="•"/>
            </a:pPr>
            <a:r>
              <a:rPr lang="en-US" sz="1200" dirty="0"/>
              <a:t>https://www.iconexperience.com/v_collection/icons/?icon=window_oscillograph</a:t>
            </a:r>
          </a:p>
          <a:p>
            <a:pPr marL="171450" indent="-171450">
              <a:buFont typeface="Arial" panose="020B0604020202020204" pitchFamily="34" charset="0"/>
              <a:buChar char="•"/>
            </a:pPr>
            <a:r>
              <a:rPr lang="en-US" sz="1200" dirty="0"/>
              <a:t>https://icons8.com/icons/set/history</a:t>
            </a:r>
          </a:p>
          <a:p>
            <a:pPr marL="171450" indent="-171450">
              <a:buFont typeface="Arial" panose="020B0604020202020204" pitchFamily="34" charset="0"/>
              <a:buChar char="•"/>
            </a:pPr>
            <a:r>
              <a:rPr lang="en-US" sz="1200" dirty="0"/>
              <a:t>https://www.flaticon.com/free-icon/problem_1066371</a:t>
            </a:r>
          </a:p>
          <a:p>
            <a:pPr marL="171450" indent="-171450">
              <a:buFont typeface="Arial" panose="020B0604020202020204" pitchFamily="34" charset="0"/>
              <a:buChar char="•"/>
            </a:pPr>
            <a:r>
              <a:rPr lang="en-US" sz="1200" dirty="0"/>
              <a:t>https://pngimage.net/vendor-icon-png-3/</a:t>
            </a:r>
          </a:p>
          <a:p>
            <a:pPr marL="171450" indent="-171450">
              <a:buFont typeface="Arial" panose="020B0604020202020204" pitchFamily="34" charset="0"/>
              <a:buChar char="•"/>
            </a:pPr>
            <a:r>
              <a:rPr lang="en-US" sz="1200" dirty="0"/>
              <a:t>https://pngtree.com/free-icon/vendor_822884</a:t>
            </a:r>
          </a:p>
          <a:p>
            <a:pPr marL="171450" indent="-171450">
              <a:buFont typeface="Arial" panose="020B0604020202020204" pitchFamily="34" charset="0"/>
              <a:buChar char="•"/>
            </a:pPr>
            <a:r>
              <a:rPr lang="en-US" sz="1200" dirty="0"/>
              <a:t>https://www.shareicon.net/tag/customers</a:t>
            </a:r>
          </a:p>
          <a:p>
            <a:pPr marL="171450" indent="-171450">
              <a:buFont typeface="Arial" panose="020B0604020202020204" pitchFamily="34" charset="0"/>
              <a:buChar char="•"/>
            </a:pPr>
            <a:r>
              <a:rPr lang="en-US" sz="1200" dirty="0"/>
              <a:t>http://www.iconarchive.com/show/free-large-boss-icons-by-aha-soft/Admin-icon.html</a:t>
            </a:r>
          </a:p>
          <a:p>
            <a:pPr marL="171450" indent="-171450">
              <a:buFont typeface="Arial" panose="020B0604020202020204" pitchFamily="34" charset="0"/>
              <a:buChar char="•"/>
            </a:pPr>
            <a:r>
              <a:rPr lang="en-US" sz="1200" dirty="0"/>
              <a:t>https://www.cleanstartbc.ca/icon-requirements/</a:t>
            </a:r>
          </a:p>
        </p:txBody>
      </p:sp>
    </p:spTree>
    <p:extLst>
      <p:ext uri="{BB962C8B-B14F-4D97-AF65-F5344CB8AC3E}">
        <p14:creationId xmlns="" xmlns:p14="http://schemas.microsoft.com/office/powerpoint/2010/main" val="1425507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descr="Image result for thank you ultra hd"/>
          <p:cNvSpPr>
            <a:spLocks noChangeAspect="1" noChangeArrowheads="1"/>
          </p:cNvSpPr>
          <p:nvPr/>
        </p:nvSpPr>
        <p:spPr bwMode="auto">
          <a:xfrm>
            <a:off x="155575" y="-884238"/>
            <a:ext cx="2466975" cy="184785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thank you ultra hd"/>
          <p:cNvSpPr>
            <a:spLocks noChangeAspect="1" noChangeArrowheads="1"/>
          </p:cNvSpPr>
          <p:nvPr/>
        </p:nvSpPr>
        <p:spPr bwMode="auto">
          <a:xfrm>
            <a:off x="307975" y="-731838"/>
            <a:ext cx="2466975" cy="184785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4" name="Picture 6" descr="Image result for thank you ultra h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116013"/>
            <a:ext cx="9144000" cy="4762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60084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BUSINESS PROBLEMS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AutoShape 2" descr="Image result for PROBLEMS ICON"/>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4" descr="Image result for PROBLEMS ICON"/>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PROBLEMS ICON"/>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7415"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38456" y="4726106"/>
            <a:ext cx="1950629" cy="19050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12700" y="1144368"/>
            <a:ext cx="450107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Local business is not performing to its full potential.</a:t>
            </a:r>
            <a:endParaRPr lang="en-US" dirty="0"/>
          </a:p>
        </p:txBody>
      </p:sp>
      <p:sp>
        <p:nvSpPr>
          <p:cNvPr id="11" name="TextBox 10"/>
          <p:cNvSpPr txBox="1"/>
          <p:nvPr/>
        </p:nvSpPr>
        <p:spPr>
          <a:xfrm>
            <a:off x="12700" y="1812667"/>
            <a:ext cx="39497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7030A0"/>
                </a:solidFill>
              </a:rPr>
              <a:t>Local vendors find it tough to lure maximum potential customers.</a:t>
            </a:r>
            <a:endParaRPr lang="en-US" dirty="0">
              <a:solidFill>
                <a:srgbClr val="7030A0"/>
              </a:solidFill>
            </a:endParaRPr>
          </a:p>
        </p:txBody>
      </p:sp>
      <p:sp>
        <p:nvSpPr>
          <p:cNvPr id="10" name="TextBox 9"/>
          <p:cNvSpPr txBox="1"/>
          <p:nvPr/>
        </p:nvSpPr>
        <p:spPr>
          <a:xfrm>
            <a:off x="-12700" y="3386265"/>
            <a:ext cx="39497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Customers don’t have a place to check and search for all vendors.</a:t>
            </a:r>
          </a:p>
        </p:txBody>
      </p:sp>
      <p:sp>
        <p:nvSpPr>
          <p:cNvPr id="12" name="TextBox 11"/>
          <p:cNvSpPr txBox="1"/>
          <p:nvPr/>
        </p:nvSpPr>
        <p:spPr>
          <a:xfrm>
            <a:off x="-12700" y="2542232"/>
            <a:ext cx="39370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6">
                    <a:lumMod val="50000"/>
                  </a:schemeClr>
                </a:solidFill>
              </a:rPr>
              <a:t>Trust on unknown vendors and suppliers.</a:t>
            </a:r>
            <a:endParaRPr lang="en-US" dirty="0">
              <a:solidFill>
                <a:schemeClr val="accent6">
                  <a:lumMod val="50000"/>
                </a:schemeClr>
              </a:solidFill>
            </a:endParaRPr>
          </a:p>
        </p:txBody>
      </p:sp>
      <p:sp>
        <p:nvSpPr>
          <p:cNvPr id="14" name="TextBox 13"/>
          <p:cNvSpPr txBox="1"/>
          <p:nvPr/>
        </p:nvSpPr>
        <p:spPr>
          <a:xfrm>
            <a:off x="5029200" y="3801744"/>
            <a:ext cx="362984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rPr>
              <a:t>Transport facilities to nearby major airports, destinations, and bus stations..</a:t>
            </a:r>
            <a:endParaRPr lang="en-US" dirty="0">
              <a:solidFill>
                <a:schemeClr val="accent3">
                  <a:lumMod val="50000"/>
                </a:schemeClr>
              </a:solidFill>
            </a:endParaRPr>
          </a:p>
        </p:txBody>
      </p:sp>
      <p:sp>
        <p:nvSpPr>
          <p:cNvPr id="16" name="TextBox 15"/>
          <p:cNvSpPr txBox="1"/>
          <p:nvPr/>
        </p:nvSpPr>
        <p:spPr>
          <a:xfrm>
            <a:off x="5029200" y="1124634"/>
            <a:ext cx="3670299"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1">
                    <a:lumMod val="75000"/>
                  </a:schemeClr>
                </a:solidFill>
              </a:rPr>
              <a:t>No online grocery deliver system.</a:t>
            </a:r>
            <a:endParaRPr lang="en-US" dirty="0">
              <a:solidFill>
                <a:schemeClr val="accent1">
                  <a:lumMod val="75000"/>
                </a:schemeClr>
              </a:solidFill>
            </a:endParaRPr>
          </a:p>
        </p:txBody>
      </p:sp>
      <p:sp>
        <p:nvSpPr>
          <p:cNvPr id="17" name="TextBox 16"/>
          <p:cNvSpPr txBox="1"/>
          <p:nvPr/>
        </p:nvSpPr>
        <p:spPr>
          <a:xfrm>
            <a:off x="5029200" y="2065635"/>
            <a:ext cx="317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 quick and on-demand service providers for household chores.</a:t>
            </a:r>
            <a:endParaRPr lang="en-US" dirty="0"/>
          </a:p>
        </p:txBody>
      </p:sp>
      <p:sp>
        <p:nvSpPr>
          <p:cNvPr id="18" name="TextBox 17"/>
          <p:cNvSpPr txBox="1"/>
          <p:nvPr/>
        </p:nvSpPr>
        <p:spPr>
          <a:xfrm>
            <a:off x="5029200" y="3063100"/>
            <a:ext cx="2971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Labor and time required to maintain house.</a:t>
            </a:r>
            <a:endParaRPr lang="en-US" dirty="0"/>
          </a:p>
        </p:txBody>
      </p:sp>
      <p:sp>
        <p:nvSpPr>
          <p:cNvPr id="19" name="TextBox 18"/>
          <p:cNvSpPr txBox="1"/>
          <p:nvPr/>
        </p:nvSpPr>
        <p:spPr>
          <a:xfrm>
            <a:off x="12700" y="4043718"/>
            <a:ext cx="2971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2">
                    <a:lumMod val="75000"/>
                  </a:schemeClr>
                </a:solidFill>
              </a:rPr>
              <a:t>Vehicle repair at any hour of clock.</a:t>
            </a:r>
            <a:endParaRPr lang="en-US" dirty="0">
              <a:solidFill>
                <a:schemeClr val="accent2">
                  <a:lumMod val="75000"/>
                </a:schemeClr>
              </a:solidFill>
            </a:endParaRPr>
          </a:p>
        </p:txBody>
      </p:sp>
      <p:sp>
        <p:nvSpPr>
          <p:cNvPr id="20" name="TextBox 19"/>
          <p:cNvSpPr txBox="1"/>
          <p:nvPr/>
        </p:nvSpPr>
        <p:spPr>
          <a:xfrm>
            <a:off x="5029200" y="1628001"/>
            <a:ext cx="2262029"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2">
                    <a:lumMod val="75000"/>
                  </a:schemeClr>
                </a:solidFill>
              </a:rPr>
              <a:t>Expensive services.</a:t>
            </a:r>
            <a:endParaRPr lang="en-US" dirty="0">
              <a:solidFill>
                <a:schemeClr val="accent2">
                  <a:lumMod val="75000"/>
                </a:schemeClr>
              </a:solidFill>
            </a:endParaRPr>
          </a:p>
        </p:txBody>
      </p:sp>
      <p:sp>
        <p:nvSpPr>
          <p:cNvPr id="17411" name="Rectangle 17410"/>
          <p:cNvSpPr/>
          <p:nvPr/>
        </p:nvSpPr>
        <p:spPr>
          <a:xfrm>
            <a:off x="-22766" y="4801443"/>
            <a:ext cx="3451765" cy="1754326"/>
          </a:xfrm>
          <a:prstGeom prst="rect">
            <a:avLst/>
          </a:prstGeom>
        </p:spPr>
        <p:txBody>
          <a:bodyPr wrap="square">
            <a:spAutoFit/>
          </a:bodyPr>
          <a:lstStyle/>
          <a:p>
            <a:pPr marL="285750" lvl="0" indent="-285750">
              <a:buFont typeface="Arial" panose="020B0604020202020204" pitchFamily="34" charset="0"/>
              <a:buChar char="•"/>
            </a:pPr>
            <a:r>
              <a:rPr lang="en-US" dirty="0" smtClean="0">
                <a:solidFill>
                  <a:schemeClr val="bg2">
                    <a:lumMod val="25000"/>
                  </a:schemeClr>
                </a:solidFill>
              </a:rPr>
              <a:t>Special </a:t>
            </a:r>
            <a:r>
              <a:rPr lang="en-US" dirty="0">
                <a:solidFill>
                  <a:schemeClr val="bg2">
                    <a:lumMod val="25000"/>
                  </a:schemeClr>
                </a:solidFill>
              </a:rPr>
              <a:t>people like elders, physically-challenged, or busy personals can benefit from SOD, as they can get easy and quick service by few clicks on www.serveondoor.com.</a:t>
            </a:r>
          </a:p>
        </p:txBody>
      </p:sp>
    </p:spTree>
    <p:extLst>
      <p:ext uri="{BB962C8B-B14F-4D97-AF65-F5344CB8AC3E}">
        <p14:creationId xmlns="" xmlns:p14="http://schemas.microsoft.com/office/powerpoint/2010/main" val="1667737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01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PROPOSED SOLUTION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01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pic>
        <p:nvPicPr>
          <p:cNvPr id="7" name="Picture 6"/>
          <p:cNvPicPr/>
          <p:nvPr/>
        </p:nvPicPr>
        <p:blipFill>
          <a:blip r:embed="rId3" cstate="print"/>
          <a:stretch>
            <a:fillRect/>
          </a:stretch>
        </p:blipFill>
        <p:spPr>
          <a:xfrm>
            <a:off x="1752600" y="2324100"/>
            <a:ext cx="2286000" cy="2057400"/>
          </a:xfrm>
          <a:prstGeom prst="rect">
            <a:avLst/>
          </a:prstGeom>
        </p:spPr>
      </p:pic>
      <p:pic>
        <p:nvPicPr>
          <p:cNvPr id="19458" name="Picture 2" descr="Image result for vendor icon"/>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5746796" y="1060450"/>
            <a:ext cx="800099" cy="8001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9" name="Group 8"/>
          <p:cNvGrpSpPr/>
          <p:nvPr/>
        </p:nvGrpSpPr>
        <p:grpSpPr>
          <a:xfrm>
            <a:off x="195978" y="2234168"/>
            <a:ext cx="951479" cy="1055132"/>
            <a:chOff x="1054100" y="2451100"/>
            <a:chExt cx="951479" cy="1055132"/>
          </a:xfrm>
        </p:grpSpPr>
        <p:pic>
          <p:nvPicPr>
            <p:cNvPr id="19460" name="Picture 4" descr="Image result for vendor icon"/>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86937" y="2451100"/>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1054100" y="3136900"/>
              <a:ext cx="951479" cy="369332"/>
            </a:xfrm>
            <a:prstGeom prst="rect">
              <a:avLst/>
            </a:prstGeom>
            <a:noFill/>
          </p:spPr>
          <p:txBody>
            <a:bodyPr wrap="none" rtlCol="0">
              <a:spAutoFit/>
            </a:bodyPr>
            <a:lstStyle/>
            <a:p>
              <a:r>
                <a:rPr lang="en-US" dirty="0" smtClean="0"/>
                <a:t>Vendors</a:t>
              </a:r>
              <a:endParaRPr lang="en-US" dirty="0"/>
            </a:p>
          </p:txBody>
        </p:sp>
      </p:grpSp>
      <p:grpSp>
        <p:nvGrpSpPr>
          <p:cNvPr id="10" name="Group 9"/>
          <p:cNvGrpSpPr/>
          <p:nvPr/>
        </p:nvGrpSpPr>
        <p:grpSpPr>
          <a:xfrm>
            <a:off x="82037" y="3524596"/>
            <a:ext cx="1179362" cy="916458"/>
            <a:chOff x="1042269" y="3993638"/>
            <a:chExt cx="1179362" cy="916458"/>
          </a:xfrm>
        </p:grpSpPr>
        <p:pic>
          <p:nvPicPr>
            <p:cNvPr id="19462" name="Picture 6" descr="Image result for customers icon"/>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342257" y="3993638"/>
              <a:ext cx="527561" cy="527561"/>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1042269" y="4540764"/>
              <a:ext cx="1179362" cy="369332"/>
            </a:xfrm>
            <a:prstGeom prst="rect">
              <a:avLst/>
            </a:prstGeom>
            <a:noFill/>
          </p:spPr>
          <p:txBody>
            <a:bodyPr wrap="none" rtlCol="0">
              <a:spAutoFit/>
            </a:bodyPr>
            <a:lstStyle/>
            <a:p>
              <a:r>
                <a:rPr lang="en-US" dirty="0" smtClean="0"/>
                <a:t>Customers</a:t>
              </a:r>
              <a:endParaRPr lang="en-US" dirty="0"/>
            </a:p>
          </p:txBody>
        </p:sp>
      </p:grpSp>
      <p:cxnSp>
        <p:nvCxnSpPr>
          <p:cNvPr id="15" name="Straight Arrow Connector 14"/>
          <p:cNvCxnSpPr>
            <a:stCxn id="19460" idx="3"/>
          </p:cNvCxnSpPr>
          <p:nvPr/>
        </p:nvCxnSpPr>
        <p:spPr>
          <a:xfrm>
            <a:off x="1014615" y="2577068"/>
            <a:ext cx="737985" cy="0"/>
          </a:xfrm>
          <a:prstGeom prst="straightConnector1">
            <a:avLst/>
          </a:prstGeom>
          <a:ln w="57150">
            <a:solidFill>
              <a:schemeClr val="accent1">
                <a:lumMod val="50000"/>
              </a:schemeClr>
            </a:solidFill>
            <a:prstDash val="sysDot"/>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p:nvPr/>
        </p:nvCxnSpPr>
        <p:spPr>
          <a:xfrm>
            <a:off x="1014615" y="3788376"/>
            <a:ext cx="737985" cy="0"/>
          </a:xfrm>
          <a:prstGeom prst="straightConnector1">
            <a:avLst/>
          </a:prstGeom>
          <a:ln w="57150">
            <a:solidFill>
              <a:schemeClr val="accent1">
                <a:lumMod val="50000"/>
              </a:schemeClr>
            </a:solidFill>
            <a:prstDash val="sysDot"/>
            <a:headEnd type="none" w="med" len="med"/>
            <a:tailEnd type="triangle" w="med" len="med"/>
          </a:ln>
        </p:spPr>
        <p:style>
          <a:lnRef idx="1">
            <a:schemeClr val="accent3"/>
          </a:lnRef>
          <a:fillRef idx="0">
            <a:schemeClr val="accent3"/>
          </a:fillRef>
          <a:effectRef idx="0">
            <a:schemeClr val="accent3"/>
          </a:effectRef>
          <a:fontRef idx="minor">
            <a:schemeClr val="tx1"/>
          </a:fontRef>
        </p:style>
      </p:cxnSp>
      <p:pic>
        <p:nvPicPr>
          <p:cNvPr id="19466" name="Picture 10" descr="Image result for administrator icons"/>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2344094" y="5257800"/>
            <a:ext cx="1103012" cy="110301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3" name="Straight Arrow Connector 22"/>
          <p:cNvCxnSpPr>
            <a:stCxn id="7" idx="2"/>
            <a:endCxn id="19466" idx="0"/>
          </p:cNvCxnSpPr>
          <p:nvPr/>
        </p:nvCxnSpPr>
        <p:spPr>
          <a:xfrm>
            <a:off x="2895600" y="4381500"/>
            <a:ext cx="0" cy="876300"/>
          </a:xfrm>
          <a:prstGeom prst="straightConnector1">
            <a:avLst/>
          </a:prstGeom>
          <a:ln w="28575">
            <a:prstDash val="dash"/>
            <a:headEnd type="arrow" w="med" len="med"/>
            <a:tailEnd type="arrow" w="med" len="med"/>
          </a:ln>
        </p:spPr>
        <p:style>
          <a:lnRef idx="1">
            <a:schemeClr val="accent3"/>
          </a:lnRef>
          <a:fillRef idx="0">
            <a:schemeClr val="accent3"/>
          </a:fillRef>
          <a:effectRef idx="0">
            <a:schemeClr val="accent3"/>
          </a:effectRef>
          <a:fontRef idx="minor">
            <a:schemeClr val="tx1"/>
          </a:fontRef>
        </p:style>
      </p:cxnSp>
      <p:pic>
        <p:nvPicPr>
          <p:cNvPr id="19470" name="Picture 14" descr="Image result for grocery icon"/>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746796" y="2109057"/>
            <a:ext cx="810911" cy="810911"/>
          </a:xfrm>
          <a:prstGeom prst="rect">
            <a:avLst/>
          </a:prstGeom>
          <a:noFill/>
          <a:extLst>
            <a:ext uri="{909E8E84-426E-40DD-AFC4-6F175D3DCCD1}">
              <a14:hiddenFill xmlns="" xmlns:a14="http://schemas.microsoft.com/office/drawing/2010/main">
                <a:solidFill>
                  <a:srgbClr val="FFFFFF"/>
                </a:solidFill>
              </a14:hiddenFill>
            </a:ext>
          </a:extLst>
        </p:spPr>
      </p:pic>
      <p:pic>
        <p:nvPicPr>
          <p:cNvPr id="19472" name="Picture 16" descr="Image result for house icon"/>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5787896" y="3104634"/>
            <a:ext cx="804515" cy="655352"/>
          </a:xfrm>
          <a:prstGeom prst="rect">
            <a:avLst/>
          </a:prstGeom>
          <a:noFill/>
          <a:extLst>
            <a:ext uri="{909E8E84-426E-40DD-AFC4-6F175D3DCCD1}">
              <a14:hiddenFill xmlns="" xmlns:a14="http://schemas.microsoft.com/office/drawing/2010/main">
                <a:solidFill>
                  <a:srgbClr val="FFFFFF"/>
                </a:solidFill>
              </a14:hiddenFill>
            </a:ext>
          </a:extLst>
        </p:spPr>
      </p:pic>
      <p:pic>
        <p:nvPicPr>
          <p:cNvPr id="19474" name="Picture 18" descr="Image result for car icon"/>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5642080" y="3788376"/>
            <a:ext cx="1026738" cy="1026738"/>
          </a:xfrm>
          <a:prstGeom prst="rect">
            <a:avLst/>
          </a:prstGeom>
          <a:noFill/>
          <a:extLst>
            <a:ext uri="{909E8E84-426E-40DD-AFC4-6F175D3DCCD1}">
              <a14:hiddenFill xmlns="" xmlns:a14="http://schemas.microsoft.com/office/drawing/2010/main">
                <a:solidFill>
                  <a:srgbClr val="FFFFFF"/>
                </a:solidFill>
              </a14:hiddenFill>
            </a:ext>
          </a:extLst>
        </p:spPr>
      </p:pic>
      <p:pic>
        <p:nvPicPr>
          <p:cNvPr id="19476" name="Picture 20" descr="Image result for cleaning icon"/>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5753192" y="4610100"/>
            <a:ext cx="952500" cy="952500"/>
          </a:xfrm>
          <a:prstGeom prst="rect">
            <a:avLst/>
          </a:prstGeom>
          <a:noFill/>
          <a:extLst>
            <a:ext uri="{909E8E84-426E-40DD-AFC4-6F175D3DCCD1}">
              <a14:hiddenFill xmlns="" xmlns:a14="http://schemas.microsoft.com/office/drawing/2010/main">
                <a:solidFill>
                  <a:srgbClr val="FFFFFF"/>
                </a:solidFill>
              </a14:hiddenFill>
            </a:ext>
          </a:extLst>
        </p:spPr>
      </p:pic>
      <p:pic>
        <p:nvPicPr>
          <p:cNvPr id="19478" name="Picture 22" descr="Image result for repair icon"/>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5699464" y="5638800"/>
            <a:ext cx="892947" cy="89294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6" name="Elbow Connector 25"/>
          <p:cNvCxnSpPr>
            <a:stCxn id="7" idx="3"/>
          </p:cNvCxnSpPr>
          <p:nvPr/>
        </p:nvCxnSpPr>
        <p:spPr>
          <a:xfrm flipV="1">
            <a:off x="4038600" y="1460500"/>
            <a:ext cx="1905000" cy="1892300"/>
          </a:xfrm>
          <a:prstGeom prst="bentConnector3">
            <a:avLst>
              <a:gd name="adj1" fmla="val 2350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7" idx="3"/>
            <a:endCxn id="19470" idx="1"/>
          </p:cNvCxnSpPr>
          <p:nvPr/>
        </p:nvCxnSpPr>
        <p:spPr>
          <a:xfrm flipV="1">
            <a:off x="4038600" y="2514513"/>
            <a:ext cx="1708196" cy="838287"/>
          </a:xfrm>
          <a:prstGeom prst="bentConnector3">
            <a:avLst>
              <a:gd name="adj1" fmla="val 2619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 idx="3"/>
            <a:endCxn id="19472" idx="1"/>
          </p:cNvCxnSpPr>
          <p:nvPr/>
        </p:nvCxnSpPr>
        <p:spPr>
          <a:xfrm>
            <a:off x="4038600" y="3352800"/>
            <a:ext cx="1749296" cy="79510"/>
          </a:xfrm>
          <a:prstGeom prst="bentConnector3">
            <a:avLst>
              <a:gd name="adj1" fmla="val 256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63" name="Straight Arrow Connector 19462"/>
          <p:cNvCxnSpPr>
            <a:stCxn id="7" idx="3"/>
            <a:endCxn id="7" idx="3"/>
          </p:cNvCxnSpPr>
          <p:nvPr/>
        </p:nvCxnSpPr>
        <p:spPr>
          <a:xfrm>
            <a:off x="4038600" y="33528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67" name="Elbow Connector 19466"/>
          <p:cNvCxnSpPr>
            <a:stCxn id="7" idx="3"/>
            <a:endCxn id="19474" idx="1"/>
          </p:cNvCxnSpPr>
          <p:nvPr/>
        </p:nvCxnSpPr>
        <p:spPr>
          <a:xfrm>
            <a:off x="4038600" y="3352800"/>
            <a:ext cx="1603480" cy="948945"/>
          </a:xfrm>
          <a:prstGeom prst="bentConnector3">
            <a:avLst>
              <a:gd name="adj1" fmla="val 278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71" name="Elbow Connector 19470"/>
          <p:cNvCxnSpPr>
            <a:stCxn id="7" idx="3"/>
            <a:endCxn id="19476" idx="1"/>
          </p:cNvCxnSpPr>
          <p:nvPr/>
        </p:nvCxnSpPr>
        <p:spPr>
          <a:xfrm>
            <a:off x="4038600" y="3352800"/>
            <a:ext cx="1714592" cy="1733550"/>
          </a:xfrm>
          <a:prstGeom prst="bentConnector3">
            <a:avLst>
              <a:gd name="adj1" fmla="val 261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75" name="Elbow Connector 19474"/>
          <p:cNvCxnSpPr>
            <a:stCxn id="7" idx="3"/>
            <a:endCxn id="19478" idx="1"/>
          </p:cNvCxnSpPr>
          <p:nvPr/>
        </p:nvCxnSpPr>
        <p:spPr>
          <a:xfrm>
            <a:off x="4038600" y="3352800"/>
            <a:ext cx="1660864" cy="2732474"/>
          </a:xfrm>
          <a:prstGeom prst="bentConnector3">
            <a:avLst>
              <a:gd name="adj1" fmla="val 26917"/>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52600" y="6400800"/>
            <a:ext cx="1981200" cy="369332"/>
          </a:xfrm>
          <a:prstGeom prst="rect">
            <a:avLst/>
          </a:prstGeom>
          <a:noFill/>
        </p:spPr>
        <p:txBody>
          <a:bodyPr wrap="square" rtlCol="0">
            <a:spAutoFit/>
          </a:bodyPr>
          <a:lstStyle/>
          <a:p>
            <a:endParaRPr lang="en-US" dirty="0"/>
          </a:p>
        </p:txBody>
      </p:sp>
      <p:sp>
        <p:nvSpPr>
          <p:cNvPr id="33" name="TextBox 32"/>
          <p:cNvSpPr txBox="1"/>
          <p:nvPr/>
        </p:nvSpPr>
        <p:spPr>
          <a:xfrm>
            <a:off x="2057400" y="6324600"/>
            <a:ext cx="1476238" cy="369332"/>
          </a:xfrm>
          <a:prstGeom prst="rect">
            <a:avLst/>
          </a:prstGeom>
          <a:noFill/>
        </p:spPr>
        <p:txBody>
          <a:bodyPr wrap="none" rtlCol="0">
            <a:spAutoFit/>
          </a:bodyPr>
          <a:lstStyle/>
          <a:p>
            <a:r>
              <a:rPr lang="en-US" dirty="0" smtClean="0"/>
              <a:t>Administrator</a:t>
            </a:r>
            <a:endParaRPr lang="en-US" dirty="0"/>
          </a:p>
        </p:txBody>
      </p:sp>
    </p:spTree>
    <p:extLst>
      <p:ext uri="{BB962C8B-B14F-4D97-AF65-F5344CB8AC3E}">
        <p14:creationId xmlns="" xmlns:p14="http://schemas.microsoft.com/office/powerpoint/2010/main" val="397341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01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PROPOSED SOLUTION</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01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2" name="Rectangle 1"/>
          <p:cNvSpPr/>
          <p:nvPr/>
        </p:nvSpPr>
        <p:spPr>
          <a:xfrm>
            <a:off x="152400" y="1121688"/>
            <a:ext cx="4572000" cy="5355312"/>
          </a:xfrm>
          <a:prstGeom prst="rect">
            <a:avLst/>
          </a:prstGeom>
          <a:effectLst>
            <a:glow rad="139700">
              <a:schemeClr val="accent3">
                <a:satMod val="175000"/>
                <a:alpha val="40000"/>
              </a:schemeClr>
            </a:glow>
          </a:effectLst>
        </p:spPr>
        <p:txBody>
          <a:bodyPr>
            <a:spAutoFit/>
          </a:bodyPr>
          <a:lstStyle/>
          <a:p>
            <a:r>
              <a:rPr lang="en-US" b="1" dirty="0" smtClean="0">
                <a:hlinkClick r:id="rId3"/>
              </a:rPr>
              <a:t>www.serveondoor.com</a:t>
            </a:r>
            <a:endParaRPr lang="en-US" b="1" dirty="0" smtClean="0"/>
          </a:p>
          <a:p>
            <a:endParaRPr lang="en-US" b="1" dirty="0"/>
          </a:p>
          <a:p>
            <a:pPr marL="285750" indent="-285750">
              <a:buFont typeface="Wingdings" panose="05000000000000000000" pitchFamily="2" charset="2"/>
              <a:buChar char="Ø"/>
            </a:pPr>
            <a:r>
              <a:rPr lang="en-US" dirty="0" smtClean="0"/>
              <a:t>SOD </a:t>
            </a:r>
            <a:r>
              <a:rPr lang="en-US" dirty="0"/>
              <a:t>will have multiple options to request for services based on service type which will include grocery delivery, transport request, and household services. </a:t>
            </a:r>
            <a:endParaRPr lang="en-US" dirty="0" smtClean="0"/>
          </a:p>
          <a:p>
            <a:pPr marL="285750" indent="-285750">
              <a:buFont typeface="Wingdings" panose="05000000000000000000" pitchFamily="2" charset="2"/>
              <a:buChar char="Ø"/>
            </a:pPr>
            <a:r>
              <a:rPr lang="en-US" dirty="0" smtClean="0"/>
              <a:t>The </a:t>
            </a:r>
            <a:r>
              <a:rPr lang="en-US" dirty="0"/>
              <a:t>website will also have options to book services for future dates and specific time. </a:t>
            </a:r>
            <a:endParaRPr lang="en-US" dirty="0" smtClean="0"/>
          </a:p>
          <a:p>
            <a:pPr marL="285750" indent="-285750">
              <a:buFont typeface="Wingdings" panose="05000000000000000000" pitchFamily="2" charset="2"/>
              <a:buChar char="Ø"/>
            </a:pPr>
            <a:r>
              <a:rPr lang="en-US" dirty="0" smtClean="0"/>
              <a:t>Unique and singular place from where customers can request for a service.</a:t>
            </a:r>
          </a:p>
          <a:p>
            <a:pPr marL="285750" indent="-285750">
              <a:buFont typeface="Wingdings" panose="05000000000000000000" pitchFamily="2" charset="2"/>
              <a:buChar char="Ø"/>
            </a:pPr>
            <a:r>
              <a:rPr lang="en-US" dirty="0" smtClean="0"/>
              <a:t>Vendors can advertise their products and lure more customers.</a:t>
            </a:r>
          </a:p>
          <a:p>
            <a:pPr marL="285750" indent="-285750">
              <a:buFont typeface="Wingdings" panose="05000000000000000000" pitchFamily="2" charset="2"/>
              <a:buChar char="Ø"/>
            </a:pPr>
            <a:r>
              <a:rPr lang="en-US" dirty="0" smtClean="0"/>
              <a:t>All the vendors are local and trusted.</a:t>
            </a:r>
          </a:p>
          <a:p>
            <a:pPr marL="285750" indent="-285750">
              <a:buFont typeface="Wingdings" panose="05000000000000000000" pitchFamily="2" charset="2"/>
              <a:buChar char="Ø"/>
            </a:pPr>
            <a:r>
              <a:rPr lang="en-US" dirty="0" smtClean="0"/>
              <a:t>Many services are family owned.</a:t>
            </a:r>
          </a:p>
          <a:p>
            <a:pPr marL="285750" indent="-285750">
              <a:buFont typeface="Wingdings" panose="05000000000000000000" pitchFamily="2" charset="2"/>
              <a:buChar char="Ø"/>
            </a:pPr>
            <a:r>
              <a:rPr lang="en-US" dirty="0" smtClean="0"/>
              <a:t>Easy and quick service on door.</a:t>
            </a:r>
          </a:p>
          <a:p>
            <a:pPr marL="285750" indent="-285750">
              <a:buFont typeface="Wingdings" panose="05000000000000000000" pitchFamily="2" charset="2"/>
              <a:buChar char="Ø"/>
            </a:pPr>
            <a:r>
              <a:rPr lang="en-US" dirty="0" smtClean="0"/>
              <a:t>Any vendor can join the company with easy registration process.</a:t>
            </a:r>
          </a:p>
          <a:p>
            <a:pPr marL="285750" indent="-285750">
              <a:buFont typeface="Wingdings" panose="05000000000000000000" pitchFamily="2" charset="2"/>
              <a:buChar char="Ø"/>
            </a:pPr>
            <a:r>
              <a:rPr lang="en-US" dirty="0" smtClean="0"/>
              <a:t>New business opportunity.</a:t>
            </a:r>
          </a:p>
          <a:p>
            <a:pPr marL="285750" indent="-285750">
              <a:buFont typeface="Wingdings" panose="05000000000000000000" pitchFamily="2" charset="2"/>
              <a:buChar char="Ø"/>
            </a:pPr>
            <a:r>
              <a:rPr lang="en-US" dirty="0" smtClean="0"/>
              <a:t>Low cost service.</a:t>
            </a:r>
          </a:p>
        </p:txBody>
      </p:sp>
      <p:sp>
        <p:nvSpPr>
          <p:cNvPr id="6" name="Rectangle 5"/>
          <p:cNvSpPr/>
          <p:nvPr/>
        </p:nvSpPr>
        <p:spPr>
          <a:xfrm>
            <a:off x="4724400" y="990600"/>
            <a:ext cx="4191000" cy="369332"/>
          </a:xfrm>
          <a:prstGeom prst="rect">
            <a:avLst/>
          </a:prstGeom>
          <a:effectLst>
            <a:glow rad="101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b="1" dirty="0" smtClean="0">
                <a:solidFill>
                  <a:srgbClr val="FFFF00"/>
                </a:solidFill>
              </a:rPr>
              <a:t>Business value</a:t>
            </a:r>
            <a:endParaRPr lang="en-US" dirty="0">
              <a:solidFill>
                <a:srgbClr val="FFFF00"/>
              </a:solidFill>
            </a:endParaRPr>
          </a:p>
        </p:txBody>
      </p:sp>
      <p:sp>
        <p:nvSpPr>
          <p:cNvPr id="3" name="TextBox 2"/>
          <p:cNvSpPr txBox="1"/>
          <p:nvPr/>
        </p:nvSpPr>
        <p:spPr>
          <a:xfrm>
            <a:off x="4724400" y="1676400"/>
            <a:ext cx="4191000"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The intention of the business is also to provide services on optimal rates. </a:t>
            </a:r>
            <a:endParaRPr lang="en-US" dirty="0" smtClean="0"/>
          </a:p>
          <a:p>
            <a:pPr marL="285750" indent="-285750">
              <a:buFont typeface="Wingdings" panose="05000000000000000000" pitchFamily="2" charset="2"/>
              <a:buChar char="Ø"/>
            </a:pPr>
            <a:r>
              <a:rPr lang="en-US" dirty="0" smtClean="0"/>
              <a:t>The </a:t>
            </a:r>
            <a:r>
              <a:rPr lang="en-US" dirty="0"/>
              <a:t>business is estimated to bring a 30% rise in the local business sales, plus at least 15% profit to the company for every service request. </a:t>
            </a:r>
            <a:endParaRPr lang="en-US" dirty="0" smtClean="0"/>
          </a:p>
          <a:p>
            <a:pPr marL="285750" indent="-285750">
              <a:buFont typeface="Wingdings" panose="05000000000000000000" pitchFamily="2" charset="2"/>
              <a:buChar char="Ø"/>
            </a:pPr>
            <a:r>
              <a:rPr lang="en-US" dirty="0" smtClean="0"/>
              <a:t>SOD </a:t>
            </a:r>
            <a:r>
              <a:rPr lang="en-US" dirty="0"/>
              <a:t>will also get additional profit by advertisement requested by local vendors and companies to list them in the website. </a:t>
            </a:r>
          </a:p>
        </p:txBody>
      </p:sp>
      <p:sp>
        <p:nvSpPr>
          <p:cNvPr id="8" name="Chevron 7"/>
          <p:cNvSpPr/>
          <p:nvPr/>
        </p:nvSpPr>
        <p:spPr>
          <a:xfrm>
            <a:off x="4419600" y="152400"/>
            <a:ext cx="3048000" cy="609600"/>
          </a:xfrm>
          <a:prstGeom prst="chevron">
            <a:avLst/>
          </a:prstGeom>
          <a:solidFill>
            <a:schemeClr val="accent1">
              <a:lumMod val="60000"/>
              <a:lumOff val="40000"/>
            </a:schemeClr>
          </a:solidFill>
          <a:ln>
            <a:solidFill>
              <a:schemeClr val="accent1">
                <a:lumMod val="60000"/>
                <a:lumOff val="40000"/>
              </a:schemeClr>
            </a:solidFill>
          </a:ln>
          <a:effectLst>
            <a:glow rad="1397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CONTINUE…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spTree>
    <p:extLst>
      <p:ext uri="{BB962C8B-B14F-4D97-AF65-F5344CB8AC3E}">
        <p14:creationId xmlns="" xmlns:p14="http://schemas.microsoft.com/office/powerpoint/2010/main" val="361047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BUSINESS REQUIRMENTS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6" name="Rectangle 5"/>
          <p:cNvSpPr/>
          <p:nvPr/>
        </p:nvSpPr>
        <p:spPr>
          <a:xfrm>
            <a:off x="152400" y="1143000"/>
            <a:ext cx="6400800" cy="5909310"/>
          </a:xfrm>
          <a:prstGeom prst="rect">
            <a:avLst/>
          </a:prstGeom>
        </p:spPr>
        <p:txBody>
          <a:bodyPr wrap="square">
            <a:spAutoFit/>
          </a:bodyPr>
          <a:lstStyle/>
          <a:p>
            <a:pPr marL="285750" lvl="0" indent="-285750">
              <a:buFont typeface="Arial" panose="020B0604020202020204" pitchFamily="34" charset="0"/>
              <a:buChar char="•"/>
            </a:pPr>
            <a:r>
              <a:rPr lang="en-US" dirty="0"/>
              <a:t>With the inception of SOD, all customers need to visit </a:t>
            </a:r>
            <a:r>
              <a:rPr lang="en-US" b="1" dirty="0"/>
              <a:t>www.serveondoor.com </a:t>
            </a:r>
            <a:r>
              <a:rPr lang="en-US" dirty="0"/>
              <a:t>to find the solutions for most of the required services. </a:t>
            </a:r>
            <a:endParaRPr lang="en-US" dirty="0" smtClean="0"/>
          </a:p>
          <a:p>
            <a:pPr marL="285750" lvl="0" indent="-285750">
              <a:buFont typeface="Arial" panose="020B0604020202020204" pitchFamily="34" charset="0"/>
              <a:buChar char="•"/>
            </a:pPr>
            <a:r>
              <a:rPr lang="en-US" dirty="0" smtClean="0"/>
              <a:t>Domain </a:t>
            </a:r>
            <a:r>
              <a:rPr lang="en-US" dirty="0"/>
              <a:t>for hosting www.serveondoor.com website and company.</a:t>
            </a:r>
          </a:p>
          <a:p>
            <a:pPr marL="285750" lvl="0" indent="-285750">
              <a:buFont typeface="Arial" panose="020B0604020202020204" pitchFamily="34" charset="0"/>
              <a:buChar char="•"/>
            </a:pPr>
            <a:r>
              <a:rPr lang="en-US" dirty="0"/>
              <a:t>A simple process for vendor registration, service request form, and advertisement.</a:t>
            </a:r>
          </a:p>
          <a:p>
            <a:pPr marL="285750" lvl="0" indent="-285750">
              <a:buFont typeface="Arial" panose="020B0604020202020204" pitchFamily="34" charset="0"/>
              <a:buChar char="•"/>
            </a:pPr>
            <a:r>
              <a:rPr lang="en-US" dirty="0"/>
              <a:t>Web service development and Amazon account to manage the services.</a:t>
            </a:r>
          </a:p>
          <a:p>
            <a:pPr marL="285750" lvl="0" indent="-285750">
              <a:buFont typeface="Arial" panose="020B0604020202020204" pitchFamily="34" charset="0"/>
              <a:buChar char="•"/>
            </a:pPr>
            <a:r>
              <a:rPr lang="en-US" dirty="0"/>
              <a:t>All local vendors to advertise their services in www.serveondoor.com.</a:t>
            </a:r>
          </a:p>
          <a:p>
            <a:pPr marL="285750" lvl="0" indent="-285750">
              <a:buFont typeface="Arial" panose="020B0604020202020204" pitchFamily="34" charset="0"/>
              <a:buChar char="•"/>
            </a:pPr>
            <a:r>
              <a:rPr lang="en-US" dirty="0"/>
              <a:t>A communication channel between the consumer and the service provider. </a:t>
            </a:r>
          </a:p>
          <a:p>
            <a:pPr marL="285750" lvl="0" indent="-285750">
              <a:buFont typeface="Arial" panose="020B0604020202020204" pitchFamily="34" charset="0"/>
              <a:buChar char="•"/>
            </a:pPr>
            <a:r>
              <a:rPr lang="en-US" dirty="0"/>
              <a:t>Service tracking and billing service mechanism.</a:t>
            </a:r>
          </a:p>
          <a:p>
            <a:pPr marL="285750" lvl="0" indent="-285750">
              <a:buFont typeface="Arial" panose="020B0604020202020204" pitchFamily="34" charset="0"/>
              <a:buChar char="•"/>
            </a:pPr>
            <a:r>
              <a:rPr lang="en-US" dirty="0"/>
              <a:t>Services to give feedback to the vendors and the consumers</a:t>
            </a:r>
            <a:r>
              <a:rPr lang="en-US" dirty="0" smtClean="0"/>
              <a:t>.</a:t>
            </a:r>
          </a:p>
          <a:p>
            <a:pPr marL="285750" lvl="0" indent="-285750" hangingPunct="0">
              <a:buFont typeface="Arial" panose="020B0604020202020204" pitchFamily="34" charset="0"/>
              <a:buChar char="•"/>
            </a:pPr>
            <a:r>
              <a:rPr lang="en-US" dirty="0"/>
              <a:t>Airport and bus station transport facility.</a:t>
            </a:r>
          </a:p>
          <a:p>
            <a:pPr marL="285750" lvl="0" indent="-285750" hangingPunct="0">
              <a:buFont typeface="Arial" panose="020B0604020202020204" pitchFamily="34" charset="0"/>
              <a:buChar char="•"/>
            </a:pPr>
            <a:r>
              <a:rPr lang="en-US" dirty="0"/>
              <a:t>Provide on-demand services for house cleaning, carpet cleaning, lawn maintenance, ice cleaning, and other household services. </a:t>
            </a:r>
          </a:p>
          <a:p>
            <a:pPr marL="285750" lvl="0" indent="-285750" hangingPunct="0">
              <a:buFont typeface="Arial" panose="020B0604020202020204" pitchFamily="34" charset="0"/>
              <a:buChar char="•"/>
            </a:pPr>
            <a:r>
              <a:rPr lang="en-US" dirty="0"/>
              <a:t>Grocery delivery services from the nearby </a:t>
            </a:r>
            <a:r>
              <a:rPr lang="en-US" dirty="0" smtClean="0"/>
              <a:t>stores </a:t>
            </a:r>
            <a:r>
              <a:rPr lang="en-US" dirty="0"/>
              <a:t>to home.</a:t>
            </a:r>
          </a:p>
          <a:p>
            <a:pPr marL="285750" lvl="0" indent="-285750">
              <a:buFont typeface="Arial" panose="020B0604020202020204" pitchFamily="34" charset="0"/>
              <a:buChar char="•"/>
            </a:pPr>
            <a:endParaRPr lang="en-US" dirty="0"/>
          </a:p>
        </p:txBody>
      </p:sp>
      <p:pic>
        <p:nvPicPr>
          <p:cNvPr id="20482" name="Picture 2" descr="Image result for requirements ic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81800" y="1524000"/>
            <a:ext cx="2019300" cy="20193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3252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52400" y="152400"/>
            <a:ext cx="3810000" cy="609600"/>
          </a:xfrm>
          <a:prstGeom prst="homePlate">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r>
              <a:rPr lang="en-US" sz="2000" dirty="0" smtClean="0">
                <a:effectLst>
                  <a:glow rad="228600">
                    <a:schemeClr val="accent4">
                      <a:satMod val="175000"/>
                      <a:alpha val="40000"/>
                    </a:schemeClr>
                  </a:glow>
                </a:effectLst>
                <a:latin typeface="Broadway" panose="04040905080B02020502" pitchFamily="82" charset="0"/>
              </a:rPr>
              <a:t>BUSINESS REQUIRMENTS</a:t>
            </a:r>
            <a:endParaRPr lang="en-US" sz="2000" dirty="0">
              <a:effectLst>
                <a:glow rad="228600">
                  <a:schemeClr val="accent4">
                    <a:satMod val="175000"/>
                    <a:alpha val="40000"/>
                  </a:schemeClr>
                </a:glow>
              </a:effectLst>
              <a:latin typeface="Broadway" panose="04040905080B02020502" pitchFamily="82" charset="0"/>
            </a:endParaRPr>
          </a:p>
        </p:txBody>
      </p:sp>
      <p:sp>
        <p:nvSpPr>
          <p:cNvPr id="5" name="Chevron 4"/>
          <p:cNvSpPr/>
          <p:nvPr/>
        </p:nvSpPr>
        <p:spPr>
          <a:xfrm>
            <a:off x="3810000" y="152400"/>
            <a:ext cx="609600" cy="609600"/>
          </a:xfrm>
          <a:prstGeom prst="chevron">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chemeClr val="tx1"/>
              </a:solidFill>
              <a:effectLst>
                <a:glow rad="228600">
                  <a:schemeClr val="accent4">
                    <a:satMod val="175000"/>
                    <a:alpha val="40000"/>
                  </a:schemeClr>
                </a:glow>
              </a:effectLst>
            </a:endParaRPr>
          </a:p>
        </p:txBody>
      </p:sp>
      <p:sp>
        <p:nvSpPr>
          <p:cNvPr id="7" name="Chevron 6"/>
          <p:cNvSpPr/>
          <p:nvPr/>
        </p:nvSpPr>
        <p:spPr>
          <a:xfrm>
            <a:off x="4419600" y="152400"/>
            <a:ext cx="3048000" cy="609600"/>
          </a:xfrm>
          <a:prstGeom prst="chevron">
            <a:avLst/>
          </a:prstGeom>
          <a:solidFill>
            <a:schemeClr val="accent6">
              <a:lumMod val="20000"/>
              <a:lumOff val="80000"/>
            </a:schemeClr>
          </a:solidFill>
          <a:ln>
            <a:solidFill>
              <a:schemeClr val="accent6">
                <a:lumMod val="60000"/>
                <a:lumOff val="40000"/>
              </a:schemeClr>
            </a:solidFill>
          </a:ln>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b="1" dirty="0" smtClean="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rPr>
              <a:t>CONTINUE…</a:t>
            </a:r>
            <a:endParaRPr lang="en-US" sz="2000" b="1" dirty="0">
              <a:solidFill>
                <a:schemeClr val="bg1"/>
              </a:solidFill>
              <a:effectLst>
                <a:glow rad="228600">
                  <a:schemeClr val="accent4">
                    <a:satMod val="175000"/>
                    <a:alpha val="40000"/>
                  </a:schemeClr>
                </a:glow>
              </a:effectLst>
              <a:latin typeface="Aharoni" panose="02010803020104030203" pitchFamily="2" charset="-79"/>
              <a:cs typeface="Aharoni" panose="02010803020104030203" pitchFamily="2" charset="-79"/>
            </a:endParaRPr>
          </a:p>
        </p:txBody>
      </p:sp>
      <p:sp>
        <p:nvSpPr>
          <p:cNvPr id="2" name="TextBox 1"/>
          <p:cNvSpPr txBox="1"/>
          <p:nvPr/>
        </p:nvSpPr>
        <p:spPr>
          <a:xfrm>
            <a:off x="90476" y="1596452"/>
            <a:ext cx="7834324" cy="369332"/>
          </a:xfrm>
          <a:prstGeom prst="rect">
            <a:avLst/>
          </a:prstGeom>
          <a:noFill/>
        </p:spPr>
        <p:txBody>
          <a:bodyPr wrap="none" rtlCol="0">
            <a:spAutoFit/>
          </a:bodyPr>
          <a:lstStyle/>
          <a:p>
            <a:r>
              <a:rPr lang="en-US" b="1" dirty="0" smtClean="0"/>
              <a:t>Below are the services that Serve on Door (SOD) will provide with this RELEASE :</a:t>
            </a:r>
          </a:p>
        </p:txBody>
      </p:sp>
      <p:sp>
        <p:nvSpPr>
          <p:cNvPr id="3" name="Rectangle 2"/>
          <p:cNvSpPr/>
          <p:nvPr/>
        </p:nvSpPr>
        <p:spPr>
          <a:xfrm>
            <a:off x="0" y="2209800"/>
            <a:ext cx="7179017" cy="2862322"/>
          </a:xfrm>
          <a:prstGeom prst="rect">
            <a:avLst/>
          </a:prstGeom>
          <a:noFill/>
        </p:spPr>
        <p:txBody>
          <a:bodyPr wrap="none" lIns="91440" tIns="45720" rIns="91440" bIns="45720">
            <a:spAutoFit/>
          </a:bodyPr>
          <a:lstStyle/>
          <a:p>
            <a:pPr marL="742950" indent="-742950">
              <a:buFont typeface="Wingdings" panose="05000000000000000000" pitchFamily="2" charset="2"/>
              <a:buChar char="ü"/>
            </a:pPr>
            <a:r>
              <a:rPr lang="en-US" sz="36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Grocery delivery services</a:t>
            </a:r>
          </a:p>
          <a:p>
            <a:pPr marL="742950" indent="-742950">
              <a:buFont typeface="Wingdings" panose="05000000000000000000" pitchFamily="2" charset="2"/>
              <a:buChar char="ü"/>
            </a:pPr>
            <a:r>
              <a:rPr lang="en-US" sz="36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Transportation services</a:t>
            </a:r>
          </a:p>
          <a:p>
            <a:pPr marL="742950" indent="-742950">
              <a:buFont typeface="Wingdings" panose="05000000000000000000" pitchFamily="2" charset="2"/>
              <a:buChar char="ü"/>
            </a:pPr>
            <a:r>
              <a:rPr lang="en-US" sz="36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House cleaning services</a:t>
            </a:r>
          </a:p>
          <a:p>
            <a:pPr marL="742950" indent="-742950">
              <a:buFont typeface="Wingdings" panose="05000000000000000000" pitchFamily="2" charset="2"/>
              <a:buChar char="ü"/>
            </a:pPr>
            <a:r>
              <a:rPr lang="en-US" sz="36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Vehicle repair services</a:t>
            </a:r>
          </a:p>
          <a:p>
            <a:pPr marL="742950" indent="-742950">
              <a:buFont typeface="Wingdings" panose="05000000000000000000" pitchFamily="2" charset="2"/>
              <a:buChar char="ü"/>
            </a:pPr>
            <a:r>
              <a:rPr lang="en-US" sz="3600"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House  maintenance service</a:t>
            </a:r>
          </a:p>
        </p:txBody>
      </p:sp>
      <p:pic>
        <p:nvPicPr>
          <p:cNvPr id="9" name="Picture 2" descr="Image result for vendor ic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flipH="1">
            <a:off x="3607588" y="6036181"/>
            <a:ext cx="800099" cy="8001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10" name="Picture 14" descr="Image result for grocery ic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4600" y="5926475"/>
            <a:ext cx="810911" cy="810911"/>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11" name="Picture 16" descr="Image result for house icon"/>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259131" y="6082034"/>
            <a:ext cx="804515" cy="655352"/>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12" name="Picture 18" descr="Image result for car icon"/>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9531" y="5973512"/>
            <a:ext cx="1026738" cy="1026738"/>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13" name="Picture 20" descr="Image result for cleaning icon"/>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21589" y="5855680"/>
            <a:ext cx="952500" cy="952500"/>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14" name="Picture 22" descr="Image result for repair icon"/>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791200" y="5915723"/>
            <a:ext cx="892947" cy="892947"/>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29033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647</TotalTime>
  <Words>4551</Words>
  <Application>Microsoft Office PowerPoint</Application>
  <PresentationFormat>On-screen Show (4:3)</PresentationFormat>
  <Paragraphs>538</Paragraphs>
  <Slides>42</Slides>
  <Notes>12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Baidya, Aniruddhya</dc:creator>
  <cp:lastModifiedBy>aniru</cp:lastModifiedBy>
  <cp:revision>142</cp:revision>
  <dcterms:created xsi:type="dcterms:W3CDTF">2006-08-16T00:00:00Z</dcterms:created>
  <dcterms:modified xsi:type="dcterms:W3CDTF">2019-05-03T23:39:45Z</dcterms:modified>
</cp:coreProperties>
</file>