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chivo Black" charset="1" panose="020B0A03020202020B04"/>
      <p:regular r:id="rId17"/>
    </p:embeddedFont>
    <p:embeddedFont>
      <p:font typeface="Garet Italics" charset="1" panose="00000000000000000000"/>
      <p:regular r:id="rId18"/>
    </p:embeddedFont>
    <p:embeddedFont>
      <p:font typeface="Canva Sans" charset="1" panose="020B0503030501040103"/>
      <p:regular r:id="rId19"/>
    </p:embeddedFont>
    <p:embeddedFont>
      <p:font typeface="Garet" charset="1" panose="00000000000000000000"/>
      <p:regular r:id="rId20"/>
    </p:embeddedFont>
    <p:embeddedFont>
      <p:font typeface="Garet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13743854" y="3436538"/>
            <a:ext cx="7906424" cy="7906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934097" y="2015845"/>
            <a:ext cx="5208967" cy="6255310"/>
          </a:xfrm>
          <a:custGeom>
            <a:avLst/>
            <a:gdLst/>
            <a:ahLst/>
            <a:cxnLst/>
            <a:rect r="r" b="b" t="t" l="l"/>
            <a:pathLst>
              <a:path h="6255310" w="5208967">
                <a:moveTo>
                  <a:pt x="0" y="0"/>
                </a:moveTo>
                <a:lnTo>
                  <a:pt x="5208967" y="0"/>
                </a:lnTo>
                <a:lnTo>
                  <a:pt x="5208967" y="6255310"/>
                </a:lnTo>
                <a:lnTo>
                  <a:pt x="0" y="6255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362279" y="-772911"/>
            <a:ext cx="7906424" cy="7906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44936" y="2266224"/>
            <a:ext cx="11337551" cy="5269421"/>
            <a:chOff x="0" y="0"/>
            <a:chExt cx="2622560" cy="1218903"/>
          </a:xfrm>
        </p:grpSpPr>
        <p:sp>
          <p:nvSpPr>
            <p:cNvPr name="Freeform 10" id="10"/>
            <p:cNvSpPr/>
            <p:nvPr/>
          </p:nvSpPr>
          <p:spPr>
            <a:xfrm flipH="false" flipV="false" rot="0">
              <a:off x="3373" y="0"/>
              <a:ext cx="2615814" cy="1218903"/>
            </a:xfrm>
            <a:custGeom>
              <a:avLst/>
              <a:gdLst/>
              <a:ahLst/>
              <a:cxnLst/>
              <a:rect r="r" b="b" t="t" l="l"/>
              <a:pathLst>
                <a:path h="1218903" w="2615814">
                  <a:moveTo>
                    <a:pt x="227141" y="1218903"/>
                  </a:moveTo>
                  <a:lnTo>
                    <a:pt x="2388672" y="1218903"/>
                  </a:lnTo>
                  <a:cubicBezTo>
                    <a:pt x="2404434" y="1218903"/>
                    <a:pt x="2417886" y="1207508"/>
                    <a:pt x="2420478" y="1191960"/>
                  </a:cubicBezTo>
                  <a:lnTo>
                    <a:pt x="2614695" y="26942"/>
                  </a:lnTo>
                  <a:cubicBezTo>
                    <a:pt x="2615814" y="20233"/>
                    <a:pt x="2613923" y="13372"/>
                    <a:pt x="2609527" y="8182"/>
                  </a:cubicBezTo>
                  <a:cubicBezTo>
                    <a:pt x="2605131" y="2993"/>
                    <a:pt x="2598674" y="0"/>
                    <a:pt x="2591872" y="0"/>
                  </a:cubicBezTo>
                  <a:lnTo>
                    <a:pt x="23941" y="0"/>
                  </a:lnTo>
                  <a:cubicBezTo>
                    <a:pt x="17140" y="0"/>
                    <a:pt x="10683" y="2993"/>
                    <a:pt x="6286" y="8182"/>
                  </a:cubicBezTo>
                  <a:cubicBezTo>
                    <a:pt x="1890" y="13372"/>
                    <a:pt x="0" y="20233"/>
                    <a:pt x="1119" y="26942"/>
                  </a:cubicBezTo>
                  <a:lnTo>
                    <a:pt x="195335" y="1191960"/>
                  </a:lnTo>
                  <a:cubicBezTo>
                    <a:pt x="197927" y="1207508"/>
                    <a:pt x="211379" y="1218903"/>
                    <a:pt x="227141" y="1218903"/>
                  </a:cubicBezTo>
                  <a:close/>
                </a:path>
              </a:pathLst>
            </a:custGeom>
            <a:solidFill>
              <a:srgbClr val="E1EBED"/>
            </a:solidFill>
          </p:spPr>
        </p:sp>
        <p:sp>
          <p:nvSpPr>
            <p:cNvPr name="TextBox 11" id="11"/>
            <p:cNvSpPr txBox="true"/>
            <p:nvPr/>
          </p:nvSpPr>
          <p:spPr>
            <a:xfrm>
              <a:off x="127000" y="-38100"/>
              <a:ext cx="2368560" cy="1257003"/>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346138" y="7310562"/>
            <a:ext cx="2935145" cy="960593"/>
          </a:xfrm>
          <a:custGeom>
            <a:avLst/>
            <a:gdLst/>
            <a:ahLst/>
            <a:cxnLst/>
            <a:rect r="r" b="b" t="t" l="l"/>
            <a:pathLst>
              <a:path h="960593" w="2935145">
                <a:moveTo>
                  <a:pt x="0" y="0"/>
                </a:moveTo>
                <a:lnTo>
                  <a:pt x="2935146" y="0"/>
                </a:lnTo>
                <a:lnTo>
                  <a:pt x="2935146" y="960593"/>
                </a:lnTo>
                <a:lnTo>
                  <a:pt x="0" y="960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3" id="13"/>
          <p:cNvSpPr/>
          <p:nvPr/>
        </p:nvSpPr>
        <p:spPr>
          <a:xfrm flipH="false" flipV="false" rot="0">
            <a:off x="11934097" y="1159799"/>
            <a:ext cx="766015" cy="766015"/>
          </a:xfrm>
          <a:custGeom>
            <a:avLst/>
            <a:gdLst/>
            <a:ahLst/>
            <a:cxnLst/>
            <a:rect r="r" b="b" t="t" l="l"/>
            <a:pathLst>
              <a:path h="766015" w="766015">
                <a:moveTo>
                  <a:pt x="0" y="0"/>
                </a:moveTo>
                <a:lnTo>
                  <a:pt x="766015" y="0"/>
                </a:lnTo>
                <a:lnTo>
                  <a:pt x="766015" y="766016"/>
                </a:lnTo>
                <a:lnTo>
                  <a:pt x="0" y="7660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687202" y="1321078"/>
            <a:ext cx="1682450" cy="1658111"/>
          </a:xfrm>
          <a:custGeom>
            <a:avLst/>
            <a:gdLst/>
            <a:ahLst/>
            <a:cxnLst/>
            <a:rect r="r" b="b" t="t" l="l"/>
            <a:pathLst>
              <a:path h="1658111" w="1682450">
                <a:moveTo>
                  <a:pt x="0" y="0"/>
                </a:moveTo>
                <a:lnTo>
                  <a:pt x="1682450" y="0"/>
                </a:lnTo>
                <a:lnTo>
                  <a:pt x="1682450" y="1658111"/>
                </a:lnTo>
                <a:lnTo>
                  <a:pt x="0" y="16581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5" id="15"/>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2043073" y="2989358"/>
            <a:ext cx="9541277" cy="1233806"/>
          </a:xfrm>
          <a:prstGeom prst="rect">
            <a:avLst/>
          </a:prstGeom>
        </p:spPr>
        <p:txBody>
          <a:bodyPr anchor="t" rtlCol="false" tIns="0" lIns="0" bIns="0" rIns="0">
            <a:spAutoFit/>
          </a:bodyPr>
          <a:lstStyle/>
          <a:p>
            <a:pPr algn="ctr">
              <a:lnSpc>
                <a:spcPts val="9200"/>
              </a:lnSpc>
            </a:pPr>
            <a:r>
              <a:rPr lang="en-US" sz="9200">
                <a:solidFill>
                  <a:srgbClr val="FF7F50"/>
                </a:solidFill>
                <a:latin typeface="Archivo Black"/>
                <a:ea typeface="Archivo Black"/>
                <a:cs typeface="Archivo Black"/>
                <a:sym typeface="Archivo Black"/>
              </a:rPr>
              <a:t>EMOTESTYLE</a:t>
            </a:r>
          </a:p>
        </p:txBody>
      </p:sp>
      <p:sp>
        <p:nvSpPr>
          <p:cNvPr name="TextBox 17" id="17"/>
          <p:cNvSpPr txBox="true"/>
          <p:nvPr/>
        </p:nvSpPr>
        <p:spPr>
          <a:xfrm rot="0">
            <a:off x="2751337" y="5578821"/>
            <a:ext cx="8124748" cy="1190625"/>
          </a:xfrm>
          <a:prstGeom prst="rect">
            <a:avLst/>
          </a:prstGeom>
        </p:spPr>
        <p:txBody>
          <a:bodyPr anchor="t" rtlCol="false" tIns="0" lIns="0" bIns="0" rIns="0">
            <a:spAutoFit/>
          </a:bodyPr>
          <a:lstStyle/>
          <a:p>
            <a:pPr algn="ctr">
              <a:lnSpc>
                <a:spcPts val="4799"/>
              </a:lnSpc>
            </a:pPr>
            <a:r>
              <a:rPr lang="en-US" sz="3999" i="true">
                <a:solidFill>
                  <a:srgbClr val="26262F"/>
                </a:solidFill>
                <a:latin typeface="Garet Italics"/>
                <a:ea typeface="Garet Italics"/>
                <a:cs typeface="Garet Italics"/>
                <a:sym typeface="Garet Italics"/>
              </a:rPr>
              <a:t>“EXPERIENCE SHOPPING THAT UNDERSTANDS YOU”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2146267" y="-3282961"/>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671379" y="-3282961"/>
            <a:ext cx="8991126" cy="89911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028700" y="1028700"/>
            <a:ext cx="12971584" cy="8229600"/>
            <a:chOff x="0" y="0"/>
            <a:chExt cx="578766" cy="367188"/>
          </a:xfrm>
        </p:grpSpPr>
        <p:sp>
          <p:nvSpPr>
            <p:cNvPr name="Freeform 9" id="9"/>
            <p:cNvSpPr/>
            <p:nvPr/>
          </p:nvSpPr>
          <p:spPr>
            <a:xfrm flipH="false" flipV="false" rot="0">
              <a:off x="0" y="0"/>
              <a:ext cx="578766" cy="367188"/>
            </a:xfrm>
            <a:custGeom>
              <a:avLst/>
              <a:gdLst/>
              <a:ahLst/>
              <a:cxnLst/>
              <a:rect r="r" b="b" t="t" l="l"/>
              <a:pathLst>
                <a:path h="367188" w="578766">
                  <a:moveTo>
                    <a:pt x="59684" y="0"/>
                  </a:moveTo>
                  <a:lnTo>
                    <a:pt x="519083" y="0"/>
                  </a:lnTo>
                  <a:cubicBezTo>
                    <a:pt x="534912" y="0"/>
                    <a:pt x="550093" y="6288"/>
                    <a:pt x="561285" y="17481"/>
                  </a:cubicBezTo>
                  <a:cubicBezTo>
                    <a:pt x="572478" y="28674"/>
                    <a:pt x="578766" y="43855"/>
                    <a:pt x="578766" y="59684"/>
                  </a:cubicBezTo>
                  <a:lnTo>
                    <a:pt x="578766" y="307505"/>
                  </a:lnTo>
                  <a:cubicBezTo>
                    <a:pt x="578766" y="323334"/>
                    <a:pt x="572478" y="338515"/>
                    <a:pt x="561285" y="349708"/>
                  </a:cubicBezTo>
                  <a:cubicBezTo>
                    <a:pt x="550093" y="360900"/>
                    <a:pt x="534912" y="367188"/>
                    <a:pt x="519083" y="367188"/>
                  </a:cubicBezTo>
                  <a:lnTo>
                    <a:pt x="59684" y="367188"/>
                  </a:lnTo>
                  <a:cubicBezTo>
                    <a:pt x="43855" y="367188"/>
                    <a:pt x="28674" y="360900"/>
                    <a:pt x="17481" y="349708"/>
                  </a:cubicBezTo>
                  <a:cubicBezTo>
                    <a:pt x="6288" y="338515"/>
                    <a:pt x="0" y="323334"/>
                    <a:pt x="0" y="307505"/>
                  </a:cubicBezTo>
                  <a:lnTo>
                    <a:pt x="0" y="59684"/>
                  </a:lnTo>
                  <a:cubicBezTo>
                    <a:pt x="0" y="43855"/>
                    <a:pt x="6288" y="28674"/>
                    <a:pt x="17481" y="17481"/>
                  </a:cubicBezTo>
                  <a:cubicBezTo>
                    <a:pt x="28674" y="6288"/>
                    <a:pt x="43855" y="0"/>
                    <a:pt x="59684" y="0"/>
                  </a:cubicBezTo>
                  <a:close/>
                </a:path>
              </a:pathLst>
            </a:custGeom>
            <a:solidFill>
              <a:srgbClr val="E1EBED"/>
            </a:solidFill>
            <a:ln cap="rnd">
              <a:noFill/>
              <a:prstDash val="solid"/>
              <a:round/>
            </a:ln>
          </p:spPr>
        </p:sp>
        <p:sp>
          <p:nvSpPr>
            <p:cNvPr name="TextBox 10" id="10"/>
            <p:cNvSpPr txBox="true"/>
            <p:nvPr/>
          </p:nvSpPr>
          <p:spPr>
            <a:xfrm>
              <a:off x="0" y="-38100"/>
              <a:ext cx="578766" cy="405288"/>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0107068" y="1517598"/>
            <a:ext cx="7491454" cy="8229600"/>
            <a:chOff x="0" y="0"/>
            <a:chExt cx="334254" cy="367188"/>
          </a:xfrm>
        </p:grpSpPr>
        <p:sp>
          <p:nvSpPr>
            <p:cNvPr name="Freeform 12" id="12"/>
            <p:cNvSpPr/>
            <p:nvPr/>
          </p:nvSpPr>
          <p:spPr>
            <a:xfrm flipH="false" flipV="false" rot="0">
              <a:off x="0" y="0"/>
              <a:ext cx="334254" cy="367188"/>
            </a:xfrm>
            <a:custGeom>
              <a:avLst/>
              <a:gdLst/>
              <a:ahLst/>
              <a:cxnLst/>
              <a:rect r="r" b="b" t="t" l="l"/>
              <a:pathLst>
                <a:path h="367188" w="334254">
                  <a:moveTo>
                    <a:pt x="103343" y="0"/>
                  </a:moveTo>
                  <a:lnTo>
                    <a:pt x="230911" y="0"/>
                  </a:lnTo>
                  <a:cubicBezTo>
                    <a:pt x="287985" y="0"/>
                    <a:pt x="334254" y="46268"/>
                    <a:pt x="334254" y="103343"/>
                  </a:cubicBezTo>
                  <a:lnTo>
                    <a:pt x="334254" y="263845"/>
                  </a:lnTo>
                  <a:cubicBezTo>
                    <a:pt x="334254" y="320920"/>
                    <a:pt x="287985" y="367188"/>
                    <a:pt x="230911" y="367188"/>
                  </a:cubicBezTo>
                  <a:lnTo>
                    <a:pt x="103343" y="367188"/>
                  </a:lnTo>
                  <a:cubicBezTo>
                    <a:pt x="46268" y="367188"/>
                    <a:pt x="0" y="320920"/>
                    <a:pt x="0" y="263845"/>
                  </a:cubicBezTo>
                  <a:lnTo>
                    <a:pt x="0" y="103343"/>
                  </a:lnTo>
                  <a:cubicBezTo>
                    <a:pt x="0" y="46268"/>
                    <a:pt x="46268" y="0"/>
                    <a:pt x="103343" y="0"/>
                  </a:cubicBezTo>
                  <a:close/>
                </a:path>
              </a:pathLst>
            </a:custGeom>
            <a:solidFill>
              <a:srgbClr val="10AEB2"/>
            </a:solidFill>
            <a:ln cap="rnd">
              <a:noFill/>
              <a:prstDash val="solid"/>
              <a:round/>
            </a:ln>
          </p:spPr>
        </p:sp>
        <p:sp>
          <p:nvSpPr>
            <p:cNvPr name="TextBox 13" id="13"/>
            <p:cNvSpPr txBox="true"/>
            <p:nvPr/>
          </p:nvSpPr>
          <p:spPr>
            <a:xfrm>
              <a:off x="0" y="-38100"/>
              <a:ext cx="334254" cy="40528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595793" y="1650948"/>
            <a:ext cx="8321479" cy="2976782"/>
          </a:xfrm>
          <a:prstGeom prst="rect">
            <a:avLst/>
          </a:prstGeom>
        </p:spPr>
        <p:txBody>
          <a:bodyPr anchor="t" rtlCol="false" tIns="0" lIns="0" bIns="0" rIns="0">
            <a:spAutoFit/>
          </a:bodyPr>
          <a:lstStyle/>
          <a:p>
            <a:pPr algn="l">
              <a:lnSpc>
                <a:spcPts val="7700"/>
              </a:lnSpc>
            </a:pPr>
            <a:r>
              <a:rPr lang="en-US" sz="7700">
                <a:solidFill>
                  <a:srgbClr val="FF7F50"/>
                </a:solidFill>
                <a:latin typeface="Archivo Black"/>
                <a:ea typeface="Archivo Black"/>
                <a:cs typeface="Archivo Black"/>
                <a:sym typeface="Archivo Black"/>
              </a:rPr>
              <a:t>EMERGING </a:t>
            </a:r>
          </a:p>
          <a:p>
            <a:pPr algn="l">
              <a:lnSpc>
                <a:spcPts val="7700"/>
              </a:lnSpc>
            </a:pPr>
            <a:r>
              <a:rPr lang="en-US" sz="7700">
                <a:solidFill>
                  <a:srgbClr val="FF7F50"/>
                </a:solidFill>
                <a:latin typeface="Archivo Black"/>
                <a:ea typeface="Archivo Black"/>
                <a:cs typeface="Archivo Black"/>
                <a:sym typeface="Archivo Black"/>
              </a:rPr>
              <a:t>E-COMMERCE TRENDS</a:t>
            </a:r>
          </a:p>
        </p:txBody>
      </p:sp>
      <p:sp>
        <p:nvSpPr>
          <p:cNvPr name="TextBox 16" id="16"/>
          <p:cNvSpPr txBox="true"/>
          <p:nvPr/>
        </p:nvSpPr>
        <p:spPr>
          <a:xfrm rot="0">
            <a:off x="1595793" y="4950569"/>
            <a:ext cx="7902390" cy="3489854"/>
          </a:xfrm>
          <a:prstGeom prst="rect">
            <a:avLst/>
          </a:prstGeom>
        </p:spPr>
        <p:txBody>
          <a:bodyPr anchor="t" rtlCol="false" tIns="0" lIns="0" bIns="0" rIns="0">
            <a:spAutoFit/>
          </a:bodyPr>
          <a:lstStyle/>
          <a:p>
            <a:pPr algn="just">
              <a:lnSpc>
                <a:spcPts val="3499"/>
              </a:lnSpc>
            </a:pPr>
            <a:r>
              <a:rPr lang="en-US" sz="2499">
                <a:solidFill>
                  <a:srgbClr val="26262F"/>
                </a:solidFill>
                <a:latin typeface="Garet"/>
                <a:ea typeface="Garet"/>
                <a:cs typeface="Garet"/>
                <a:sym typeface="Garet"/>
              </a:rPr>
              <a:t>The e-commerce landscape is constantly evolving, with several trends poised to shape the future of online shopping. Staying ahead of these trends is crucial for businesses aiming to maintain competitiveness. Several trends are poised to shape the future of online shopping in the e-commerce landscape that is constantly evolving. </a:t>
            </a:r>
          </a:p>
        </p:txBody>
      </p:sp>
      <p:pic>
        <p:nvPicPr>
          <p:cNvPr name="Picture 17" id="17"/>
          <p:cNvPicPr>
            <a:picLocks noChangeAspect="true"/>
          </p:cNvPicPr>
          <p:nvPr/>
        </p:nvPicPr>
        <p:blipFill>
          <a:blip r:embed="rId4"/>
          <a:stretch>
            <a:fillRect/>
          </a:stretch>
        </p:blipFill>
        <p:spPr>
          <a:xfrm rot="0">
            <a:off x="9957779" y="1403216"/>
            <a:ext cx="7590256" cy="7689209"/>
          </a:xfrm>
          <a:prstGeom prst="rect">
            <a:avLst/>
          </a:prstGeom>
        </p:spPr>
      </p:pic>
      <p:sp>
        <p:nvSpPr>
          <p:cNvPr name="Freeform 18" id="18"/>
          <p:cNvSpPr/>
          <p:nvPr/>
        </p:nvSpPr>
        <p:spPr>
          <a:xfrm flipH="false" flipV="false" rot="0">
            <a:off x="16832507" y="1212602"/>
            <a:ext cx="766015" cy="766015"/>
          </a:xfrm>
          <a:custGeom>
            <a:avLst/>
            <a:gdLst/>
            <a:ahLst/>
            <a:cxnLst/>
            <a:rect r="r" b="b" t="t" l="l"/>
            <a:pathLst>
              <a:path h="766015" w="766015">
                <a:moveTo>
                  <a:pt x="0" y="0"/>
                </a:moveTo>
                <a:lnTo>
                  <a:pt x="766016" y="0"/>
                </a:lnTo>
                <a:lnTo>
                  <a:pt x="766016" y="766016"/>
                </a:lnTo>
                <a:lnTo>
                  <a:pt x="0" y="76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4309512" y="-1346526"/>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4832818" y="3149037"/>
            <a:ext cx="8991126" cy="89911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3606386" y="-1346526"/>
            <a:ext cx="8991126" cy="899112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028700" y="1028700"/>
            <a:ext cx="16230600" cy="6304430"/>
            <a:chOff x="0" y="0"/>
            <a:chExt cx="3138035" cy="1218903"/>
          </a:xfrm>
        </p:grpSpPr>
        <p:sp>
          <p:nvSpPr>
            <p:cNvPr name="Freeform 12" id="12"/>
            <p:cNvSpPr/>
            <p:nvPr/>
          </p:nvSpPr>
          <p:spPr>
            <a:xfrm flipH="false" flipV="false" rot="0">
              <a:off x="2356" y="0"/>
              <a:ext cx="3133322" cy="1218903"/>
            </a:xfrm>
            <a:custGeom>
              <a:avLst/>
              <a:gdLst/>
              <a:ahLst/>
              <a:cxnLst/>
              <a:rect r="r" b="b" t="t" l="l"/>
              <a:pathLst>
                <a:path h="1218903" w="3133322">
                  <a:moveTo>
                    <a:pt x="219924" y="1218903"/>
                  </a:moveTo>
                  <a:lnTo>
                    <a:pt x="2913399" y="1218903"/>
                  </a:lnTo>
                  <a:cubicBezTo>
                    <a:pt x="2924409" y="1218903"/>
                    <a:pt x="2933806" y="1210943"/>
                    <a:pt x="2935616" y="1200083"/>
                  </a:cubicBezTo>
                  <a:lnTo>
                    <a:pt x="3132541" y="18820"/>
                  </a:lnTo>
                  <a:cubicBezTo>
                    <a:pt x="3133323" y="14134"/>
                    <a:pt x="3132002" y="9341"/>
                    <a:pt x="3128931" y="5716"/>
                  </a:cubicBezTo>
                  <a:cubicBezTo>
                    <a:pt x="3125861" y="2090"/>
                    <a:pt x="3121350" y="0"/>
                    <a:pt x="3116599" y="0"/>
                  </a:cubicBezTo>
                  <a:lnTo>
                    <a:pt x="16724" y="0"/>
                  </a:lnTo>
                  <a:cubicBezTo>
                    <a:pt x="11973" y="0"/>
                    <a:pt x="7462" y="2090"/>
                    <a:pt x="4391" y="5716"/>
                  </a:cubicBezTo>
                  <a:cubicBezTo>
                    <a:pt x="1320" y="9341"/>
                    <a:pt x="0" y="14134"/>
                    <a:pt x="781" y="18820"/>
                  </a:cubicBezTo>
                  <a:lnTo>
                    <a:pt x="197707" y="1200083"/>
                  </a:lnTo>
                  <a:cubicBezTo>
                    <a:pt x="199517" y="1210943"/>
                    <a:pt x="208914" y="1218903"/>
                    <a:pt x="219924" y="1218903"/>
                  </a:cubicBezTo>
                  <a:close/>
                </a:path>
              </a:pathLst>
            </a:custGeom>
            <a:solidFill>
              <a:srgbClr val="E1EBED"/>
            </a:solidFill>
          </p:spPr>
        </p:sp>
        <p:sp>
          <p:nvSpPr>
            <p:cNvPr name="TextBox 13" id="13"/>
            <p:cNvSpPr txBox="true"/>
            <p:nvPr/>
          </p:nvSpPr>
          <p:spPr>
            <a:xfrm>
              <a:off x="127000" y="-38100"/>
              <a:ext cx="2884035" cy="125700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28700" y="3781600"/>
            <a:ext cx="6622293" cy="4948659"/>
          </a:xfrm>
          <a:custGeom>
            <a:avLst/>
            <a:gdLst/>
            <a:ahLst/>
            <a:cxnLst/>
            <a:rect r="r" b="b" t="t" l="l"/>
            <a:pathLst>
              <a:path h="4948659" w="6622293">
                <a:moveTo>
                  <a:pt x="0" y="0"/>
                </a:moveTo>
                <a:lnTo>
                  <a:pt x="6622293" y="0"/>
                </a:lnTo>
                <a:lnTo>
                  <a:pt x="6622293" y="4948659"/>
                </a:lnTo>
                <a:lnTo>
                  <a:pt x="0" y="4948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6" id="16"/>
          <p:cNvSpPr/>
          <p:nvPr/>
        </p:nvSpPr>
        <p:spPr>
          <a:xfrm flipH="false" flipV="false" rot="0">
            <a:off x="1911518" y="1490926"/>
            <a:ext cx="1682450" cy="1658111"/>
          </a:xfrm>
          <a:custGeom>
            <a:avLst/>
            <a:gdLst/>
            <a:ahLst/>
            <a:cxnLst/>
            <a:rect r="r" b="b" t="t" l="l"/>
            <a:pathLst>
              <a:path h="1658111" w="1682450">
                <a:moveTo>
                  <a:pt x="0" y="0"/>
                </a:moveTo>
                <a:lnTo>
                  <a:pt x="1682450" y="0"/>
                </a:lnTo>
                <a:lnTo>
                  <a:pt x="1682450" y="1658111"/>
                </a:lnTo>
                <a:lnTo>
                  <a:pt x="0" y="1658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false" flipV="false" rot="-2607425">
            <a:off x="4771735" y="2267760"/>
            <a:ext cx="882149" cy="2594556"/>
          </a:xfrm>
          <a:custGeom>
            <a:avLst/>
            <a:gdLst/>
            <a:ahLst/>
            <a:cxnLst/>
            <a:rect r="r" b="b" t="t" l="l"/>
            <a:pathLst>
              <a:path h="2594556" w="882149">
                <a:moveTo>
                  <a:pt x="0" y="0"/>
                </a:moveTo>
                <a:lnTo>
                  <a:pt x="882149" y="0"/>
                </a:lnTo>
                <a:lnTo>
                  <a:pt x="882149" y="2594557"/>
                </a:lnTo>
                <a:lnTo>
                  <a:pt x="0" y="25945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8" id="18"/>
          <p:cNvSpPr txBox="true"/>
          <p:nvPr/>
        </p:nvSpPr>
        <p:spPr>
          <a:xfrm rot="0">
            <a:off x="8177190" y="2009775"/>
            <a:ext cx="8583916" cy="3133725"/>
          </a:xfrm>
          <a:prstGeom prst="rect">
            <a:avLst/>
          </a:prstGeom>
        </p:spPr>
        <p:txBody>
          <a:bodyPr anchor="t" rtlCol="false" tIns="0" lIns="0" bIns="0" rIns="0">
            <a:spAutoFit/>
          </a:bodyPr>
          <a:lstStyle/>
          <a:p>
            <a:pPr algn="l">
              <a:lnSpc>
                <a:spcPts val="12000"/>
              </a:lnSpc>
            </a:pPr>
            <a:r>
              <a:rPr lang="en-US" sz="12000">
                <a:solidFill>
                  <a:srgbClr val="FF7F50"/>
                </a:solidFill>
                <a:latin typeface="Archivo Black"/>
                <a:ea typeface="Archivo Black"/>
                <a:cs typeface="Archivo Black"/>
                <a:sym typeface="Archivo Black"/>
              </a:rPr>
              <a:t>THANK YOU</a:t>
            </a:r>
          </a:p>
        </p:txBody>
      </p:sp>
      <p:sp>
        <p:nvSpPr>
          <p:cNvPr name="TextBox 19" id="19"/>
          <p:cNvSpPr txBox="true"/>
          <p:nvPr/>
        </p:nvSpPr>
        <p:spPr>
          <a:xfrm rot="0">
            <a:off x="8364013" y="5231656"/>
            <a:ext cx="7232152" cy="1581349"/>
          </a:xfrm>
          <a:prstGeom prst="rect">
            <a:avLst/>
          </a:prstGeom>
        </p:spPr>
        <p:txBody>
          <a:bodyPr anchor="t" rtlCol="false" tIns="0" lIns="0" bIns="0" rIns="0">
            <a:spAutoFit/>
          </a:bodyPr>
          <a:lstStyle/>
          <a:p>
            <a:pPr algn="just" marL="0" indent="0" lvl="0">
              <a:lnSpc>
                <a:spcPts val="4200"/>
              </a:lnSpc>
              <a:spcBef>
                <a:spcPct val="0"/>
              </a:spcBef>
            </a:pPr>
            <a:r>
              <a:rPr lang="en-US" sz="3000" i="true">
                <a:solidFill>
                  <a:srgbClr val="26262F"/>
                </a:solidFill>
                <a:latin typeface="Garet Italics"/>
                <a:ea typeface="Garet Italics"/>
                <a:cs typeface="Garet Italics"/>
                <a:sym typeface="Garet Italics"/>
              </a:rPr>
              <a:t>F</a:t>
            </a:r>
            <a:r>
              <a:rPr lang="en-US" sz="3000" i="true" strike="noStrike" u="none">
                <a:solidFill>
                  <a:srgbClr val="26262F"/>
                </a:solidFill>
                <a:latin typeface="Garet Italics"/>
                <a:ea typeface="Garet Italics"/>
                <a:cs typeface="Garet Italics"/>
                <a:sym typeface="Garet Italics"/>
              </a:rPr>
              <a:t>OR JOINING ME TODAY TO EXPLORE THE EXCITING TRENDS SHAPING THE FUTURE OF E-COMMERCE.</a:t>
            </a:r>
          </a:p>
        </p:txBody>
      </p:sp>
      <p:sp>
        <p:nvSpPr>
          <p:cNvPr name="Freeform 20" id="20"/>
          <p:cNvSpPr/>
          <p:nvPr/>
        </p:nvSpPr>
        <p:spPr>
          <a:xfrm flipH="false" flipV="false" rot="7238611">
            <a:off x="15289832" y="1577304"/>
            <a:ext cx="2935145" cy="960593"/>
          </a:xfrm>
          <a:custGeom>
            <a:avLst/>
            <a:gdLst/>
            <a:ahLst/>
            <a:cxnLst/>
            <a:rect r="r" b="b" t="t" l="l"/>
            <a:pathLst>
              <a:path h="960593" w="2935145">
                <a:moveTo>
                  <a:pt x="0" y="0"/>
                </a:moveTo>
                <a:lnTo>
                  <a:pt x="2935146" y="0"/>
                </a:lnTo>
                <a:lnTo>
                  <a:pt x="2935146" y="960593"/>
                </a:lnTo>
                <a:lnTo>
                  <a:pt x="0" y="9605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1" id="21"/>
          <p:cNvSpPr/>
          <p:nvPr/>
        </p:nvSpPr>
        <p:spPr>
          <a:xfrm flipH="false" flipV="false" rot="0">
            <a:off x="15596165" y="4043915"/>
            <a:ext cx="766015" cy="766015"/>
          </a:xfrm>
          <a:custGeom>
            <a:avLst/>
            <a:gdLst/>
            <a:ahLst/>
            <a:cxnLst/>
            <a:rect r="r" b="b" t="t" l="l"/>
            <a:pathLst>
              <a:path h="766015" w="766015">
                <a:moveTo>
                  <a:pt x="0" y="0"/>
                </a:moveTo>
                <a:lnTo>
                  <a:pt x="766015" y="0"/>
                </a:lnTo>
                <a:lnTo>
                  <a:pt x="766015" y="766015"/>
                </a:lnTo>
                <a:lnTo>
                  <a:pt x="0" y="7660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10256088" y="-5639429"/>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0935803" y="3749138"/>
            <a:ext cx="12230394" cy="1223039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F5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923120" y="1757325"/>
            <a:ext cx="6336180" cy="6513830"/>
          </a:xfrm>
          <a:custGeom>
            <a:avLst/>
            <a:gdLst/>
            <a:ahLst/>
            <a:cxnLst/>
            <a:rect r="r" b="b" t="t" l="l"/>
            <a:pathLst>
              <a:path h="6513830" w="6336180">
                <a:moveTo>
                  <a:pt x="0" y="0"/>
                </a:moveTo>
                <a:lnTo>
                  <a:pt x="6336180" y="0"/>
                </a:lnTo>
                <a:lnTo>
                  <a:pt x="6336180" y="6513830"/>
                </a:lnTo>
                <a:lnTo>
                  <a:pt x="0" y="65138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399588" y="305112"/>
            <a:ext cx="10864347" cy="3919088"/>
            <a:chOff x="0" y="0"/>
            <a:chExt cx="484746" cy="174862"/>
          </a:xfrm>
        </p:grpSpPr>
        <p:sp>
          <p:nvSpPr>
            <p:cNvPr name="Freeform 11" id="11"/>
            <p:cNvSpPr/>
            <p:nvPr/>
          </p:nvSpPr>
          <p:spPr>
            <a:xfrm flipH="false" flipV="false" rot="0">
              <a:off x="0" y="0"/>
              <a:ext cx="484746" cy="174862"/>
            </a:xfrm>
            <a:custGeom>
              <a:avLst/>
              <a:gdLst/>
              <a:ahLst/>
              <a:cxnLst/>
              <a:rect r="r" b="b" t="t" l="l"/>
              <a:pathLst>
                <a:path h="174862" w="484746">
                  <a:moveTo>
                    <a:pt x="71260" y="0"/>
                  </a:moveTo>
                  <a:lnTo>
                    <a:pt x="413486" y="0"/>
                  </a:lnTo>
                  <a:cubicBezTo>
                    <a:pt x="432385" y="0"/>
                    <a:pt x="450510" y="7508"/>
                    <a:pt x="463874" y="20872"/>
                  </a:cubicBezTo>
                  <a:cubicBezTo>
                    <a:pt x="477238" y="34235"/>
                    <a:pt x="484746" y="52361"/>
                    <a:pt x="484746" y="71260"/>
                  </a:cubicBezTo>
                  <a:lnTo>
                    <a:pt x="484746" y="103602"/>
                  </a:lnTo>
                  <a:cubicBezTo>
                    <a:pt x="484746" y="122501"/>
                    <a:pt x="477238" y="140627"/>
                    <a:pt x="463874" y="153990"/>
                  </a:cubicBezTo>
                  <a:cubicBezTo>
                    <a:pt x="450510" y="167354"/>
                    <a:pt x="432385" y="174862"/>
                    <a:pt x="413486" y="174862"/>
                  </a:cubicBezTo>
                  <a:lnTo>
                    <a:pt x="71260" y="174862"/>
                  </a:lnTo>
                  <a:cubicBezTo>
                    <a:pt x="31904" y="174862"/>
                    <a:pt x="0" y="142958"/>
                    <a:pt x="0" y="103602"/>
                  </a:cubicBezTo>
                  <a:lnTo>
                    <a:pt x="0" y="71260"/>
                  </a:lnTo>
                  <a:cubicBezTo>
                    <a:pt x="0" y="52361"/>
                    <a:pt x="7508" y="34235"/>
                    <a:pt x="20872" y="20872"/>
                  </a:cubicBezTo>
                  <a:cubicBezTo>
                    <a:pt x="34235" y="7508"/>
                    <a:pt x="52361" y="0"/>
                    <a:pt x="71260" y="0"/>
                  </a:cubicBezTo>
                  <a:close/>
                </a:path>
              </a:pathLst>
            </a:custGeom>
            <a:solidFill>
              <a:srgbClr val="E1EBED"/>
            </a:solidFill>
            <a:ln cap="rnd">
              <a:noFill/>
              <a:prstDash val="solid"/>
              <a:round/>
            </a:ln>
          </p:spPr>
        </p:sp>
        <p:sp>
          <p:nvSpPr>
            <p:cNvPr name="TextBox 12" id="12"/>
            <p:cNvSpPr txBox="true"/>
            <p:nvPr/>
          </p:nvSpPr>
          <p:spPr>
            <a:xfrm>
              <a:off x="0" y="-57150"/>
              <a:ext cx="484746" cy="232012"/>
            </a:xfrm>
            <a:prstGeom prst="rect">
              <a:avLst/>
            </a:prstGeom>
          </p:spPr>
          <p:txBody>
            <a:bodyPr anchor="ctr" rtlCol="false" tIns="254000" lIns="254000" bIns="254000" rIns="254000"/>
            <a:lstStyle/>
            <a:p>
              <a:pPr algn="ctr" marL="0" indent="0" lvl="0">
                <a:lnSpc>
                  <a:spcPts val="3919"/>
                </a:lnSpc>
                <a:spcBef>
                  <a:spcPct val="0"/>
                </a:spcBef>
              </a:pPr>
              <a:r>
                <a:rPr lang="en-US" sz="2799">
                  <a:solidFill>
                    <a:srgbClr val="26262F"/>
                  </a:solidFill>
                  <a:latin typeface="Canva Sans"/>
                  <a:ea typeface="Canva Sans"/>
                  <a:cs typeface="Canva Sans"/>
                  <a:sym typeface="Canva Sans"/>
                </a:rPr>
                <a:t>At EmoteStyle, we're transforming online shopping by combining virtual try-ons with personalized recommendations that reflect your mood, while highlighting sustainable products—all in one seamless experience.</a:t>
              </a:r>
            </a:p>
          </p:txBody>
        </p:sp>
      </p:grpSp>
      <p:sp>
        <p:nvSpPr>
          <p:cNvPr name="Freeform 13" id="13"/>
          <p:cNvSpPr/>
          <p:nvPr/>
        </p:nvSpPr>
        <p:spPr>
          <a:xfrm flipH="false" flipV="false" rot="0">
            <a:off x="12029951" y="1757325"/>
            <a:ext cx="1105104" cy="1089117"/>
          </a:xfrm>
          <a:custGeom>
            <a:avLst/>
            <a:gdLst/>
            <a:ahLst/>
            <a:cxnLst/>
            <a:rect r="r" b="b" t="t" l="l"/>
            <a:pathLst>
              <a:path h="1089117" w="1105104">
                <a:moveTo>
                  <a:pt x="0" y="0"/>
                </a:moveTo>
                <a:lnTo>
                  <a:pt x="1105104" y="0"/>
                </a:lnTo>
                <a:lnTo>
                  <a:pt x="1105104" y="1089118"/>
                </a:lnTo>
                <a:lnTo>
                  <a:pt x="0" y="1089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7796465">
            <a:off x="15510000" y="548403"/>
            <a:ext cx="2935145" cy="960593"/>
          </a:xfrm>
          <a:custGeom>
            <a:avLst/>
            <a:gdLst/>
            <a:ahLst/>
            <a:cxnLst/>
            <a:rect r="r" b="b" t="t" l="l"/>
            <a:pathLst>
              <a:path h="960593" w="2935145">
                <a:moveTo>
                  <a:pt x="0" y="0"/>
                </a:moveTo>
                <a:lnTo>
                  <a:pt x="2935146" y="0"/>
                </a:lnTo>
                <a:lnTo>
                  <a:pt x="2935146" y="960594"/>
                </a:lnTo>
                <a:lnTo>
                  <a:pt x="0" y="9605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5" id="15"/>
          <p:cNvSpPr txBox="true"/>
          <p:nvPr/>
        </p:nvSpPr>
        <p:spPr>
          <a:xfrm rot="0">
            <a:off x="336738" y="400362"/>
            <a:ext cx="10906247" cy="727713"/>
          </a:xfrm>
          <a:prstGeom prst="rect">
            <a:avLst/>
          </a:prstGeom>
        </p:spPr>
        <p:txBody>
          <a:bodyPr anchor="t" rtlCol="false" tIns="0" lIns="0" bIns="0" rIns="0">
            <a:spAutoFit/>
          </a:bodyPr>
          <a:lstStyle/>
          <a:p>
            <a:pPr algn="ctr">
              <a:lnSpc>
                <a:spcPts val="5400"/>
              </a:lnSpc>
            </a:pPr>
            <a:r>
              <a:rPr lang="en-US" sz="5400">
                <a:solidFill>
                  <a:srgbClr val="FF7F50"/>
                </a:solidFill>
                <a:latin typeface="Archivo Black"/>
                <a:ea typeface="Archivo Black"/>
                <a:cs typeface="Archivo Black"/>
                <a:sym typeface="Archivo Black"/>
              </a:rPr>
              <a:t>VALUE PROPOSITION</a:t>
            </a:r>
          </a:p>
        </p:txBody>
      </p:sp>
      <p:sp>
        <p:nvSpPr>
          <p:cNvPr name="Freeform 16" id="16"/>
          <p:cNvSpPr/>
          <p:nvPr/>
        </p:nvSpPr>
        <p:spPr>
          <a:xfrm flipH="false" flipV="false" rot="0">
            <a:off x="11263935" y="3220186"/>
            <a:ext cx="766015" cy="766015"/>
          </a:xfrm>
          <a:custGeom>
            <a:avLst/>
            <a:gdLst/>
            <a:ahLst/>
            <a:cxnLst/>
            <a:rect r="r" b="b" t="t" l="l"/>
            <a:pathLst>
              <a:path h="766015" w="766015">
                <a:moveTo>
                  <a:pt x="0" y="0"/>
                </a:moveTo>
                <a:lnTo>
                  <a:pt x="766016" y="0"/>
                </a:lnTo>
                <a:lnTo>
                  <a:pt x="766016" y="766016"/>
                </a:lnTo>
                <a:lnTo>
                  <a:pt x="0" y="7660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7" id="17"/>
          <p:cNvGrpSpPr/>
          <p:nvPr/>
        </p:nvGrpSpPr>
        <p:grpSpPr>
          <a:xfrm rot="0">
            <a:off x="357688" y="4668404"/>
            <a:ext cx="10864347" cy="5195931"/>
            <a:chOff x="0" y="0"/>
            <a:chExt cx="484746" cy="231832"/>
          </a:xfrm>
        </p:grpSpPr>
        <p:sp>
          <p:nvSpPr>
            <p:cNvPr name="Freeform 18" id="18"/>
            <p:cNvSpPr/>
            <p:nvPr/>
          </p:nvSpPr>
          <p:spPr>
            <a:xfrm flipH="false" flipV="false" rot="0">
              <a:off x="0" y="0"/>
              <a:ext cx="484746" cy="231832"/>
            </a:xfrm>
            <a:custGeom>
              <a:avLst/>
              <a:gdLst/>
              <a:ahLst/>
              <a:cxnLst/>
              <a:rect r="r" b="b" t="t" l="l"/>
              <a:pathLst>
                <a:path h="231832" w="484746">
                  <a:moveTo>
                    <a:pt x="71260" y="0"/>
                  </a:moveTo>
                  <a:lnTo>
                    <a:pt x="413486" y="0"/>
                  </a:lnTo>
                  <a:cubicBezTo>
                    <a:pt x="432385" y="0"/>
                    <a:pt x="450510" y="7508"/>
                    <a:pt x="463874" y="20872"/>
                  </a:cubicBezTo>
                  <a:cubicBezTo>
                    <a:pt x="477238" y="34235"/>
                    <a:pt x="484746" y="52361"/>
                    <a:pt x="484746" y="71260"/>
                  </a:cubicBezTo>
                  <a:lnTo>
                    <a:pt x="484746" y="160572"/>
                  </a:lnTo>
                  <a:cubicBezTo>
                    <a:pt x="484746" y="179472"/>
                    <a:pt x="477238" y="197597"/>
                    <a:pt x="463874" y="210961"/>
                  </a:cubicBezTo>
                  <a:cubicBezTo>
                    <a:pt x="450510" y="224324"/>
                    <a:pt x="432385" y="231832"/>
                    <a:pt x="413486" y="231832"/>
                  </a:cubicBezTo>
                  <a:lnTo>
                    <a:pt x="71260" y="231832"/>
                  </a:lnTo>
                  <a:cubicBezTo>
                    <a:pt x="52361" y="231832"/>
                    <a:pt x="34235" y="224324"/>
                    <a:pt x="20872" y="210961"/>
                  </a:cubicBezTo>
                  <a:cubicBezTo>
                    <a:pt x="7508" y="197597"/>
                    <a:pt x="0" y="179472"/>
                    <a:pt x="0" y="160572"/>
                  </a:cubicBezTo>
                  <a:lnTo>
                    <a:pt x="0" y="71260"/>
                  </a:lnTo>
                  <a:cubicBezTo>
                    <a:pt x="0" y="52361"/>
                    <a:pt x="7508" y="34235"/>
                    <a:pt x="20872" y="20872"/>
                  </a:cubicBezTo>
                  <a:cubicBezTo>
                    <a:pt x="34235" y="7508"/>
                    <a:pt x="52361" y="0"/>
                    <a:pt x="71260" y="0"/>
                  </a:cubicBezTo>
                  <a:close/>
                </a:path>
              </a:pathLst>
            </a:custGeom>
            <a:solidFill>
              <a:srgbClr val="E1EBED"/>
            </a:solidFill>
            <a:ln cap="rnd">
              <a:noFill/>
              <a:prstDash val="solid"/>
              <a:round/>
            </a:ln>
          </p:spPr>
        </p:sp>
        <p:sp>
          <p:nvSpPr>
            <p:cNvPr name="TextBox 19" id="19"/>
            <p:cNvSpPr txBox="true"/>
            <p:nvPr/>
          </p:nvSpPr>
          <p:spPr>
            <a:xfrm>
              <a:off x="0" y="-57150"/>
              <a:ext cx="484746" cy="288982"/>
            </a:xfrm>
            <a:prstGeom prst="rect">
              <a:avLst/>
            </a:prstGeom>
          </p:spPr>
          <p:txBody>
            <a:bodyPr anchor="ctr" rtlCol="false" tIns="254000" lIns="254000" bIns="254000" rIns="254000"/>
            <a:lstStyle/>
            <a:p>
              <a:pPr algn="ctr">
                <a:lnSpc>
                  <a:spcPts val="3919"/>
                </a:lnSpc>
              </a:pPr>
            </a:p>
            <a:p>
              <a:pPr algn="ctr" marL="0" indent="0" lvl="0">
                <a:lnSpc>
                  <a:spcPts val="3919"/>
                </a:lnSpc>
                <a:spcBef>
                  <a:spcPct val="0"/>
                </a:spcBef>
              </a:pPr>
              <a:r>
                <a:rPr lang="en-US" sz="2799">
                  <a:solidFill>
                    <a:srgbClr val="26262F"/>
                  </a:solidFill>
                  <a:latin typeface="Canva Sans"/>
                  <a:ea typeface="Canva Sans"/>
                  <a:cs typeface="Canva Sans"/>
                  <a:sym typeface="Canva Sans"/>
                </a:rPr>
                <a:t>EmoteStyle transforms online shopping by combining virtual try-ons with an assistant that understands and responds to your emotions. You can virtually try on clothing, accessories, furniture, and cosmetics while receiving personalized recommendations that match your mood. Plus, the platform highlights sustainable products, helping you make environmentally conscious choices.</a:t>
              </a:r>
            </a:p>
          </p:txBody>
        </p:sp>
      </p:grpSp>
      <p:sp>
        <p:nvSpPr>
          <p:cNvPr name="TextBox 20" id="20"/>
          <p:cNvSpPr txBox="true"/>
          <p:nvPr/>
        </p:nvSpPr>
        <p:spPr>
          <a:xfrm rot="0">
            <a:off x="336738" y="4827268"/>
            <a:ext cx="10906247" cy="727713"/>
          </a:xfrm>
          <a:prstGeom prst="rect">
            <a:avLst/>
          </a:prstGeom>
        </p:spPr>
        <p:txBody>
          <a:bodyPr anchor="t" rtlCol="false" tIns="0" lIns="0" bIns="0" rIns="0">
            <a:spAutoFit/>
          </a:bodyPr>
          <a:lstStyle/>
          <a:p>
            <a:pPr algn="ctr">
              <a:lnSpc>
                <a:spcPts val="5400"/>
              </a:lnSpc>
            </a:pPr>
            <a:r>
              <a:rPr lang="en-US" sz="5400">
                <a:solidFill>
                  <a:srgbClr val="FF7F50"/>
                </a:solidFill>
                <a:latin typeface="Archivo Black"/>
                <a:ea typeface="Archivo Black"/>
                <a:cs typeface="Archivo Black"/>
                <a:sym typeface="Archivo Black"/>
              </a:rPr>
              <a:t>DESCRIPTION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3189937" y="1953563"/>
            <a:ext cx="6379874" cy="637987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654594" y="3846222"/>
            <a:ext cx="882149" cy="2594556"/>
          </a:xfrm>
          <a:custGeom>
            <a:avLst/>
            <a:gdLst/>
            <a:ahLst/>
            <a:cxnLst/>
            <a:rect r="r" b="b" t="t" l="l"/>
            <a:pathLst>
              <a:path h="2594556" w="882149">
                <a:moveTo>
                  <a:pt x="0" y="0"/>
                </a:moveTo>
                <a:lnTo>
                  <a:pt x="882149" y="0"/>
                </a:lnTo>
                <a:lnTo>
                  <a:pt x="882149" y="2594556"/>
                </a:lnTo>
                <a:lnTo>
                  <a:pt x="0" y="259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687202" y="1321078"/>
            <a:ext cx="1682450" cy="1658111"/>
          </a:xfrm>
          <a:custGeom>
            <a:avLst/>
            <a:gdLst/>
            <a:ahLst/>
            <a:cxnLst/>
            <a:rect r="r" b="b" t="t" l="l"/>
            <a:pathLst>
              <a:path h="1658111" w="1682450">
                <a:moveTo>
                  <a:pt x="0" y="0"/>
                </a:moveTo>
                <a:lnTo>
                  <a:pt x="1682450" y="0"/>
                </a:lnTo>
                <a:lnTo>
                  <a:pt x="1682450" y="1658111"/>
                </a:lnTo>
                <a:lnTo>
                  <a:pt x="0" y="16581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0">
            <a:off x="858771" y="7318344"/>
            <a:ext cx="1015093" cy="101509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F5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998748" y="-3953212"/>
            <a:ext cx="7906424" cy="7906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3822493" y="1028700"/>
            <a:ext cx="13436807" cy="8229600"/>
            <a:chOff x="0" y="0"/>
            <a:chExt cx="599524" cy="367188"/>
          </a:xfrm>
        </p:grpSpPr>
        <p:sp>
          <p:nvSpPr>
            <p:cNvPr name="Freeform 14" id="14"/>
            <p:cNvSpPr/>
            <p:nvPr/>
          </p:nvSpPr>
          <p:spPr>
            <a:xfrm flipH="false" flipV="false" rot="0">
              <a:off x="0" y="0"/>
              <a:ext cx="599524" cy="367188"/>
            </a:xfrm>
            <a:custGeom>
              <a:avLst/>
              <a:gdLst/>
              <a:ahLst/>
              <a:cxnLst/>
              <a:rect r="r" b="b" t="t" l="l"/>
              <a:pathLst>
                <a:path h="367188" w="599524">
                  <a:moveTo>
                    <a:pt x="57617" y="0"/>
                  </a:moveTo>
                  <a:lnTo>
                    <a:pt x="541906" y="0"/>
                  </a:lnTo>
                  <a:cubicBezTo>
                    <a:pt x="573728" y="0"/>
                    <a:pt x="599524" y="25796"/>
                    <a:pt x="599524" y="57617"/>
                  </a:cubicBezTo>
                  <a:lnTo>
                    <a:pt x="599524" y="309571"/>
                  </a:lnTo>
                  <a:cubicBezTo>
                    <a:pt x="599524" y="341392"/>
                    <a:pt x="573728" y="367188"/>
                    <a:pt x="541906" y="367188"/>
                  </a:cubicBezTo>
                  <a:lnTo>
                    <a:pt x="57617" y="367188"/>
                  </a:lnTo>
                  <a:cubicBezTo>
                    <a:pt x="25796" y="367188"/>
                    <a:pt x="0" y="341392"/>
                    <a:pt x="0" y="309571"/>
                  </a:cubicBezTo>
                  <a:lnTo>
                    <a:pt x="0" y="57617"/>
                  </a:lnTo>
                  <a:cubicBezTo>
                    <a:pt x="0" y="25796"/>
                    <a:pt x="25796" y="0"/>
                    <a:pt x="57617" y="0"/>
                  </a:cubicBezTo>
                  <a:close/>
                </a:path>
              </a:pathLst>
            </a:custGeom>
            <a:solidFill>
              <a:srgbClr val="E1EBED"/>
            </a:solidFill>
            <a:ln cap="rnd">
              <a:noFill/>
              <a:prstDash val="solid"/>
              <a:round/>
            </a:ln>
          </p:spPr>
        </p:sp>
        <p:sp>
          <p:nvSpPr>
            <p:cNvPr name="TextBox 15" id="15"/>
            <p:cNvSpPr txBox="true"/>
            <p:nvPr/>
          </p:nvSpPr>
          <p:spPr>
            <a:xfrm>
              <a:off x="0" y="-38100"/>
              <a:ext cx="599524" cy="40528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6" id="16"/>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644879" y="1797391"/>
            <a:ext cx="11835316" cy="1033781"/>
          </a:xfrm>
          <a:prstGeom prst="rect">
            <a:avLst/>
          </a:prstGeom>
        </p:spPr>
        <p:txBody>
          <a:bodyPr anchor="t" rtlCol="false" tIns="0" lIns="0" bIns="0" rIns="0">
            <a:spAutoFit/>
          </a:bodyPr>
          <a:lstStyle/>
          <a:p>
            <a:pPr algn="l">
              <a:lnSpc>
                <a:spcPts val="7700"/>
              </a:lnSpc>
            </a:pPr>
            <a:r>
              <a:rPr lang="en-US" sz="7700">
                <a:solidFill>
                  <a:srgbClr val="FF7F50"/>
                </a:solidFill>
                <a:latin typeface="Archivo Black"/>
                <a:ea typeface="Archivo Black"/>
                <a:cs typeface="Archivo Black"/>
                <a:sym typeface="Archivo Black"/>
              </a:rPr>
              <a:t>FEATURES</a:t>
            </a:r>
          </a:p>
        </p:txBody>
      </p:sp>
      <p:grpSp>
        <p:nvGrpSpPr>
          <p:cNvPr name="Group 18" id="18"/>
          <p:cNvGrpSpPr/>
          <p:nvPr/>
        </p:nvGrpSpPr>
        <p:grpSpPr>
          <a:xfrm rot="0">
            <a:off x="4644879" y="3245066"/>
            <a:ext cx="782843" cy="78284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080933" y="3245066"/>
            <a:ext cx="782843" cy="78284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4644879" y="4456535"/>
            <a:ext cx="782843" cy="78284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1080933" y="4456535"/>
            <a:ext cx="782843" cy="78284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644879" y="5668003"/>
            <a:ext cx="782843" cy="782843"/>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4644879" y="6879471"/>
            <a:ext cx="782843" cy="782843"/>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4694432" y="3409459"/>
            <a:ext cx="683738" cy="530258"/>
          </a:xfrm>
          <a:prstGeom prst="rect">
            <a:avLst/>
          </a:prstGeom>
        </p:spPr>
        <p:txBody>
          <a:bodyPr anchor="t" rtlCol="false" tIns="0" lIns="0" bIns="0" rIns="0">
            <a:spAutoFit/>
          </a:bodyPr>
          <a:lstStyle/>
          <a:p>
            <a:pPr algn="ctr">
              <a:lnSpc>
                <a:spcPts val="3999"/>
              </a:lnSpc>
            </a:pPr>
            <a:r>
              <a:rPr lang="en-US" sz="3999">
                <a:solidFill>
                  <a:srgbClr val="ECF284"/>
                </a:solidFill>
                <a:latin typeface="Archivo Black"/>
                <a:ea typeface="Archivo Black"/>
                <a:cs typeface="Archivo Black"/>
                <a:sym typeface="Archivo Black"/>
              </a:rPr>
              <a:t>1</a:t>
            </a:r>
          </a:p>
        </p:txBody>
      </p:sp>
      <p:sp>
        <p:nvSpPr>
          <p:cNvPr name="TextBox 37" id="37"/>
          <p:cNvSpPr txBox="true"/>
          <p:nvPr/>
        </p:nvSpPr>
        <p:spPr>
          <a:xfrm rot="0">
            <a:off x="11130486" y="3409459"/>
            <a:ext cx="683738" cy="530258"/>
          </a:xfrm>
          <a:prstGeom prst="rect">
            <a:avLst/>
          </a:prstGeom>
        </p:spPr>
        <p:txBody>
          <a:bodyPr anchor="t" rtlCol="false" tIns="0" lIns="0" bIns="0" rIns="0">
            <a:spAutoFit/>
          </a:bodyPr>
          <a:lstStyle/>
          <a:p>
            <a:pPr algn="ctr">
              <a:lnSpc>
                <a:spcPts val="3999"/>
              </a:lnSpc>
            </a:pPr>
            <a:r>
              <a:rPr lang="en-US" sz="3999">
                <a:solidFill>
                  <a:srgbClr val="ECF284"/>
                </a:solidFill>
                <a:latin typeface="Archivo Black"/>
                <a:ea typeface="Archivo Black"/>
                <a:cs typeface="Archivo Black"/>
                <a:sym typeface="Archivo Black"/>
              </a:rPr>
              <a:t>5</a:t>
            </a:r>
          </a:p>
        </p:txBody>
      </p:sp>
      <p:sp>
        <p:nvSpPr>
          <p:cNvPr name="TextBox 38" id="38"/>
          <p:cNvSpPr txBox="true"/>
          <p:nvPr/>
        </p:nvSpPr>
        <p:spPr>
          <a:xfrm rot="0">
            <a:off x="4694432" y="4608935"/>
            <a:ext cx="683738" cy="530258"/>
          </a:xfrm>
          <a:prstGeom prst="rect">
            <a:avLst/>
          </a:prstGeom>
        </p:spPr>
        <p:txBody>
          <a:bodyPr anchor="t" rtlCol="false" tIns="0" lIns="0" bIns="0" rIns="0">
            <a:spAutoFit/>
          </a:bodyPr>
          <a:lstStyle/>
          <a:p>
            <a:pPr algn="ctr">
              <a:lnSpc>
                <a:spcPts val="3999"/>
              </a:lnSpc>
            </a:pPr>
            <a:r>
              <a:rPr lang="en-US" sz="3999">
                <a:solidFill>
                  <a:srgbClr val="ECF284"/>
                </a:solidFill>
                <a:latin typeface="Archivo Black"/>
                <a:ea typeface="Archivo Black"/>
                <a:cs typeface="Archivo Black"/>
                <a:sym typeface="Archivo Black"/>
              </a:rPr>
              <a:t>2</a:t>
            </a:r>
          </a:p>
        </p:txBody>
      </p:sp>
      <p:sp>
        <p:nvSpPr>
          <p:cNvPr name="TextBox 39" id="39"/>
          <p:cNvSpPr txBox="true"/>
          <p:nvPr/>
        </p:nvSpPr>
        <p:spPr>
          <a:xfrm rot="0">
            <a:off x="11130486" y="4608935"/>
            <a:ext cx="683738" cy="530258"/>
          </a:xfrm>
          <a:prstGeom prst="rect">
            <a:avLst/>
          </a:prstGeom>
        </p:spPr>
        <p:txBody>
          <a:bodyPr anchor="t" rtlCol="false" tIns="0" lIns="0" bIns="0" rIns="0">
            <a:spAutoFit/>
          </a:bodyPr>
          <a:lstStyle/>
          <a:p>
            <a:pPr algn="ctr">
              <a:lnSpc>
                <a:spcPts val="3999"/>
              </a:lnSpc>
            </a:pPr>
            <a:r>
              <a:rPr lang="en-US" sz="3999">
                <a:solidFill>
                  <a:srgbClr val="ECF284"/>
                </a:solidFill>
                <a:latin typeface="Archivo Black"/>
                <a:ea typeface="Archivo Black"/>
                <a:cs typeface="Archivo Black"/>
                <a:sym typeface="Archivo Black"/>
              </a:rPr>
              <a:t>6</a:t>
            </a:r>
          </a:p>
        </p:txBody>
      </p:sp>
      <p:sp>
        <p:nvSpPr>
          <p:cNvPr name="TextBox 40" id="40"/>
          <p:cNvSpPr txBox="true"/>
          <p:nvPr/>
        </p:nvSpPr>
        <p:spPr>
          <a:xfrm rot="0">
            <a:off x="4694432" y="5808410"/>
            <a:ext cx="683738" cy="530258"/>
          </a:xfrm>
          <a:prstGeom prst="rect">
            <a:avLst/>
          </a:prstGeom>
        </p:spPr>
        <p:txBody>
          <a:bodyPr anchor="t" rtlCol="false" tIns="0" lIns="0" bIns="0" rIns="0">
            <a:spAutoFit/>
          </a:bodyPr>
          <a:lstStyle/>
          <a:p>
            <a:pPr algn="ctr">
              <a:lnSpc>
                <a:spcPts val="3999"/>
              </a:lnSpc>
            </a:pPr>
            <a:r>
              <a:rPr lang="en-US" sz="3999">
                <a:solidFill>
                  <a:srgbClr val="ECF284"/>
                </a:solidFill>
                <a:latin typeface="Archivo Black"/>
                <a:ea typeface="Archivo Black"/>
                <a:cs typeface="Archivo Black"/>
                <a:sym typeface="Archivo Black"/>
              </a:rPr>
              <a:t>3</a:t>
            </a:r>
          </a:p>
        </p:txBody>
      </p:sp>
      <p:sp>
        <p:nvSpPr>
          <p:cNvPr name="TextBox 41" id="41"/>
          <p:cNvSpPr txBox="true"/>
          <p:nvPr/>
        </p:nvSpPr>
        <p:spPr>
          <a:xfrm rot="0">
            <a:off x="4694432" y="7007886"/>
            <a:ext cx="683738" cy="530258"/>
          </a:xfrm>
          <a:prstGeom prst="rect">
            <a:avLst/>
          </a:prstGeom>
        </p:spPr>
        <p:txBody>
          <a:bodyPr anchor="t" rtlCol="false" tIns="0" lIns="0" bIns="0" rIns="0">
            <a:spAutoFit/>
          </a:bodyPr>
          <a:lstStyle/>
          <a:p>
            <a:pPr algn="ctr">
              <a:lnSpc>
                <a:spcPts val="3999"/>
              </a:lnSpc>
            </a:pPr>
            <a:r>
              <a:rPr lang="en-US" sz="3999">
                <a:solidFill>
                  <a:srgbClr val="ECF284"/>
                </a:solidFill>
                <a:latin typeface="Archivo Black"/>
                <a:ea typeface="Archivo Black"/>
                <a:cs typeface="Archivo Black"/>
                <a:sym typeface="Archivo Black"/>
              </a:rPr>
              <a:t>4</a:t>
            </a:r>
          </a:p>
        </p:txBody>
      </p:sp>
      <p:sp>
        <p:nvSpPr>
          <p:cNvPr name="TextBox 42" id="42"/>
          <p:cNvSpPr txBox="true"/>
          <p:nvPr/>
        </p:nvSpPr>
        <p:spPr>
          <a:xfrm rot="0">
            <a:off x="5757067" y="3245066"/>
            <a:ext cx="4082494" cy="742950"/>
          </a:xfrm>
          <a:prstGeom prst="rect">
            <a:avLst/>
          </a:prstGeom>
        </p:spPr>
        <p:txBody>
          <a:bodyPr anchor="t" rtlCol="false" tIns="0" lIns="0" bIns="0" rIns="0">
            <a:spAutoFit/>
          </a:bodyPr>
          <a:lstStyle/>
          <a:p>
            <a:pPr algn="l">
              <a:lnSpc>
                <a:spcPts val="2999"/>
              </a:lnSpc>
            </a:pPr>
            <a:r>
              <a:rPr lang="en-US" sz="2499">
                <a:solidFill>
                  <a:srgbClr val="26262F"/>
                </a:solidFill>
                <a:latin typeface="Garet"/>
                <a:ea typeface="Garet"/>
                <a:cs typeface="Garet"/>
                <a:sym typeface="Garet"/>
              </a:rPr>
              <a:t>VIRTUAL TRY-ON EXPERIENCE</a:t>
            </a:r>
          </a:p>
        </p:txBody>
      </p:sp>
      <p:sp>
        <p:nvSpPr>
          <p:cNvPr name="TextBox 43" id="43"/>
          <p:cNvSpPr txBox="true"/>
          <p:nvPr/>
        </p:nvSpPr>
        <p:spPr>
          <a:xfrm rot="0">
            <a:off x="12244777" y="3245066"/>
            <a:ext cx="3961492" cy="742950"/>
          </a:xfrm>
          <a:prstGeom prst="rect">
            <a:avLst/>
          </a:prstGeom>
        </p:spPr>
        <p:txBody>
          <a:bodyPr anchor="t" rtlCol="false" tIns="0" lIns="0" bIns="0" rIns="0">
            <a:spAutoFit/>
          </a:bodyPr>
          <a:lstStyle/>
          <a:p>
            <a:pPr algn="l">
              <a:lnSpc>
                <a:spcPts val="2999"/>
              </a:lnSpc>
            </a:pPr>
            <a:r>
              <a:rPr lang="en-US" sz="2499">
                <a:solidFill>
                  <a:srgbClr val="26262F"/>
                </a:solidFill>
                <a:latin typeface="Garet"/>
                <a:ea typeface="Garet"/>
                <a:cs typeface="Garet"/>
                <a:sym typeface="Garet"/>
              </a:rPr>
              <a:t>PERSONALIZED RECOMMENDATIONS</a:t>
            </a:r>
          </a:p>
        </p:txBody>
      </p:sp>
      <p:sp>
        <p:nvSpPr>
          <p:cNvPr name="TextBox 44" id="44"/>
          <p:cNvSpPr txBox="true"/>
          <p:nvPr/>
        </p:nvSpPr>
        <p:spPr>
          <a:xfrm rot="0">
            <a:off x="5757067" y="4456535"/>
            <a:ext cx="4386314" cy="742950"/>
          </a:xfrm>
          <a:prstGeom prst="rect">
            <a:avLst/>
          </a:prstGeom>
        </p:spPr>
        <p:txBody>
          <a:bodyPr anchor="t" rtlCol="false" tIns="0" lIns="0" bIns="0" rIns="0">
            <a:spAutoFit/>
          </a:bodyPr>
          <a:lstStyle/>
          <a:p>
            <a:pPr algn="l">
              <a:lnSpc>
                <a:spcPts val="2999"/>
              </a:lnSpc>
            </a:pPr>
            <a:r>
              <a:rPr lang="en-US" sz="2499">
                <a:solidFill>
                  <a:srgbClr val="26262F"/>
                </a:solidFill>
                <a:latin typeface="Garet"/>
                <a:ea typeface="Garet"/>
                <a:cs typeface="Garet"/>
                <a:sym typeface="Garet"/>
              </a:rPr>
              <a:t>EMOTIONALLY INTELLIGENT ASSISTANT</a:t>
            </a:r>
          </a:p>
        </p:txBody>
      </p:sp>
      <p:sp>
        <p:nvSpPr>
          <p:cNvPr name="TextBox 45" id="45"/>
          <p:cNvSpPr txBox="true"/>
          <p:nvPr/>
        </p:nvSpPr>
        <p:spPr>
          <a:xfrm rot="0">
            <a:off x="12244777" y="4456535"/>
            <a:ext cx="5014523" cy="742950"/>
          </a:xfrm>
          <a:prstGeom prst="rect">
            <a:avLst/>
          </a:prstGeom>
        </p:spPr>
        <p:txBody>
          <a:bodyPr anchor="t" rtlCol="false" tIns="0" lIns="0" bIns="0" rIns="0">
            <a:spAutoFit/>
          </a:bodyPr>
          <a:lstStyle/>
          <a:p>
            <a:pPr algn="l">
              <a:lnSpc>
                <a:spcPts val="2999"/>
              </a:lnSpc>
            </a:pPr>
            <a:r>
              <a:rPr lang="en-US" sz="2499">
                <a:solidFill>
                  <a:srgbClr val="26262F"/>
                </a:solidFill>
                <a:latin typeface="Garet"/>
                <a:ea typeface="Garet"/>
                <a:cs typeface="Garet"/>
                <a:sym typeface="Garet"/>
              </a:rPr>
              <a:t>TRANSPARENCY AND CONTROL</a:t>
            </a:r>
          </a:p>
        </p:txBody>
      </p:sp>
      <p:sp>
        <p:nvSpPr>
          <p:cNvPr name="TextBox 46" id="46"/>
          <p:cNvSpPr txBox="true"/>
          <p:nvPr/>
        </p:nvSpPr>
        <p:spPr>
          <a:xfrm rot="0">
            <a:off x="5757067" y="5668003"/>
            <a:ext cx="4386314" cy="742950"/>
          </a:xfrm>
          <a:prstGeom prst="rect">
            <a:avLst/>
          </a:prstGeom>
        </p:spPr>
        <p:txBody>
          <a:bodyPr anchor="t" rtlCol="false" tIns="0" lIns="0" bIns="0" rIns="0">
            <a:spAutoFit/>
          </a:bodyPr>
          <a:lstStyle/>
          <a:p>
            <a:pPr algn="l">
              <a:lnSpc>
                <a:spcPts val="2999"/>
              </a:lnSpc>
            </a:pPr>
            <a:r>
              <a:rPr lang="en-US" sz="2499">
                <a:solidFill>
                  <a:srgbClr val="26262F"/>
                </a:solidFill>
                <a:latin typeface="Garet"/>
                <a:ea typeface="Garet"/>
                <a:cs typeface="Garet"/>
                <a:sym typeface="Garet"/>
              </a:rPr>
              <a:t>SUSTAINABILITY HIGHLIGHT</a:t>
            </a:r>
          </a:p>
        </p:txBody>
      </p:sp>
      <p:sp>
        <p:nvSpPr>
          <p:cNvPr name="TextBox 47" id="47"/>
          <p:cNvSpPr txBox="true"/>
          <p:nvPr/>
        </p:nvSpPr>
        <p:spPr>
          <a:xfrm rot="0">
            <a:off x="5757067" y="6879471"/>
            <a:ext cx="3664117" cy="742950"/>
          </a:xfrm>
          <a:prstGeom prst="rect">
            <a:avLst/>
          </a:prstGeom>
        </p:spPr>
        <p:txBody>
          <a:bodyPr anchor="t" rtlCol="false" tIns="0" lIns="0" bIns="0" rIns="0">
            <a:spAutoFit/>
          </a:bodyPr>
          <a:lstStyle/>
          <a:p>
            <a:pPr algn="l">
              <a:lnSpc>
                <a:spcPts val="2999"/>
              </a:lnSpc>
            </a:pPr>
            <a:r>
              <a:rPr lang="en-US" sz="2499">
                <a:solidFill>
                  <a:srgbClr val="26262F"/>
                </a:solidFill>
                <a:latin typeface="Garet"/>
                <a:ea typeface="Garet"/>
                <a:cs typeface="Garet"/>
                <a:sym typeface="Garet"/>
              </a:rPr>
              <a:t>DATA PRIVACY AND ETHICAL AI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1028700" y="1953563"/>
            <a:ext cx="6379874" cy="637987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25092" y="490756"/>
            <a:ext cx="1682450" cy="1658111"/>
          </a:xfrm>
          <a:custGeom>
            <a:avLst/>
            <a:gdLst/>
            <a:ahLst/>
            <a:cxnLst/>
            <a:rect r="r" b="b" t="t" l="l"/>
            <a:pathLst>
              <a:path h="1658111" w="1682450">
                <a:moveTo>
                  <a:pt x="0" y="0"/>
                </a:moveTo>
                <a:lnTo>
                  <a:pt x="1682451" y="0"/>
                </a:lnTo>
                <a:lnTo>
                  <a:pt x="1682451" y="1658111"/>
                </a:lnTo>
                <a:lnTo>
                  <a:pt x="0" y="1658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3998748" y="-3953212"/>
            <a:ext cx="7906424" cy="7906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9" id="9"/>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5092" y="2210196"/>
            <a:ext cx="5758080" cy="7486865"/>
          </a:xfrm>
          <a:custGeom>
            <a:avLst/>
            <a:gdLst/>
            <a:ahLst/>
            <a:cxnLst/>
            <a:rect r="r" b="b" t="t" l="l"/>
            <a:pathLst>
              <a:path h="7486865" w="5758080">
                <a:moveTo>
                  <a:pt x="0" y="0"/>
                </a:moveTo>
                <a:lnTo>
                  <a:pt x="5758080" y="0"/>
                </a:lnTo>
                <a:lnTo>
                  <a:pt x="5758080" y="7486864"/>
                </a:lnTo>
                <a:lnTo>
                  <a:pt x="0" y="7486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5105841" y="291133"/>
            <a:ext cx="12846119" cy="819153"/>
          </a:xfrm>
          <a:prstGeom prst="rect">
            <a:avLst/>
          </a:prstGeom>
        </p:spPr>
        <p:txBody>
          <a:bodyPr anchor="t" rtlCol="false" tIns="0" lIns="0" bIns="0" rIns="0">
            <a:spAutoFit/>
          </a:bodyPr>
          <a:lstStyle/>
          <a:p>
            <a:pPr algn="ctr">
              <a:lnSpc>
                <a:spcPts val="6000"/>
              </a:lnSpc>
            </a:pPr>
            <a:r>
              <a:rPr lang="en-US" sz="6000">
                <a:solidFill>
                  <a:srgbClr val="FF7F50"/>
                </a:solidFill>
                <a:latin typeface="Archivo Black"/>
                <a:ea typeface="Archivo Black"/>
                <a:cs typeface="Archivo Black"/>
                <a:sym typeface="Archivo Black"/>
              </a:rPr>
              <a:t>PRODUCT ROADMAP</a:t>
            </a:r>
          </a:p>
        </p:txBody>
      </p:sp>
      <p:grpSp>
        <p:nvGrpSpPr>
          <p:cNvPr name="Group 12" id="12"/>
          <p:cNvGrpSpPr/>
          <p:nvPr/>
        </p:nvGrpSpPr>
        <p:grpSpPr>
          <a:xfrm rot="0">
            <a:off x="6517411" y="1110285"/>
            <a:ext cx="4946500" cy="4633817"/>
            <a:chOff x="0" y="0"/>
            <a:chExt cx="220703" cy="206752"/>
          </a:xfrm>
        </p:grpSpPr>
        <p:sp>
          <p:nvSpPr>
            <p:cNvPr name="Freeform 13" id="13"/>
            <p:cNvSpPr/>
            <p:nvPr/>
          </p:nvSpPr>
          <p:spPr>
            <a:xfrm flipH="false" flipV="false" rot="0">
              <a:off x="0" y="0"/>
              <a:ext cx="220703" cy="206752"/>
            </a:xfrm>
            <a:custGeom>
              <a:avLst/>
              <a:gdLst/>
              <a:ahLst/>
              <a:cxnLst/>
              <a:rect r="r" b="b" t="t" l="l"/>
              <a:pathLst>
                <a:path h="206752" w="220703">
                  <a:moveTo>
                    <a:pt x="103376" y="0"/>
                  </a:moveTo>
                  <a:lnTo>
                    <a:pt x="117327" y="0"/>
                  </a:lnTo>
                  <a:cubicBezTo>
                    <a:pt x="174420" y="0"/>
                    <a:pt x="220703" y="46283"/>
                    <a:pt x="220703" y="103376"/>
                  </a:cubicBezTo>
                  <a:lnTo>
                    <a:pt x="220703" y="103376"/>
                  </a:lnTo>
                  <a:cubicBezTo>
                    <a:pt x="220703" y="160469"/>
                    <a:pt x="174420" y="206752"/>
                    <a:pt x="117327" y="206752"/>
                  </a:cubicBezTo>
                  <a:lnTo>
                    <a:pt x="103376" y="206752"/>
                  </a:lnTo>
                  <a:cubicBezTo>
                    <a:pt x="46283" y="206752"/>
                    <a:pt x="0" y="160469"/>
                    <a:pt x="0" y="103376"/>
                  </a:cubicBezTo>
                  <a:lnTo>
                    <a:pt x="0" y="103376"/>
                  </a:lnTo>
                  <a:cubicBezTo>
                    <a:pt x="0" y="46283"/>
                    <a:pt x="46283" y="0"/>
                    <a:pt x="103376" y="0"/>
                  </a:cubicBezTo>
                  <a:close/>
                </a:path>
              </a:pathLst>
            </a:custGeom>
            <a:solidFill>
              <a:srgbClr val="10AEB2"/>
            </a:solidFill>
            <a:ln cap="rnd">
              <a:noFill/>
              <a:prstDash val="solid"/>
              <a:round/>
            </a:ln>
          </p:spPr>
        </p:sp>
        <p:sp>
          <p:nvSpPr>
            <p:cNvPr name="TextBox 14" id="14"/>
            <p:cNvSpPr txBox="true"/>
            <p:nvPr/>
          </p:nvSpPr>
          <p:spPr>
            <a:xfrm>
              <a:off x="0" y="-38100"/>
              <a:ext cx="220703" cy="244852"/>
            </a:xfrm>
            <a:prstGeom prst="rect">
              <a:avLst/>
            </a:prstGeom>
          </p:spPr>
          <p:txBody>
            <a:bodyPr anchor="ctr" rtlCol="false" tIns="50800" lIns="50800" bIns="50800" rIns="50800"/>
            <a:lstStyle/>
            <a:p>
              <a:pPr algn="l">
                <a:lnSpc>
                  <a:spcPts val="2939"/>
                </a:lnSpc>
              </a:pPr>
            </a:p>
            <a:p>
              <a:pPr algn="l">
                <a:lnSpc>
                  <a:spcPts val="2799"/>
                </a:lnSpc>
              </a:pP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Finalize product concept and specifications.</a:t>
              </a: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Conduct comprehensive market research.</a:t>
              </a: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Assemble a skilled development team.</a:t>
              </a: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Establish key partnerships.</a:t>
              </a:r>
            </a:p>
            <a:p>
              <a:pPr algn="l" marL="0" indent="0" lvl="0">
                <a:lnSpc>
                  <a:spcPts val="2659"/>
                </a:lnSpc>
                <a:spcBef>
                  <a:spcPct val="0"/>
                </a:spcBef>
              </a:pPr>
            </a:p>
          </p:txBody>
        </p:sp>
      </p:grpSp>
      <p:grpSp>
        <p:nvGrpSpPr>
          <p:cNvPr name="Group 15" id="15"/>
          <p:cNvGrpSpPr/>
          <p:nvPr/>
        </p:nvGrpSpPr>
        <p:grpSpPr>
          <a:xfrm rot="0">
            <a:off x="6582400" y="5953628"/>
            <a:ext cx="4946500" cy="4068923"/>
            <a:chOff x="0" y="0"/>
            <a:chExt cx="220703" cy="181547"/>
          </a:xfrm>
        </p:grpSpPr>
        <p:sp>
          <p:nvSpPr>
            <p:cNvPr name="Freeform 16" id="16"/>
            <p:cNvSpPr/>
            <p:nvPr/>
          </p:nvSpPr>
          <p:spPr>
            <a:xfrm flipH="false" flipV="false" rot="0">
              <a:off x="0" y="0"/>
              <a:ext cx="220703" cy="181547"/>
            </a:xfrm>
            <a:custGeom>
              <a:avLst/>
              <a:gdLst/>
              <a:ahLst/>
              <a:cxnLst/>
              <a:rect r="r" b="b" t="t" l="l"/>
              <a:pathLst>
                <a:path h="181547" w="220703">
                  <a:moveTo>
                    <a:pt x="90774" y="0"/>
                  </a:moveTo>
                  <a:lnTo>
                    <a:pt x="129929" y="0"/>
                  </a:lnTo>
                  <a:cubicBezTo>
                    <a:pt x="180062" y="0"/>
                    <a:pt x="220703" y="40641"/>
                    <a:pt x="220703" y="90774"/>
                  </a:cubicBezTo>
                  <a:lnTo>
                    <a:pt x="220703" y="90774"/>
                  </a:lnTo>
                  <a:cubicBezTo>
                    <a:pt x="220703" y="114848"/>
                    <a:pt x="211139" y="137937"/>
                    <a:pt x="194116" y="154960"/>
                  </a:cubicBezTo>
                  <a:cubicBezTo>
                    <a:pt x="177093" y="171984"/>
                    <a:pt x="154004" y="181547"/>
                    <a:pt x="129929" y="181547"/>
                  </a:cubicBezTo>
                  <a:lnTo>
                    <a:pt x="90774" y="181547"/>
                  </a:lnTo>
                  <a:cubicBezTo>
                    <a:pt x="40641" y="181547"/>
                    <a:pt x="0" y="140907"/>
                    <a:pt x="0" y="90774"/>
                  </a:cubicBezTo>
                  <a:lnTo>
                    <a:pt x="0" y="90774"/>
                  </a:lnTo>
                  <a:cubicBezTo>
                    <a:pt x="0" y="40641"/>
                    <a:pt x="40641" y="0"/>
                    <a:pt x="90774" y="0"/>
                  </a:cubicBezTo>
                  <a:close/>
                </a:path>
              </a:pathLst>
            </a:custGeom>
            <a:solidFill>
              <a:srgbClr val="10AEB2"/>
            </a:solidFill>
            <a:ln cap="rnd">
              <a:noFill/>
              <a:prstDash val="solid"/>
              <a:round/>
            </a:ln>
          </p:spPr>
        </p:sp>
        <p:sp>
          <p:nvSpPr>
            <p:cNvPr name="TextBox 17" id="17"/>
            <p:cNvSpPr txBox="true"/>
            <p:nvPr/>
          </p:nvSpPr>
          <p:spPr>
            <a:xfrm>
              <a:off x="0" y="-38100"/>
              <a:ext cx="220703" cy="219647"/>
            </a:xfrm>
            <a:prstGeom prst="rect">
              <a:avLst/>
            </a:prstGeom>
          </p:spPr>
          <p:txBody>
            <a:bodyPr anchor="ctr" rtlCol="false" tIns="50800" lIns="50800" bIns="50800" rIns="50800"/>
            <a:lstStyle/>
            <a:p>
              <a:pPr algn="l">
                <a:lnSpc>
                  <a:spcPts val="2799"/>
                </a:lnSpc>
              </a:pP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Test the product in a real-world environment.</a:t>
              </a: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Collect extensive user data and feedback.</a:t>
              </a: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Refine features based on insights.</a:t>
              </a:r>
            </a:p>
            <a:p>
              <a:pPr algn="l" marL="0" indent="0" lvl="0">
                <a:lnSpc>
                  <a:spcPts val="2659"/>
                </a:lnSpc>
                <a:spcBef>
                  <a:spcPct val="0"/>
                </a:spcBef>
              </a:pPr>
            </a:p>
          </p:txBody>
        </p:sp>
      </p:grpSp>
      <p:grpSp>
        <p:nvGrpSpPr>
          <p:cNvPr name="Group 18" id="18"/>
          <p:cNvGrpSpPr/>
          <p:nvPr/>
        </p:nvGrpSpPr>
        <p:grpSpPr>
          <a:xfrm rot="0">
            <a:off x="11698150" y="1134826"/>
            <a:ext cx="4946500" cy="4609276"/>
            <a:chOff x="0" y="0"/>
            <a:chExt cx="220703" cy="205657"/>
          </a:xfrm>
        </p:grpSpPr>
        <p:sp>
          <p:nvSpPr>
            <p:cNvPr name="Freeform 19" id="19"/>
            <p:cNvSpPr/>
            <p:nvPr/>
          </p:nvSpPr>
          <p:spPr>
            <a:xfrm flipH="false" flipV="false" rot="0">
              <a:off x="0" y="0"/>
              <a:ext cx="220703" cy="205657"/>
            </a:xfrm>
            <a:custGeom>
              <a:avLst/>
              <a:gdLst/>
              <a:ahLst/>
              <a:cxnLst/>
              <a:rect r="r" b="b" t="t" l="l"/>
              <a:pathLst>
                <a:path h="205657" w="220703">
                  <a:moveTo>
                    <a:pt x="102828" y="0"/>
                  </a:moveTo>
                  <a:lnTo>
                    <a:pt x="117875" y="0"/>
                  </a:lnTo>
                  <a:cubicBezTo>
                    <a:pt x="174665" y="0"/>
                    <a:pt x="220703" y="46038"/>
                    <a:pt x="220703" y="102828"/>
                  </a:cubicBezTo>
                  <a:lnTo>
                    <a:pt x="220703" y="102828"/>
                  </a:lnTo>
                  <a:cubicBezTo>
                    <a:pt x="220703" y="159619"/>
                    <a:pt x="174665" y="205657"/>
                    <a:pt x="117875" y="205657"/>
                  </a:cubicBezTo>
                  <a:lnTo>
                    <a:pt x="102828" y="205657"/>
                  </a:lnTo>
                  <a:cubicBezTo>
                    <a:pt x="46038" y="205657"/>
                    <a:pt x="0" y="159619"/>
                    <a:pt x="0" y="102828"/>
                  </a:cubicBezTo>
                  <a:lnTo>
                    <a:pt x="0" y="102828"/>
                  </a:lnTo>
                  <a:cubicBezTo>
                    <a:pt x="0" y="46038"/>
                    <a:pt x="46038" y="0"/>
                    <a:pt x="102828" y="0"/>
                  </a:cubicBezTo>
                  <a:close/>
                </a:path>
              </a:pathLst>
            </a:custGeom>
            <a:solidFill>
              <a:srgbClr val="10AEB2"/>
            </a:solidFill>
            <a:ln cap="rnd">
              <a:noFill/>
              <a:prstDash val="solid"/>
              <a:round/>
            </a:ln>
          </p:spPr>
        </p:sp>
        <p:sp>
          <p:nvSpPr>
            <p:cNvPr name="TextBox 20" id="20"/>
            <p:cNvSpPr txBox="true"/>
            <p:nvPr/>
          </p:nvSpPr>
          <p:spPr>
            <a:xfrm>
              <a:off x="0" y="-38100"/>
              <a:ext cx="220703" cy="243757"/>
            </a:xfrm>
            <a:prstGeom prst="rect">
              <a:avLst/>
            </a:prstGeom>
          </p:spPr>
          <p:txBody>
            <a:bodyPr anchor="ctr" rtlCol="false" tIns="50800" lIns="50800" bIns="50800" rIns="50800"/>
            <a:lstStyle/>
            <a:p>
              <a:pPr algn="just" marL="453388" indent="-226694" lvl="1">
                <a:lnSpc>
                  <a:spcPts val="2939"/>
                </a:lnSpc>
                <a:buFont typeface="Arial"/>
                <a:buChar char="•"/>
              </a:pPr>
              <a:r>
                <a:rPr lang="en-US" sz="2099">
                  <a:solidFill>
                    <a:srgbClr val="FFFFFF"/>
                  </a:solidFill>
                  <a:latin typeface="Canva Sans"/>
                  <a:ea typeface="Canva Sans"/>
                  <a:cs typeface="Canva Sans"/>
                  <a:sym typeface="Canva Sans"/>
                </a:rPr>
                <a:t>Develop Minimum Viable Product (MVP) prototype.</a:t>
              </a:r>
            </a:p>
            <a:p>
              <a:pPr algn="just" marL="453388" indent="-226694" lvl="1">
                <a:lnSpc>
                  <a:spcPts val="2939"/>
                </a:lnSpc>
                <a:buFont typeface="Arial"/>
                <a:buChar char="•"/>
              </a:pPr>
              <a:r>
                <a:rPr lang="en-US" sz="2099">
                  <a:solidFill>
                    <a:srgbClr val="FFFFFF"/>
                  </a:solidFill>
                  <a:latin typeface="Canva Sans"/>
                  <a:ea typeface="Canva Sans"/>
                  <a:cs typeface="Canva Sans"/>
                  <a:sym typeface="Canva Sans"/>
                </a:rPr>
                <a:t>Validate core functionalities.</a:t>
              </a:r>
            </a:p>
            <a:p>
              <a:pPr algn="just" marL="453388" indent="-226694" lvl="1">
                <a:lnSpc>
                  <a:spcPts val="2939"/>
                </a:lnSpc>
                <a:buFont typeface="Arial"/>
                <a:buChar char="•"/>
              </a:pPr>
              <a:r>
                <a:rPr lang="en-US" sz="2099">
                  <a:solidFill>
                    <a:srgbClr val="FFFFFF"/>
                  </a:solidFill>
                  <a:latin typeface="Canva Sans"/>
                  <a:ea typeface="Canva Sans"/>
                  <a:cs typeface="Canva Sans"/>
                  <a:sym typeface="Canva Sans"/>
                </a:rPr>
                <a:t>Gather initial user feedback.</a:t>
              </a:r>
            </a:p>
            <a:p>
              <a:pPr algn="just">
                <a:lnSpc>
                  <a:spcPts val="2939"/>
                </a:lnSpc>
              </a:pPr>
            </a:p>
            <a:p>
              <a:pPr algn="just" marL="0" indent="0" lvl="0">
                <a:lnSpc>
                  <a:spcPts val="2659"/>
                </a:lnSpc>
                <a:spcBef>
                  <a:spcPct val="0"/>
                </a:spcBef>
              </a:pPr>
            </a:p>
          </p:txBody>
        </p:sp>
      </p:grpSp>
      <p:grpSp>
        <p:nvGrpSpPr>
          <p:cNvPr name="Group 21" id="21"/>
          <p:cNvGrpSpPr/>
          <p:nvPr/>
        </p:nvGrpSpPr>
        <p:grpSpPr>
          <a:xfrm rot="0">
            <a:off x="11698150" y="5953628"/>
            <a:ext cx="4946500" cy="4068923"/>
            <a:chOff x="0" y="0"/>
            <a:chExt cx="220703" cy="181547"/>
          </a:xfrm>
        </p:grpSpPr>
        <p:sp>
          <p:nvSpPr>
            <p:cNvPr name="Freeform 22" id="22"/>
            <p:cNvSpPr/>
            <p:nvPr/>
          </p:nvSpPr>
          <p:spPr>
            <a:xfrm flipH="false" flipV="false" rot="0">
              <a:off x="0" y="0"/>
              <a:ext cx="220703" cy="181547"/>
            </a:xfrm>
            <a:custGeom>
              <a:avLst/>
              <a:gdLst/>
              <a:ahLst/>
              <a:cxnLst/>
              <a:rect r="r" b="b" t="t" l="l"/>
              <a:pathLst>
                <a:path h="181547" w="220703">
                  <a:moveTo>
                    <a:pt x="90774" y="0"/>
                  </a:moveTo>
                  <a:lnTo>
                    <a:pt x="129929" y="0"/>
                  </a:lnTo>
                  <a:cubicBezTo>
                    <a:pt x="180062" y="0"/>
                    <a:pt x="220703" y="40641"/>
                    <a:pt x="220703" y="90774"/>
                  </a:cubicBezTo>
                  <a:lnTo>
                    <a:pt x="220703" y="90774"/>
                  </a:lnTo>
                  <a:cubicBezTo>
                    <a:pt x="220703" y="114848"/>
                    <a:pt x="211139" y="137937"/>
                    <a:pt x="194116" y="154960"/>
                  </a:cubicBezTo>
                  <a:cubicBezTo>
                    <a:pt x="177093" y="171984"/>
                    <a:pt x="154004" y="181547"/>
                    <a:pt x="129929" y="181547"/>
                  </a:cubicBezTo>
                  <a:lnTo>
                    <a:pt x="90774" y="181547"/>
                  </a:lnTo>
                  <a:cubicBezTo>
                    <a:pt x="40641" y="181547"/>
                    <a:pt x="0" y="140907"/>
                    <a:pt x="0" y="90774"/>
                  </a:cubicBezTo>
                  <a:lnTo>
                    <a:pt x="0" y="90774"/>
                  </a:lnTo>
                  <a:cubicBezTo>
                    <a:pt x="0" y="40641"/>
                    <a:pt x="40641" y="0"/>
                    <a:pt x="90774" y="0"/>
                  </a:cubicBezTo>
                  <a:close/>
                </a:path>
              </a:pathLst>
            </a:custGeom>
            <a:solidFill>
              <a:srgbClr val="10AEB2"/>
            </a:solidFill>
            <a:ln cap="rnd">
              <a:noFill/>
              <a:prstDash val="solid"/>
              <a:round/>
            </a:ln>
          </p:spPr>
        </p:sp>
        <p:sp>
          <p:nvSpPr>
            <p:cNvPr name="TextBox 23" id="23"/>
            <p:cNvSpPr txBox="true"/>
            <p:nvPr/>
          </p:nvSpPr>
          <p:spPr>
            <a:xfrm>
              <a:off x="0" y="-38100"/>
              <a:ext cx="220703" cy="219647"/>
            </a:xfrm>
            <a:prstGeom prst="rect">
              <a:avLst/>
            </a:prstGeom>
          </p:spPr>
          <p:txBody>
            <a:bodyPr anchor="ctr" rtlCol="false" tIns="50800" lIns="50800" bIns="50800" rIns="50800"/>
            <a:lstStyle/>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Enhance features and fix issues identified during pilot testing.</a:t>
              </a:r>
            </a:p>
            <a:p>
              <a:pPr algn="l" marL="431799" indent="-215899" lvl="1">
                <a:lnSpc>
                  <a:spcPts val="2799"/>
                </a:lnSpc>
                <a:buFont typeface="Arial"/>
                <a:buChar char="•"/>
              </a:pPr>
              <a:r>
                <a:rPr lang="en-US" sz="1999">
                  <a:solidFill>
                    <a:srgbClr val="FFFFFF"/>
                  </a:solidFill>
                  <a:latin typeface="Canva Sans"/>
                  <a:ea typeface="Canva Sans"/>
                  <a:cs typeface="Canva Sans"/>
                  <a:sym typeface="Canva Sans"/>
                </a:rPr>
                <a:t>Prepare for full-scale launch.</a:t>
              </a:r>
            </a:p>
            <a:p>
              <a:pPr algn="ctr" marL="0" indent="0" lvl="0">
                <a:lnSpc>
                  <a:spcPts val="2659"/>
                </a:lnSpc>
                <a:spcBef>
                  <a:spcPct val="0"/>
                </a:spcBef>
              </a:pPr>
            </a:p>
          </p:txBody>
        </p:sp>
      </p:grpSp>
      <p:sp>
        <p:nvSpPr>
          <p:cNvPr name="TextBox 24" id="24"/>
          <p:cNvSpPr txBox="true"/>
          <p:nvPr/>
        </p:nvSpPr>
        <p:spPr>
          <a:xfrm rot="0">
            <a:off x="6829123" y="1582088"/>
            <a:ext cx="4323077" cy="742950"/>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RESEARCH AND PLANNING</a:t>
            </a:r>
          </a:p>
        </p:txBody>
      </p:sp>
      <p:sp>
        <p:nvSpPr>
          <p:cNvPr name="TextBox 25" id="25"/>
          <p:cNvSpPr txBox="true"/>
          <p:nvPr/>
        </p:nvSpPr>
        <p:spPr>
          <a:xfrm rot="0">
            <a:off x="7202768" y="6220352"/>
            <a:ext cx="3575786" cy="742950"/>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 PILOT TESTING AND BETA LAUNCH</a:t>
            </a:r>
          </a:p>
        </p:txBody>
      </p:sp>
      <p:sp>
        <p:nvSpPr>
          <p:cNvPr name="TextBox 26" id="26"/>
          <p:cNvSpPr txBox="true"/>
          <p:nvPr/>
        </p:nvSpPr>
        <p:spPr>
          <a:xfrm rot="0">
            <a:off x="12006836" y="1582088"/>
            <a:ext cx="4323077" cy="742950"/>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PROTOTYPE DEVELOPMENT</a:t>
            </a:r>
          </a:p>
        </p:txBody>
      </p:sp>
      <p:sp>
        <p:nvSpPr>
          <p:cNvPr name="TextBox 27" id="27"/>
          <p:cNvSpPr txBox="true"/>
          <p:nvPr/>
        </p:nvSpPr>
        <p:spPr>
          <a:xfrm rot="0">
            <a:off x="12009862" y="6591075"/>
            <a:ext cx="4323077"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PRODUCT REFINEMENT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2021269" y="-2474505"/>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028700" y="3781600"/>
            <a:ext cx="6622293" cy="4948659"/>
          </a:xfrm>
          <a:custGeom>
            <a:avLst/>
            <a:gdLst/>
            <a:ahLst/>
            <a:cxnLst/>
            <a:rect r="r" b="b" t="t" l="l"/>
            <a:pathLst>
              <a:path h="4948659" w="6622293">
                <a:moveTo>
                  <a:pt x="0" y="0"/>
                </a:moveTo>
                <a:lnTo>
                  <a:pt x="6622293" y="0"/>
                </a:lnTo>
                <a:lnTo>
                  <a:pt x="6622293" y="4948659"/>
                </a:lnTo>
                <a:lnTo>
                  <a:pt x="0" y="4948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751781" y="348793"/>
            <a:ext cx="8869970" cy="1300530"/>
            <a:chOff x="0" y="0"/>
            <a:chExt cx="11826627" cy="1734040"/>
          </a:xfrm>
        </p:grpSpPr>
        <p:grpSp>
          <p:nvGrpSpPr>
            <p:cNvPr name="Group 8" id="8"/>
            <p:cNvGrpSpPr/>
            <p:nvPr/>
          </p:nvGrpSpPr>
          <p:grpSpPr>
            <a:xfrm rot="0">
              <a:off x="0" y="0"/>
              <a:ext cx="11826627" cy="1734040"/>
              <a:chOff x="0" y="0"/>
              <a:chExt cx="395761" cy="58027"/>
            </a:xfrm>
          </p:grpSpPr>
          <p:sp>
            <p:nvSpPr>
              <p:cNvPr name="Freeform 9" id="9"/>
              <p:cNvSpPr/>
              <p:nvPr/>
            </p:nvSpPr>
            <p:spPr>
              <a:xfrm flipH="false" flipV="false" rot="0">
                <a:off x="0" y="0"/>
                <a:ext cx="395761" cy="58027"/>
              </a:xfrm>
              <a:custGeom>
                <a:avLst/>
                <a:gdLst/>
                <a:ahLst/>
                <a:cxnLst/>
                <a:rect r="r" b="b" t="t" l="l"/>
                <a:pathLst>
                  <a:path h="58027" w="395761">
                    <a:moveTo>
                      <a:pt x="29014" y="0"/>
                    </a:moveTo>
                    <a:lnTo>
                      <a:pt x="366747" y="0"/>
                    </a:lnTo>
                    <a:cubicBezTo>
                      <a:pt x="374442" y="0"/>
                      <a:pt x="381822" y="3057"/>
                      <a:pt x="387263" y="8498"/>
                    </a:cubicBezTo>
                    <a:cubicBezTo>
                      <a:pt x="392704" y="13939"/>
                      <a:pt x="395761" y="21319"/>
                      <a:pt x="395761" y="29014"/>
                    </a:cubicBezTo>
                    <a:lnTo>
                      <a:pt x="395761" y="29014"/>
                    </a:lnTo>
                    <a:cubicBezTo>
                      <a:pt x="395761" y="45037"/>
                      <a:pt x="382771" y="58027"/>
                      <a:pt x="366747" y="58027"/>
                    </a:cubicBezTo>
                    <a:lnTo>
                      <a:pt x="29014" y="58027"/>
                    </a:lnTo>
                    <a:cubicBezTo>
                      <a:pt x="12990" y="58027"/>
                      <a:pt x="0" y="45037"/>
                      <a:pt x="0" y="29014"/>
                    </a:cubicBezTo>
                    <a:lnTo>
                      <a:pt x="0" y="29014"/>
                    </a:lnTo>
                    <a:cubicBezTo>
                      <a:pt x="0" y="12990"/>
                      <a:pt x="12990" y="0"/>
                      <a:pt x="29014" y="0"/>
                    </a:cubicBezTo>
                    <a:close/>
                  </a:path>
                </a:pathLst>
              </a:custGeom>
              <a:solidFill>
                <a:srgbClr val="E1EBED"/>
              </a:solidFill>
              <a:ln cap="rnd">
                <a:noFill/>
                <a:prstDash val="solid"/>
                <a:round/>
              </a:ln>
            </p:spPr>
          </p:sp>
          <p:sp>
            <p:nvSpPr>
              <p:cNvPr name="TextBox 10" id="10"/>
              <p:cNvSpPr txBox="true"/>
              <p:nvPr/>
            </p:nvSpPr>
            <p:spPr>
              <a:xfrm>
                <a:off x="0" y="-38100"/>
                <a:ext cx="395761" cy="961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1" id="11"/>
            <p:cNvSpPr txBox="true"/>
            <p:nvPr/>
          </p:nvSpPr>
          <p:spPr>
            <a:xfrm rot="0">
              <a:off x="1294232" y="264846"/>
              <a:ext cx="9238162" cy="1422824"/>
            </a:xfrm>
            <a:prstGeom prst="rect">
              <a:avLst/>
            </a:prstGeom>
          </p:spPr>
          <p:txBody>
            <a:bodyPr anchor="t" rtlCol="false" tIns="0" lIns="0" bIns="0" rIns="0">
              <a:spAutoFit/>
            </a:bodyPr>
            <a:lstStyle/>
            <a:p>
              <a:pPr algn="ctr">
                <a:lnSpc>
                  <a:spcPts val="7700"/>
                </a:lnSpc>
              </a:pPr>
              <a:r>
                <a:rPr lang="en-US" sz="7700">
                  <a:solidFill>
                    <a:srgbClr val="000000"/>
                  </a:solidFill>
                  <a:latin typeface="Archivo Black"/>
                  <a:ea typeface="Archivo Black"/>
                  <a:cs typeface="Archivo Black"/>
                  <a:sym typeface="Archivo Black"/>
                </a:rPr>
                <a:t>USE CASES</a:t>
              </a:r>
            </a:p>
          </p:txBody>
        </p:sp>
      </p:grpSp>
      <p:grpSp>
        <p:nvGrpSpPr>
          <p:cNvPr name="Group 12" id="12"/>
          <p:cNvGrpSpPr/>
          <p:nvPr/>
        </p:nvGrpSpPr>
        <p:grpSpPr>
          <a:xfrm rot="0">
            <a:off x="-3100853" y="-5975575"/>
            <a:ext cx="8991126" cy="899112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521154" y="2508005"/>
            <a:ext cx="1015093" cy="101509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F5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3017108">
            <a:off x="4169456" y="591457"/>
            <a:ext cx="882149" cy="2594556"/>
          </a:xfrm>
          <a:custGeom>
            <a:avLst/>
            <a:gdLst/>
            <a:ahLst/>
            <a:cxnLst/>
            <a:rect r="r" b="b" t="t" l="l"/>
            <a:pathLst>
              <a:path h="2594556" w="882149">
                <a:moveTo>
                  <a:pt x="0" y="0"/>
                </a:moveTo>
                <a:lnTo>
                  <a:pt x="882149" y="0"/>
                </a:lnTo>
                <a:lnTo>
                  <a:pt x="882149" y="2594557"/>
                </a:lnTo>
                <a:lnTo>
                  <a:pt x="0" y="25945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9" id="19"/>
          <p:cNvSpPr/>
          <p:nvPr/>
        </p:nvSpPr>
        <p:spPr>
          <a:xfrm flipH="false" flipV="false" rot="0">
            <a:off x="5890273" y="3015552"/>
            <a:ext cx="1489898" cy="1468344"/>
          </a:xfrm>
          <a:custGeom>
            <a:avLst/>
            <a:gdLst/>
            <a:ahLst/>
            <a:cxnLst/>
            <a:rect r="r" b="b" t="t" l="l"/>
            <a:pathLst>
              <a:path h="1468344" w="1489898">
                <a:moveTo>
                  <a:pt x="0" y="0"/>
                </a:moveTo>
                <a:lnTo>
                  <a:pt x="1489898" y="0"/>
                </a:lnTo>
                <a:lnTo>
                  <a:pt x="1489898" y="1468344"/>
                </a:lnTo>
                <a:lnTo>
                  <a:pt x="0" y="146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20" id="20"/>
          <p:cNvGrpSpPr/>
          <p:nvPr/>
        </p:nvGrpSpPr>
        <p:grpSpPr>
          <a:xfrm rot="0">
            <a:off x="13069611" y="2336594"/>
            <a:ext cx="4377681" cy="1357915"/>
            <a:chOff x="0" y="0"/>
            <a:chExt cx="5836907" cy="1810553"/>
          </a:xfrm>
        </p:grpSpPr>
        <p:grpSp>
          <p:nvGrpSpPr>
            <p:cNvPr name="Group 21" id="21"/>
            <p:cNvGrpSpPr/>
            <p:nvPr/>
          </p:nvGrpSpPr>
          <p:grpSpPr>
            <a:xfrm rot="0">
              <a:off x="0" y="0"/>
              <a:ext cx="5836907" cy="1810553"/>
              <a:chOff x="0" y="0"/>
              <a:chExt cx="195323" cy="60587"/>
            </a:xfrm>
          </p:grpSpPr>
          <p:sp>
            <p:nvSpPr>
              <p:cNvPr name="Freeform 22" id="22"/>
              <p:cNvSpPr/>
              <p:nvPr/>
            </p:nvSpPr>
            <p:spPr>
              <a:xfrm flipH="false" flipV="false" rot="0">
                <a:off x="0" y="0"/>
                <a:ext cx="195323" cy="60587"/>
              </a:xfrm>
              <a:custGeom>
                <a:avLst/>
                <a:gdLst/>
                <a:ahLst/>
                <a:cxnLst/>
                <a:rect r="r" b="b" t="t" l="l"/>
                <a:pathLst>
                  <a:path h="60587" w="195323">
                    <a:moveTo>
                      <a:pt x="30294" y="0"/>
                    </a:moveTo>
                    <a:lnTo>
                      <a:pt x="165030" y="0"/>
                    </a:lnTo>
                    <a:cubicBezTo>
                      <a:pt x="181760" y="0"/>
                      <a:pt x="195323" y="13563"/>
                      <a:pt x="195323" y="30294"/>
                    </a:cubicBezTo>
                    <a:lnTo>
                      <a:pt x="195323" y="30294"/>
                    </a:lnTo>
                    <a:cubicBezTo>
                      <a:pt x="195323" y="47025"/>
                      <a:pt x="181760" y="60587"/>
                      <a:pt x="165030" y="60587"/>
                    </a:cubicBezTo>
                    <a:lnTo>
                      <a:pt x="30294" y="60587"/>
                    </a:lnTo>
                    <a:cubicBezTo>
                      <a:pt x="13563" y="60587"/>
                      <a:pt x="0" y="47025"/>
                      <a:pt x="0" y="30294"/>
                    </a:cubicBezTo>
                    <a:lnTo>
                      <a:pt x="0" y="30294"/>
                    </a:lnTo>
                    <a:cubicBezTo>
                      <a:pt x="0" y="13563"/>
                      <a:pt x="13563" y="0"/>
                      <a:pt x="30294" y="0"/>
                    </a:cubicBezTo>
                    <a:close/>
                  </a:path>
                </a:pathLst>
              </a:custGeom>
              <a:solidFill>
                <a:srgbClr val="E1EBED"/>
              </a:solidFill>
              <a:ln cap="rnd">
                <a:noFill/>
                <a:prstDash val="solid"/>
                <a:round/>
              </a:ln>
            </p:spPr>
          </p:sp>
          <p:sp>
            <p:nvSpPr>
              <p:cNvPr name="TextBox 23" id="23"/>
              <p:cNvSpPr txBox="true"/>
              <p:nvPr/>
            </p:nvSpPr>
            <p:spPr>
              <a:xfrm>
                <a:off x="0" y="-38100"/>
                <a:ext cx="195323" cy="9868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4" id="24"/>
            <p:cNvSpPr txBox="true"/>
            <p:nvPr/>
          </p:nvSpPr>
          <p:spPr>
            <a:xfrm rot="0">
              <a:off x="894064" y="409977"/>
              <a:ext cx="4048779" cy="990600"/>
            </a:xfrm>
            <a:prstGeom prst="rect">
              <a:avLst/>
            </a:prstGeom>
          </p:spPr>
          <p:txBody>
            <a:bodyPr anchor="t" rtlCol="false" tIns="0" lIns="0" bIns="0" rIns="0">
              <a:spAutoFit/>
            </a:bodyPr>
            <a:lstStyle/>
            <a:p>
              <a:pPr algn="ctr">
                <a:lnSpc>
                  <a:spcPts val="2999"/>
                </a:lnSpc>
              </a:pPr>
              <a:r>
                <a:rPr lang="en-US" b="true" sz="2499" spc="-52">
                  <a:solidFill>
                    <a:srgbClr val="FF3131"/>
                  </a:solidFill>
                  <a:latin typeface="Garet Bold"/>
                  <a:ea typeface="Garet Bold"/>
                  <a:cs typeface="Garet Bold"/>
                  <a:sym typeface="Garet Bold"/>
                </a:rPr>
                <a:t>EMOTION-AWARE PERSONALIZATION</a:t>
              </a:r>
            </a:p>
          </p:txBody>
        </p:sp>
      </p:grpSp>
      <p:grpSp>
        <p:nvGrpSpPr>
          <p:cNvPr name="Group 25" id="25"/>
          <p:cNvGrpSpPr/>
          <p:nvPr/>
        </p:nvGrpSpPr>
        <p:grpSpPr>
          <a:xfrm rot="0">
            <a:off x="8094710" y="2192248"/>
            <a:ext cx="4377681" cy="1729390"/>
            <a:chOff x="0" y="0"/>
            <a:chExt cx="5836907" cy="2305853"/>
          </a:xfrm>
        </p:grpSpPr>
        <p:grpSp>
          <p:nvGrpSpPr>
            <p:cNvPr name="Group 26" id="26"/>
            <p:cNvGrpSpPr/>
            <p:nvPr/>
          </p:nvGrpSpPr>
          <p:grpSpPr>
            <a:xfrm rot="0">
              <a:off x="0" y="0"/>
              <a:ext cx="5836907" cy="2305853"/>
              <a:chOff x="0" y="0"/>
              <a:chExt cx="195323" cy="77162"/>
            </a:xfrm>
          </p:grpSpPr>
          <p:sp>
            <p:nvSpPr>
              <p:cNvPr name="Freeform 27" id="27"/>
              <p:cNvSpPr/>
              <p:nvPr/>
            </p:nvSpPr>
            <p:spPr>
              <a:xfrm flipH="false" flipV="false" rot="0">
                <a:off x="0" y="0"/>
                <a:ext cx="195323" cy="77162"/>
              </a:xfrm>
              <a:custGeom>
                <a:avLst/>
                <a:gdLst/>
                <a:ahLst/>
                <a:cxnLst/>
                <a:rect r="r" b="b" t="t" l="l"/>
                <a:pathLst>
                  <a:path h="77162" w="195323">
                    <a:moveTo>
                      <a:pt x="38581" y="0"/>
                    </a:moveTo>
                    <a:lnTo>
                      <a:pt x="156742" y="0"/>
                    </a:lnTo>
                    <a:cubicBezTo>
                      <a:pt x="166975" y="0"/>
                      <a:pt x="176788" y="4065"/>
                      <a:pt x="184023" y="11300"/>
                    </a:cubicBezTo>
                    <a:cubicBezTo>
                      <a:pt x="191259" y="18535"/>
                      <a:pt x="195323" y="28349"/>
                      <a:pt x="195323" y="38581"/>
                    </a:cubicBezTo>
                    <a:lnTo>
                      <a:pt x="195323" y="38581"/>
                    </a:lnTo>
                    <a:cubicBezTo>
                      <a:pt x="195323" y="48813"/>
                      <a:pt x="191259" y="58627"/>
                      <a:pt x="184023" y="65862"/>
                    </a:cubicBezTo>
                    <a:cubicBezTo>
                      <a:pt x="176788" y="73097"/>
                      <a:pt x="166975" y="77162"/>
                      <a:pt x="156742" y="77162"/>
                    </a:cubicBezTo>
                    <a:lnTo>
                      <a:pt x="38581" y="77162"/>
                    </a:lnTo>
                    <a:cubicBezTo>
                      <a:pt x="28349" y="77162"/>
                      <a:pt x="18535" y="73097"/>
                      <a:pt x="11300" y="65862"/>
                    </a:cubicBezTo>
                    <a:cubicBezTo>
                      <a:pt x="4065" y="58627"/>
                      <a:pt x="0" y="48813"/>
                      <a:pt x="0" y="38581"/>
                    </a:cubicBezTo>
                    <a:lnTo>
                      <a:pt x="0" y="38581"/>
                    </a:lnTo>
                    <a:cubicBezTo>
                      <a:pt x="0" y="28349"/>
                      <a:pt x="4065" y="18535"/>
                      <a:pt x="11300" y="11300"/>
                    </a:cubicBezTo>
                    <a:cubicBezTo>
                      <a:pt x="18535" y="4065"/>
                      <a:pt x="28349" y="0"/>
                      <a:pt x="38581" y="0"/>
                    </a:cubicBezTo>
                    <a:close/>
                  </a:path>
                </a:pathLst>
              </a:custGeom>
              <a:solidFill>
                <a:srgbClr val="E1EBED"/>
              </a:solidFill>
              <a:ln cap="rnd">
                <a:noFill/>
                <a:prstDash val="solid"/>
                <a:round/>
              </a:ln>
            </p:spPr>
          </p:sp>
          <p:sp>
            <p:nvSpPr>
              <p:cNvPr name="TextBox 28" id="28"/>
              <p:cNvSpPr txBox="true"/>
              <p:nvPr/>
            </p:nvSpPr>
            <p:spPr>
              <a:xfrm>
                <a:off x="0" y="-38100"/>
                <a:ext cx="195323" cy="11526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9" id="29"/>
            <p:cNvSpPr txBox="true"/>
            <p:nvPr/>
          </p:nvSpPr>
          <p:spPr>
            <a:xfrm rot="0">
              <a:off x="607826" y="409977"/>
              <a:ext cx="4621255" cy="1485900"/>
            </a:xfrm>
            <a:prstGeom prst="rect">
              <a:avLst/>
            </a:prstGeom>
          </p:spPr>
          <p:txBody>
            <a:bodyPr anchor="t" rtlCol="false" tIns="0" lIns="0" bIns="0" rIns="0">
              <a:spAutoFit/>
            </a:bodyPr>
            <a:lstStyle/>
            <a:p>
              <a:pPr algn="ctr">
                <a:lnSpc>
                  <a:spcPts val="2999"/>
                </a:lnSpc>
              </a:pPr>
              <a:r>
                <a:rPr lang="en-US" b="true" sz="2499">
                  <a:solidFill>
                    <a:srgbClr val="FF3131"/>
                  </a:solidFill>
                  <a:latin typeface="Garet Bold"/>
                  <a:ea typeface="Garet Bold"/>
                  <a:cs typeface="Garet Bold"/>
                  <a:sym typeface="Garet Bold"/>
                </a:rPr>
                <a:t>ENHANCED VIRTUAL SHOPPING EXPERIENCE</a:t>
              </a:r>
            </a:p>
          </p:txBody>
        </p:sp>
      </p:grpSp>
      <p:grpSp>
        <p:nvGrpSpPr>
          <p:cNvPr name="Group 30" id="30"/>
          <p:cNvGrpSpPr/>
          <p:nvPr/>
        </p:nvGrpSpPr>
        <p:grpSpPr>
          <a:xfrm rot="0">
            <a:off x="8094710" y="4464542"/>
            <a:ext cx="4377681" cy="1357915"/>
            <a:chOff x="0" y="0"/>
            <a:chExt cx="5836907" cy="1810553"/>
          </a:xfrm>
        </p:grpSpPr>
        <p:grpSp>
          <p:nvGrpSpPr>
            <p:cNvPr name="Group 31" id="31"/>
            <p:cNvGrpSpPr/>
            <p:nvPr/>
          </p:nvGrpSpPr>
          <p:grpSpPr>
            <a:xfrm rot="0">
              <a:off x="0" y="0"/>
              <a:ext cx="5836907" cy="1810553"/>
              <a:chOff x="0" y="0"/>
              <a:chExt cx="195323" cy="60587"/>
            </a:xfrm>
          </p:grpSpPr>
          <p:sp>
            <p:nvSpPr>
              <p:cNvPr name="Freeform 32" id="32"/>
              <p:cNvSpPr/>
              <p:nvPr/>
            </p:nvSpPr>
            <p:spPr>
              <a:xfrm flipH="false" flipV="false" rot="0">
                <a:off x="0" y="0"/>
                <a:ext cx="195323" cy="60587"/>
              </a:xfrm>
              <a:custGeom>
                <a:avLst/>
                <a:gdLst/>
                <a:ahLst/>
                <a:cxnLst/>
                <a:rect r="r" b="b" t="t" l="l"/>
                <a:pathLst>
                  <a:path h="60587" w="195323">
                    <a:moveTo>
                      <a:pt x="30294" y="0"/>
                    </a:moveTo>
                    <a:lnTo>
                      <a:pt x="165030" y="0"/>
                    </a:lnTo>
                    <a:cubicBezTo>
                      <a:pt x="181760" y="0"/>
                      <a:pt x="195323" y="13563"/>
                      <a:pt x="195323" y="30294"/>
                    </a:cubicBezTo>
                    <a:lnTo>
                      <a:pt x="195323" y="30294"/>
                    </a:lnTo>
                    <a:cubicBezTo>
                      <a:pt x="195323" y="47025"/>
                      <a:pt x="181760" y="60587"/>
                      <a:pt x="165030" y="60587"/>
                    </a:cubicBezTo>
                    <a:lnTo>
                      <a:pt x="30294" y="60587"/>
                    </a:lnTo>
                    <a:cubicBezTo>
                      <a:pt x="13563" y="60587"/>
                      <a:pt x="0" y="47025"/>
                      <a:pt x="0" y="30294"/>
                    </a:cubicBezTo>
                    <a:lnTo>
                      <a:pt x="0" y="30294"/>
                    </a:lnTo>
                    <a:cubicBezTo>
                      <a:pt x="0" y="13563"/>
                      <a:pt x="13563" y="0"/>
                      <a:pt x="30294" y="0"/>
                    </a:cubicBezTo>
                    <a:close/>
                  </a:path>
                </a:pathLst>
              </a:custGeom>
              <a:solidFill>
                <a:srgbClr val="E1EBED"/>
              </a:solidFill>
              <a:ln cap="rnd">
                <a:noFill/>
                <a:prstDash val="solid"/>
                <a:round/>
              </a:ln>
            </p:spPr>
          </p:sp>
          <p:sp>
            <p:nvSpPr>
              <p:cNvPr name="TextBox 33" id="33"/>
              <p:cNvSpPr txBox="true"/>
              <p:nvPr/>
            </p:nvSpPr>
            <p:spPr>
              <a:xfrm>
                <a:off x="0" y="-38100"/>
                <a:ext cx="195323" cy="9868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4" id="34"/>
            <p:cNvSpPr txBox="true"/>
            <p:nvPr/>
          </p:nvSpPr>
          <p:spPr>
            <a:xfrm rot="0">
              <a:off x="392826" y="409977"/>
              <a:ext cx="5051255" cy="990600"/>
            </a:xfrm>
            <a:prstGeom prst="rect">
              <a:avLst/>
            </a:prstGeom>
          </p:spPr>
          <p:txBody>
            <a:bodyPr anchor="t" rtlCol="false" tIns="0" lIns="0" bIns="0" rIns="0">
              <a:spAutoFit/>
            </a:bodyPr>
            <a:lstStyle/>
            <a:p>
              <a:pPr algn="ctr">
                <a:lnSpc>
                  <a:spcPts val="2999"/>
                </a:lnSpc>
              </a:pPr>
              <a:r>
                <a:rPr lang="en-US" b="true" sz="2499">
                  <a:solidFill>
                    <a:srgbClr val="FF3131"/>
                  </a:solidFill>
                  <a:latin typeface="Garet Bold"/>
                  <a:ea typeface="Garet Bold"/>
                  <a:cs typeface="Garet Bold"/>
                  <a:sym typeface="Garet Bold"/>
                </a:rPr>
                <a:t>SUSTAINABLE PRODUCT DISCOVERY</a:t>
              </a:r>
            </a:p>
          </p:txBody>
        </p:sp>
      </p:grpSp>
      <p:grpSp>
        <p:nvGrpSpPr>
          <p:cNvPr name="Group 35" id="35"/>
          <p:cNvGrpSpPr/>
          <p:nvPr/>
        </p:nvGrpSpPr>
        <p:grpSpPr>
          <a:xfrm rot="0">
            <a:off x="13186766" y="4464542"/>
            <a:ext cx="4377681" cy="1357915"/>
            <a:chOff x="0" y="0"/>
            <a:chExt cx="5836907" cy="1810553"/>
          </a:xfrm>
        </p:grpSpPr>
        <p:grpSp>
          <p:nvGrpSpPr>
            <p:cNvPr name="Group 36" id="36"/>
            <p:cNvGrpSpPr/>
            <p:nvPr/>
          </p:nvGrpSpPr>
          <p:grpSpPr>
            <a:xfrm rot="0">
              <a:off x="0" y="0"/>
              <a:ext cx="5836907" cy="1810553"/>
              <a:chOff x="0" y="0"/>
              <a:chExt cx="195323" cy="60587"/>
            </a:xfrm>
          </p:grpSpPr>
          <p:sp>
            <p:nvSpPr>
              <p:cNvPr name="Freeform 37" id="37"/>
              <p:cNvSpPr/>
              <p:nvPr/>
            </p:nvSpPr>
            <p:spPr>
              <a:xfrm flipH="false" flipV="false" rot="0">
                <a:off x="0" y="0"/>
                <a:ext cx="195323" cy="60587"/>
              </a:xfrm>
              <a:custGeom>
                <a:avLst/>
                <a:gdLst/>
                <a:ahLst/>
                <a:cxnLst/>
                <a:rect r="r" b="b" t="t" l="l"/>
                <a:pathLst>
                  <a:path h="60587" w="195323">
                    <a:moveTo>
                      <a:pt x="30294" y="0"/>
                    </a:moveTo>
                    <a:lnTo>
                      <a:pt x="165030" y="0"/>
                    </a:lnTo>
                    <a:cubicBezTo>
                      <a:pt x="181760" y="0"/>
                      <a:pt x="195323" y="13563"/>
                      <a:pt x="195323" y="30294"/>
                    </a:cubicBezTo>
                    <a:lnTo>
                      <a:pt x="195323" y="30294"/>
                    </a:lnTo>
                    <a:cubicBezTo>
                      <a:pt x="195323" y="47025"/>
                      <a:pt x="181760" y="60587"/>
                      <a:pt x="165030" y="60587"/>
                    </a:cubicBezTo>
                    <a:lnTo>
                      <a:pt x="30294" y="60587"/>
                    </a:lnTo>
                    <a:cubicBezTo>
                      <a:pt x="13563" y="60587"/>
                      <a:pt x="0" y="47025"/>
                      <a:pt x="0" y="30294"/>
                    </a:cubicBezTo>
                    <a:lnTo>
                      <a:pt x="0" y="30294"/>
                    </a:lnTo>
                    <a:cubicBezTo>
                      <a:pt x="0" y="13563"/>
                      <a:pt x="13563" y="0"/>
                      <a:pt x="30294" y="0"/>
                    </a:cubicBezTo>
                    <a:close/>
                  </a:path>
                </a:pathLst>
              </a:custGeom>
              <a:solidFill>
                <a:srgbClr val="E1EBED"/>
              </a:solidFill>
              <a:ln cap="rnd">
                <a:noFill/>
                <a:prstDash val="solid"/>
                <a:round/>
              </a:ln>
            </p:spPr>
          </p:sp>
          <p:sp>
            <p:nvSpPr>
              <p:cNvPr name="TextBox 38" id="38"/>
              <p:cNvSpPr txBox="true"/>
              <p:nvPr/>
            </p:nvSpPr>
            <p:spPr>
              <a:xfrm>
                <a:off x="0" y="-38100"/>
                <a:ext cx="195323" cy="9868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9" id="39"/>
            <p:cNvSpPr txBox="true"/>
            <p:nvPr/>
          </p:nvSpPr>
          <p:spPr>
            <a:xfrm rot="0">
              <a:off x="250656" y="412041"/>
              <a:ext cx="5294756" cy="990600"/>
            </a:xfrm>
            <a:prstGeom prst="rect">
              <a:avLst/>
            </a:prstGeom>
          </p:spPr>
          <p:txBody>
            <a:bodyPr anchor="t" rtlCol="false" tIns="0" lIns="0" bIns="0" rIns="0">
              <a:spAutoFit/>
            </a:bodyPr>
            <a:lstStyle/>
            <a:p>
              <a:pPr algn="ctr">
                <a:lnSpc>
                  <a:spcPts val="2999"/>
                </a:lnSpc>
              </a:pPr>
              <a:r>
                <a:rPr lang="en-US" b="true" sz="2499">
                  <a:solidFill>
                    <a:srgbClr val="FFBD59"/>
                  </a:solidFill>
                  <a:latin typeface="Garet Bold"/>
                  <a:ea typeface="Garet Bold"/>
                  <a:cs typeface="Garet Bold"/>
                  <a:sym typeface="Garet Bold"/>
                </a:rPr>
                <a:t>REDUCED RETURN RATES</a:t>
              </a:r>
            </a:p>
          </p:txBody>
        </p:sp>
      </p:grpSp>
      <p:grpSp>
        <p:nvGrpSpPr>
          <p:cNvPr name="Group 40" id="40"/>
          <p:cNvGrpSpPr/>
          <p:nvPr/>
        </p:nvGrpSpPr>
        <p:grpSpPr>
          <a:xfrm rot="0">
            <a:off x="8094710" y="6494055"/>
            <a:ext cx="4377681" cy="1357915"/>
            <a:chOff x="0" y="0"/>
            <a:chExt cx="5836907" cy="1810553"/>
          </a:xfrm>
        </p:grpSpPr>
        <p:grpSp>
          <p:nvGrpSpPr>
            <p:cNvPr name="Group 41" id="41"/>
            <p:cNvGrpSpPr/>
            <p:nvPr/>
          </p:nvGrpSpPr>
          <p:grpSpPr>
            <a:xfrm rot="0">
              <a:off x="0" y="0"/>
              <a:ext cx="5836907" cy="1810553"/>
              <a:chOff x="0" y="0"/>
              <a:chExt cx="195323" cy="60587"/>
            </a:xfrm>
          </p:grpSpPr>
          <p:sp>
            <p:nvSpPr>
              <p:cNvPr name="Freeform 42" id="42"/>
              <p:cNvSpPr/>
              <p:nvPr/>
            </p:nvSpPr>
            <p:spPr>
              <a:xfrm flipH="false" flipV="false" rot="0">
                <a:off x="0" y="0"/>
                <a:ext cx="195323" cy="60587"/>
              </a:xfrm>
              <a:custGeom>
                <a:avLst/>
                <a:gdLst/>
                <a:ahLst/>
                <a:cxnLst/>
                <a:rect r="r" b="b" t="t" l="l"/>
                <a:pathLst>
                  <a:path h="60587" w="195323">
                    <a:moveTo>
                      <a:pt x="30294" y="0"/>
                    </a:moveTo>
                    <a:lnTo>
                      <a:pt x="165030" y="0"/>
                    </a:lnTo>
                    <a:cubicBezTo>
                      <a:pt x="181760" y="0"/>
                      <a:pt x="195323" y="13563"/>
                      <a:pt x="195323" y="30294"/>
                    </a:cubicBezTo>
                    <a:lnTo>
                      <a:pt x="195323" y="30294"/>
                    </a:lnTo>
                    <a:cubicBezTo>
                      <a:pt x="195323" y="47025"/>
                      <a:pt x="181760" y="60587"/>
                      <a:pt x="165030" y="60587"/>
                    </a:cubicBezTo>
                    <a:lnTo>
                      <a:pt x="30294" y="60587"/>
                    </a:lnTo>
                    <a:cubicBezTo>
                      <a:pt x="13563" y="60587"/>
                      <a:pt x="0" y="47025"/>
                      <a:pt x="0" y="30294"/>
                    </a:cubicBezTo>
                    <a:lnTo>
                      <a:pt x="0" y="30294"/>
                    </a:lnTo>
                    <a:cubicBezTo>
                      <a:pt x="0" y="13563"/>
                      <a:pt x="13563" y="0"/>
                      <a:pt x="30294" y="0"/>
                    </a:cubicBezTo>
                    <a:close/>
                  </a:path>
                </a:pathLst>
              </a:custGeom>
              <a:solidFill>
                <a:srgbClr val="E1EBED"/>
              </a:solidFill>
              <a:ln cap="rnd">
                <a:noFill/>
                <a:prstDash val="solid"/>
                <a:round/>
              </a:ln>
            </p:spPr>
          </p:sp>
          <p:sp>
            <p:nvSpPr>
              <p:cNvPr name="TextBox 43" id="43"/>
              <p:cNvSpPr txBox="true"/>
              <p:nvPr/>
            </p:nvSpPr>
            <p:spPr>
              <a:xfrm>
                <a:off x="0" y="-38100"/>
                <a:ext cx="195323" cy="9868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44" id="44"/>
            <p:cNvSpPr txBox="true"/>
            <p:nvPr/>
          </p:nvSpPr>
          <p:spPr>
            <a:xfrm rot="0">
              <a:off x="250656" y="412041"/>
              <a:ext cx="5294756" cy="990600"/>
            </a:xfrm>
            <a:prstGeom prst="rect">
              <a:avLst/>
            </a:prstGeom>
          </p:spPr>
          <p:txBody>
            <a:bodyPr anchor="t" rtlCol="false" tIns="0" lIns="0" bIns="0" rIns="0">
              <a:spAutoFit/>
            </a:bodyPr>
            <a:lstStyle/>
            <a:p>
              <a:pPr algn="ctr">
                <a:lnSpc>
                  <a:spcPts val="2999"/>
                </a:lnSpc>
              </a:pPr>
              <a:r>
                <a:rPr lang="en-US" b="true" sz="2499">
                  <a:solidFill>
                    <a:srgbClr val="FFBD59"/>
                  </a:solidFill>
                  <a:latin typeface="Garet Bold"/>
                  <a:ea typeface="Garet Bold"/>
                  <a:cs typeface="Garet Bold"/>
                  <a:sym typeface="Garet Bold"/>
                </a:rPr>
                <a:t>CUSTOMER SUPPORT ENHANCEMENT</a:t>
              </a:r>
            </a:p>
          </p:txBody>
        </p:sp>
      </p:grpSp>
      <p:grpSp>
        <p:nvGrpSpPr>
          <p:cNvPr name="Group 45" id="45"/>
          <p:cNvGrpSpPr/>
          <p:nvPr/>
        </p:nvGrpSpPr>
        <p:grpSpPr>
          <a:xfrm rot="0">
            <a:off x="13186766" y="6494055"/>
            <a:ext cx="4377681" cy="1357915"/>
            <a:chOff x="0" y="0"/>
            <a:chExt cx="5836907" cy="1810553"/>
          </a:xfrm>
        </p:grpSpPr>
        <p:grpSp>
          <p:nvGrpSpPr>
            <p:cNvPr name="Group 46" id="46"/>
            <p:cNvGrpSpPr/>
            <p:nvPr/>
          </p:nvGrpSpPr>
          <p:grpSpPr>
            <a:xfrm rot="0">
              <a:off x="0" y="0"/>
              <a:ext cx="5836907" cy="1810553"/>
              <a:chOff x="0" y="0"/>
              <a:chExt cx="195323" cy="60587"/>
            </a:xfrm>
          </p:grpSpPr>
          <p:sp>
            <p:nvSpPr>
              <p:cNvPr name="Freeform 47" id="47"/>
              <p:cNvSpPr/>
              <p:nvPr/>
            </p:nvSpPr>
            <p:spPr>
              <a:xfrm flipH="false" flipV="false" rot="0">
                <a:off x="0" y="0"/>
                <a:ext cx="195323" cy="60587"/>
              </a:xfrm>
              <a:custGeom>
                <a:avLst/>
                <a:gdLst/>
                <a:ahLst/>
                <a:cxnLst/>
                <a:rect r="r" b="b" t="t" l="l"/>
                <a:pathLst>
                  <a:path h="60587" w="195323">
                    <a:moveTo>
                      <a:pt x="30294" y="0"/>
                    </a:moveTo>
                    <a:lnTo>
                      <a:pt x="165030" y="0"/>
                    </a:lnTo>
                    <a:cubicBezTo>
                      <a:pt x="181760" y="0"/>
                      <a:pt x="195323" y="13563"/>
                      <a:pt x="195323" y="30294"/>
                    </a:cubicBezTo>
                    <a:lnTo>
                      <a:pt x="195323" y="30294"/>
                    </a:lnTo>
                    <a:cubicBezTo>
                      <a:pt x="195323" y="47025"/>
                      <a:pt x="181760" y="60587"/>
                      <a:pt x="165030" y="60587"/>
                    </a:cubicBezTo>
                    <a:lnTo>
                      <a:pt x="30294" y="60587"/>
                    </a:lnTo>
                    <a:cubicBezTo>
                      <a:pt x="13563" y="60587"/>
                      <a:pt x="0" y="47025"/>
                      <a:pt x="0" y="30294"/>
                    </a:cubicBezTo>
                    <a:lnTo>
                      <a:pt x="0" y="30294"/>
                    </a:lnTo>
                    <a:cubicBezTo>
                      <a:pt x="0" y="13563"/>
                      <a:pt x="13563" y="0"/>
                      <a:pt x="30294" y="0"/>
                    </a:cubicBezTo>
                    <a:close/>
                  </a:path>
                </a:pathLst>
              </a:custGeom>
              <a:solidFill>
                <a:srgbClr val="E1EBED"/>
              </a:solidFill>
              <a:ln cap="rnd">
                <a:noFill/>
                <a:prstDash val="solid"/>
                <a:round/>
              </a:ln>
            </p:spPr>
          </p:sp>
          <p:sp>
            <p:nvSpPr>
              <p:cNvPr name="TextBox 48" id="48"/>
              <p:cNvSpPr txBox="true"/>
              <p:nvPr/>
            </p:nvSpPr>
            <p:spPr>
              <a:xfrm>
                <a:off x="0" y="-38100"/>
                <a:ext cx="195323" cy="9868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49" id="49"/>
            <p:cNvSpPr txBox="true"/>
            <p:nvPr/>
          </p:nvSpPr>
          <p:spPr>
            <a:xfrm rot="0">
              <a:off x="250656" y="412041"/>
              <a:ext cx="5294756" cy="990600"/>
            </a:xfrm>
            <a:prstGeom prst="rect">
              <a:avLst/>
            </a:prstGeom>
          </p:spPr>
          <p:txBody>
            <a:bodyPr anchor="t" rtlCol="false" tIns="0" lIns="0" bIns="0" rIns="0">
              <a:spAutoFit/>
            </a:bodyPr>
            <a:lstStyle/>
            <a:p>
              <a:pPr algn="ctr">
                <a:lnSpc>
                  <a:spcPts val="2999"/>
                </a:lnSpc>
              </a:pPr>
              <a:r>
                <a:rPr lang="en-US" b="true" sz="2499">
                  <a:solidFill>
                    <a:srgbClr val="FF3131"/>
                  </a:solidFill>
                  <a:latin typeface="Garet Bold"/>
                  <a:ea typeface="Garet Bold"/>
                  <a:cs typeface="Garet Bold"/>
                  <a:sym typeface="Garet Bold"/>
                </a:rPr>
                <a:t>DATA PRIVACY ASSURANCE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4374505" y="-3282961"/>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671379" y="-3282961"/>
            <a:ext cx="8991126" cy="89911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554159" y="1569859"/>
            <a:ext cx="1325831" cy="132583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1028700"/>
            <a:ext cx="16230600" cy="8229600"/>
            <a:chOff x="0" y="0"/>
            <a:chExt cx="724177" cy="367188"/>
          </a:xfrm>
        </p:grpSpPr>
        <p:sp>
          <p:nvSpPr>
            <p:cNvPr name="Freeform 12" id="12"/>
            <p:cNvSpPr/>
            <p:nvPr/>
          </p:nvSpPr>
          <p:spPr>
            <a:xfrm flipH="false" flipV="false" rot="0">
              <a:off x="0" y="0"/>
              <a:ext cx="724177" cy="367188"/>
            </a:xfrm>
            <a:custGeom>
              <a:avLst/>
              <a:gdLst/>
              <a:ahLst/>
              <a:cxnLst/>
              <a:rect r="r" b="b" t="t" l="l"/>
              <a:pathLst>
                <a:path h="367188" w="724177">
                  <a:moveTo>
                    <a:pt x="47700" y="0"/>
                  </a:moveTo>
                  <a:lnTo>
                    <a:pt x="676478" y="0"/>
                  </a:lnTo>
                  <a:cubicBezTo>
                    <a:pt x="689128" y="0"/>
                    <a:pt x="701261" y="5025"/>
                    <a:pt x="710206" y="13971"/>
                  </a:cubicBezTo>
                  <a:cubicBezTo>
                    <a:pt x="719152" y="22916"/>
                    <a:pt x="724177" y="35049"/>
                    <a:pt x="724177" y="47700"/>
                  </a:cubicBezTo>
                  <a:lnTo>
                    <a:pt x="724177" y="319489"/>
                  </a:lnTo>
                  <a:cubicBezTo>
                    <a:pt x="724177" y="332140"/>
                    <a:pt x="719152" y="344272"/>
                    <a:pt x="710206" y="353218"/>
                  </a:cubicBezTo>
                  <a:cubicBezTo>
                    <a:pt x="701261" y="362163"/>
                    <a:pt x="689128" y="367188"/>
                    <a:pt x="676478" y="367188"/>
                  </a:cubicBezTo>
                  <a:lnTo>
                    <a:pt x="47700" y="367188"/>
                  </a:lnTo>
                  <a:cubicBezTo>
                    <a:pt x="35049" y="367188"/>
                    <a:pt x="22916" y="362163"/>
                    <a:pt x="13971" y="353218"/>
                  </a:cubicBezTo>
                  <a:cubicBezTo>
                    <a:pt x="5025" y="344272"/>
                    <a:pt x="0" y="332140"/>
                    <a:pt x="0" y="319489"/>
                  </a:cubicBezTo>
                  <a:lnTo>
                    <a:pt x="0" y="47700"/>
                  </a:lnTo>
                  <a:cubicBezTo>
                    <a:pt x="0" y="35049"/>
                    <a:pt x="5025" y="22916"/>
                    <a:pt x="13971" y="13971"/>
                  </a:cubicBezTo>
                  <a:cubicBezTo>
                    <a:pt x="22916" y="5025"/>
                    <a:pt x="35049" y="0"/>
                    <a:pt x="47700" y="0"/>
                  </a:cubicBezTo>
                  <a:close/>
                </a:path>
              </a:pathLst>
            </a:custGeom>
            <a:solidFill>
              <a:srgbClr val="E1EBED"/>
            </a:solidFill>
            <a:ln cap="rnd">
              <a:noFill/>
              <a:prstDash val="solid"/>
              <a:round/>
            </a:ln>
          </p:spPr>
        </p:sp>
        <p:sp>
          <p:nvSpPr>
            <p:cNvPr name="TextBox 13" id="13"/>
            <p:cNvSpPr txBox="true"/>
            <p:nvPr/>
          </p:nvSpPr>
          <p:spPr>
            <a:xfrm>
              <a:off x="0" y="-38100"/>
              <a:ext cx="724177" cy="40528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695600" y="1446685"/>
            <a:ext cx="14782190" cy="1033781"/>
          </a:xfrm>
          <a:prstGeom prst="rect">
            <a:avLst/>
          </a:prstGeom>
        </p:spPr>
        <p:txBody>
          <a:bodyPr anchor="t" rtlCol="false" tIns="0" lIns="0" bIns="0" rIns="0">
            <a:spAutoFit/>
          </a:bodyPr>
          <a:lstStyle/>
          <a:p>
            <a:pPr algn="ctr">
              <a:lnSpc>
                <a:spcPts val="7700"/>
              </a:lnSpc>
            </a:pPr>
            <a:r>
              <a:rPr lang="en-US" sz="7700">
                <a:solidFill>
                  <a:srgbClr val="FF7F50"/>
                </a:solidFill>
                <a:latin typeface="Archivo Black"/>
                <a:ea typeface="Archivo Black"/>
                <a:cs typeface="Archivo Black"/>
                <a:sym typeface="Archivo Black"/>
              </a:rPr>
              <a:t>TRADE OFFS</a:t>
            </a:r>
          </a:p>
        </p:txBody>
      </p:sp>
      <p:sp>
        <p:nvSpPr>
          <p:cNvPr name="Freeform 16" id="16"/>
          <p:cNvSpPr/>
          <p:nvPr/>
        </p:nvSpPr>
        <p:spPr>
          <a:xfrm flipH="false" flipV="false" rot="0">
            <a:off x="1695600" y="679896"/>
            <a:ext cx="1285474" cy="1266878"/>
          </a:xfrm>
          <a:custGeom>
            <a:avLst/>
            <a:gdLst/>
            <a:ahLst/>
            <a:cxnLst/>
            <a:rect r="r" b="b" t="t" l="l"/>
            <a:pathLst>
              <a:path h="1266878" w="1285474">
                <a:moveTo>
                  <a:pt x="0" y="0"/>
                </a:moveTo>
                <a:lnTo>
                  <a:pt x="1285475" y="0"/>
                </a:lnTo>
                <a:lnTo>
                  <a:pt x="1285475" y="1266878"/>
                </a:lnTo>
                <a:lnTo>
                  <a:pt x="0" y="12668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7" id="17"/>
          <p:cNvSpPr/>
          <p:nvPr/>
        </p:nvSpPr>
        <p:spPr>
          <a:xfrm flipH="false" flipV="false" rot="-9344322">
            <a:off x="16202962" y="48662"/>
            <a:ext cx="2935145" cy="960593"/>
          </a:xfrm>
          <a:custGeom>
            <a:avLst/>
            <a:gdLst/>
            <a:ahLst/>
            <a:cxnLst/>
            <a:rect r="r" b="b" t="t" l="l"/>
            <a:pathLst>
              <a:path h="960593" w="2935145">
                <a:moveTo>
                  <a:pt x="0" y="0"/>
                </a:moveTo>
                <a:lnTo>
                  <a:pt x="2935146" y="0"/>
                </a:lnTo>
                <a:lnTo>
                  <a:pt x="2935146" y="960593"/>
                </a:lnTo>
                <a:lnTo>
                  <a:pt x="0" y="960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18" id="18"/>
          <p:cNvGrpSpPr/>
          <p:nvPr/>
        </p:nvGrpSpPr>
        <p:grpSpPr>
          <a:xfrm rot="0">
            <a:off x="14775757" y="805789"/>
            <a:ext cx="764070" cy="76407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a:ln cap="sq">
              <a:no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9182196" y="2895689"/>
            <a:ext cx="7295595" cy="2575548"/>
            <a:chOff x="0" y="0"/>
            <a:chExt cx="325515" cy="114916"/>
          </a:xfrm>
        </p:grpSpPr>
        <p:sp>
          <p:nvSpPr>
            <p:cNvPr name="Freeform 22" id="22"/>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23" id="23"/>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Ensuring emotional data is used ethically, with explicit consent and robust privacy safeguards.</a:t>
              </a:r>
            </a:p>
          </p:txBody>
        </p:sp>
      </p:grpSp>
      <p:sp>
        <p:nvSpPr>
          <p:cNvPr name="TextBox 24" id="24"/>
          <p:cNvSpPr txBox="true"/>
          <p:nvPr/>
        </p:nvSpPr>
        <p:spPr>
          <a:xfrm rot="0">
            <a:off x="10299693" y="3181073"/>
            <a:ext cx="5060600" cy="742950"/>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PERSONALIZATION VS. PRIVACY</a:t>
            </a:r>
          </a:p>
        </p:txBody>
      </p:sp>
      <p:grpSp>
        <p:nvGrpSpPr>
          <p:cNvPr name="Group 25" id="25"/>
          <p:cNvGrpSpPr/>
          <p:nvPr/>
        </p:nvGrpSpPr>
        <p:grpSpPr>
          <a:xfrm rot="0">
            <a:off x="1695600" y="2895689"/>
            <a:ext cx="7295595" cy="2575548"/>
            <a:chOff x="0" y="0"/>
            <a:chExt cx="325515" cy="114916"/>
          </a:xfrm>
        </p:grpSpPr>
        <p:sp>
          <p:nvSpPr>
            <p:cNvPr name="Freeform 26" id="26"/>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27" id="27"/>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Balancing advanced features with a user-friendly interface</a:t>
              </a:r>
            </a:p>
          </p:txBody>
        </p:sp>
      </p:grpSp>
      <p:sp>
        <p:nvSpPr>
          <p:cNvPr name="TextBox 28" id="28"/>
          <p:cNvSpPr txBox="true"/>
          <p:nvPr/>
        </p:nvSpPr>
        <p:spPr>
          <a:xfrm rot="0">
            <a:off x="2281419" y="3181073"/>
            <a:ext cx="5776141"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COMPLEXITY VS. USABILITY</a:t>
            </a:r>
          </a:p>
        </p:txBody>
      </p:sp>
      <p:grpSp>
        <p:nvGrpSpPr>
          <p:cNvPr name="Group 29" id="29"/>
          <p:cNvGrpSpPr/>
          <p:nvPr/>
        </p:nvGrpSpPr>
        <p:grpSpPr>
          <a:xfrm rot="0">
            <a:off x="1695600" y="5695607"/>
            <a:ext cx="7295595" cy="2575548"/>
            <a:chOff x="0" y="0"/>
            <a:chExt cx="325515" cy="114916"/>
          </a:xfrm>
        </p:grpSpPr>
        <p:sp>
          <p:nvSpPr>
            <p:cNvPr name="Freeform 30" id="30"/>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31" id="31"/>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Advanced AI and AR technologies may require significant investment</a:t>
              </a:r>
            </a:p>
          </p:txBody>
        </p:sp>
      </p:grpSp>
      <p:sp>
        <p:nvSpPr>
          <p:cNvPr name="TextBox 32" id="32"/>
          <p:cNvSpPr txBox="true"/>
          <p:nvPr/>
        </p:nvSpPr>
        <p:spPr>
          <a:xfrm rot="0">
            <a:off x="2186596" y="6003089"/>
            <a:ext cx="6313602"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COST OF IMPLEMENTATION</a:t>
            </a:r>
          </a:p>
        </p:txBody>
      </p:sp>
      <p:grpSp>
        <p:nvGrpSpPr>
          <p:cNvPr name="Group 33" id="33"/>
          <p:cNvGrpSpPr/>
          <p:nvPr/>
        </p:nvGrpSpPr>
        <p:grpSpPr>
          <a:xfrm rot="0">
            <a:off x="9182196" y="5695607"/>
            <a:ext cx="7295595" cy="2575548"/>
            <a:chOff x="0" y="0"/>
            <a:chExt cx="325515" cy="114916"/>
          </a:xfrm>
        </p:grpSpPr>
        <p:sp>
          <p:nvSpPr>
            <p:cNvPr name="Freeform 34" id="34"/>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35" id="35"/>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Users may be hesitant to adopt emotion-recognition features.</a:t>
              </a:r>
            </a:p>
          </p:txBody>
        </p:sp>
      </p:grpSp>
      <p:sp>
        <p:nvSpPr>
          <p:cNvPr name="TextBox 36" id="36"/>
          <p:cNvSpPr txBox="true"/>
          <p:nvPr/>
        </p:nvSpPr>
        <p:spPr>
          <a:xfrm rot="0">
            <a:off x="9495492" y="6004638"/>
            <a:ext cx="6617955"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TECHNOLOGY ADOPTION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4374505" y="-3282961"/>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671379" y="-3282961"/>
            <a:ext cx="8991126" cy="89911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554159" y="1569859"/>
            <a:ext cx="1325831" cy="132583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1028700"/>
            <a:ext cx="16230600" cy="8229600"/>
            <a:chOff x="0" y="0"/>
            <a:chExt cx="724177" cy="367188"/>
          </a:xfrm>
        </p:grpSpPr>
        <p:sp>
          <p:nvSpPr>
            <p:cNvPr name="Freeform 12" id="12"/>
            <p:cNvSpPr/>
            <p:nvPr/>
          </p:nvSpPr>
          <p:spPr>
            <a:xfrm flipH="false" flipV="false" rot="0">
              <a:off x="0" y="0"/>
              <a:ext cx="724177" cy="367188"/>
            </a:xfrm>
            <a:custGeom>
              <a:avLst/>
              <a:gdLst/>
              <a:ahLst/>
              <a:cxnLst/>
              <a:rect r="r" b="b" t="t" l="l"/>
              <a:pathLst>
                <a:path h="367188" w="724177">
                  <a:moveTo>
                    <a:pt x="47700" y="0"/>
                  </a:moveTo>
                  <a:lnTo>
                    <a:pt x="676478" y="0"/>
                  </a:lnTo>
                  <a:cubicBezTo>
                    <a:pt x="689128" y="0"/>
                    <a:pt x="701261" y="5025"/>
                    <a:pt x="710206" y="13971"/>
                  </a:cubicBezTo>
                  <a:cubicBezTo>
                    <a:pt x="719152" y="22916"/>
                    <a:pt x="724177" y="35049"/>
                    <a:pt x="724177" y="47700"/>
                  </a:cubicBezTo>
                  <a:lnTo>
                    <a:pt x="724177" y="319489"/>
                  </a:lnTo>
                  <a:cubicBezTo>
                    <a:pt x="724177" y="332140"/>
                    <a:pt x="719152" y="344272"/>
                    <a:pt x="710206" y="353218"/>
                  </a:cubicBezTo>
                  <a:cubicBezTo>
                    <a:pt x="701261" y="362163"/>
                    <a:pt x="689128" y="367188"/>
                    <a:pt x="676478" y="367188"/>
                  </a:cubicBezTo>
                  <a:lnTo>
                    <a:pt x="47700" y="367188"/>
                  </a:lnTo>
                  <a:cubicBezTo>
                    <a:pt x="35049" y="367188"/>
                    <a:pt x="22916" y="362163"/>
                    <a:pt x="13971" y="353218"/>
                  </a:cubicBezTo>
                  <a:cubicBezTo>
                    <a:pt x="5025" y="344272"/>
                    <a:pt x="0" y="332140"/>
                    <a:pt x="0" y="319489"/>
                  </a:cubicBezTo>
                  <a:lnTo>
                    <a:pt x="0" y="47700"/>
                  </a:lnTo>
                  <a:cubicBezTo>
                    <a:pt x="0" y="35049"/>
                    <a:pt x="5025" y="22916"/>
                    <a:pt x="13971" y="13971"/>
                  </a:cubicBezTo>
                  <a:cubicBezTo>
                    <a:pt x="22916" y="5025"/>
                    <a:pt x="35049" y="0"/>
                    <a:pt x="47700" y="0"/>
                  </a:cubicBezTo>
                  <a:close/>
                </a:path>
              </a:pathLst>
            </a:custGeom>
            <a:solidFill>
              <a:srgbClr val="E1EBED"/>
            </a:solidFill>
            <a:ln cap="rnd">
              <a:noFill/>
              <a:prstDash val="solid"/>
              <a:round/>
            </a:ln>
          </p:spPr>
        </p:sp>
        <p:sp>
          <p:nvSpPr>
            <p:cNvPr name="TextBox 13" id="13"/>
            <p:cNvSpPr txBox="true"/>
            <p:nvPr/>
          </p:nvSpPr>
          <p:spPr>
            <a:xfrm>
              <a:off x="0" y="-38100"/>
              <a:ext cx="724177" cy="40528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695600" y="1446685"/>
            <a:ext cx="14782190" cy="1033781"/>
          </a:xfrm>
          <a:prstGeom prst="rect">
            <a:avLst/>
          </a:prstGeom>
        </p:spPr>
        <p:txBody>
          <a:bodyPr anchor="t" rtlCol="false" tIns="0" lIns="0" bIns="0" rIns="0">
            <a:spAutoFit/>
          </a:bodyPr>
          <a:lstStyle/>
          <a:p>
            <a:pPr algn="ctr">
              <a:lnSpc>
                <a:spcPts val="7700"/>
              </a:lnSpc>
            </a:pPr>
            <a:r>
              <a:rPr lang="en-US" sz="7700">
                <a:solidFill>
                  <a:srgbClr val="FF7F50"/>
                </a:solidFill>
                <a:latin typeface="Archivo Black"/>
                <a:ea typeface="Archivo Black"/>
                <a:cs typeface="Archivo Black"/>
                <a:sym typeface="Archivo Black"/>
              </a:rPr>
              <a:t>WHY IT STANDS OUT</a:t>
            </a:r>
          </a:p>
        </p:txBody>
      </p:sp>
      <p:sp>
        <p:nvSpPr>
          <p:cNvPr name="Freeform 16" id="16"/>
          <p:cNvSpPr/>
          <p:nvPr/>
        </p:nvSpPr>
        <p:spPr>
          <a:xfrm flipH="false" flipV="false" rot="0">
            <a:off x="1695600" y="679896"/>
            <a:ext cx="1285474" cy="1266878"/>
          </a:xfrm>
          <a:custGeom>
            <a:avLst/>
            <a:gdLst/>
            <a:ahLst/>
            <a:cxnLst/>
            <a:rect r="r" b="b" t="t" l="l"/>
            <a:pathLst>
              <a:path h="1266878" w="1285474">
                <a:moveTo>
                  <a:pt x="0" y="0"/>
                </a:moveTo>
                <a:lnTo>
                  <a:pt x="1285475" y="0"/>
                </a:lnTo>
                <a:lnTo>
                  <a:pt x="1285475" y="1266878"/>
                </a:lnTo>
                <a:lnTo>
                  <a:pt x="0" y="12668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7" id="17"/>
          <p:cNvSpPr/>
          <p:nvPr/>
        </p:nvSpPr>
        <p:spPr>
          <a:xfrm flipH="false" flipV="false" rot="-9344322">
            <a:off x="16202962" y="48662"/>
            <a:ext cx="2935145" cy="960593"/>
          </a:xfrm>
          <a:custGeom>
            <a:avLst/>
            <a:gdLst/>
            <a:ahLst/>
            <a:cxnLst/>
            <a:rect r="r" b="b" t="t" l="l"/>
            <a:pathLst>
              <a:path h="960593" w="2935145">
                <a:moveTo>
                  <a:pt x="0" y="0"/>
                </a:moveTo>
                <a:lnTo>
                  <a:pt x="2935146" y="0"/>
                </a:lnTo>
                <a:lnTo>
                  <a:pt x="2935146" y="960593"/>
                </a:lnTo>
                <a:lnTo>
                  <a:pt x="0" y="960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18" id="18"/>
          <p:cNvGrpSpPr/>
          <p:nvPr/>
        </p:nvGrpSpPr>
        <p:grpSpPr>
          <a:xfrm rot="0">
            <a:off x="14775757" y="805789"/>
            <a:ext cx="764070" cy="76407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a:ln cap="sq">
              <a:no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9182196" y="2895689"/>
            <a:ext cx="7295595" cy="2575548"/>
            <a:chOff x="0" y="0"/>
            <a:chExt cx="325515" cy="114916"/>
          </a:xfrm>
        </p:grpSpPr>
        <p:sp>
          <p:nvSpPr>
            <p:cNvPr name="Freeform 22" id="22"/>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23" id="23"/>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Emotionally responsive interactions can significantly enhance user experience and satisfaction</a:t>
              </a:r>
            </a:p>
          </p:txBody>
        </p:sp>
      </p:grpSp>
      <p:sp>
        <p:nvSpPr>
          <p:cNvPr name="TextBox 24" id="24"/>
          <p:cNvSpPr txBox="true"/>
          <p:nvPr/>
        </p:nvSpPr>
        <p:spPr>
          <a:xfrm rot="0">
            <a:off x="10299693" y="3181073"/>
            <a:ext cx="5060600"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CUSTOMER ENGAGEMENT</a:t>
            </a:r>
          </a:p>
        </p:txBody>
      </p:sp>
      <p:grpSp>
        <p:nvGrpSpPr>
          <p:cNvPr name="Group 25" id="25"/>
          <p:cNvGrpSpPr/>
          <p:nvPr/>
        </p:nvGrpSpPr>
        <p:grpSpPr>
          <a:xfrm rot="0">
            <a:off x="1695600" y="2895689"/>
            <a:ext cx="7295595" cy="2575548"/>
            <a:chOff x="0" y="0"/>
            <a:chExt cx="325515" cy="114916"/>
          </a:xfrm>
        </p:grpSpPr>
        <p:sp>
          <p:nvSpPr>
            <p:cNvPr name="Freeform 26" id="26"/>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27" id="27"/>
            <p:cNvSpPr txBox="true"/>
            <p:nvPr/>
          </p:nvSpPr>
          <p:spPr>
            <a:xfrm>
              <a:off x="0" y="-38100"/>
              <a:ext cx="325515" cy="153016"/>
            </a:xfrm>
            <a:prstGeom prst="rect">
              <a:avLst/>
            </a:prstGeom>
          </p:spPr>
          <p:txBody>
            <a:bodyPr anchor="ctr" rtlCol="false" tIns="127000" lIns="127000" bIns="127000" rIns="127000"/>
            <a:lstStyle/>
            <a:p>
              <a:pPr algn="ctr" marL="0" indent="0" lvl="0">
                <a:lnSpc>
                  <a:spcPts val="3359"/>
                </a:lnSpc>
                <a:spcBef>
                  <a:spcPct val="0"/>
                </a:spcBef>
              </a:pPr>
              <a:r>
                <a:rPr lang="en-US" sz="2399">
                  <a:solidFill>
                    <a:srgbClr val="FFFFFF"/>
                  </a:solidFill>
                  <a:latin typeface="Canva Sans"/>
                  <a:ea typeface="Canva Sans"/>
                  <a:cs typeface="Canva Sans"/>
                  <a:sym typeface="Canva Sans"/>
                </a:rPr>
                <a:t>Adds a unique layer of personalization that competitors may not offer.</a:t>
              </a:r>
            </a:p>
          </p:txBody>
        </p:sp>
      </p:grpSp>
      <p:sp>
        <p:nvSpPr>
          <p:cNvPr name="TextBox 28" id="28"/>
          <p:cNvSpPr txBox="true"/>
          <p:nvPr/>
        </p:nvSpPr>
        <p:spPr>
          <a:xfrm rot="0">
            <a:off x="2281419" y="3181073"/>
            <a:ext cx="5776141"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DIFFERENTIATION</a:t>
            </a:r>
          </a:p>
        </p:txBody>
      </p:sp>
      <p:grpSp>
        <p:nvGrpSpPr>
          <p:cNvPr name="Group 29" id="29"/>
          <p:cNvGrpSpPr/>
          <p:nvPr/>
        </p:nvGrpSpPr>
        <p:grpSpPr>
          <a:xfrm rot="0">
            <a:off x="1695600" y="5695607"/>
            <a:ext cx="7295595" cy="2575548"/>
            <a:chOff x="0" y="0"/>
            <a:chExt cx="325515" cy="114916"/>
          </a:xfrm>
        </p:grpSpPr>
        <p:sp>
          <p:nvSpPr>
            <p:cNvPr name="Freeform 30" id="30"/>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31" id="31"/>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The assistant can adjust recommendations in real-time, catering to the customer's current mood and preferences</a:t>
              </a:r>
            </a:p>
          </p:txBody>
        </p:sp>
      </p:grpSp>
      <p:sp>
        <p:nvSpPr>
          <p:cNvPr name="TextBox 32" id="32"/>
          <p:cNvSpPr txBox="true"/>
          <p:nvPr/>
        </p:nvSpPr>
        <p:spPr>
          <a:xfrm rot="0">
            <a:off x="2186596" y="6003089"/>
            <a:ext cx="6313602"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ADAPTIVE EXPERIENCE</a:t>
            </a:r>
          </a:p>
        </p:txBody>
      </p:sp>
      <p:grpSp>
        <p:nvGrpSpPr>
          <p:cNvPr name="Group 33" id="33"/>
          <p:cNvGrpSpPr/>
          <p:nvPr/>
        </p:nvGrpSpPr>
        <p:grpSpPr>
          <a:xfrm rot="0">
            <a:off x="9182196" y="5695607"/>
            <a:ext cx="7295595" cy="2575548"/>
            <a:chOff x="0" y="0"/>
            <a:chExt cx="325515" cy="114916"/>
          </a:xfrm>
        </p:grpSpPr>
        <p:sp>
          <p:nvSpPr>
            <p:cNvPr name="Freeform 34" id="34"/>
            <p:cNvSpPr/>
            <p:nvPr/>
          </p:nvSpPr>
          <p:spPr>
            <a:xfrm flipH="false" flipV="false" rot="0">
              <a:off x="0" y="0"/>
              <a:ext cx="325515" cy="114916"/>
            </a:xfrm>
            <a:custGeom>
              <a:avLst/>
              <a:gdLst/>
              <a:ahLst/>
              <a:cxnLst/>
              <a:rect r="r" b="b" t="t" l="l"/>
              <a:pathLst>
                <a:path h="114916" w="325515">
                  <a:moveTo>
                    <a:pt x="57458" y="0"/>
                  </a:moveTo>
                  <a:lnTo>
                    <a:pt x="268057" y="0"/>
                  </a:lnTo>
                  <a:cubicBezTo>
                    <a:pt x="283296" y="0"/>
                    <a:pt x="297910" y="6054"/>
                    <a:pt x="308686" y="16829"/>
                  </a:cubicBezTo>
                  <a:cubicBezTo>
                    <a:pt x="319461" y="27604"/>
                    <a:pt x="325515" y="42219"/>
                    <a:pt x="325515" y="57458"/>
                  </a:cubicBezTo>
                  <a:lnTo>
                    <a:pt x="325515" y="57458"/>
                  </a:lnTo>
                  <a:cubicBezTo>
                    <a:pt x="325515" y="72697"/>
                    <a:pt x="319461" y="87311"/>
                    <a:pt x="308686" y="98087"/>
                  </a:cubicBezTo>
                  <a:cubicBezTo>
                    <a:pt x="297910" y="108862"/>
                    <a:pt x="283296" y="114916"/>
                    <a:pt x="268057" y="114916"/>
                  </a:cubicBezTo>
                  <a:lnTo>
                    <a:pt x="57458" y="114916"/>
                  </a:lnTo>
                  <a:cubicBezTo>
                    <a:pt x="42219" y="114916"/>
                    <a:pt x="27604" y="108862"/>
                    <a:pt x="16829" y="98087"/>
                  </a:cubicBezTo>
                  <a:cubicBezTo>
                    <a:pt x="6054" y="87311"/>
                    <a:pt x="0" y="72697"/>
                    <a:pt x="0" y="57458"/>
                  </a:cubicBezTo>
                  <a:lnTo>
                    <a:pt x="0" y="57458"/>
                  </a:lnTo>
                  <a:cubicBezTo>
                    <a:pt x="0" y="42219"/>
                    <a:pt x="6054" y="27604"/>
                    <a:pt x="16829" y="16829"/>
                  </a:cubicBezTo>
                  <a:cubicBezTo>
                    <a:pt x="27604" y="6054"/>
                    <a:pt x="42219" y="0"/>
                    <a:pt x="57458" y="0"/>
                  </a:cubicBezTo>
                  <a:close/>
                </a:path>
              </a:pathLst>
            </a:custGeom>
            <a:solidFill>
              <a:srgbClr val="10AEB2"/>
            </a:solidFill>
            <a:ln cap="rnd">
              <a:noFill/>
              <a:prstDash val="solid"/>
              <a:round/>
            </a:ln>
          </p:spPr>
        </p:sp>
        <p:sp>
          <p:nvSpPr>
            <p:cNvPr name="TextBox 35" id="35"/>
            <p:cNvSpPr txBox="true"/>
            <p:nvPr/>
          </p:nvSpPr>
          <p:spPr>
            <a:xfrm>
              <a:off x="0" y="-38100"/>
              <a:ext cx="325515" cy="153016"/>
            </a:xfrm>
            <a:prstGeom prst="rect">
              <a:avLst/>
            </a:prstGeom>
          </p:spPr>
          <p:txBody>
            <a:bodyPr anchor="ctr" rtlCol="false" tIns="127000" lIns="127000" bIns="127000" rIns="127000"/>
            <a:lstStyle/>
            <a:p>
              <a:pPr algn="ctr">
                <a:lnSpc>
                  <a:spcPts val="3359"/>
                </a:lnSpc>
              </a:pPr>
            </a:p>
            <a:p>
              <a:pPr algn="ctr" marL="0" indent="0" lvl="0">
                <a:lnSpc>
                  <a:spcPts val="3359"/>
                </a:lnSpc>
                <a:spcBef>
                  <a:spcPct val="0"/>
                </a:spcBef>
              </a:pPr>
              <a:r>
                <a:rPr lang="en-US" sz="2399">
                  <a:solidFill>
                    <a:srgbClr val="FFFFFF"/>
                  </a:solidFill>
                  <a:latin typeface="Canva Sans"/>
                  <a:ea typeface="Canva Sans"/>
                  <a:cs typeface="Canva Sans"/>
                  <a:sym typeface="Canva Sans"/>
                </a:rPr>
                <a:t>Combines the convenience of online shopping with the personalized attention of in-store experiences</a:t>
              </a:r>
            </a:p>
          </p:txBody>
        </p:sp>
      </p:grpSp>
      <p:sp>
        <p:nvSpPr>
          <p:cNvPr name="TextBox 36" id="36"/>
          <p:cNvSpPr txBox="true"/>
          <p:nvPr/>
        </p:nvSpPr>
        <p:spPr>
          <a:xfrm rot="0">
            <a:off x="9495492" y="6004638"/>
            <a:ext cx="6617955" cy="371475"/>
          </a:xfrm>
          <a:prstGeom prst="rect">
            <a:avLst/>
          </a:prstGeom>
        </p:spPr>
        <p:txBody>
          <a:bodyPr anchor="t" rtlCol="false" tIns="0" lIns="0" bIns="0" rIns="0">
            <a:spAutoFit/>
          </a:bodyPr>
          <a:lstStyle/>
          <a:p>
            <a:pPr algn="ctr">
              <a:lnSpc>
                <a:spcPts val="2999"/>
              </a:lnSpc>
            </a:pPr>
            <a:r>
              <a:rPr lang="en-US" b="true" sz="2499">
                <a:solidFill>
                  <a:srgbClr val="ECF284"/>
                </a:solidFill>
                <a:latin typeface="Garet Bold"/>
                <a:ea typeface="Garet Bold"/>
                <a:cs typeface="Garet Bold"/>
                <a:sym typeface="Garet Bold"/>
              </a:rPr>
              <a:t>VALUE ADDITION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2146267" y="-3282961"/>
            <a:ext cx="8991126" cy="8991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028700" y="1028700"/>
            <a:ext cx="12971584" cy="8229600"/>
            <a:chOff x="0" y="0"/>
            <a:chExt cx="578766" cy="367188"/>
          </a:xfrm>
        </p:grpSpPr>
        <p:sp>
          <p:nvSpPr>
            <p:cNvPr name="Freeform 6" id="6"/>
            <p:cNvSpPr/>
            <p:nvPr/>
          </p:nvSpPr>
          <p:spPr>
            <a:xfrm flipH="false" flipV="false" rot="0">
              <a:off x="0" y="0"/>
              <a:ext cx="578766" cy="367188"/>
            </a:xfrm>
            <a:custGeom>
              <a:avLst/>
              <a:gdLst/>
              <a:ahLst/>
              <a:cxnLst/>
              <a:rect r="r" b="b" t="t" l="l"/>
              <a:pathLst>
                <a:path h="367188" w="578766">
                  <a:moveTo>
                    <a:pt x="59684" y="0"/>
                  </a:moveTo>
                  <a:lnTo>
                    <a:pt x="519083" y="0"/>
                  </a:lnTo>
                  <a:cubicBezTo>
                    <a:pt x="534912" y="0"/>
                    <a:pt x="550093" y="6288"/>
                    <a:pt x="561285" y="17481"/>
                  </a:cubicBezTo>
                  <a:cubicBezTo>
                    <a:pt x="572478" y="28674"/>
                    <a:pt x="578766" y="43855"/>
                    <a:pt x="578766" y="59684"/>
                  </a:cubicBezTo>
                  <a:lnTo>
                    <a:pt x="578766" y="307505"/>
                  </a:lnTo>
                  <a:cubicBezTo>
                    <a:pt x="578766" y="323334"/>
                    <a:pt x="572478" y="338515"/>
                    <a:pt x="561285" y="349708"/>
                  </a:cubicBezTo>
                  <a:cubicBezTo>
                    <a:pt x="550093" y="360900"/>
                    <a:pt x="534912" y="367188"/>
                    <a:pt x="519083" y="367188"/>
                  </a:cubicBezTo>
                  <a:lnTo>
                    <a:pt x="59684" y="367188"/>
                  </a:lnTo>
                  <a:cubicBezTo>
                    <a:pt x="43855" y="367188"/>
                    <a:pt x="28674" y="360900"/>
                    <a:pt x="17481" y="349708"/>
                  </a:cubicBezTo>
                  <a:cubicBezTo>
                    <a:pt x="6288" y="338515"/>
                    <a:pt x="0" y="323334"/>
                    <a:pt x="0" y="307505"/>
                  </a:cubicBezTo>
                  <a:lnTo>
                    <a:pt x="0" y="59684"/>
                  </a:lnTo>
                  <a:cubicBezTo>
                    <a:pt x="0" y="43855"/>
                    <a:pt x="6288" y="28674"/>
                    <a:pt x="17481" y="17481"/>
                  </a:cubicBezTo>
                  <a:cubicBezTo>
                    <a:pt x="28674" y="6288"/>
                    <a:pt x="43855" y="0"/>
                    <a:pt x="59684" y="0"/>
                  </a:cubicBezTo>
                  <a:close/>
                </a:path>
              </a:pathLst>
            </a:custGeom>
            <a:solidFill>
              <a:srgbClr val="E1EBED"/>
            </a:solidFill>
            <a:ln cap="rnd">
              <a:noFill/>
              <a:prstDash val="solid"/>
              <a:round/>
            </a:ln>
          </p:spPr>
        </p:sp>
        <p:sp>
          <p:nvSpPr>
            <p:cNvPr name="TextBox 7" id="7"/>
            <p:cNvSpPr txBox="true"/>
            <p:nvPr/>
          </p:nvSpPr>
          <p:spPr>
            <a:xfrm>
              <a:off x="0" y="-38100"/>
              <a:ext cx="578766" cy="40528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671379" y="-3282961"/>
            <a:ext cx="8991126" cy="899112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6178"/>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2" id="12"/>
          <p:cNvSpPr/>
          <p:nvPr/>
        </p:nvSpPr>
        <p:spPr>
          <a:xfrm flipH="false" flipV="false" rot="0">
            <a:off x="11494886" y="1028700"/>
            <a:ext cx="5962900" cy="7644744"/>
          </a:xfrm>
          <a:custGeom>
            <a:avLst/>
            <a:gdLst/>
            <a:ahLst/>
            <a:cxnLst/>
            <a:rect r="r" b="b" t="t" l="l"/>
            <a:pathLst>
              <a:path h="7644744" w="5962900">
                <a:moveTo>
                  <a:pt x="0" y="0"/>
                </a:moveTo>
                <a:lnTo>
                  <a:pt x="5962900" y="0"/>
                </a:lnTo>
                <a:lnTo>
                  <a:pt x="5962900" y="7644744"/>
                </a:lnTo>
                <a:lnTo>
                  <a:pt x="0" y="7644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377151" y="1355254"/>
            <a:ext cx="882149" cy="2594556"/>
          </a:xfrm>
          <a:custGeom>
            <a:avLst/>
            <a:gdLst/>
            <a:ahLst/>
            <a:cxnLst/>
            <a:rect r="r" b="b" t="t" l="l"/>
            <a:pathLst>
              <a:path h="2594556" w="882149">
                <a:moveTo>
                  <a:pt x="0" y="0"/>
                </a:moveTo>
                <a:lnTo>
                  <a:pt x="882149" y="0"/>
                </a:lnTo>
                <a:lnTo>
                  <a:pt x="882149" y="2594556"/>
                </a:lnTo>
                <a:lnTo>
                  <a:pt x="0" y="259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0">
            <a:off x="16677044" y="4409328"/>
            <a:ext cx="1124690" cy="1108419"/>
          </a:xfrm>
          <a:custGeom>
            <a:avLst/>
            <a:gdLst/>
            <a:ahLst/>
            <a:cxnLst/>
            <a:rect r="r" b="b" t="t" l="l"/>
            <a:pathLst>
              <a:path h="1108419" w="1124690">
                <a:moveTo>
                  <a:pt x="0" y="0"/>
                </a:moveTo>
                <a:lnTo>
                  <a:pt x="1124690" y="0"/>
                </a:lnTo>
                <a:lnTo>
                  <a:pt x="1124690" y="1108419"/>
                </a:lnTo>
                <a:lnTo>
                  <a:pt x="0" y="1108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5" id="15"/>
          <p:cNvSpPr txBox="true"/>
          <p:nvPr/>
        </p:nvSpPr>
        <p:spPr>
          <a:xfrm rot="0">
            <a:off x="1595793" y="1650948"/>
            <a:ext cx="9899092" cy="2976782"/>
          </a:xfrm>
          <a:prstGeom prst="rect">
            <a:avLst/>
          </a:prstGeom>
        </p:spPr>
        <p:txBody>
          <a:bodyPr anchor="t" rtlCol="false" tIns="0" lIns="0" bIns="0" rIns="0">
            <a:spAutoFit/>
          </a:bodyPr>
          <a:lstStyle/>
          <a:p>
            <a:pPr algn="l">
              <a:lnSpc>
                <a:spcPts val="7700"/>
              </a:lnSpc>
            </a:pPr>
            <a:r>
              <a:rPr lang="en-US" sz="7700">
                <a:solidFill>
                  <a:srgbClr val="FF7F50"/>
                </a:solidFill>
                <a:latin typeface="Archivo Black"/>
                <a:ea typeface="Archivo Black"/>
                <a:cs typeface="Archivo Black"/>
                <a:sym typeface="Archivo Black"/>
              </a:rPr>
              <a:t>MOBILE SHOPPING TRENDS</a:t>
            </a:r>
          </a:p>
        </p:txBody>
      </p:sp>
      <p:sp>
        <p:nvSpPr>
          <p:cNvPr name="TextBox 16" id="16"/>
          <p:cNvSpPr txBox="true"/>
          <p:nvPr/>
        </p:nvSpPr>
        <p:spPr>
          <a:xfrm rot="0">
            <a:off x="1595793" y="5095875"/>
            <a:ext cx="9106358" cy="2613422"/>
          </a:xfrm>
          <a:prstGeom prst="rect">
            <a:avLst/>
          </a:prstGeom>
        </p:spPr>
        <p:txBody>
          <a:bodyPr anchor="t" rtlCol="false" tIns="0" lIns="0" bIns="0" rIns="0">
            <a:spAutoFit/>
          </a:bodyPr>
          <a:lstStyle/>
          <a:p>
            <a:pPr algn="just">
              <a:lnSpc>
                <a:spcPts val="3499"/>
              </a:lnSpc>
            </a:pPr>
            <a:r>
              <a:rPr lang="en-US" sz="2499">
                <a:solidFill>
                  <a:srgbClr val="26262F"/>
                </a:solidFill>
                <a:latin typeface="Garet"/>
                <a:ea typeface="Garet"/>
                <a:cs typeface="Garet"/>
                <a:sym typeface="Garet"/>
              </a:rPr>
              <a:t>Mobile shopping continues to grow, driven by the increasing use of smartphones and mobile apps. Businesses need to optimize their online presence for mobile users to capitalize on this trend. Mobile-Optimized Websites, Mobile Apps , Mobile Payments And Location-Based Marketing</a:t>
            </a:r>
          </a:p>
        </p:txBody>
      </p:sp>
      <p:sp>
        <p:nvSpPr>
          <p:cNvPr name="Freeform 17" id="17"/>
          <p:cNvSpPr/>
          <p:nvPr/>
        </p:nvSpPr>
        <p:spPr>
          <a:xfrm flipH="false" flipV="false" rot="0">
            <a:off x="10088575" y="1720934"/>
            <a:ext cx="1105104" cy="1089117"/>
          </a:xfrm>
          <a:custGeom>
            <a:avLst/>
            <a:gdLst/>
            <a:ahLst/>
            <a:cxnLst/>
            <a:rect r="r" b="b" t="t" l="l"/>
            <a:pathLst>
              <a:path h="1089117" w="1105104">
                <a:moveTo>
                  <a:pt x="0" y="0"/>
                </a:moveTo>
                <a:lnTo>
                  <a:pt x="1105104" y="0"/>
                </a:lnTo>
                <a:lnTo>
                  <a:pt x="1105104" y="1089117"/>
                </a:lnTo>
                <a:lnTo>
                  <a:pt x="0" y="10891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8" id="18"/>
          <p:cNvSpPr/>
          <p:nvPr/>
        </p:nvSpPr>
        <p:spPr>
          <a:xfrm flipH="false" flipV="false" rot="0">
            <a:off x="10258119" y="3566803"/>
            <a:ext cx="766015" cy="766015"/>
          </a:xfrm>
          <a:custGeom>
            <a:avLst/>
            <a:gdLst/>
            <a:ahLst/>
            <a:cxnLst/>
            <a:rect r="r" b="b" t="t" l="l"/>
            <a:pathLst>
              <a:path h="766015" w="766015">
                <a:moveTo>
                  <a:pt x="0" y="0"/>
                </a:moveTo>
                <a:lnTo>
                  <a:pt x="766015" y="0"/>
                </a:lnTo>
                <a:lnTo>
                  <a:pt x="766015" y="766015"/>
                </a:lnTo>
                <a:lnTo>
                  <a:pt x="0" y="7660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grpSp>
        <p:nvGrpSpPr>
          <p:cNvPr name="Group 2" id="2"/>
          <p:cNvGrpSpPr/>
          <p:nvPr/>
        </p:nvGrpSpPr>
        <p:grpSpPr>
          <a:xfrm rot="0">
            <a:off x="-4784080" y="1953563"/>
            <a:ext cx="6379874" cy="637987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687863" y="1953563"/>
            <a:ext cx="6379874" cy="637987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AEB2"/>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378" y="3846222"/>
            <a:ext cx="882149" cy="2594556"/>
          </a:xfrm>
          <a:custGeom>
            <a:avLst/>
            <a:gdLst/>
            <a:ahLst/>
            <a:cxnLst/>
            <a:rect r="r" b="b" t="t" l="l"/>
            <a:pathLst>
              <a:path h="2594556" w="882149">
                <a:moveTo>
                  <a:pt x="0" y="0"/>
                </a:moveTo>
                <a:lnTo>
                  <a:pt x="882149" y="0"/>
                </a:lnTo>
                <a:lnTo>
                  <a:pt x="882149" y="2594556"/>
                </a:lnTo>
                <a:lnTo>
                  <a:pt x="0" y="259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10800000">
            <a:off x="17430813" y="3846222"/>
            <a:ext cx="882149" cy="2594556"/>
          </a:xfrm>
          <a:custGeom>
            <a:avLst/>
            <a:gdLst/>
            <a:ahLst/>
            <a:cxnLst/>
            <a:rect r="r" b="b" t="t" l="l"/>
            <a:pathLst>
              <a:path h="2594556" w="882149">
                <a:moveTo>
                  <a:pt x="0" y="0"/>
                </a:moveTo>
                <a:lnTo>
                  <a:pt x="882149" y="0"/>
                </a:lnTo>
                <a:lnTo>
                  <a:pt x="882149" y="2594556"/>
                </a:lnTo>
                <a:lnTo>
                  <a:pt x="0" y="259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0" id="10"/>
          <p:cNvGrpSpPr/>
          <p:nvPr/>
        </p:nvGrpSpPr>
        <p:grpSpPr>
          <a:xfrm rot="0">
            <a:off x="351225" y="7006973"/>
            <a:ext cx="1015093" cy="101509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F5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51754" y="7006973"/>
            <a:ext cx="1015093" cy="101509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F5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885887" y="2686811"/>
            <a:ext cx="14516227" cy="6571489"/>
            <a:chOff x="0" y="0"/>
            <a:chExt cx="647685" cy="293207"/>
          </a:xfrm>
        </p:grpSpPr>
        <p:sp>
          <p:nvSpPr>
            <p:cNvPr name="Freeform 17" id="17"/>
            <p:cNvSpPr/>
            <p:nvPr/>
          </p:nvSpPr>
          <p:spPr>
            <a:xfrm flipH="false" flipV="false" rot="0">
              <a:off x="0" y="0"/>
              <a:ext cx="647685" cy="293207"/>
            </a:xfrm>
            <a:custGeom>
              <a:avLst/>
              <a:gdLst/>
              <a:ahLst/>
              <a:cxnLst/>
              <a:rect r="r" b="b" t="t" l="l"/>
              <a:pathLst>
                <a:path h="293207" w="647685">
                  <a:moveTo>
                    <a:pt x="53333" y="0"/>
                  </a:moveTo>
                  <a:lnTo>
                    <a:pt x="594352" y="0"/>
                  </a:lnTo>
                  <a:cubicBezTo>
                    <a:pt x="623807" y="0"/>
                    <a:pt x="647685" y="23878"/>
                    <a:pt x="647685" y="53333"/>
                  </a:cubicBezTo>
                  <a:lnTo>
                    <a:pt x="647685" y="239874"/>
                  </a:lnTo>
                  <a:cubicBezTo>
                    <a:pt x="647685" y="269329"/>
                    <a:pt x="623807" y="293207"/>
                    <a:pt x="594352" y="293207"/>
                  </a:cubicBezTo>
                  <a:lnTo>
                    <a:pt x="53333" y="293207"/>
                  </a:lnTo>
                  <a:cubicBezTo>
                    <a:pt x="23878" y="293207"/>
                    <a:pt x="0" y="269329"/>
                    <a:pt x="0" y="239874"/>
                  </a:cubicBezTo>
                  <a:lnTo>
                    <a:pt x="0" y="53333"/>
                  </a:lnTo>
                  <a:cubicBezTo>
                    <a:pt x="0" y="23878"/>
                    <a:pt x="23878" y="0"/>
                    <a:pt x="53333" y="0"/>
                  </a:cubicBezTo>
                  <a:close/>
                </a:path>
              </a:pathLst>
            </a:custGeom>
            <a:solidFill>
              <a:srgbClr val="FDFDFC"/>
            </a:solidFill>
            <a:ln cap="rnd">
              <a:noFill/>
              <a:prstDash val="solid"/>
              <a:round/>
            </a:ln>
          </p:spPr>
        </p:sp>
        <p:sp>
          <p:nvSpPr>
            <p:cNvPr name="TextBox 18" id="18"/>
            <p:cNvSpPr txBox="true"/>
            <p:nvPr/>
          </p:nvSpPr>
          <p:spPr>
            <a:xfrm>
              <a:off x="0" y="-38100"/>
              <a:ext cx="647685" cy="33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9" id="19"/>
          <p:cNvSpPr/>
          <p:nvPr/>
        </p:nvSpPr>
        <p:spPr>
          <a:xfrm flipH="false" flipV="false" rot="0">
            <a:off x="956647" y="1028700"/>
            <a:ext cx="1682450" cy="1658111"/>
          </a:xfrm>
          <a:custGeom>
            <a:avLst/>
            <a:gdLst/>
            <a:ahLst/>
            <a:cxnLst/>
            <a:rect r="r" b="b" t="t" l="l"/>
            <a:pathLst>
              <a:path h="1658111" w="1682450">
                <a:moveTo>
                  <a:pt x="0" y="0"/>
                </a:moveTo>
                <a:lnTo>
                  <a:pt x="1682450" y="0"/>
                </a:lnTo>
                <a:lnTo>
                  <a:pt x="1682450" y="1658111"/>
                </a:lnTo>
                <a:lnTo>
                  <a:pt x="0" y="16581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0" id="20"/>
          <p:cNvSpPr/>
          <p:nvPr/>
        </p:nvSpPr>
        <p:spPr>
          <a:xfrm flipH="false" flipV="false" rot="0">
            <a:off x="-192286" y="8271155"/>
            <a:ext cx="18672571" cy="2851811"/>
          </a:xfrm>
          <a:custGeom>
            <a:avLst/>
            <a:gdLst/>
            <a:ahLst/>
            <a:cxnLst/>
            <a:rect r="r" b="b" t="t" l="l"/>
            <a:pathLst>
              <a:path h="2851811" w="18672571">
                <a:moveTo>
                  <a:pt x="0" y="0"/>
                </a:moveTo>
                <a:lnTo>
                  <a:pt x="18672572" y="0"/>
                </a:lnTo>
                <a:lnTo>
                  <a:pt x="18672572" y="2851811"/>
                </a:lnTo>
                <a:lnTo>
                  <a:pt x="0" y="28518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6876292" y="1570555"/>
            <a:ext cx="766015" cy="766015"/>
          </a:xfrm>
          <a:custGeom>
            <a:avLst/>
            <a:gdLst/>
            <a:ahLst/>
            <a:cxnLst/>
            <a:rect r="r" b="b" t="t" l="l"/>
            <a:pathLst>
              <a:path h="766015" w="766015">
                <a:moveTo>
                  <a:pt x="0" y="0"/>
                </a:moveTo>
                <a:lnTo>
                  <a:pt x="766016" y="0"/>
                </a:lnTo>
                <a:lnTo>
                  <a:pt x="766016" y="766016"/>
                </a:lnTo>
                <a:lnTo>
                  <a:pt x="0" y="7660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2316176" y="3358474"/>
            <a:ext cx="13655648" cy="5228162"/>
          </a:xfrm>
          <a:custGeom>
            <a:avLst/>
            <a:gdLst/>
            <a:ahLst/>
            <a:cxnLst/>
            <a:rect r="r" b="b" t="t" l="l"/>
            <a:pathLst>
              <a:path h="5228162" w="13655648">
                <a:moveTo>
                  <a:pt x="0" y="0"/>
                </a:moveTo>
                <a:lnTo>
                  <a:pt x="13655648" y="0"/>
                </a:lnTo>
                <a:lnTo>
                  <a:pt x="13655648" y="5228163"/>
                </a:lnTo>
                <a:lnTo>
                  <a:pt x="0" y="5228163"/>
                </a:lnTo>
                <a:lnTo>
                  <a:pt x="0" y="0"/>
                </a:lnTo>
                <a:close/>
              </a:path>
            </a:pathLst>
          </a:custGeom>
          <a:blipFill>
            <a:blip r:embed="rId10"/>
            <a:stretch>
              <a:fillRect l="0" t="0" r="0" b="0"/>
            </a:stretch>
          </a:blipFill>
        </p:spPr>
      </p:sp>
      <p:sp>
        <p:nvSpPr>
          <p:cNvPr name="TextBox 23" id="23"/>
          <p:cNvSpPr txBox="true"/>
          <p:nvPr/>
        </p:nvSpPr>
        <p:spPr>
          <a:xfrm rot="0">
            <a:off x="2639097" y="634565"/>
            <a:ext cx="13009806" cy="2005331"/>
          </a:xfrm>
          <a:prstGeom prst="rect">
            <a:avLst/>
          </a:prstGeom>
        </p:spPr>
        <p:txBody>
          <a:bodyPr anchor="t" rtlCol="false" tIns="0" lIns="0" bIns="0" rIns="0">
            <a:spAutoFit/>
          </a:bodyPr>
          <a:lstStyle/>
          <a:p>
            <a:pPr algn="ctr">
              <a:lnSpc>
                <a:spcPts val="7700"/>
              </a:lnSpc>
            </a:pPr>
            <a:r>
              <a:rPr lang="en-US" sz="7700">
                <a:solidFill>
                  <a:srgbClr val="FF7F50"/>
                </a:solidFill>
                <a:latin typeface="Archivo Black"/>
                <a:ea typeface="Archivo Black"/>
                <a:cs typeface="Archivo Black"/>
                <a:sym typeface="Archivo Black"/>
              </a:rPr>
              <a:t>COMPETITIVE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DAGVEvkqo6Q</dc:identifier>
  <dcterms:modified xsi:type="dcterms:W3CDTF">2011-08-01T06:04:30Z</dcterms:modified>
  <cp:revision>1</cp:revision>
  <dc:title>EmoteStyle</dc:title>
</cp:coreProperties>
</file>