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ED1AD-9AC9-4276-B884-03AE55AE41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111C2C-2915-4348-9664-85504E137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Parsed 'Date' column to datetime format and sorted records.</a:t>
          </a:r>
        </a:p>
      </dgm:t>
    </dgm:pt>
    <dgm:pt modelId="{C3DED58F-4E4B-4BFF-8F9D-A1711AA5B52B}" type="parTrans" cxnId="{9269C820-B4E5-4176-94FB-BC03D6C387AA}">
      <dgm:prSet/>
      <dgm:spPr/>
      <dgm:t>
        <a:bodyPr/>
        <a:lstStyle/>
        <a:p>
          <a:endParaRPr lang="en-US"/>
        </a:p>
      </dgm:t>
    </dgm:pt>
    <dgm:pt modelId="{49638E30-63EB-4379-8AFE-5F3334EB5275}" type="sibTrans" cxnId="{9269C820-B4E5-4176-94FB-BC03D6C387AA}">
      <dgm:prSet/>
      <dgm:spPr/>
      <dgm:t>
        <a:bodyPr/>
        <a:lstStyle/>
        <a:p>
          <a:endParaRPr lang="en-US"/>
        </a:p>
      </dgm:t>
    </dgm:pt>
    <dgm:pt modelId="{A2AD3A07-B7B4-4B96-BD87-39D35EB8B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Handled missing or null values (if any).</a:t>
          </a:r>
        </a:p>
      </dgm:t>
    </dgm:pt>
    <dgm:pt modelId="{962A97F1-16EE-4598-866D-FB4083F0CE38}" type="parTrans" cxnId="{DB917B4B-7BFB-4159-8596-BFEE2C839AC7}">
      <dgm:prSet/>
      <dgm:spPr/>
      <dgm:t>
        <a:bodyPr/>
        <a:lstStyle/>
        <a:p>
          <a:endParaRPr lang="en-US"/>
        </a:p>
      </dgm:t>
    </dgm:pt>
    <dgm:pt modelId="{D3C2675F-FFEB-4F92-93E0-6483A8728439}" type="sibTrans" cxnId="{DB917B4B-7BFB-4159-8596-BFEE2C839AC7}">
      <dgm:prSet/>
      <dgm:spPr/>
      <dgm:t>
        <a:bodyPr/>
        <a:lstStyle/>
        <a:p>
          <a:endParaRPr lang="en-US"/>
        </a:p>
      </dgm:t>
    </dgm:pt>
    <dgm:pt modelId="{73D3203A-9040-45E4-B549-BD278DA87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Normalized features to improve model performance.</a:t>
          </a:r>
        </a:p>
      </dgm:t>
    </dgm:pt>
    <dgm:pt modelId="{2503ADA1-CBD8-4B63-89A2-6C8DB62944CE}" type="parTrans" cxnId="{7692C5A1-3A54-4E9F-AE4B-B6C329E9518F}">
      <dgm:prSet/>
      <dgm:spPr/>
      <dgm:t>
        <a:bodyPr/>
        <a:lstStyle/>
        <a:p>
          <a:endParaRPr lang="en-US"/>
        </a:p>
      </dgm:t>
    </dgm:pt>
    <dgm:pt modelId="{89A7186F-4EC4-4B73-BCC0-9D229DC345C4}" type="sibTrans" cxnId="{7692C5A1-3A54-4E9F-AE4B-B6C329E9518F}">
      <dgm:prSet/>
      <dgm:spPr/>
      <dgm:t>
        <a:bodyPr/>
        <a:lstStyle/>
        <a:p>
          <a:endParaRPr lang="en-US"/>
        </a:p>
      </dgm:t>
    </dgm:pt>
    <dgm:pt modelId="{8100CE38-F66C-4D08-88FA-035000A41F81}" type="pres">
      <dgm:prSet presAssocID="{A07ED1AD-9AC9-4276-B884-03AE55AE413D}" presName="root" presStyleCnt="0">
        <dgm:presLayoutVars>
          <dgm:dir/>
          <dgm:resizeHandles val="exact"/>
        </dgm:presLayoutVars>
      </dgm:prSet>
      <dgm:spPr/>
    </dgm:pt>
    <dgm:pt modelId="{E3770B6B-F9A5-414A-9A80-33E054C39642}" type="pres">
      <dgm:prSet presAssocID="{2E111C2C-2915-4348-9664-85504E137E43}" presName="compNode" presStyleCnt="0"/>
      <dgm:spPr/>
    </dgm:pt>
    <dgm:pt modelId="{20639CE3-DFEF-444D-947D-2F53DD4E15F9}" type="pres">
      <dgm:prSet presAssocID="{2E111C2C-2915-4348-9664-85504E137E43}" presName="bgRect" presStyleLbl="bgShp" presStyleIdx="0" presStyleCnt="3"/>
      <dgm:spPr/>
    </dgm:pt>
    <dgm:pt modelId="{E55EAA2E-4F37-4788-8684-4A5CCDA11DA2}" type="pres">
      <dgm:prSet presAssocID="{2E111C2C-2915-4348-9664-85504E137E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8F5162-261A-44E2-B541-A9FFEB808D83}" type="pres">
      <dgm:prSet presAssocID="{2E111C2C-2915-4348-9664-85504E137E43}" presName="spaceRect" presStyleCnt="0"/>
      <dgm:spPr/>
    </dgm:pt>
    <dgm:pt modelId="{C420DFE4-3E51-4AED-BC34-2475F0A7A79F}" type="pres">
      <dgm:prSet presAssocID="{2E111C2C-2915-4348-9664-85504E137E43}" presName="parTx" presStyleLbl="revTx" presStyleIdx="0" presStyleCnt="3">
        <dgm:presLayoutVars>
          <dgm:chMax val="0"/>
          <dgm:chPref val="0"/>
        </dgm:presLayoutVars>
      </dgm:prSet>
      <dgm:spPr/>
    </dgm:pt>
    <dgm:pt modelId="{D9FE211D-0A42-4B7E-82FB-1D18C8CC35BD}" type="pres">
      <dgm:prSet presAssocID="{49638E30-63EB-4379-8AFE-5F3334EB5275}" presName="sibTrans" presStyleCnt="0"/>
      <dgm:spPr/>
    </dgm:pt>
    <dgm:pt modelId="{04C540C5-12E9-49B2-8811-787B9A944BC8}" type="pres">
      <dgm:prSet presAssocID="{A2AD3A07-B7B4-4B96-BD87-39D35EB8BD9E}" presName="compNode" presStyleCnt="0"/>
      <dgm:spPr/>
    </dgm:pt>
    <dgm:pt modelId="{7E728CB3-2CB6-4D4E-A064-90CEE16027A5}" type="pres">
      <dgm:prSet presAssocID="{A2AD3A07-B7B4-4B96-BD87-39D35EB8BD9E}" presName="bgRect" presStyleLbl="bgShp" presStyleIdx="1" presStyleCnt="3"/>
      <dgm:spPr/>
    </dgm:pt>
    <dgm:pt modelId="{45B4065A-1AFF-4282-9972-77DECE23AE70}" type="pres">
      <dgm:prSet presAssocID="{A2AD3A07-B7B4-4B96-BD87-39D35EB8BD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512A1F7C-3F4E-47DB-A93A-F6EBDFD2EBE3}" type="pres">
      <dgm:prSet presAssocID="{A2AD3A07-B7B4-4B96-BD87-39D35EB8BD9E}" presName="spaceRect" presStyleCnt="0"/>
      <dgm:spPr/>
    </dgm:pt>
    <dgm:pt modelId="{462BB204-2709-4A0E-A4EA-9FBE6E585417}" type="pres">
      <dgm:prSet presAssocID="{A2AD3A07-B7B4-4B96-BD87-39D35EB8BD9E}" presName="parTx" presStyleLbl="revTx" presStyleIdx="1" presStyleCnt="3">
        <dgm:presLayoutVars>
          <dgm:chMax val="0"/>
          <dgm:chPref val="0"/>
        </dgm:presLayoutVars>
      </dgm:prSet>
      <dgm:spPr/>
    </dgm:pt>
    <dgm:pt modelId="{EF6E7B18-1EEF-44BA-BE7E-627D34197F94}" type="pres">
      <dgm:prSet presAssocID="{D3C2675F-FFEB-4F92-93E0-6483A8728439}" presName="sibTrans" presStyleCnt="0"/>
      <dgm:spPr/>
    </dgm:pt>
    <dgm:pt modelId="{A94862D7-C21F-4B1B-8597-53DFCEA263AB}" type="pres">
      <dgm:prSet presAssocID="{73D3203A-9040-45E4-B549-BD278DA87C90}" presName="compNode" presStyleCnt="0"/>
      <dgm:spPr/>
    </dgm:pt>
    <dgm:pt modelId="{FB180A94-A172-419A-B705-CD09626E3B0E}" type="pres">
      <dgm:prSet presAssocID="{73D3203A-9040-45E4-B549-BD278DA87C90}" presName="bgRect" presStyleLbl="bgShp" presStyleIdx="2" presStyleCnt="3"/>
      <dgm:spPr/>
    </dgm:pt>
    <dgm:pt modelId="{ACCCECAB-A72D-4BB5-A55B-B99670795836}" type="pres">
      <dgm:prSet presAssocID="{73D3203A-9040-45E4-B549-BD278DA87C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1AA8609-A411-4DCB-B754-B8F9FA907C94}" type="pres">
      <dgm:prSet presAssocID="{73D3203A-9040-45E4-B549-BD278DA87C90}" presName="spaceRect" presStyleCnt="0"/>
      <dgm:spPr/>
    </dgm:pt>
    <dgm:pt modelId="{E6BE476B-F87B-417E-95B8-79F8790F992A}" type="pres">
      <dgm:prSet presAssocID="{73D3203A-9040-45E4-B549-BD278DA87C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69C820-B4E5-4176-94FB-BC03D6C387AA}" srcId="{A07ED1AD-9AC9-4276-B884-03AE55AE413D}" destId="{2E111C2C-2915-4348-9664-85504E137E43}" srcOrd="0" destOrd="0" parTransId="{C3DED58F-4E4B-4BFF-8F9D-A1711AA5B52B}" sibTransId="{49638E30-63EB-4379-8AFE-5F3334EB5275}"/>
    <dgm:cxn modelId="{F5D8334A-7CC6-49FA-ACA5-9DA6938FA53D}" type="presOf" srcId="{A07ED1AD-9AC9-4276-B884-03AE55AE413D}" destId="{8100CE38-F66C-4D08-88FA-035000A41F81}" srcOrd="0" destOrd="0" presId="urn:microsoft.com/office/officeart/2018/2/layout/IconVerticalSolidList"/>
    <dgm:cxn modelId="{DB917B4B-7BFB-4159-8596-BFEE2C839AC7}" srcId="{A07ED1AD-9AC9-4276-B884-03AE55AE413D}" destId="{A2AD3A07-B7B4-4B96-BD87-39D35EB8BD9E}" srcOrd="1" destOrd="0" parTransId="{962A97F1-16EE-4598-866D-FB4083F0CE38}" sibTransId="{D3C2675F-FFEB-4F92-93E0-6483A8728439}"/>
    <dgm:cxn modelId="{97595D5A-ACE1-44C9-8E0C-D9BD03F0F88A}" type="presOf" srcId="{73D3203A-9040-45E4-B549-BD278DA87C90}" destId="{E6BE476B-F87B-417E-95B8-79F8790F992A}" srcOrd="0" destOrd="0" presId="urn:microsoft.com/office/officeart/2018/2/layout/IconVerticalSolidList"/>
    <dgm:cxn modelId="{A4837A68-B17A-4C94-80B3-DBB7F33AAD18}" type="presOf" srcId="{2E111C2C-2915-4348-9664-85504E137E43}" destId="{C420DFE4-3E51-4AED-BC34-2475F0A7A79F}" srcOrd="0" destOrd="0" presId="urn:microsoft.com/office/officeart/2018/2/layout/IconVerticalSolidList"/>
    <dgm:cxn modelId="{7514D29E-4F2F-48B4-BA2C-002D93F2589C}" type="presOf" srcId="{A2AD3A07-B7B4-4B96-BD87-39D35EB8BD9E}" destId="{462BB204-2709-4A0E-A4EA-9FBE6E585417}" srcOrd="0" destOrd="0" presId="urn:microsoft.com/office/officeart/2018/2/layout/IconVerticalSolidList"/>
    <dgm:cxn modelId="{7692C5A1-3A54-4E9F-AE4B-B6C329E9518F}" srcId="{A07ED1AD-9AC9-4276-B884-03AE55AE413D}" destId="{73D3203A-9040-45E4-B549-BD278DA87C90}" srcOrd="2" destOrd="0" parTransId="{2503ADA1-CBD8-4B63-89A2-6C8DB62944CE}" sibTransId="{89A7186F-4EC4-4B73-BCC0-9D229DC345C4}"/>
    <dgm:cxn modelId="{2955FC04-ABB0-4942-9FD9-BD57023A96C9}" type="presParOf" srcId="{8100CE38-F66C-4D08-88FA-035000A41F81}" destId="{E3770B6B-F9A5-414A-9A80-33E054C39642}" srcOrd="0" destOrd="0" presId="urn:microsoft.com/office/officeart/2018/2/layout/IconVerticalSolidList"/>
    <dgm:cxn modelId="{BD98AF60-9364-4BDF-82A2-6FC98265B6B9}" type="presParOf" srcId="{E3770B6B-F9A5-414A-9A80-33E054C39642}" destId="{20639CE3-DFEF-444D-947D-2F53DD4E15F9}" srcOrd="0" destOrd="0" presId="urn:microsoft.com/office/officeart/2018/2/layout/IconVerticalSolidList"/>
    <dgm:cxn modelId="{FC121B47-B2E5-43CC-9198-D4DD538DFC8B}" type="presParOf" srcId="{E3770B6B-F9A5-414A-9A80-33E054C39642}" destId="{E55EAA2E-4F37-4788-8684-4A5CCDA11DA2}" srcOrd="1" destOrd="0" presId="urn:microsoft.com/office/officeart/2018/2/layout/IconVerticalSolidList"/>
    <dgm:cxn modelId="{3EB5F7FB-88A3-42D3-9099-08D28B7CF1B9}" type="presParOf" srcId="{E3770B6B-F9A5-414A-9A80-33E054C39642}" destId="{B28F5162-261A-44E2-B541-A9FFEB808D83}" srcOrd="2" destOrd="0" presId="urn:microsoft.com/office/officeart/2018/2/layout/IconVerticalSolidList"/>
    <dgm:cxn modelId="{D3750F27-4528-4BBE-840A-756A71CC574B}" type="presParOf" srcId="{E3770B6B-F9A5-414A-9A80-33E054C39642}" destId="{C420DFE4-3E51-4AED-BC34-2475F0A7A79F}" srcOrd="3" destOrd="0" presId="urn:microsoft.com/office/officeart/2018/2/layout/IconVerticalSolidList"/>
    <dgm:cxn modelId="{B95715DB-C86F-476A-8CBF-A1B2ABAE26A8}" type="presParOf" srcId="{8100CE38-F66C-4D08-88FA-035000A41F81}" destId="{D9FE211D-0A42-4B7E-82FB-1D18C8CC35BD}" srcOrd="1" destOrd="0" presId="urn:microsoft.com/office/officeart/2018/2/layout/IconVerticalSolidList"/>
    <dgm:cxn modelId="{41474EF3-814A-4919-B0DC-31281DC91438}" type="presParOf" srcId="{8100CE38-F66C-4D08-88FA-035000A41F81}" destId="{04C540C5-12E9-49B2-8811-787B9A944BC8}" srcOrd="2" destOrd="0" presId="urn:microsoft.com/office/officeart/2018/2/layout/IconVerticalSolidList"/>
    <dgm:cxn modelId="{E502B83A-3C27-41F9-87C0-7F87FBD8ED44}" type="presParOf" srcId="{04C540C5-12E9-49B2-8811-787B9A944BC8}" destId="{7E728CB3-2CB6-4D4E-A064-90CEE16027A5}" srcOrd="0" destOrd="0" presId="urn:microsoft.com/office/officeart/2018/2/layout/IconVerticalSolidList"/>
    <dgm:cxn modelId="{5A405AE9-BB38-4D8B-8A38-EBE035EED40C}" type="presParOf" srcId="{04C540C5-12E9-49B2-8811-787B9A944BC8}" destId="{45B4065A-1AFF-4282-9972-77DECE23AE70}" srcOrd="1" destOrd="0" presId="urn:microsoft.com/office/officeart/2018/2/layout/IconVerticalSolidList"/>
    <dgm:cxn modelId="{7EF162F3-7BC4-4C8C-B475-188A5B52F92D}" type="presParOf" srcId="{04C540C5-12E9-49B2-8811-787B9A944BC8}" destId="{512A1F7C-3F4E-47DB-A93A-F6EBDFD2EBE3}" srcOrd="2" destOrd="0" presId="urn:microsoft.com/office/officeart/2018/2/layout/IconVerticalSolidList"/>
    <dgm:cxn modelId="{C531BFD8-7441-4E3E-AAF6-AFB236D83B36}" type="presParOf" srcId="{04C540C5-12E9-49B2-8811-787B9A944BC8}" destId="{462BB204-2709-4A0E-A4EA-9FBE6E585417}" srcOrd="3" destOrd="0" presId="urn:microsoft.com/office/officeart/2018/2/layout/IconVerticalSolidList"/>
    <dgm:cxn modelId="{BF1F0969-590C-4664-ABF8-F932631CC94E}" type="presParOf" srcId="{8100CE38-F66C-4D08-88FA-035000A41F81}" destId="{EF6E7B18-1EEF-44BA-BE7E-627D34197F94}" srcOrd="3" destOrd="0" presId="urn:microsoft.com/office/officeart/2018/2/layout/IconVerticalSolidList"/>
    <dgm:cxn modelId="{73A3EF15-4231-426A-97B1-41417E20A03E}" type="presParOf" srcId="{8100CE38-F66C-4D08-88FA-035000A41F81}" destId="{A94862D7-C21F-4B1B-8597-53DFCEA263AB}" srcOrd="4" destOrd="0" presId="urn:microsoft.com/office/officeart/2018/2/layout/IconVerticalSolidList"/>
    <dgm:cxn modelId="{84F13F9F-5E85-48C7-A99E-C497C86CB6F1}" type="presParOf" srcId="{A94862D7-C21F-4B1B-8597-53DFCEA263AB}" destId="{FB180A94-A172-419A-B705-CD09626E3B0E}" srcOrd="0" destOrd="0" presId="urn:microsoft.com/office/officeart/2018/2/layout/IconVerticalSolidList"/>
    <dgm:cxn modelId="{6282897D-9EB2-41F6-A0B1-A33C36A70755}" type="presParOf" srcId="{A94862D7-C21F-4B1B-8597-53DFCEA263AB}" destId="{ACCCECAB-A72D-4BB5-A55B-B99670795836}" srcOrd="1" destOrd="0" presId="urn:microsoft.com/office/officeart/2018/2/layout/IconVerticalSolidList"/>
    <dgm:cxn modelId="{D2F51548-16D1-45A4-9F37-EA30C931047C}" type="presParOf" srcId="{A94862D7-C21F-4B1B-8597-53DFCEA263AB}" destId="{61AA8609-A411-4DCB-B754-B8F9FA907C94}" srcOrd="2" destOrd="0" presId="urn:microsoft.com/office/officeart/2018/2/layout/IconVerticalSolidList"/>
    <dgm:cxn modelId="{AADAF695-CE31-4AC4-A0EE-8B6D86EAF4EB}" type="presParOf" srcId="{A94862D7-C21F-4B1B-8597-53DFCEA263AB}" destId="{E6BE476B-F87B-417E-95B8-79F8790F99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6B655-C829-4BFF-8A08-98D6019A33B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74F117-BC52-448C-8574-4437868A88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Incorporate news sentiment analysis for more context.</a:t>
          </a:r>
        </a:p>
      </dgm:t>
    </dgm:pt>
    <dgm:pt modelId="{C6A923E5-F41E-450C-A5D4-3795A6FA6405}" type="parTrans" cxnId="{39F27979-ACEF-4B49-8C72-05890DD0FCA0}">
      <dgm:prSet/>
      <dgm:spPr/>
      <dgm:t>
        <a:bodyPr/>
        <a:lstStyle/>
        <a:p>
          <a:endParaRPr lang="en-US"/>
        </a:p>
      </dgm:t>
    </dgm:pt>
    <dgm:pt modelId="{65344800-CE07-4C76-A676-03F87A1154B9}" type="sibTrans" cxnId="{39F27979-ACEF-4B49-8C72-05890DD0FCA0}">
      <dgm:prSet/>
      <dgm:spPr/>
      <dgm:t>
        <a:bodyPr/>
        <a:lstStyle/>
        <a:p>
          <a:endParaRPr lang="en-US"/>
        </a:p>
      </dgm:t>
    </dgm:pt>
    <dgm:pt modelId="{B6A523A7-50CD-4807-B7BC-983086653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LSTM or GRU models for sequential data prediction.</a:t>
          </a:r>
        </a:p>
      </dgm:t>
    </dgm:pt>
    <dgm:pt modelId="{E724FA7C-39AA-4655-B0B1-C790AA9B219E}" type="parTrans" cxnId="{95043011-60FE-4A11-8589-75C94B1FDA8D}">
      <dgm:prSet/>
      <dgm:spPr/>
      <dgm:t>
        <a:bodyPr/>
        <a:lstStyle/>
        <a:p>
          <a:endParaRPr lang="en-US"/>
        </a:p>
      </dgm:t>
    </dgm:pt>
    <dgm:pt modelId="{537B1338-1815-4EA2-B1AD-EAAF11F122EF}" type="sibTrans" cxnId="{95043011-60FE-4A11-8589-75C94B1FDA8D}">
      <dgm:prSet/>
      <dgm:spPr/>
      <dgm:t>
        <a:bodyPr/>
        <a:lstStyle/>
        <a:p>
          <a:endParaRPr lang="en-US"/>
        </a:p>
      </dgm:t>
    </dgm:pt>
    <dgm:pt modelId="{FD08DCD0-91A5-4F8A-8851-603AA189C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 model retraining with new data.</a:t>
          </a:r>
        </a:p>
      </dgm:t>
    </dgm:pt>
    <dgm:pt modelId="{9DED00E1-90FA-4BA6-AFCA-5029654F09CE}" type="parTrans" cxnId="{B7A24EA1-12C6-47F5-ADEA-4641756506C3}">
      <dgm:prSet/>
      <dgm:spPr/>
      <dgm:t>
        <a:bodyPr/>
        <a:lstStyle/>
        <a:p>
          <a:endParaRPr lang="en-US"/>
        </a:p>
      </dgm:t>
    </dgm:pt>
    <dgm:pt modelId="{41F6E51D-840E-44A8-9E4D-16DC7AD4683A}" type="sibTrans" cxnId="{B7A24EA1-12C6-47F5-ADEA-4641756506C3}">
      <dgm:prSet/>
      <dgm:spPr/>
      <dgm:t>
        <a:bodyPr/>
        <a:lstStyle/>
        <a:p>
          <a:endParaRPr lang="en-US"/>
        </a:p>
      </dgm:t>
    </dgm:pt>
    <dgm:pt modelId="{23B7C26C-58DC-435F-81A8-AD1C5B935F04}" type="pres">
      <dgm:prSet presAssocID="{0BF6B655-C829-4BFF-8A08-98D6019A33BC}" presName="root" presStyleCnt="0">
        <dgm:presLayoutVars>
          <dgm:dir/>
          <dgm:resizeHandles val="exact"/>
        </dgm:presLayoutVars>
      </dgm:prSet>
      <dgm:spPr/>
    </dgm:pt>
    <dgm:pt modelId="{E86345E2-D205-45CC-9BC8-337828AB1F34}" type="pres">
      <dgm:prSet presAssocID="{C274F117-BC52-448C-8574-4437868A88AC}" presName="compNode" presStyleCnt="0"/>
      <dgm:spPr/>
    </dgm:pt>
    <dgm:pt modelId="{791FE3D0-E90D-4E32-9436-490260DBBF85}" type="pres">
      <dgm:prSet presAssocID="{C274F117-BC52-448C-8574-4437868A88AC}" presName="bgRect" presStyleLbl="bgShp" presStyleIdx="0" presStyleCnt="3"/>
      <dgm:spPr/>
    </dgm:pt>
    <dgm:pt modelId="{4654E58F-EC1A-4323-BB2A-2BA48B790C65}" type="pres">
      <dgm:prSet presAssocID="{C274F117-BC52-448C-8574-4437868A88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B81B7D5-0583-4B8A-8CCD-D2654996A7A2}" type="pres">
      <dgm:prSet presAssocID="{C274F117-BC52-448C-8574-4437868A88AC}" presName="spaceRect" presStyleCnt="0"/>
      <dgm:spPr/>
    </dgm:pt>
    <dgm:pt modelId="{606F7F08-F23D-4CE1-A91B-1BDE1D7E8D6A}" type="pres">
      <dgm:prSet presAssocID="{C274F117-BC52-448C-8574-4437868A88AC}" presName="parTx" presStyleLbl="revTx" presStyleIdx="0" presStyleCnt="3">
        <dgm:presLayoutVars>
          <dgm:chMax val="0"/>
          <dgm:chPref val="0"/>
        </dgm:presLayoutVars>
      </dgm:prSet>
      <dgm:spPr/>
    </dgm:pt>
    <dgm:pt modelId="{C21D9CDC-44A0-4770-8354-FEA40B15D801}" type="pres">
      <dgm:prSet presAssocID="{65344800-CE07-4C76-A676-03F87A1154B9}" presName="sibTrans" presStyleCnt="0"/>
      <dgm:spPr/>
    </dgm:pt>
    <dgm:pt modelId="{20B8E4BF-36DB-4B4B-8D68-F26C4BA3798D}" type="pres">
      <dgm:prSet presAssocID="{B6A523A7-50CD-4807-B7BC-9830866531C8}" presName="compNode" presStyleCnt="0"/>
      <dgm:spPr/>
    </dgm:pt>
    <dgm:pt modelId="{97DA2AD6-E5BF-4F81-A383-DE3F669008C3}" type="pres">
      <dgm:prSet presAssocID="{B6A523A7-50CD-4807-B7BC-9830866531C8}" presName="bgRect" presStyleLbl="bgShp" presStyleIdx="1" presStyleCnt="3"/>
      <dgm:spPr/>
    </dgm:pt>
    <dgm:pt modelId="{B063B3B7-BB42-4291-9D26-F662432B2B50}" type="pres">
      <dgm:prSet presAssocID="{B6A523A7-50CD-4807-B7BC-9830866531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8C2B851-1A6D-431E-9CFF-6B84981AA745}" type="pres">
      <dgm:prSet presAssocID="{B6A523A7-50CD-4807-B7BC-9830866531C8}" presName="spaceRect" presStyleCnt="0"/>
      <dgm:spPr/>
    </dgm:pt>
    <dgm:pt modelId="{6053A777-7EFB-49FA-9F03-C767C001A003}" type="pres">
      <dgm:prSet presAssocID="{B6A523A7-50CD-4807-B7BC-9830866531C8}" presName="parTx" presStyleLbl="revTx" presStyleIdx="1" presStyleCnt="3">
        <dgm:presLayoutVars>
          <dgm:chMax val="0"/>
          <dgm:chPref val="0"/>
        </dgm:presLayoutVars>
      </dgm:prSet>
      <dgm:spPr/>
    </dgm:pt>
    <dgm:pt modelId="{7C29A2CC-E80C-4B54-9533-835636142636}" type="pres">
      <dgm:prSet presAssocID="{537B1338-1815-4EA2-B1AD-EAAF11F122EF}" presName="sibTrans" presStyleCnt="0"/>
      <dgm:spPr/>
    </dgm:pt>
    <dgm:pt modelId="{A141BF6C-F2EC-4A78-BFB9-91A1D96D4272}" type="pres">
      <dgm:prSet presAssocID="{FD08DCD0-91A5-4F8A-8851-603AA189C652}" presName="compNode" presStyleCnt="0"/>
      <dgm:spPr/>
    </dgm:pt>
    <dgm:pt modelId="{DB9B4141-C592-43BC-B0E4-DCB284429DDC}" type="pres">
      <dgm:prSet presAssocID="{FD08DCD0-91A5-4F8A-8851-603AA189C652}" presName="bgRect" presStyleLbl="bgShp" presStyleIdx="2" presStyleCnt="3"/>
      <dgm:spPr/>
    </dgm:pt>
    <dgm:pt modelId="{8420A284-9B21-49BD-840F-5D244BFA1C28}" type="pres">
      <dgm:prSet presAssocID="{FD08DCD0-91A5-4F8A-8851-603AA189C6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D678F42-5015-4EDC-8DF3-70DDC11BB8C9}" type="pres">
      <dgm:prSet presAssocID="{FD08DCD0-91A5-4F8A-8851-603AA189C652}" presName="spaceRect" presStyleCnt="0"/>
      <dgm:spPr/>
    </dgm:pt>
    <dgm:pt modelId="{D0B4EE61-88FB-4FD7-8CB9-356F945A7568}" type="pres">
      <dgm:prSet presAssocID="{FD08DCD0-91A5-4F8A-8851-603AA189C6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043011-60FE-4A11-8589-75C94B1FDA8D}" srcId="{0BF6B655-C829-4BFF-8A08-98D6019A33BC}" destId="{B6A523A7-50CD-4807-B7BC-9830866531C8}" srcOrd="1" destOrd="0" parTransId="{E724FA7C-39AA-4655-B0B1-C790AA9B219E}" sibTransId="{537B1338-1815-4EA2-B1AD-EAAF11F122EF}"/>
    <dgm:cxn modelId="{0FDEF63D-1D79-4067-B1A3-FD7E4FC677F9}" type="presOf" srcId="{C274F117-BC52-448C-8574-4437868A88AC}" destId="{606F7F08-F23D-4CE1-A91B-1BDE1D7E8D6A}" srcOrd="0" destOrd="0" presId="urn:microsoft.com/office/officeart/2018/2/layout/IconVerticalSolidList"/>
    <dgm:cxn modelId="{1066EA46-A60E-4C6A-8548-5E70C1607B5E}" type="presOf" srcId="{0BF6B655-C829-4BFF-8A08-98D6019A33BC}" destId="{23B7C26C-58DC-435F-81A8-AD1C5B935F04}" srcOrd="0" destOrd="0" presId="urn:microsoft.com/office/officeart/2018/2/layout/IconVerticalSolidList"/>
    <dgm:cxn modelId="{6866215C-0CE6-46D5-B661-FF313DEEBAB9}" type="presOf" srcId="{FD08DCD0-91A5-4F8A-8851-603AA189C652}" destId="{D0B4EE61-88FB-4FD7-8CB9-356F945A7568}" srcOrd="0" destOrd="0" presId="urn:microsoft.com/office/officeart/2018/2/layout/IconVerticalSolidList"/>
    <dgm:cxn modelId="{61E8E26E-A8B4-42AA-A3D7-D2533E62E467}" type="presOf" srcId="{B6A523A7-50CD-4807-B7BC-9830866531C8}" destId="{6053A777-7EFB-49FA-9F03-C767C001A003}" srcOrd="0" destOrd="0" presId="urn:microsoft.com/office/officeart/2018/2/layout/IconVerticalSolidList"/>
    <dgm:cxn modelId="{39F27979-ACEF-4B49-8C72-05890DD0FCA0}" srcId="{0BF6B655-C829-4BFF-8A08-98D6019A33BC}" destId="{C274F117-BC52-448C-8574-4437868A88AC}" srcOrd="0" destOrd="0" parTransId="{C6A923E5-F41E-450C-A5D4-3795A6FA6405}" sibTransId="{65344800-CE07-4C76-A676-03F87A1154B9}"/>
    <dgm:cxn modelId="{B7A24EA1-12C6-47F5-ADEA-4641756506C3}" srcId="{0BF6B655-C829-4BFF-8A08-98D6019A33BC}" destId="{FD08DCD0-91A5-4F8A-8851-603AA189C652}" srcOrd="2" destOrd="0" parTransId="{9DED00E1-90FA-4BA6-AFCA-5029654F09CE}" sibTransId="{41F6E51D-840E-44A8-9E4D-16DC7AD4683A}"/>
    <dgm:cxn modelId="{C2B7744D-7E8E-495C-9804-1A938EE6BFCB}" type="presParOf" srcId="{23B7C26C-58DC-435F-81A8-AD1C5B935F04}" destId="{E86345E2-D205-45CC-9BC8-337828AB1F34}" srcOrd="0" destOrd="0" presId="urn:microsoft.com/office/officeart/2018/2/layout/IconVerticalSolidList"/>
    <dgm:cxn modelId="{8D70D5A6-8C46-422C-BF54-E75DF9019C41}" type="presParOf" srcId="{E86345E2-D205-45CC-9BC8-337828AB1F34}" destId="{791FE3D0-E90D-4E32-9436-490260DBBF85}" srcOrd="0" destOrd="0" presId="urn:microsoft.com/office/officeart/2018/2/layout/IconVerticalSolidList"/>
    <dgm:cxn modelId="{EC724FF3-6FF6-48AF-9309-E30FA561272F}" type="presParOf" srcId="{E86345E2-D205-45CC-9BC8-337828AB1F34}" destId="{4654E58F-EC1A-4323-BB2A-2BA48B790C65}" srcOrd="1" destOrd="0" presId="urn:microsoft.com/office/officeart/2018/2/layout/IconVerticalSolidList"/>
    <dgm:cxn modelId="{D5BB4FDD-D59D-41B1-B06C-0B016DB509B1}" type="presParOf" srcId="{E86345E2-D205-45CC-9BC8-337828AB1F34}" destId="{DB81B7D5-0583-4B8A-8CCD-D2654996A7A2}" srcOrd="2" destOrd="0" presId="urn:microsoft.com/office/officeart/2018/2/layout/IconVerticalSolidList"/>
    <dgm:cxn modelId="{F4116853-A93A-47AD-83B0-25E5E1A78C4B}" type="presParOf" srcId="{E86345E2-D205-45CC-9BC8-337828AB1F34}" destId="{606F7F08-F23D-4CE1-A91B-1BDE1D7E8D6A}" srcOrd="3" destOrd="0" presId="urn:microsoft.com/office/officeart/2018/2/layout/IconVerticalSolidList"/>
    <dgm:cxn modelId="{EFDEAEFB-7A56-4CA9-AB24-86715879379F}" type="presParOf" srcId="{23B7C26C-58DC-435F-81A8-AD1C5B935F04}" destId="{C21D9CDC-44A0-4770-8354-FEA40B15D801}" srcOrd="1" destOrd="0" presId="urn:microsoft.com/office/officeart/2018/2/layout/IconVerticalSolidList"/>
    <dgm:cxn modelId="{0209CE4F-3D6D-4935-AE51-5EE69BFF6A8F}" type="presParOf" srcId="{23B7C26C-58DC-435F-81A8-AD1C5B935F04}" destId="{20B8E4BF-36DB-4B4B-8D68-F26C4BA3798D}" srcOrd="2" destOrd="0" presId="urn:microsoft.com/office/officeart/2018/2/layout/IconVerticalSolidList"/>
    <dgm:cxn modelId="{33D48718-3FF6-4F58-876F-34FE8FF5A5E3}" type="presParOf" srcId="{20B8E4BF-36DB-4B4B-8D68-F26C4BA3798D}" destId="{97DA2AD6-E5BF-4F81-A383-DE3F669008C3}" srcOrd="0" destOrd="0" presId="urn:microsoft.com/office/officeart/2018/2/layout/IconVerticalSolidList"/>
    <dgm:cxn modelId="{8A0CBD0C-BB66-4687-9447-DF70A3CFEC72}" type="presParOf" srcId="{20B8E4BF-36DB-4B4B-8D68-F26C4BA3798D}" destId="{B063B3B7-BB42-4291-9D26-F662432B2B50}" srcOrd="1" destOrd="0" presId="urn:microsoft.com/office/officeart/2018/2/layout/IconVerticalSolidList"/>
    <dgm:cxn modelId="{72C17F29-CD66-40CD-A9A8-D42803581BE2}" type="presParOf" srcId="{20B8E4BF-36DB-4B4B-8D68-F26C4BA3798D}" destId="{A8C2B851-1A6D-431E-9CFF-6B84981AA745}" srcOrd="2" destOrd="0" presId="urn:microsoft.com/office/officeart/2018/2/layout/IconVerticalSolidList"/>
    <dgm:cxn modelId="{6E1C02F5-1BD5-4962-A077-0C0F9FAFF5E4}" type="presParOf" srcId="{20B8E4BF-36DB-4B4B-8D68-F26C4BA3798D}" destId="{6053A777-7EFB-49FA-9F03-C767C001A003}" srcOrd="3" destOrd="0" presId="urn:microsoft.com/office/officeart/2018/2/layout/IconVerticalSolidList"/>
    <dgm:cxn modelId="{78940CC5-1AD0-4E8E-9D2D-39D2B73AE24C}" type="presParOf" srcId="{23B7C26C-58DC-435F-81A8-AD1C5B935F04}" destId="{7C29A2CC-E80C-4B54-9533-835636142636}" srcOrd="3" destOrd="0" presId="urn:microsoft.com/office/officeart/2018/2/layout/IconVerticalSolidList"/>
    <dgm:cxn modelId="{66AA96B2-2AF5-409D-B593-9CC208F3D2D5}" type="presParOf" srcId="{23B7C26C-58DC-435F-81A8-AD1C5B935F04}" destId="{A141BF6C-F2EC-4A78-BFB9-91A1D96D4272}" srcOrd="4" destOrd="0" presId="urn:microsoft.com/office/officeart/2018/2/layout/IconVerticalSolidList"/>
    <dgm:cxn modelId="{9D4DB75D-3406-4A87-8E10-33B3564B1BD4}" type="presParOf" srcId="{A141BF6C-F2EC-4A78-BFB9-91A1D96D4272}" destId="{DB9B4141-C592-43BC-B0E4-DCB284429DDC}" srcOrd="0" destOrd="0" presId="urn:microsoft.com/office/officeart/2018/2/layout/IconVerticalSolidList"/>
    <dgm:cxn modelId="{6E7904A7-FE12-4ED0-AA6F-7B8E2259B7DB}" type="presParOf" srcId="{A141BF6C-F2EC-4A78-BFB9-91A1D96D4272}" destId="{8420A284-9B21-49BD-840F-5D244BFA1C28}" srcOrd="1" destOrd="0" presId="urn:microsoft.com/office/officeart/2018/2/layout/IconVerticalSolidList"/>
    <dgm:cxn modelId="{D3823F90-508B-402E-98D9-C2F6D35844CA}" type="presParOf" srcId="{A141BF6C-F2EC-4A78-BFB9-91A1D96D4272}" destId="{2D678F42-5015-4EDC-8DF3-70DDC11BB8C9}" srcOrd="2" destOrd="0" presId="urn:microsoft.com/office/officeart/2018/2/layout/IconVerticalSolidList"/>
    <dgm:cxn modelId="{B508FA79-037F-4561-AA8F-7153A4A3C3B5}" type="presParOf" srcId="{A141BF6C-F2EC-4A78-BFB9-91A1D96D4272}" destId="{D0B4EE61-88FB-4FD7-8CB9-356F945A75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39CE3-DFEF-444D-947D-2F53DD4E15F9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EAA2E-4F37-4788-8684-4A5CCDA11DA2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0DFE4-3E51-4AED-BC34-2475F0A7A79F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Parsed 'Date' column to datetime format and sorted records.</a:t>
          </a:r>
        </a:p>
      </dsp:txBody>
      <dsp:txXfrm>
        <a:off x="1493203" y="552"/>
        <a:ext cx="6736396" cy="1292816"/>
      </dsp:txXfrm>
    </dsp:sp>
    <dsp:sp modelId="{7E728CB3-2CB6-4D4E-A064-90CEE16027A5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4065A-1AFF-4282-9972-77DECE23AE70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BB204-2709-4A0E-A4EA-9FBE6E585417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Handled missing or null values (if any).</a:t>
          </a:r>
        </a:p>
      </dsp:txBody>
      <dsp:txXfrm>
        <a:off x="1493203" y="1616573"/>
        <a:ext cx="6736396" cy="1292816"/>
      </dsp:txXfrm>
    </dsp:sp>
    <dsp:sp modelId="{FB180A94-A172-419A-B705-CD09626E3B0E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CECAB-A72D-4BB5-A55B-B9967079583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E476B-F87B-417E-95B8-79F8790F992A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Normalized features to improve model performance.</a:t>
          </a:r>
        </a:p>
      </dsp:txBody>
      <dsp:txXfrm>
        <a:off x="1493203" y="3232593"/>
        <a:ext cx="6736396" cy="129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FE3D0-E90D-4E32-9436-490260DBBF85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4E58F-EC1A-4323-BB2A-2BA48B790C65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F7F08-F23D-4CE1-A91B-1BDE1D7E8D6A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Incorporate news sentiment analysis for more context.</a:t>
          </a:r>
        </a:p>
      </dsp:txBody>
      <dsp:txXfrm>
        <a:off x="1493203" y="552"/>
        <a:ext cx="6736396" cy="1292816"/>
      </dsp:txXfrm>
    </dsp:sp>
    <dsp:sp modelId="{97DA2AD6-E5BF-4F81-A383-DE3F669008C3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3B3B7-BB42-4291-9D26-F662432B2B50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3A777-7EFB-49FA-9F03-C767C001A003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LSTM or GRU models for sequential data prediction.</a:t>
          </a:r>
        </a:p>
      </dsp:txBody>
      <dsp:txXfrm>
        <a:off x="1493203" y="1616573"/>
        <a:ext cx="6736396" cy="1292816"/>
      </dsp:txXfrm>
    </dsp:sp>
    <dsp:sp modelId="{DB9B4141-C592-43BC-B0E4-DCB284429DDC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0A284-9B21-49BD-840F-5D244BFA1C28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4EE61-88FB-4FD7-8CB9-356F945A7568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Automate model retraining with new data.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attiuzc/stock-exchange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4495466"/>
            <a:ext cx="2708910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/>
              <a:t>Stock Price Prediction Project Report</a:t>
            </a:r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AA08DF04-1E94-8E0C-AD0A-408DD954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515"/>
          <a:stretch/>
        </p:blipFill>
        <p:spPr>
          <a:xfrm>
            <a:off x="20" y="10"/>
            <a:ext cx="9143980" cy="399447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869" y="4495466"/>
            <a:ext cx="4545767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in-depth overview of the end-to-end process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Prepared by: Prerna Pawar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UNID:UMIP24851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/>
              <a:t>ML models can capture stock price trends with reasonable accuracy.</a:t>
            </a:r>
          </a:p>
          <a:p>
            <a:r>
              <a:rPr lang="en-IN" sz="1700"/>
              <a:t>Project demonstrated end-to-end data science workflow.</a:t>
            </a:r>
          </a:p>
          <a:p>
            <a:r>
              <a:rPr lang="en-IN" sz="1700"/>
              <a:t>Can be extended with more advanced models like LSTM, sentiment analysis.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053583A-0053-1F6E-B680-9DD2BF10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3" r="43006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9C8CA-13F3-15BE-BC57-0158B41D57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CE0FB-ADDD-4B37-A958-519663E8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A981E-6C01-464B-9B2A-810AFEC2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170432"/>
            <a:ext cx="7900416" cy="2042600"/>
          </a:xfrm>
        </p:spPr>
        <p:txBody>
          <a:bodyPr anchor="b">
            <a:normAutofit/>
          </a:bodyPr>
          <a:lstStyle/>
          <a:p>
            <a:pPr algn="l"/>
            <a:r>
              <a:rPr lang="en-IN" sz="7000" dirty="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10E47-0781-4953-BBDA-8EF627A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426" y="246028"/>
            <a:ext cx="191621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3429000"/>
            <a:ext cx="7886700" cy="2682685"/>
          </a:xfrm>
        </p:spPr>
        <p:txBody>
          <a:bodyPr anchor="t">
            <a:normAutofit/>
          </a:bodyPr>
          <a:lstStyle/>
          <a:p>
            <a:r>
              <a:rPr lang="en-IN" sz="2000" dirty="0"/>
              <a:t>Goal: Predict future stock prices using historical data.</a:t>
            </a:r>
          </a:p>
          <a:p>
            <a:r>
              <a:rPr lang="en-IN" sz="2000" dirty="0"/>
              <a:t>Approach: Use machine learning models to learn patterns from stock data.</a:t>
            </a:r>
          </a:p>
          <a:p>
            <a:r>
              <a:rPr lang="en-IN" sz="2000" dirty="0"/>
              <a:t>Significance: Helps in financial decision-making and investment planning.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5D265C-1D38-4B36-8572-366ED6A6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0330" y="6522756"/>
            <a:ext cx="8037891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536A3-D654-4FB9-BB50-B236B87BB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4791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1ACF7F-B3F4-4E4E-AECF-076FA5AB6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76DEDF-ED9E-43F5-BD8F-87A9A7A06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85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IN" sz="2100" dirty="0"/>
              <a:t>Source: </a:t>
            </a:r>
            <a:r>
              <a:rPr lang="en-IN" sz="2100" dirty="0">
                <a:hlinkClick r:id="rId2"/>
              </a:rPr>
              <a:t>https://www.kaggle.com/datasets/mattiuzc/stock-exchange-data</a:t>
            </a:r>
            <a:endParaRPr lang="en-IN" sz="2100" dirty="0"/>
          </a:p>
          <a:p>
            <a:r>
              <a:rPr lang="en-IN" sz="2100" dirty="0"/>
              <a:t>Features: Date, Open, High, Low, Close, Volume.</a:t>
            </a:r>
          </a:p>
          <a:p>
            <a:r>
              <a:rPr lang="en-IN" sz="2100" dirty="0"/>
              <a:t>Target: Predict 'Close' price based on historical features.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oading">
            <a:extLst>
              <a:ext uri="{FF2B5EF4-FFF2-40B4-BE49-F238E27FC236}">
                <a16:creationId xmlns:a16="http://schemas.microsoft.com/office/drawing/2014/main" id="{BFE8DCC9-B1EC-1834-AAEA-E2C5EB80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154B47-696B-9678-8195-1639125561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7D40582E-2851-E874-A04A-B5D1D01C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08" r="28095" b="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IN" sz="350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379785"/>
            <a:ext cx="3494817" cy="3879281"/>
          </a:xfrm>
        </p:spPr>
        <p:txBody>
          <a:bodyPr anchor="ctr">
            <a:normAutofit/>
          </a:bodyPr>
          <a:lstStyle/>
          <a:p>
            <a:r>
              <a:rPr lang="en-IN" sz="2000" dirty="0"/>
              <a:t>Visualized stock price trends over time.</a:t>
            </a:r>
          </a:p>
          <a:p>
            <a:r>
              <a:rPr lang="en-IN" sz="2000" dirty="0"/>
              <a:t>Plotted correlations between features.</a:t>
            </a:r>
          </a:p>
          <a:p>
            <a:r>
              <a:rPr lang="en-IN" sz="2000" dirty="0"/>
              <a:t>Identified trends, seasonality, and potential outliers.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/>
              <a:t>Feature Engineering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88" y="2599509"/>
            <a:ext cx="3620731" cy="3639450"/>
          </a:xfrm>
        </p:spPr>
        <p:txBody>
          <a:bodyPr anchor="ctr">
            <a:normAutofit/>
          </a:bodyPr>
          <a:lstStyle/>
          <a:p>
            <a:r>
              <a:rPr lang="en-IN" sz="1700" dirty="0"/>
              <a:t>Created new features like moving averages.</a:t>
            </a:r>
          </a:p>
          <a:p>
            <a:r>
              <a:rPr lang="en-IN" sz="1700" dirty="0"/>
              <a:t>Generated lag features to capture previous day prices.</a:t>
            </a:r>
          </a:p>
          <a:p>
            <a:r>
              <a:rPr lang="en-IN" sz="1700" dirty="0"/>
              <a:t>Selected relevant features for model training.</a:t>
            </a:r>
          </a:p>
        </p:txBody>
      </p:sp>
      <p:pic>
        <p:nvPicPr>
          <p:cNvPr id="6" name="Picture 5" descr="A red arrow pointing up to a graph&#10;&#10;Description automatically generated">
            <a:extLst>
              <a:ext uri="{FF2B5EF4-FFF2-40B4-BE49-F238E27FC236}">
                <a16:creationId xmlns:a16="http://schemas.microsoft.com/office/drawing/2014/main" id="{9B3FB1DA-BA93-F95D-1661-9E223B71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71" y="2984778"/>
            <a:ext cx="4343086" cy="24429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IN" sz="2000" dirty="0"/>
              <a:t>Split data into training and test sets (e.g., 80/20).</a:t>
            </a:r>
          </a:p>
          <a:p>
            <a:r>
              <a:rPr lang="en-IN" sz="2000" dirty="0"/>
              <a:t>Implemented models: Linear Regression, Random Forest.</a:t>
            </a:r>
          </a:p>
          <a:p>
            <a:r>
              <a:rPr lang="en-IN" sz="2000" dirty="0"/>
              <a:t>Trained models using training data and validated on test set.</a:t>
            </a:r>
          </a:p>
        </p:txBody>
      </p:sp>
      <p:pic>
        <p:nvPicPr>
          <p:cNvPr id="5" name="Picture 4" descr="Three small houses as game pieces">
            <a:extLst>
              <a:ext uri="{FF2B5EF4-FFF2-40B4-BE49-F238E27FC236}">
                <a16:creationId xmlns:a16="http://schemas.microsoft.com/office/drawing/2014/main" id="{870B5C68-8F60-0254-7262-F08B8055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67" r="40478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85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IN" sz="2100"/>
              <a:t>Metrics: RMSE (Root Mean Square Error), MAE (Mean Absolute Error), R² Score.</a:t>
            </a:r>
          </a:p>
          <a:p>
            <a:r>
              <a:rPr lang="en-IN" sz="2100"/>
              <a:t>Compared predicted vs actual prices on test data.</a:t>
            </a:r>
          </a:p>
          <a:p>
            <a:r>
              <a:rPr lang="en-IN" sz="2100"/>
              <a:t>Random Forest outperformed simpler models with lower prediction error.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FACED0CE-19E8-6453-9B5A-AB885436C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IN" sz="3500"/>
              <a:t>Visualization of Predictions</a:t>
            </a:r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E6967A33-C3F8-E8EB-C37C-BA265C4A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68" r="2663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IN" sz="2000" dirty="0"/>
              <a:t>Line plots comparing predicted vs actual prices.</a:t>
            </a:r>
          </a:p>
          <a:p>
            <a:r>
              <a:rPr lang="en-IN" sz="2000" dirty="0"/>
              <a:t>Scatter plots for residual analysis.</a:t>
            </a:r>
          </a:p>
          <a:p>
            <a:r>
              <a:rPr lang="en-IN" sz="2000" dirty="0"/>
              <a:t>Helped evaluate how well the model generalized.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336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Stock Price Prediction Project Report</vt:lpstr>
      <vt:lpstr>Introduction</vt:lpstr>
      <vt:lpstr>Dataset Overview</vt:lpstr>
      <vt:lpstr>Data Preprocessing</vt:lpstr>
      <vt:lpstr>Exploratory Data Analysis (EDA)</vt:lpstr>
      <vt:lpstr>Feature Engineering</vt:lpstr>
      <vt:lpstr>Model Building</vt:lpstr>
      <vt:lpstr>Model Evaluation</vt:lpstr>
      <vt:lpstr>Visualization of Predictions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D24126932 Prerna Pramod Pawar</cp:lastModifiedBy>
  <cp:revision>2</cp:revision>
  <dcterms:created xsi:type="dcterms:W3CDTF">2013-01-27T09:14:16Z</dcterms:created>
  <dcterms:modified xsi:type="dcterms:W3CDTF">2025-03-24T22:14:37Z</dcterms:modified>
  <cp:category/>
</cp:coreProperties>
</file>