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58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5FA4-0B8D-B261-3C49-BF6FA47D4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7DC23-4D5B-A92E-BAE4-0E42C5847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D5710-20AC-889B-C20B-2DA2D027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518-7085-42D5-B949-4D2C4F1429CA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A43F7-D5AE-22EA-9ECF-FDBF2DBE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92E1C-5629-FCD1-F7BA-263D869C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4EC5-F3F2-43E3-9F7C-F3698E6CBE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28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2DE3-0E86-E8FC-6280-AA2C01B2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B21CB-303C-D552-E3B2-56C4969A6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A72E2-5AD9-949F-838B-E1230290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518-7085-42D5-B949-4D2C4F1429CA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FB47A-4174-096B-E122-5490EB8A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FC4AF-4BBF-42FD-C07E-ADBD8625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4EC5-F3F2-43E3-9F7C-F3698E6CBE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34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A639B-0B39-CC54-88DD-55A6124A4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FC8BB-7A7B-EEE3-3627-2BD4437B1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696E4-A876-50D4-9991-187C483F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518-7085-42D5-B949-4D2C4F1429CA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B8D8-9A78-C8D9-813F-3D4211C5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A0E57-9837-AEB9-A7AE-DA170B2F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4EC5-F3F2-43E3-9F7C-F3698E6CBE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7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748D-4664-3FAB-8E92-7082746E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50A9-5273-77D7-9E8D-943D414A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20961-03E0-475C-6527-80669F60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518-7085-42D5-B949-4D2C4F1429CA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43685-2C8A-98E7-736E-E290A717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D455B-C9AE-7415-610F-D9B4F4F3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4EC5-F3F2-43E3-9F7C-F3698E6CBE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98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0FDB-8A1B-1682-1F57-A8B5B8AB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57E3-D6B4-4F45-BAE7-300148504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79A62-370D-D73B-83B0-F1BA5B74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518-7085-42D5-B949-4D2C4F1429CA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C099-EAC7-F024-2C5F-AC473CB9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A421A-C09A-6704-D945-6AF61047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4EC5-F3F2-43E3-9F7C-F3698E6CBE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68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0DBD-A5E9-DE11-BC02-CE3B9AE3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4AF4-3E2A-DA87-D6F3-D9CC3EBCF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03B87-0FF5-884A-A3FA-5EFDF9348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7818A-5D1B-154B-4CF8-D3AC079B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518-7085-42D5-B949-4D2C4F1429CA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F5861-7249-1BC5-0764-F5A7532E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C75B9-6AF1-82EE-8DD0-993CFA28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4EC5-F3F2-43E3-9F7C-F3698E6CBE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06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8442-9149-030C-AA70-6F392529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11214-4EEC-6F81-3AB2-801BE6A60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7D088-6418-25C8-4D46-E5734C938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C9BB3-C01C-D1F3-0348-97459E54B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38B13-5029-D18C-9731-EC25A0C6F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D2E81-C84D-3F04-D0E4-DCE3E352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518-7085-42D5-B949-4D2C4F1429CA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66876-49E5-2C27-1CB2-EECAED42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E630E-66D8-D481-926F-1DD9F1AB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4EC5-F3F2-43E3-9F7C-F3698E6CBE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93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C839-EAAE-A581-F39E-563DEBA2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033B9-202B-6349-6C11-CC11D0FD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518-7085-42D5-B949-4D2C4F1429CA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20B0F-1243-97B9-A559-5355DBC3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F2055-6F55-9ACA-A149-2FC78C93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4EC5-F3F2-43E3-9F7C-F3698E6CBE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22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47F8C-8252-8FEF-9A2D-5E1A082A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518-7085-42D5-B949-4D2C4F1429CA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2CBD1-E5B8-4E81-138A-90C32A26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2BC1B-BE46-C87C-2C61-069BF2F7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4EC5-F3F2-43E3-9F7C-F3698E6CBE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08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02BD-AA5C-0447-339C-1EC28750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EBC5-2256-5D45-EADA-EA5EF2A6B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FF430-7911-58A7-9BF4-64078BB42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6ADF5-2325-4CCA-624D-CD7253E3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518-7085-42D5-B949-4D2C4F1429CA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353A7-6D3D-20B8-99CC-C7D75CEA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2924F-B6A3-50F9-9C3C-A65D8BE1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4EC5-F3F2-43E3-9F7C-F3698E6CBE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03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73AB-7CCC-7C61-723C-60B906C2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1912C-F908-532C-F8D9-D9E8DAB22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3DA9F-7C08-29E1-5B84-50C81F443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49A7A-72E3-AAF8-4FB6-0512FD3C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518-7085-42D5-B949-4D2C4F1429CA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F995A-64D8-CBB1-DB75-C3EC184C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42C37-ACAF-3229-E718-E36513F6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4EC5-F3F2-43E3-9F7C-F3698E6CBE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30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781FF-359F-510D-87AB-789CA510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DDCF0-1D58-B197-BA58-A3CE583A6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6FB39-9F14-CCB4-E762-A0C9F7AE9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0F518-7085-42D5-B949-4D2C4F1429CA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F39C0-CB3B-A662-2CBE-1B2D4788F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E51D1-8AF3-27BD-D002-BE71C814B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E4EC5-F3F2-43E3-9F7C-F3698E6CBE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29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0540C3-198B-4C74-BB92-28BA8B18748D}"/>
              </a:ext>
            </a:extLst>
          </p:cNvPr>
          <p:cNvSpPr txBox="1"/>
          <p:nvPr/>
        </p:nvSpPr>
        <p:spPr>
          <a:xfrm>
            <a:off x="0" y="4136702"/>
            <a:ext cx="52588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: Prof. Dr. Andreas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student : Paween Pongsomboon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Frankfurt University of Applied Sciences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1AA99-F869-4C59-8645-76BD6A6E1B32}"/>
              </a:ext>
            </a:extLst>
          </p:cNvPr>
          <p:cNvSpPr txBox="1"/>
          <p:nvPr/>
        </p:nvSpPr>
        <p:spPr>
          <a:xfrm>
            <a:off x="-1" y="2644170"/>
            <a:ext cx="12192001" cy="212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Autonomous-Object-Training-and-Detection-System-with-Convolutional-Neural-Networks Discussion 30.01.23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234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CC410E-F71A-EC4C-E5E8-2E3443CE4243}"/>
              </a:ext>
            </a:extLst>
          </p:cNvPr>
          <p:cNvSpPr txBox="1"/>
          <p:nvPr/>
        </p:nvSpPr>
        <p:spPr>
          <a:xfrm>
            <a:off x="-1" y="1638"/>
            <a:ext cx="12192001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A0DE3-F489-798A-3EC8-6FDB9020043C}"/>
              </a:ext>
            </a:extLst>
          </p:cNvPr>
          <p:cNvSpPr txBox="1"/>
          <p:nvPr/>
        </p:nvSpPr>
        <p:spPr>
          <a:xfrm>
            <a:off x="629175" y="1173665"/>
            <a:ext cx="10517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Transfer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pretrained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172AD-42EA-A0EB-D444-F5D3E792427C}"/>
              </a:ext>
            </a:extLst>
          </p:cNvPr>
          <p:cNvSpPr/>
          <p:nvPr/>
        </p:nvSpPr>
        <p:spPr>
          <a:xfrm>
            <a:off x="4007152" y="3173725"/>
            <a:ext cx="1669409" cy="2274662"/>
          </a:xfrm>
          <a:prstGeom prst="roundRect">
            <a:avLst>
              <a:gd name="adj" fmla="val 58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Retrain the whole model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F803BF-1ED3-B340-204C-4692EAC59A70}"/>
              </a:ext>
            </a:extLst>
          </p:cNvPr>
          <p:cNvSpPr/>
          <p:nvPr/>
        </p:nvSpPr>
        <p:spPr>
          <a:xfrm>
            <a:off x="637563" y="3480361"/>
            <a:ext cx="1669409" cy="5874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Old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0D8B44-E9AC-D0EA-A618-6379FFA39469}"/>
              </a:ext>
            </a:extLst>
          </p:cNvPr>
          <p:cNvSpPr/>
          <p:nvPr/>
        </p:nvSpPr>
        <p:spPr>
          <a:xfrm>
            <a:off x="629175" y="4696949"/>
            <a:ext cx="1669409" cy="5874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New Data</a:t>
            </a: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E8648596-2152-4AF8-5910-9E79E31C976F}"/>
              </a:ext>
            </a:extLst>
          </p:cNvPr>
          <p:cNvSpPr/>
          <p:nvPr/>
        </p:nvSpPr>
        <p:spPr>
          <a:xfrm>
            <a:off x="1280723" y="4152550"/>
            <a:ext cx="461395" cy="453005"/>
          </a:xfrm>
          <a:prstGeom prst="plus">
            <a:avLst>
              <a:gd name="adj" fmla="val 398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5BD6B6D-EA0C-C6F9-1DEF-F1B6583C559C}"/>
              </a:ext>
            </a:extLst>
          </p:cNvPr>
          <p:cNvSpPr/>
          <p:nvPr/>
        </p:nvSpPr>
        <p:spPr>
          <a:xfrm>
            <a:off x="6228822" y="4002060"/>
            <a:ext cx="1669409" cy="5874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New Data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D9487A2-0E0A-36A1-C14E-09258E538823}"/>
              </a:ext>
            </a:extLst>
          </p:cNvPr>
          <p:cNvGrpSpPr/>
          <p:nvPr/>
        </p:nvGrpSpPr>
        <p:grpSpPr>
          <a:xfrm>
            <a:off x="9531298" y="3124790"/>
            <a:ext cx="1669409" cy="2274662"/>
            <a:chOff x="9531298" y="3124790"/>
            <a:chExt cx="1669409" cy="2274662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7A8733D-8407-BA66-E3E9-E58AF2353698}"/>
                </a:ext>
              </a:extLst>
            </p:cNvPr>
            <p:cNvSpPr/>
            <p:nvPr/>
          </p:nvSpPr>
          <p:spPr>
            <a:xfrm>
              <a:off x="9531298" y="3124790"/>
              <a:ext cx="1669409" cy="2274662"/>
            </a:xfrm>
            <a:prstGeom prst="roundRect">
              <a:avLst>
                <a:gd name="adj" fmla="val 0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Model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9F722-1D21-C2E2-B265-66E414B1D3B7}"/>
                </a:ext>
              </a:extLst>
            </p:cNvPr>
            <p:cNvSpPr/>
            <p:nvPr/>
          </p:nvSpPr>
          <p:spPr>
            <a:xfrm>
              <a:off x="9538282" y="4857225"/>
              <a:ext cx="1652632" cy="5254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Retrain some layers</a:t>
              </a:r>
              <a:endParaRPr lang="de-DE" dirty="0"/>
            </a:p>
          </p:txBody>
        </p:sp>
      </p:grpSp>
      <p:sp>
        <p:nvSpPr>
          <p:cNvPr id="24" name="Right Brace 23">
            <a:extLst>
              <a:ext uri="{FF2B5EF4-FFF2-40B4-BE49-F238E27FC236}">
                <a16:creationId xmlns:a16="http://schemas.microsoft.com/office/drawing/2014/main" id="{2EF9F98A-A4F2-90FF-3A8D-C4B0453E16E6}"/>
              </a:ext>
            </a:extLst>
          </p:cNvPr>
          <p:cNvSpPr/>
          <p:nvPr/>
        </p:nvSpPr>
        <p:spPr>
          <a:xfrm>
            <a:off x="2445390" y="3388957"/>
            <a:ext cx="545284" cy="197820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C13A90E-7D2B-2AA8-5790-0CB8775AB507}"/>
              </a:ext>
            </a:extLst>
          </p:cNvPr>
          <p:cNvSpPr/>
          <p:nvPr/>
        </p:nvSpPr>
        <p:spPr>
          <a:xfrm>
            <a:off x="3146575" y="4143168"/>
            <a:ext cx="704675" cy="4446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8F62140-899C-E0CD-E2DF-CD57543FEEA5}"/>
              </a:ext>
            </a:extLst>
          </p:cNvPr>
          <p:cNvSpPr/>
          <p:nvPr/>
        </p:nvSpPr>
        <p:spPr>
          <a:xfrm>
            <a:off x="8645554" y="4035509"/>
            <a:ext cx="704675" cy="4446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C1DEF3-FF61-F96A-FB11-454A57330238}"/>
              </a:ext>
            </a:extLst>
          </p:cNvPr>
          <p:cNvSpPr/>
          <p:nvPr/>
        </p:nvSpPr>
        <p:spPr>
          <a:xfrm>
            <a:off x="6040073" y="2332139"/>
            <a:ext cx="75501" cy="371632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808A76-29C7-312D-AB7C-1D3281419BFD}"/>
              </a:ext>
            </a:extLst>
          </p:cNvPr>
          <p:cNvSpPr txBox="1"/>
          <p:nvPr/>
        </p:nvSpPr>
        <p:spPr>
          <a:xfrm>
            <a:off x="2122415" y="2126502"/>
            <a:ext cx="222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Method</a:t>
            </a: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5E6AC9-E015-B1CA-8831-68F6554029D3}"/>
              </a:ext>
            </a:extLst>
          </p:cNvPr>
          <p:cNvSpPr txBox="1"/>
          <p:nvPr/>
        </p:nvSpPr>
        <p:spPr>
          <a:xfrm>
            <a:off x="7833906" y="2066432"/>
            <a:ext cx="177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3D5301-D29B-D008-6C88-AC19E669447E}"/>
              </a:ext>
            </a:extLst>
          </p:cNvPr>
          <p:cNvSpPr txBox="1"/>
          <p:nvPr/>
        </p:nvSpPr>
        <p:spPr>
          <a:xfrm>
            <a:off x="7063526" y="5895204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Require less computational resources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2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CC410E-F71A-EC4C-E5E8-2E3443CE4243}"/>
              </a:ext>
            </a:extLst>
          </p:cNvPr>
          <p:cNvSpPr txBox="1"/>
          <p:nvPr/>
        </p:nvSpPr>
        <p:spPr>
          <a:xfrm>
            <a:off x="-1" y="1638"/>
            <a:ext cx="12192001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  <a:endParaRPr lang="en-US" sz="4400" dirty="0"/>
          </a:p>
        </p:txBody>
      </p:sp>
      <p:pic>
        <p:nvPicPr>
          <p:cNvPr id="1026" name="Picture 2" descr="A diagram explaining the concept of transfer learning.">
            <a:extLst>
              <a:ext uri="{FF2B5EF4-FFF2-40B4-BE49-F238E27FC236}">
                <a16:creationId xmlns:a16="http://schemas.microsoft.com/office/drawing/2014/main" id="{8B218748-D643-96EC-A627-DB0207C8A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978" y="2364734"/>
            <a:ext cx="49720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39E852-BBCF-7EA5-8469-A2A62EE15E98}"/>
              </a:ext>
            </a:extLst>
          </p:cNvPr>
          <p:cNvSpPr/>
          <p:nvPr/>
        </p:nvSpPr>
        <p:spPr>
          <a:xfrm>
            <a:off x="3246539" y="2936147"/>
            <a:ext cx="2046914" cy="238247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CE8F9A9-7EEB-630F-2432-7935A9765017}"/>
              </a:ext>
            </a:extLst>
          </p:cNvPr>
          <p:cNvSpPr/>
          <p:nvPr/>
        </p:nvSpPr>
        <p:spPr>
          <a:xfrm>
            <a:off x="981511" y="2521940"/>
            <a:ext cx="1719744" cy="828413"/>
          </a:xfrm>
          <a:prstGeom prst="wedgeRectCallout">
            <a:avLst>
              <a:gd name="adj1" fmla="val 81606"/>
              <a:gd name="adj2" fmla="val 1252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Pretrained</a:t>
            </a:r>
            <a:r>
              <a:rPr lang="de-DE" dirty="0">
                <a:solidFill>
                  <a:sysClr val="windowText" lastClr="000000"/>
                </a:solidFill>
              </a:rPr>
              <a:t> </a:t>
            </a:r>
            <a:r>
              <a:rPr lang="de-DE" dirty="0" err="1">
                <a:solidFill>
                  <a:sysClr val="windowText" lastClr="000000"/>
                </a:solidFill>
              </a:rPr>
              <a:t>model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5B5409-9C97-0DB1-9573-ECAC13DB1724}"/>
              </a:ext>
            </a:extLst>
          </p:cNvPr>
          <p:cNvSpPr/>
          <p:nvPr/>
        </p:nvSpPr>
        <p:spPr>
          <a:xfrm>
            <a:off x="6348553" y="2936146"/>
            <a:ext cx="2046914" cy="238247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A3BD547-0018-C64F-0D87-37C76FCBB21E}"/>
              </a:ext>
            </a:extLst>
          </p:cNvPr>
          <p:cNvSpPr/>
          <p:nvPr/>
        </p:nvSpPr>
        <p:spPr>
          <a:xfrm>
            <a:off x="9267921" y="2737913"/>
            <a:ext cx="2468278" cy="1224880"/>
          </a:xfrm>
          <a:prstGeom prst="wedgeRectCallout">
            <a:avLst>
              <a:gd name="adj1" fmla="val -84735"/>
              <a:gd name="adj2" fmla="val 10401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Retrained</a:t>
            </a:r>
            <a:r>
              <a:rPr lang="de-DE" dirty="0">
                <a:solidFill>
                  <a:sysClr val="windowText" lastClr="000000"/>
                </a:solidFill>
              </a:rPr>
              <a:t> and </a:t>
            </a:r>
            <a:r>
              <a:rPr lang="de-DE" dirty="0" err="1">
                <a:solidFill>
                  <a:sysClr val="windowText" lastClr="000000"/>
                </a:solidFill>
              </a:rPr>
              <a:t>can</a:t>
            </a:r>
            <a:r>
              <a:rPr lang="de-DE" dirty="0">
                <a:solidFill>
                  <a:sysClr val="windowText" lastClr="000000"/>
                </a:solidFill>
              </a:rPr>
              <a:t> </a:t>
            </a:r>
            <a:r>
              <a:rPr lang="de-DE" dirty="0" err="1">
                <a:solidFill>
                  <a:sysClr val="windowText" lastClr="000000"/>
                </a:solidFill>
              </a:rPr>
              <a:t>classify</a:t>
            </a:r>
            <a:r>
              <a:rPr lang="de-DE" dirty="0">
                <a:solidFill>
                  <a:sysClr val="windowText" lastClr="000000"/>
                </a:solidFill>
              </a:rPr>
              <a:t> </a:t>
            </a:r>
            <a:r>
              <a:rPr lang="de-DE" dirty="0" err="1">
                <a:solidFill>
                  <a:sysClr val="windowText" lastClr="000000"/>
                </a:solidFill>
              </a:rPr>
              <a:t>new</a:t>
            </a:r>
            <a:r>
              <a:rPr lang="de-DE" dirty="0">
                <a:solidFill>
                  <a:sysClr val="windowText" lastClr="000000"/>
                </a:solidFill>
              </a:rPr>
              <a:t> </a:t>
            </a:r>
            <a:r>
              <a:rPr lang="de-DE" dirty="0" err="1">
                <a:solidFill>
                  <a:sysClr val="windowText" lastClr="000000"/>
                </a:solidFill>
              </a:rPr>
              <a:t>data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2EED1C-9CAD-846B-3EE2-00F4E5C24264}"/>
              </a:ext>
            </a:extLst>
          </p:cNvPr>
          <p:cNvSpPr txBox="1"/>
          <p:nvPr/>
        </p:nvSpPr>
        <p:spPr>
          <a:xfrm>
            <a:off x="562063" y="1434203"/>
            <a:ext cx="923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removing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freezing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BBF61177-2F66-DB48-E91A-A661680C0BBC}"/>
              </a:ext>
            </a:extLst>
          </p:cNvPr>
          <p:cNvSpPr/>
          <p:nvPr/>
        </p:nvSpPr>
        <p:spPr>
          <a:xfrm>
            <a:off x="3793141" y="4603941"/>
            <a:ext cx="1107347" cy="704674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96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C420EFE-893E-7042-BFC5-CA66CEC4AA45}"/>
              </a:ext>
            </a:extLst>
          </p:cNvPr>
          <p:cNvSpPr/>
          <p:nvPr/>
        </p:nvSpPr>
        <p:spPr>
          <a:xfrm>
            <a:off x="721452" y="1585519"/>
            <a:ext cx="4861423" cy="516761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7" name="Picture 36" descr="A close up of a rose&#10;&#10;Description automatically generated with medium confidence">
            <a:extLst>
              <a:ext uri="{FF2B5EF4-FFF2-40B4-BE49-F238E27FC236}">
                <a16:creationId xmlns:a16="http://schemas.microsoft.com/office/drawing/2014/main" id="{A87CF29F-FCEA-066C-FBF0-9B854F8E8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32" y="3614805"/>
            <a:ext cx="1331801" cy="886480"/>
          </a:xfrm>
          <a:prstGeom prst="rect">
            <a:avLst/>
          </a:prstGeom>
        </p:spPr>
      </p:pic>
      <p:pic>
        <p:nvPicPr>
          <p:cNvPr id="35" name="Picture 34" descr="A close up of a pink rose&#10;&#10;Description automatically generated">
            <a:extLst>
              <a:ext uri="{FF2B5EF4-FFF2-40B4-BE49-F238E27FC236}">
                <a16:creationId xmlns:a16="http://schemas.microsoft.com/office/drawing/2014/main" id="{DC89E9CF-306F-1BD0-F05F-339D7A0CA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40" y="3761744"/>
            <a:ext cx="1224793" cy="8152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3DABB3-D404-2780-65A0-95E686CC95CE}"/>
              </a:ext>
            </a:extLst>
          </p:cNvPr>
          <p:cNvSpPr txBox="1"/>
          <p:nvPr/>
        </p:nvSpPr>
        <p:spPr>
          <a:xfrm>
            <a:off x="-1" y="1638"/>
            <a:ext cx="12192001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86AC5-B478-2924-2B43-2B898D5ED1C6}"/>
              </a:ext>
            </a:extLst>
          </p:cNvPr>
          <p:cNvSpPr txBox="1"/>
          <p:nvPr/>
        </p:nvSpPr>
        <p:spPr>
          <a:xfrm>
            <a:off x="3321079" y="810126"/>
            <a:ext cx="4608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EfficientNet_B0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FA4EAB8-216B-6F6B-9A8E-BD1936A2A787}"/>
              </a:ext>
            </a:extLst>
          </p:cNvPr>
          <p:cNvGrpSpPr/>
          <p:nvPr/>
        </p:nvGrpSpPr>
        <p:grpSpPr>
          <a:xfrm>
            <a:off x="6599338" y="2167855"/>
            <a:ext cx="2912378" cy="3115854"/>
            <a:chOff x="6599338" y="2167855"/>
            <a:chExt cx="2912378" cy="311585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9C078F7-7E10-2C61-9257-374148E8B056}"/>
                </a:ext>
              </a:extLst>
            </p:cNvPr>
            <p:cNvGrpSpPr/>
            <p:nvPr/>
          </p:nvGrpSpPr>
          <p:grpSpPr>
            <a:xfrm>
              <a:off x="6599338" y="3057829"/>
              <a:ext cx="2912378" cy="2225880"/>
              <a:chOff x="4644703" y="3087148"/>
              <a:chExt cx="2912378" cy="222588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C86E2D-D1BF-C52D-CA96-75C0CC6D1E4C}"/>
                  </a:ext>
                </a:extLst>
              </p:cNvPr>
              <p:cNvSpPr/>
              <p:nvPr/>
            </p:nvSpPr>
            <p:spPr>
              <a:xfrm>
                <a:off x="4644704" y="3674378"/>
                <a:ext cx="2902591" cy="104862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EfficientNet_B0</a:t>
                </a:r>
              </a:p>
              <a:p>
                <a:pPr algn="ctr"/>
                <a:r>
                  <a:rPr lang="en-US" dirty="0"/>
                  <a:t>(pretrained model)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8FF309-190E-7789-AD74-4FDE36DA9903}"/>
                  </a:ext>
                </a:extLst>
              </p:cNvPr>
              <p:cNvSpPr/>
              <p:nvPr/>
            </p:nvSpPr>
            <p:spPr>
              <a:xfrm>
                <a:off x="4644703" y="3087148"/>
                <a:ext cx="2902591" cy="5802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new Input Layer</a:t>
                </a:r>
                <a:endParaRPr lang="de-DE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0B2AE92-0ED1-6C7E-8531-B343AED40112}"/>
                  </a:ext>
                </a:extLst>
              </p:cNvPr>
              <p:cNvSpPr/>
              <p:nvPr/>
            </p:nvSpPr>
            <p:spPr>
              <a:xfrm>
                <a:off x="4654490" y="4732788"/>
                <a:ext cx="2902591" cy="5802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Linear classifier Layer</a:t>
                </a:r>
                <a:endParaRPr lang="de-DE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E9BAA5-A5A2-40BF-344A-67BFD2B0A0B0}"/>
                </a:ext>
              </a:extLst>
            </p:cNvPr>
            <p:cNvSpPr txBox="1"/>
            <p:nvPr/>
          </p:nvSpPr>
          <p:spPr>
            <a:xfrm>
              <a:off x="7231310" y="2167855"/>
              <a:ext cx="1688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Modified model</a:t>
              </a:r>
              <a:endParaRPr lang="de-DE" u="sng" dirty="0"/>
            </a:p>
          </p:txBody>
        </p:sp>
      </p:grpSp>
      <p:pic>
        <p:nvPicPr>
          <p:cNvPr id="17" name="Picture 16" descr="A white flower with a yellow center&#10;&#10;Description automatically generated">
            <a:extLst>
              <a:ext uri="{FF2B5EF4-FFF2-40B4-BE49-F238E27FC236}">
                <a16:creationId xmlns:a16="http://schemas.microsoft.com/office/drawing/2014/main" id="{561AA3E4-E7E2-D799-50D0-7F0B78BCD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07" y="1836630"/>
            <a:ext cx="713975" cy="741792"/>
          </a:xfrm>
          <a:prstGeom prst="rect">
            <a:avLst/>
          </a:prstGeom>
        </p:spPr>
      </p:pic>
      <p:pic>
        <p:nvPicPr>
          <p:cNvPr id="21" name="Picture 20" descr="A white flower with a yellow center&#10;&#10;Description automatically generated">
            <a:extLst>
              <a:ext uri="{FF2B5EF4-FFF2-40B4-BE49-F238E27FC236}">
                <a16:creationId xmlns:a16="http://schemas.microsoft.com/office/drawing/2014/main" id="{36F9FAC3-582A-B959-B695-EDAB7DC01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74" y="1997977"/>
            <a:ext cx="951216" cy="713412"/>
          </a:xfrm>
          <a:prstGeom prst="rect">
            <a:avLst/>
          </a:prstGeom>
        </p:spPr>
      </p:pic>
      <p:pic>
        <p:nvPicPr>
          <p:cNvPr id="23" name="Picture 22" descr="A close up of a dandelion flower&#10;&#10;Description automatically generated">
            <a:extLst>
              <a:ext uri="{FF2B5EF4-FFF2-40B4-BE49-F238E27FC236}">
                <a16:creationId xmlns:a16="http://schemas.microsoft.com/office/drawing/2014/main" id="{EABEF841-881D-4001-9C3B-8BBA4B235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36" y="3676347"/>
            <a:ext cx="763397" cy="763397"/>
          </a:xfrm>
          <a:prstGeom prst="rect">
            <a:avLst/>
          </a:prstGeom>
        </p:spPr>
      </p:pic>
      <p:pic>
        <p:nvPicPr>
          <p:cNvPr id="29" name="Picture 28" descr="A dandelion flower in a field of flowers&#10;&#10;Description automatically generated with medium confidence">
            <a:extLst>
              <a:ext uri="{FF2B5EF4-FFF2-40B4-BE49-F238E27FC236}">
                <a16:creationId xmlns:a16="http://schemas.microsoft.com/office/drawing/2014/main" id="{F74E66E1-61F6-8244-0594-A3DFA79052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03" y="3757262"/>
            <a:ext cx="1098958" cy="824219"/>
          </a:xfrm>
          <a:prstGeom prst="rect">
            <a:avLst/>
          </a:prstGeom>
        </p:spPr>
      </p:pic>
      <p:pic>
        <p:nvPicPr>
          <p:cNvPr id="31" name="Picture 30" descr="A picture containing indoor, wall, yellow&#10;&#10;Description automatically generated">
            <a:extLst>
              <a:ext uri="{FF2B5EF4-FFF2-40B4-BE49-F238E27FC236}">
                <a16:creationId xmlns:a16="http://schemas.microsoft.com/office/drawing/2014/main" id="{AB2DCDCB-9D7A-9B8F-1447-1F6D463237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79" y="1836630"/>
            <a:ext cx="814694" cy="1086259"/>
          </a:xfrm>
          <a:prstGeom prst="rect">
            <a:avLst/>
          </a:prstGeom>
        </p:spPr>
      </p:pic>
      <p:pic>
        <p:nvPicPr>
          <p:cNvPr id="33" name="Picture 32" descr="A picture containing indoor, wall, yellow&#10;&#10;Description automatically generated">
            <a:extLst>
              <a:ext uri="{FF2B5EF4-FFF2-40B4-BE49-F238E27FC236}">
                <a16:creationId xmlns:a16="http://schemas.microsoft.com/office/drawing/2014/main" id="{2F68CCA4-7C83-3C3D-AE02-69B57AA0E0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34" y="1997977"/>
            <a:ext cx="953199" cy="1270932"/>
          </a:xfrm>
          <a:prstGeom prst="rect">
            <a:avLst/>
          </a:prstGeom>
        </p:spPr>
      </p:pic>
      <p:pic>
        <p:nvPicPr>
          <p:cNvPr id="39" name="Picture 38" descr="A field of sunflowers&#10;&#10;Description automatically generated">
            <a:extLst>
              <a:ext uri="{FF2B5EF4-FFF2-40B4-BE49-F238E27FC236}">
                <a16:creationId xmlns:a16="http://schemas.microsoft.com/office/drawing/2014/main" id="{F9725ECB-C3B4-EC8A-9064-9D36C0A6E0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37" y="5278979"/>
            <a:ext cx="1231504" cy="817719"/>
          </a:xfrm>
          <a:prstGeom prst="rect">
            <a:avLst/>
          </a:prstGeom>
        </p:spPr>
      </p:pic>
      <p:pic>
        <p:nvPicPr>
          <p:cNvPr id="41" name="Picture 40" descr="A close up of a sunflower&#10;&#10;Description automatically generated">
            <a:extLst>
              <a:ext uri="{FF2B5EF4-FFF2-40B4-BE49-F238E27FC236}">
                <a16:creationId xmlns:a16="http://schemas.microsoft.com/office/drawing/2014/main" id="{AB2D22A5-F91E-2799-A46C-0409316230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74" y="5404703"/>
            <a:ext cx="1207104" cy="905328"/>
          </a:xfrm>
          <a:prstGeom prst="rect">
            <a:avLst/>
          </a:prstGeom>
        </p:spPr>
      </p:pic>
      <p:pic>
        <p:nvPicPr>
          <p:cNvPr id="44" name="Picture 43" descr="A group of pink flowers&#10;&#10;Description automatically generated with medium confidence">
            <a:extLst>
              <a:ext uri="{FF2B5EF4-FFF2-40B4-BE49-F238E27FC236}">
                <a16:creationId xmlns:a16="http://schemas.microsoft.com/office/drawing/2014/main" id="{9704A42B-33CB-E93C-2E9A-B99227EAD1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00" y="5245010"/>
            <a:ext cx="1177023" cy="882767"/>
          </a:xfrm>
          <a:prstGeom prst="rect">
            <a:avLst/>
          </a:prstGeom>
        </p:spPr>
      </p:pic>
      <p:pic>
        <p:nvPicPr>
          <p:cNvPr id="46" name="Picture 45" descr="A close up of a flower&#10;&#10;Description automatically generated">
            <a:extLst>
              <a:ext uri="{FF2B5EF4-FFF2-40B4-BE49-F238E27FC236}">
                <a16:creationId xmlns:a16="http://schemas.microsoft.com/office/drawing/2014/main" id="{9C22A8BF-167D-7D73-A2B5-AB30E77B34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69" y="5320722"/>
            <a:ext cx="1392007" cy="102451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2B1AE6A-3D48-8FE8-A272-8FD2A4A380ED}"/>
              </a:ext>
            </a:extLst>
          </p:cNvPr>
          <p:cNvSpPr txBox="1"/>
          <p:nvPr/>
        </p:nvSpPr>
        <p:spPr>
          <a:xfrm>
            <a:off x="2431620" y="1254437"/>
            <a:ext cx="10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New Data</a:t>
            </a:r>
            <a:endParaRPr lang="de-DE" u="sn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63185D-439B-E4BB-2BBB-66AD34D39245}"/>
              </a:ext>
            </a:extLst>
          </p:cNvPr>
          <p:cNvSpPr txBox="1"/>
          <p:nvPr/>
        </p:nvSpPr>
        <p:spPr>
          <a:xfrm>
            <a:off x="1705196" y="2767964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Daisy</a:t>
            </a:r>
            <a:endParaRPr lang="de-D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EFA6D5-336C-B017-C1CB-EC77E661BBAF}"/>
              </a:ext>
            </a:extLst>
          </p:cNvPr>
          <p:cNvSpPr txBox="1"/>
          <p:nvPr/>
        </p:nvSpPr>
        <p:spPr>
          <a:xfrm>
            <a:off x="1537174" y="458799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Dandelion</a:t>
            </a:r>
            <a:endParaRPr lang="de-D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A5CB41-A138-D75E-1037-49986F7B370B}"/>
              </a:ext>
            </a:extLst>
          </p:cNvPr>
          <p:cNvSpPr txBox="1"/>
          <p:nvPr/>
        </p:nvSpPr>
        <p:spPr>
          <a:xfrm>
            <a:off x="1472279" y="6305133"/>
            <a:ext cx="113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Sunflower</a:t>
            </a:r>
            <a:endParaRPr lang="de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0B343D-9B6C-0068-815B-C15B20F51F91}"/>
              </a:ext>
            </a:extLst>
          </p:cNvPr>
          <p:cNvSpPr txBox="1"/>
          <p:nvPr/>
        </p:nvSpPr>
        <p:spPr>
          <a:xfrm>
            <a:off x="3597334" y="6288760"/>
            <a:ext cx="63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Tulip</a:t>
            </a:r>
            <a:endParaRPr lang="de-D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C3A288-029E-67B7-243E-A33B639FB2CC}"/>
              </a:ext>
            </a:extLst>
          </p:cNvPr>
          <p:cNvSpPr txBox="1"/>
          <p:nvPr/>
        </p:nvSpPr>
        <p:spPr>
          <a:xfrm>
            <a:off x="3560593" y="3190636"/>
            <a:ext cx="60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Otto</a:t>
            </a:r>
            <a:endParaRPr lang="de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E742E7-3A4C-2A5B-504D-92EF868BD178}"/>
              </a:ext>
            </a:extLst>
          </p:cNvPr>
          <p:cNvSpPr txBox="1"/>
          <p:nvPr/>
        </p:nvSpPr>
        <p:spPr>
          <a:xfrm>
            <a:off x="3597334" y="4609860"/>
            <a:ext cx="6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Rose</a:t>
            </a:r>
            <a:endParaRPr lang="de-DE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711240B-CB0D-7D1A-ED39-D35D48E22084}"/>
              </a:ext>
            </a:extLst>
          </p:cNvPr>
          <p:cNvSpPr/>
          <p:nvPr/>
        </p:nvSpPr>
        <p:spPr>
          <a:xfrm>
            <a:off x="5743661" y="3947020"/>
            <a:ext cx="704675" cy="4446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42170777-4A53-9529-B654-64E8C59A32F1}"/>
              </a:ext>
            </a:extLst>
          </p:cNvPr>
          <p:cNvSpPr/>
          <p:nvPr/>
        </p:nvSpPr>
        <p:spPr>
          <a:xfrm>
            <a:off x="9802769" y="3947020"/>
            <a:ext cx="704675" cy="4446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5EE94D-34D6-80F5-C948-18D460014E26}"/>
              </a:ext>
            </a:extLst>
          </p:cNvPr>
          <p:cNvSpPr txBox="1"/>
          <p:nvPr/>
        </p:nvSpPr>
        <p:spPr>
          <a:xfrm>
            <a:off x="7754888" y="5387925"/>
            <a:ext cx="6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  <a:endParaRPr lang="de-D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96C287-60B7-F18C-5CF1-7B3D3842D486}"/>
              </a:ext>
            </a:extLst>
          </p:cNvPr>
          <p:cNvSpPr/>
          <p:nvPr/>
        </p:nvSpPr>
        <p:spPr>
          <a:xfrm>
            <a:off x="10611716" y="3621292"/>
            <a:ext cx="1375795" cy="12217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 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95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D04708-DFF6-25D4-A897-185DB3D38CAD}"/>
              </a:ext>
            </a:extLst>
          </p:cNvPr>
          <p:cNvSpPr/>
          <p:nvPr/>
        </p:nvSpPr>
        <p:spPr>
          <a:xfrm>
            <a:off x="6818062" y="1486243"/>
            <a:ext cx="4861423" cy="516761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3DABB3-D404-2780-65A0-95E686CC95CE}"/>
              </a:ext>
            </a:extLst>
          </p:cNvPr>
          <p:cNvSpPr txBox="1"/>
          <p:nvPr/>
        </p:nvSpPr>
        <p:spPr>
          <a:xfrm>
            <a:off x="-1" y="1638"/>
            <a:ext cx="12192001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7ABB4-AE22-842B-DD58-4A457E2D26D0}"/>
              </a:ext>
            </a:extLst>
          </p:cNvPr>
          <p:cNvSpPr txBox="1"/>
          <p:nvPr/>
        </p:nvSpPr>
        <p:spPr>
          <a:xfrm>
            <a:off x="612397" y="1039441"/>
            <a:ext cx="493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EfficientNet_B0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38D9BE-4905-17F1-5B14-46BD79C3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290" y="4840448"/>
            <a:ext cx="2000380" cy="1535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CFCAF0-B661-D7B1-0576-32AF03852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481" y="1880997"/>
            <a:ext cx="1963293" cy="23973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1B3E40-67B5-1929-DA5E-5A3488591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139" y="4840767"/>
            <a:ext cx="2073635" cy="15348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59CEE4-AC2B-642A-E5C7-1E0326DF0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290" y="1854532"/>
            <a:ext cx="1831734" cy="24238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FA16B3-FCA1-2D92-7652-50677D446EAD}"/>
              </a:ext>
            </a:extLst>
          </p:cNvPr>
          <p:cNvSpPr/>
          <p:nvPr/>
        </p:nvSpPr>
        <p:spPr>
          <a:xfrm>
            <a:off x="3892492" y="2818701"/>
            <a:ext cx="2054946" cy="18314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 model</a:t>
            </a:r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8EB32A3-7EEE-6507-1D3D-974A20F07950}"/>
              </a:ext>
            </a:extLst>
          </p:cNvPr>
          <p:cNvSpPr/>
          <p:nvPr/>
        </p:nvSpPr>
        <p:spPr>
          <a:xfrm>
            <a:off x="1273817" y="3482639"/>
            <a:ext cx="1669409" cy="5874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New Data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8C89DED-BB75-382F-43F5-6C845523CD7E}"/>
              </a:ext>
            </a:extLst>
          </p:cNvPr>
          <p:cNvSpPr/>
          <p:nvPr/>
        </p:nvSpPr>
        <p:spPr>
          <a:xfrm>
            <a:off x="3050795" y="3519182"/>
            <a:ext cx="704675" cy="4446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D2D36E6-AE76-065B-4573-81AAD157DA4D}"/>
              </a:ext>
            </a:extLst>
          </p:cNvPr>
          <p:cNvSpPr/>
          <p:nvPr/>
        </p:nvSpPr>
        <p:spPr>
          <a:xfrm>
            <a:off x="6139711" y="3482639"/>
            <a:ext cx="704675" cy="4446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51B92-7C42-AB77-413C-2CDEDAFC56D4}"/>
              </a:ext>
            </a:extLst>
          </p:cNvPr>
          <p:cNvSpPr txBox="1"/>
          <p:nvPr/>
        </p:nvSpPr>
        <p:spPr>
          <a:xfrm>
            <a:off x="8332906" y="1129622"/>
            <a:ext cx="183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Classified outputs</a:t>
            </a: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250365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62E9-7CA8-BB29-8BA8-BD5A50BB8008}"/>
              </a:ext>
            </a:extLst>
          </p:cNvPr>
          <p:cNvSpPr txBox="1"/>
          <p:nvPr/>
        </p:nvSpPr>
        <p:spPr>
          <a:xfrm>
            <a:off x="-1" y="1638"/>
            <a:ext cx="12192001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4DD0F-E57C-0967-67B6-5DF56D059E25}"/>
              </a:ext>
            </a:extLst>
          </p:cNvPr>
          <p:cNvSpPr txBox="1"/>
          <p:nvPr/>
        </p:nvSpPr>
        <p:spPr>
          <a:xfrm>
            <a:off x="637564" y="1526002"/>
            <a:ext cx="10188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classification is 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forgets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holded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5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146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 Pongsomboon</dc:creator>
  <cp:lastModifiedBy>Paween Pongsomboon</cp:lastModifiedBy>
  <cp:revision>19</cp:revision>
  <dcterms:created xsi:type="dcterms:W3CDTF">2023-01-29T22:30:59Z</dcterms:created>
  <dcterms:modified xsi:type="dcterms:W3CDTF">2023-01-30T08:58:04Z</dcterms:modified>
</cp:coreProperties>
</file>