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65" r:id="rId3"/>
    <p:sldId id="266" r:id="rId4"/>
    <p:sldId id="268" r:id="rId5"/>
    <p:sldId id="272" r:id="rId6"/>
    <p:sldId id="274" r:id="rId7"/>
    <p:sldId id="273" r:id="rId8"/>
    <p:sldId id="275" r:id="rId9"/>
    <p:sldId id="277" r:id="rId10"/>
    <p:sldId id="278" r:id="rId11"/>
    <p:sldId id="27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1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252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E-44A6-94AF-B6E83657891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2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2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EF-4630-BAC3-03C2D8F5F19B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2EF-4630-BAC3-03C2D8F5F1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EF-4630-BAC3-03C2D8F5F19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 Object 3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6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DD-488A-A770-C6D7A426DE31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DD-488A-A770-C6D7A426DE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Training</c:v>
                </c:pt>
                <c:pt idx="1">
                  <c:v>Testing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DD-488A-A770-C6D7A426DE3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/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0E63-545D-45BD-B356-D0D9B8F54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6D7D-D214-488B-BC68-627D526EB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EB15-6400-48D9-B90D-3BBF31CA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A2ED-1BA7-408D-9954-BE4A10F5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19E8-1DB5-4CA8-9D5F-1A66B2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A824-ED28-423A-ACAB-C7C196A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D2CC-B8DE-4CB5-A082-3E7A320F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C099-8A84-467E-B474-74EEDB51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D03F-D4A0-4443-89A2-60EC4CBC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6507-30FE-4E1B-A76F-658AC116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7EF26-F52A-4DD6-8B4B-BCCA6A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863C2-B7DC-4EB3-ACCC-A7B7BB6DA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FEEE-28C7-40DB-AC33-21022AD9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C89A6-FD1A-4220-A7B8-757FAF8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6CE0-24A0-417B-9782-F27A8B8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0DD-966F-4804-9CD4-31A5841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CAE1-C321-4D2B-8FC4-38E31652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2372-8325-4485-A1F9-654444B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4230-2999-455E-AC4F-0FCDAF33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C24-426B-4FB6-8986-046F8E4F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1E78-3E12-447E-A577-6E3B86B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4F8C-CFC0-4C9A-98D5-EEFD60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A0DC-8F0B-4AE2-B5F3-924D4151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FB50-4DB7-4C8D-8398-B0FCE26E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35977-3525-4E42-A125-3985ACC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C130-9768-4E29-A1EC-18D5258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7A82-F7A9-4A12-B214-4C9169AE0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5B61-7349-4F27-8FE0-557A959F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E9B0-0872-451A-859B-2CE2DD87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2D3-9E06-4F2B-9543-6EF08ED4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0056-BA12-4D6E-A4FA-8B22506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C81-3DAA-4B5E-BB6B-606264DA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3AB6E-90FC-4BC4-ABCE-688CFFEF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31652-2916-4013-833E-46DFB885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99521-D84E-4DF9-840E-4E9AA3A78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61108-6F1B-47AE-A0EA-3D15D2578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80CBB-2368-4B60-A0C1-3A97B88D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29FEA-764F-42AA-B571-188C26A0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3AAED-0959-4791-93DC-153D8F99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E744-3497-4C4D-B23C-C732D67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5D416-6042-43F6-BCC7-8EAB3D0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44D2-F48A-430F-813F-9BAB5EF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FDBFF-929E-4AFA-BDB9-D4D59635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460B3-FA40-4BDC-B6F5-DB2B87D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82104-2C0C-4AFA-AB64-A114FD4C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EBA8-BF9B-4947-810B-3C6C8A4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DC98-2E1F-4F5A-9D09-F7A77957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C022-A193-4E6F-92D0-FFD097A0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F3B98-C37B-4DD3-873D-0730F797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DC56-0950-4FF1-9384-69D76BE2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29E5B-BCE0-4471-94C0-1F554723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E788-5257-437B-800F-44578967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B217-75CD-44EE-AB71-4E4FAEA4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A9EF-7E8A-4A90-AF0C-920245737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14DD1-C41F-43DB-ABF0-567D38B5E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5CE3-1CFD-4AA7-8998-6DC4E860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99BEA-01F4-44B7-BC03-3A294E4A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77F3-73DC-4552-9B07-96CE399B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66136-7D30-4CAD-B3F3-81D5AFF8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EA7E-A863-4C0A-B9BB-781CBECE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9505-8A1E-4CE8-83C4-9C47BE93F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33CF-3CD6-4BF6-9652-92EE052783A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49CFC-EDAE-49F3-B5C4-6E1E3B635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1578-B9A4-4A33-8F51-C9834B2F5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44DDE-5BE2-48FF-A438-8D8CB0ED8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A35E3FB-06CF-45B1-88CA-AFEA48EE13B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Classification of time signals by CNN using STFT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439E7-CC61-4B55-835E-A9087C9E441E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	: Computational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	: Prof. Dr. Andreas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	: T3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	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Paween Pongsomboon</a:t>
            </a: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Mahdieh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61272-236D-45FC-870E-7E9F9FE49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18" y="1782981"/>
            <a:ext cx="3416214" cy="16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the Stochastic Gradient Descent with Momentum (SGDM) optimizer to adjusting weights in the CNN model by minimizing the loss function.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9D15A8-36EC-48C7-89D2-709D99D5F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03" y="2982434"/>
            <a:ext cx="6152158" cy="33324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011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8AB4B-6E51-4066-A48C-C2C74559A8F9}"/>
              </a:ext>
            </a:extLst>
          </p:cNvPr>
          <p:cNvSpPr txBox="1"/>
          <p:nvPr/>
        </p:nvSpPr>
        <p:spPr>
          <a:xfrm>
            <a:off x="643467" y="2220322"/>
            <a:ext cx="47495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evaluation measurements we used in this experiment, which derived from confusion matrix.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3211ACD-FAA3-43DF-B74C-B6409758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2" y="1206369"/>
            <a:ext cx="4828672" cy="48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386AD6-4AFA-42FA-AAE8-E232F7B0FC0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E5F94-69C6-49A4-B533-68928E883BD4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0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A9DCD3-F794-4C45-8A7D-CD57CBEEE291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366B4-DA4C-41BE-83B1-CFB5B8ABECD9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4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4E2D4B-82BE-4873-AD12-4E97DC606E38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00068-9C3C-4471-8A5B-5BC0686130E8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3100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15502C-3992-4F94-BED9-B60E1EDACF9C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85A8-34C8-4B99-8259-BEC07EDA9A72}"/>
              </a:ext>
            </a:extLst>
          </p:cNvPr>
          <p:cNvSpPr txBox="1"/>
          <p:nvPr/>
        </p:nvSpPr>
        <p:spPr>
          <a:xfrm>
            <a:off x="643468" y="1782981"/>
            <a:ext cx="6842935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: Times New Roman size 22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5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Experiment Design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0C36D0-B1B1-4FB9-BB40-5111B03B5D2D}"/>
              </a:ext>
            </a:extLst>
          </p:cNvPr>
          <p:cNvSpPr/>
          <p:nvPr/>
        </p:nvSpPr>
        <p:spPr>
          <a:xfrm>
            <a:off x="1423331" y="1743131"/>
            <a:ext cx="2567031" cy="5734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E4ACE9-1BD7-4E4E-8DE6-934DD6FC4D16}"/>
              </a:ext>
            </a:extLst>
          </p:cNvPr>
          <p:cNvSpPr/>
          <p:nvPr/>
        </p:nvSpPr>
        <p:spPr>
          <a:xfrm>
            <a:off x="1423331" y="3543076"/>
            <a:ext cx="2567032" cy="572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E950B-233B-4F95-AD58-1B9D5EFF81D3}"/>
              </a:ext>
            </a:extLst>
          </p:cNvPr>
          <p:cNvSpPr/>
          <p:nvPr/>
        </p:nvSpPr>
        <p:spPr>
          <a:xfrm>
            <a:off x="1423331" y="5341941"/>
            <a:ext cx="2567032" cy="572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5ED9A-F2E5-4F09-A83A-44E6A0C8C0D7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2706847" y="2316611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3B6B5-F2D2-4E1E-BA9F-8ECDA4C5B1B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706847" y="4115476"/>
            <a:ext cx="0" cy="122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E4848A-573F-4E76-86C5-8A1B8053B350}"/>
              </a:ext>
            </a:extLst>
          </p:cNvPr>
          <p:cNvSpPr txBox="1"/>
          <p:nvPr/>
        </p:nvSpPr>
        <p:spPr>
          <a:xfrm>
            <a:off x="4959497" y="1577962"/>
            <a:ext cx="635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1D data from 3 Objects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1D data to 2D data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Short-Time Fourier Transform (STFT) on 2D data</a:t>
            </a:r>
          </a:p>
          <a:p>
            <a:pPr marL="342900" indent="-342900">
              <a:buAutoNum type="arabicPeriod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9EC380F0-8343-419D-A5F3-A43CA0BB932F}"/>
              </a:ext>
            </a:extLst>
          </p:cNvPr>
          <p:cNvSpPr/>
          <p:nvPr/>
        </p:nvSpPr>
        <p:spPr>
          <a:xfrm>
            <a:off x="4639112" y="1577130"/>
            <a:ext cx="201336" cy="133385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2EF2B7-7F17-4C21-9B57-CFD01B449A8A}"/>
              </a:ext>
            </a:extLst>
          </p:cNvPr>
          <p:cNvSpPr txBox="1"/>
          <p:nvPr/>
        </p:nvSpPr>
        <p:spPr>
          <a:xfrm>
            <a:off x="4840448" y="3367611"/>
            <a:ext cx="614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Convolutional Neural Network (CNN) model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model with spectrogram images from Preprocessing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CNN model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637D7F5-CDC0-4619-80D3-8198A852D44B}"/>
              </a:ext>
            </a:extLst>
          </p:cNvPr>
          <p:cNvSpPr/>
          <p:nvPr/>
        </p:nvSpPr>
        <p:spPr>
          <a:xfrm>
            <a:off x="4639112" y="3367610"/>
            <a:ext cx="201336" cy="92333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AF296567-467D-4C33-A26E-44474D569A09}"/>
              </a:ext>
            </a:extLst>
          </p:cNvPr>
          <p:cNvSpPr/>
          <p:nvPr/>
        </p:nvSpPr>
        <p:spPr>
          <a:xfrm>
            <a:off x="4654491" y="5270757"/>
            <a:ext cx="201336" cy="679059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E7F8C9-811A-4B23-BF49-036FFCFF2449}"/>
              </a:ext>
            </a:extLst>
          </p:cNvPr>
          <p:cNvSpPr txBox="1"/>
          <p:nvPr/>
        </p:nvSpPr>
        <p:spPr>
          <a:xfrm>
            <a:off x="4840448" y="5443475"/>
            <a:ext cx="614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unlearned data with the trained CNN model</a:t>
            </a:r>
          </a:p>
        </p:txBody>
      </p:sp>
    </p:spTree>
    <p:extLst>
      <p:ext uri="{BB962C8B-B14F-4D97-AF65-F5344CB8AC3E}">
        <p14:creationId xmlns:p14="http://schemas.microsoft.com/office/powerpoint/2010/main" val="34358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pic>
        <p:nvPicPr>
          <p:cNvPr id="1026" name="Picture 2" descr="Excel Logo Vector">
            <a:extLst>
              <a:ext uri="{FF2B5EF4-FFF2-40B4-BE49-F238E27FC236}">
                <a16:creationId xmlns:a16="http://schemas.microsoft.com/office/drawing/2014/main" id="{B44F3D5A-C0E6-4F87-A543-60FEFECF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2" y="4351349"/>
            <a:ext cx="1126192" cy="112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C71D2-79A5-44F9-9466-B1120ABA8D6F}"/>
              </a:ext>
            </a:extLst>
          </p:cNvPr>
          <p:cNvSpPr txBox="1"/>
          <p:nvPr/>
        </p:nvSpPr>
        <p:spPr>
          <a:xfrm>
            <a:off x="967192" y="1424437"/>
            <a:ext cx="112619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CE03B-6262-4D5C-84B0-EB9338F40FE3}"/>
              </a:ext>
            </a:extLst>
          </p:cNvPr>
          <p:cNvSpPr txBox="1"/>
          <p:nvPr/>
        </p:nvSpPr>
        <p:spPr>
          <a:xfrm>
            <a:off x="3400443" y="1432336"/>
            <a:ext cx="1979802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1D-to-2D Conversion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7AC14-A99D-4B18-A113-7BBEB8D94459}"/>
              </a:ext>
            </a:extLst>
          </p:cNvPr>
          <p:cNvGrpSpPr/>
          <p:nvPr/>
        </p:nvGrpSpPr>
        <p:grpSpPr>
          <a:xfrm>
            <a:off x="3781589" y="3465513"/>
            <a:ext cx="1025692" cy="3089864"/>
            <a:chOff x="4484440" y="2469003"/>
            <a:chExt cx="1356487" cy="40863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F8F81B-24A9-434B-B414-DE6D18336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2469003"/>
              <a:ext cx="1356487" cy="959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B24078-9D23-4AB8-89A3-632650EF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5593318"/>
              <a:ext cx="1350785" cy="9620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834487-57DD-4D31-827D-5064DFAEE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40" y="3693385"/>
              <a:ext cx="1354563" cy="9620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5AB175-C51E-4D90-A81E-12B10F7E6022}"/>
                </a:ext>
              </a:extLst>
            </p:cNvPr>
            <p:cNvSpPr txBox="1"/>
            <p:nvPr/>
          </p:nvSpPr>
          <p:spPr>
            <a:xfrm>
              <a:off x="4898222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7321CB-E736-46BE-9BA5-C76FC0440E0D}"/>
              </a:ext>
            </a:extLst>
          </p:cNvPr>
          <p:cNvGrpSpPr/>
          <p:nvPr/>
        </p:nvGrpSpPr>
        <p:grpSpPr>
          <a:xfrm>
            <a:off x="6743896" y="3497614"/>
            <a:ext cx="1096244" cy="3088800"/>
            <a:chOff x="8179412" y="2409040"/>
            <a:chExt cx="1418329" cy="420518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163C265-535E-4571-BC3D-DB459F5A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2409040"/>
              <a:ext cx="1418328" cy="1008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290FEF4-860A-4846-B487-B9C9E8A6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3693385"/>
              <a:ext cx="1418329" cy="10080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85EFA5-27B0-47A4-A67F-055DD132C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9412" y="5606220"/>
              <a:ext cx="1418328" cy="100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9F340F-9B92-4B31-ABBA-048712575216}"/>
                </a:ext>
              </a:extLst>
            </p:cNvPr>
            <p:cNvSpPr txBox="1"/>
            <p:nvPr/>
          </p:nvSpPr>
          <p:spPr>
            <a:xfrm>
              <a:off x="8691444" y="4919828"/>
              <a:ext cx="523220" cy="5033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200" dirty="0"/>
                <a:t>…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672E49C-F4E7-48BC-8E53-8BA6D2D696B0}"/>
              </a:ext>
            </a:extLst>
          </p:cNvPr>
          <p:cNvSpPr txBox="1"/>
          <p:nvPr/>
        </p:nvSpPr>
        <p:spPr>
          <a:xfrm>
            <a:off x="6629508" y="1560352"/>
            <a:ext cx="1418328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6EE21D-7213-493E-8746-CD9F219ABC44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2093384" y="1747603"/>
            <a:ext cx="1307059" cy="7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82784D-344F-4044-93FF-BD4717C942F1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5380245" y="1745018"/>
            <a:ext cx="1249263" cy="10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FBC46AFB-F82D-4AA3-9353-7880F1175749}"/>
              </a:ext>
            </a:extLst>
          </p:cNvPr>
          <p:cNvSpPr/>
          <p:nvPr/>
        </p:nvSpPr>
        <p:spPr>
          <a:xfrm>
            <a:off x="3192841" y="340920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1DF72D1-4B61-4645-BB19-72D5576CC701}"/>
              </a:ext>
            </a:extLst>
          </p:cNvPr>
          <p:cNvSpPr/>
          <p:nvPr/>
        </p:nvSpPr>
        <p:spPr>
          <a:xfrm>
            <a:off x="2361042" y="4637680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B99D2E-E05E-41F7-B995-AC6D420BD1C1}"/>
              </a:ext>
            </a:extLst>
          </p:cNvPr>
          <p:cNvSpPr/>
          <p:nvPr/>
        </p:nvSpPr>
        <p:spPr>
          <a:xfrm>
            <a:off x="5379266" y="4657699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B1646805-50D5-4E36-A65F-2F1C252FA843}"/>
              </a:ext>
            </a:extLst>
          </p:cNvPr>
          <p:cNvSpPr/>
          <p:nvPr/>
        </p:nvSpPr>
        <p:spPr>
          <a:xfrm>
            <a:off x="6304777" y="3360385"/>
            <a:ext cx="461394" cy="3175189"/>
          </a:xfrm>
          <a:prstGeom prst="leftBrace">
            <a:avLst>
              <a:gd name="adj1" fmla="val 227497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535FAF-7D9B-4B5A-B82B-44FDD1C75DC3}"/>
              </a:ext>
            </a:extLst>
          </p:cNvPr>
          <p:cNvSpPr txBox="1"/>
          <p:nvPr/>
        </p:nvSpPr>
        <p:spPr>
          <a:xfrm>
            <a:off x="5441780" y="1424437"/>
            <a:ext cx="112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327E76-F545-4DE4-8366-56514E117AA1}"/>
              </a:ext>
            </a:extLst>
          </p:cNvPr>
          <p:cNvSpPr txBox="1"/>
          <p:nvPr/>
        </p:nvSpPr>
        <p:spPr>
          <a:xfrm>
            <a:off x="9778454" y="1573462"/>
            <a:ext cx="1828800" cy="3693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943AD9-EE2A-412B-895A-747E303834C9}"/>
              </a:ext>
            </a:extLst>
          </p:cNvPr>
          <p:cNvCxnSpPr>
            <a:cxnSpLocks/>
            <a:stCxn id="27" idx="3"/>
            <a:endCxn id="39" idx="1"/>
          </p:cNvCxnSpPr>
          <p:nvPr/>
        </p:nvCxnSpPr>
        <p:spPr>
          <a:xfrm>
            <a:off x="8047836" y="1745018"/>
            <a:ext cx="1730618" cy="1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1691AD4-F228-425E-9885-5F03967E04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3636121"/>
            <a:ext cx="639624" cy="432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7ED6F71-0138-45A1-BC1A-11049CF9FA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00" y="4579502"/>
            <a:ext cx="639625" cy="432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A0DFE72-7483-4266-A5A6-2DF5E0A684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599" y="5984522"/>
            <a:ext cx="639624" cy="432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DDF6F89-948A-4F89-995C-482EC43535B0}"/>
              </a:ext>
            </a:extLst>
          </p:cNvPr>
          <p:cNvSpPr txBox="1"/>
          <p:nvPr/>
        </p:nvSpPr>
        <p:spPr>
          <a:xfrm>
            <a:off x="10176822" y="5273231"/>
            <a:ext cx="404403" cy="369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2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93A40-49F2-44AE-B805-FCA4E77A5A63}"/>
              </a:ext>
            </a:extLst>
          </p:cNvPr>
          <p:cNvSpPr txBox="1"/>
          <p:nvPr/>
        </p:nvSpPr>
        <p:spPr>
          <a:xfrm>
            <a:off x="503339" y="2197916"/>
            <a:ext cx="2130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1 – 315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2 – 200 samples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3 – 400 samples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has 3400 amplitude values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2FFCAA-3B09-4B27-B085-44A70AA6E6BE}"/>
              </a:ext>
            </a:extLst>
          </p:cNvPr>
          <p:cNvSpPr txBox="1"/>
          <p:nvPr/>
        </p:nvSpPr>
        <p:spPr>
          <a:xfrm>
            <a:off x="3547748" y="2159160"/>
            <a:ext cx="1979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X-Axis to data and plot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F3A4F-7095-4695-A9AE-A06520E6A850}"/>
              </a:ext>
            </a:extLst>
          </p:cNvPr>
          <p:cNvSpPr txBox="1"/>
          <p:nvPr/>
        </p:nvSpPr>
        <p:spPr>
          <a:xfrm>
            <a:off x="6535474" y="2031232"/>
            <a:ext cx="2157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STFT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Spectrogram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E8B32B5-F5BB-4FD1-AB36-CB85AFDADF12}"/>
              </a:ext>
            </a:extLst>
          </p:cNvPr>
          <p:cNvSpPr/>
          <p:nvPr/>
        </p:nvSpPr>
        <p:spPr>
          <a:xfrm>
            <a:off x="8668900" y="4659783"/>
            <a:ext cx="716734" cy="523695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6068E0-28F8-4213-AEC5-2D4FA07D2D87}"/>
              </a:ext>
            </a:extLst>
          </p:cNvPr>
          <p:cNvSpPr txBox="1"/>
          <p:nvPr/>
        </p:nvSpPr>
        <p:spPr>
          <a:xfrm>
            <a:off x="7801622" y="3689958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067E6B-D332-413F-AA22-47F750F42FC2}"/>
              </a:ext>
            </a:extLst>
          </p:cNvPr>
          <p:cNvSpPr txBox="1"/>
          <p:nvPr/>
        </p:nvSpPr>
        <p:spPr>
          <a:xfrm>
            <a:off x="7801622" y="4542543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768C2A-B810-44CB-A4CE-E9910E12D09E}"/>
              </a:ext>
            </a:extLst>
          </p:cNvPr>
          <p:cNvSpPr txBox="1"/>
          <p:nvPr/>
        </p:nvSpPr>
        <p:spPr>
          <a:xfrm>
            <a:off x="7852855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875 × 656 ×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4C7846-CCE6-4281-9F55-C058757936B1}"/>
              </a:ext>
            </a:extLst>
          </p:cNvPr>
          <p:cNvSpPr txBox="1"/>
          <p:nvPr/>
        </p:nvSpPr>
        <p:spPr>
          <a:xfrm>
            <a:off x="10570642" y="3706464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790915-1FAB-47CE-A449-AC6972C4A1DC}"/>
              </a:ext>
            </a:extLst>
          </p:cNvPr>
          <p:cNvSpPr txBox="1"/>
          <p:nvPr/>
        </p:nvSpPr>
        <p:spPr>
          <a:xfrm>
            <a:off x="10570641" y="4640321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5EC19F-7971-4B12-9318-3A099DB361D2}"/>
              </a:ext>
            </a:extLst>
          </p:cNvPr>
          <p:cNvSpPr txBox="1"/>
          <p:nvPr/>
        </p:nvSpPr>
        <p:spPr>
          <a:xfrm>
            <a:off x="10570641" y="6043242"/>
            <a:ext cx="109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 × 132 ×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E09057-7A0C-4D75-9556-420DC73DF3AD}"/>
              </a:ext>
            </a:extLst>
          </p:cNvPr>
          <p:cNvSpPr txBox="1"/>
          <p:nvPr/>
        </p:nvSpPr>
        <p:spPr>
          <a:xfrm>
            <a:off x="8115807" y="1414941"/>
            <a:ext cx="158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83CEDD-C8F0-4B1C-B48E-32AB9B47B48A}"/>
              </a:ext>
            </a:extLst>
          </p:cNvPr>
          <p:cNvSpPr txBox="1"/>
          <p:nvPr/>
        </p:nvSpPr>
        <p:spPr>
          <a:xfrm>
            <a:off x="9778454" y="2070538"/>
            <a:ext cx="2053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dimensions to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20 % of original to preserve computation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D6397-B9F3-4F36-B775-2D2A2A5405E8}"/>
              </a:ext>
            </a:extLst>
          </p:cNvPr>
          <p:cNvSpPr txBox="1"/>
          <p:nvPr/>
        </p:nvSpPr>
        <p:spPr>
          <a:xfrm>
            <a:off x="2093384" y="1434573"/>
            <a:ext cx="12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Data</a:t>
            </a:r>
          </a:p>
        </p:txBody>
      </p:sp>
    </p:spTree>
    <p:extLst>
      <p:ext uri="{BB962C8B-B14F-4D97-AF65-F5344CB8AC3E}">
        <p14:creationId xmlns:p14="http://schemas.microsoft.com/office/powerpoint/2010/main" val="88343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F14630-0018-4D2B-8B39-C44CD6929F9B}"/>
              </a:ext>
            </a:extLst>
          </p:cNvPr>
          <p:cNvSpPr txBox="1"/>
          <p:nvPr/>
        </p:nvSpPr>
        <p:spPr>
          <a:xfrm>
            <a:off x="670705" y="1254142"/>
            <a:ext cx="8399864" cy="791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STFT process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perform STFT on input using the following algorithm.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/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8B5E9F-6877-4132-9AF3-6A920218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95" y="2091079"/>
                <a:ext cx="4864968" cy="59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/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spectrogram,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time variable,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sz="2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shifted hamming window,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 signal,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complex exponential.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F0DEC6-C253-4BBC-AD32-E892DA11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866" y="2801326"/>
                <a:ext cx="9343265" cy="802401"/>
              </a:xfrm>
              <a:prstGeom prst="rect">
                <a:avLst/>
              </a:prstGeom>
              <a:blipFill>
                <a:blip r:embed="rId3"/>
                <a:stretch>
                  <a:fillRect l="-849" t="-9160" b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>
            <a:extLst>
              <a:ext uri="{FF2B5EF4-FFF2-40B4-BE49-F238E27FC236}">
                <a16:creationId xmlns:a16="http://schemas.microsoft.com/office/drawing/2014/main" id="{E4F2E1D4-8F49-45B9-9519-A51B8AE06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12" y="3867117"/>
            <a:ext cx="3458679" cy="2447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076A636-F466-4977-BCE9-DFB8F45D110A}"/>
              </a:ext>
            </a:extLst>
          </p:cNvPr>
          <p:cNvSpPr txBox="1"/>
          <p:nvPr/>
        </p:nvSpPr>
        <p:spPr>
          <a:xfrm>
            <a:off x="1876025" y="6347009"/>
            <a:ext cx="934326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Conversion from 2D Time signal to  spectrogram using STFT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9DB0C28-766A-47CB-B387-99AAC8F8A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56" y="3753000"/>
            <a:ext cx="3458678" cy="25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CNN model</a:t>
            </a:r>
          </a:p>
        </p:txBody>
      </p:sp>
      <p:pic>
        <p:nvPicPr>
          <p:cNvPr id="41" name="Picture 40" descr="A picture containing text, file folder, building material, outdoor object&#10;&#10;Description automatically generated">
            <a:extLst>
              <a:ext uri="{FF2B5EF4-FFF2-40B4-BE49-F238E27FC236}">
                <a16:creationId xmlns:a16="http://schemas.microsoft.com/office/drawing/2014/main" id="{329250CE-F785-40E9-9410-5AC670D6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29" y="2077073"/>
            <a:ext cx="8697881" cy="2451159"/>
          </a:xfrm>
          <a:prstGeom prst="rect">
            <a:avLst/>
          </a:prstGeom>
        </p:spPr>
      </p:pic>
      <p:sp>
        <p:nvSpPr>
          <p:cNvPr id="42" name="Left Brace 41">
            <a:extLst>
              <a:ext uri="{FF2B5EF4-FFF2-40B4-BE49-F238E27FC236}">
                <a16:creationId xmlns:a16="http://schemas.microsoft.com/office/drawing/2014/main" id="{ED0B8BB6-3861-400A-B139-A9BC6DAA51FA}"/>
              </a:ext>
            </a:extLst>
          </p:cNvPr>
          <p:cNvSpPr/>
          <p:nvPr/>
        </p:nvSpPr>
        <p:spPr>
          <a:xfrm rot="16200000">
            <a:off x="1981414" y="4015550"/>
            <a:ext cx="282783" cy="1101560"/>
          </a:xfrm>
          <a:prstGeom prst="leftBrace">
            <a:avLst>
              <a:gd name="adj1" fmla="val 21653"/>
              <a:gd name="adj2" fmla="val 49397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picture containing text, stationary, file folder&#10;&#10;Description automatically generated">
            <a:extLst>
              <a:ext uri="{FF2B5EF4-FFF2-40B4-BE49-F238E27FC236}">
                <a16:creationId xmlns:a16="http://schemas.microsoft.com/office/drawing/2014/main" id="{416FBF54-F69C-4FC2-A9FD-B408DABD4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70249" r="15373"/>
          <a:stretch/>
        </p:blipFill>
        <p:spPr>
          <a:xfrm>
            <a:off x="7017495" y="4813525"/>
            <a:ext cx="4899171" cy="1722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7BDB0B0-8DB0-43F5-A240-C6CFBE403AA8}"/>
              </a:ext>
            </a:extLst>
          </p:cNvPr>
          <p:cNvSpPr txBox="1"/>
          <p:nvPr/>
        </p:nvSpPr>
        <p:spPr>
          <a:xfrm>
            <a:off x="507030" y="4810661"/>
            <a:ext cx="636651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             	8 filters with 3×3×3 convolutions with stride 1 × 1 and padding 'same'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 Normalization  	Batch normalization with 8 channels</a:t>
            </a:r>
          </a:p>
          <a:p>
            <a:r>
              <a:rPr lang="en-US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Rectified Linear Unit</a:t>
            </a:r>
          </a:p>
          <a:p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 Pooling             	2×2 max pooling with stride 2 × 2 and padding with 0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66E0A-B2B1-4AD5-BFE7-2E5EC1AE952B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model training and testing process, we train the CNN model with 80 % data and test it with another 20 % data.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EC0B5D-21E7-4816-B8A8-88EDAA10B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85762"/>
              </p:ext>
            </p:extLst>
          </p:nvPr>
        </p:nvGraphicFramePr>
        <p:xfrm>
          <a:off x="84145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D56A95F-279C-43A5-9A25-64477FD08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328478"/>
              </p:ext>
            </p:extLst>
          </p:nvPr>
        </p:nvGraphicFramePr>
        <p:xfrm>
          <a:off x="448887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3B8DBB2-BDFB-4279-97EB-6D95829A2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095423"/>
              </p:ext>
            </p:extLst>
          </p:nvPr>
        </p:nvGraphicFramePr>
        <p:xfrm>
          <a:off x="8136299" y="3465513"/>
          <a:ext cx="3431679" cy="2287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9C0BAC-E406-4272-A4E2-273A6A35CB1A}"/>
              </a:ext>
            </a:extLst>
          </p:cNvPr>
          <p:cNvSpPr txBox="1"/>
          <p:nvPr/>
        </p:nvSpPr>
        <p:spPr>
          <a:xfrm>
            <a:off x="1308683" y="5847127"/>
            <a:ext cx="979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 : Numbers represent the amount of spectrogram images in each data set.</a:t>
            </a:r>
          </a:p>
        </p:txBody>
      </p:sp>
    </p:spTree>
    <p:extLst>
      <p:ext uri="{BB962C8B-B14F-4D97-AF65-F5344CB8AC3E}">
        <p14:creationId xmlns:p14="http://schemas.microsoft.com/office/powerpoint/2010/main" val="228776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0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8F5E22-5380-4D89-943B-4B1DDB107462}"/>
              </a:ext>
            </a:extLst>
          </p:cNvPr>
          <p:cNvSpPr txBox="1"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i="0" kern="1200" spc="-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Training and 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10EF-CBE8-4D4A-8C19-1991CEDE1E84}"/>
              </a:ext>
            </a:extLst>
          </p:cNvPr>
          <p:cNvSpPr txBox="1"/>
          <p:nvPr/>
        </p:nvSpPr>
        <p:spPr>
          <a:xfrm>
            <a:off x="683326" y="1528251"/>
            <a:ext cx="2282400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9AD9D-91C7-4615-82F9-246FFEC23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35" y="3065501"/>
            <a:ext cx="7991756" cy="3470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BBEE6-2047-4EC7-B98C-882CD0102017}"/>
              </a:ext>
            </a:extLst>
          </p:cNvPr>
          <p:cNvSpPr txBox="1"/>
          <p:nvPr/>
        </p:nvSpPr>
        <p:spPr>
          <a:xfrm>
            <a:off x="1164659" y="2131899"/>
            <a:ext cx="10252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labeled the input and then feed them to the CNN model. The process will then adjust weights accordingly. We trained the CNN model with 30 epochs.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5CE98-1442-4BE6-97C3-F2AEED2FB505}"/>
              </a:ext>
            </a:extLst>
          </p:cNvPr>
          <p:cNvSpPr txBox="1"/>
          <p:nvPr/>
        </p:nvSpPr>
        <p:spPr>
          <a:xfrm>
            <a:off x="4181050" y="6018622"/>
            <a:ext cx="4219975" cy="592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Training and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131801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496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19</cp:revision>
  <dcterms:created xsi:type="dcterms:W3CDTF">2021-10-07T09:00:10Z</dcterms:created>
  <dcterms:modified xsi:type="dcterms:W3CDTF">2021-10-16T18:30:49Z</dcterms:modified>
</cp:coreProperties>
</file>