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65" r:id="rId3"/>
    <p:sldId id="266" r:id="rId4"/>
    <p:sldId id="268" r:id="rId5"/>
    <p:sldId id="272" r:id="rId6"/>
    <p:sldId id="274" r:id="rId7"/>
    <p:sldId id="273" r:id="rId8"/>
    <p:sldId id="275" r:id="rId9"/>
    <p:sldId id="277" r:id="rId10"/>
    <p:sldId id="278" r:id="rId11"/>
    <p:sldId id="276" r:id="rId12"/>
    <p:sldId id="279" r:id="rId13"/>
    <p:sldId id="269" r:id="rId14"/>
    <p:sldId id="28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1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97-4E05-8AEF-ABB52AF658F4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97-4E05-8AEF-ABB52AF658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252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E-44A6-94AF-B6E83657891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2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EF-4630-BAC3-03C2D8F5F19B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EF-4630-BAC3-03C2D8F5F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EF-4630-BAC3-03C2D8F5F19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3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6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DD-488A-A770-C6D7A426DE31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DD-488A-A770-C6D7A426DE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DD-488A-A770-C6D7A426DE3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3-545D-45BD-B356-D0D9B8F5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6D7D-D214-488B-BC68-627D526EB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B15-6400-48D9-B90D-3BBF31C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A2ED-1BA7-408D-9954-BE4A10F5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19E8-1DB5-4CA8-9D5F-1A66B2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A824-ED28-423A-ACAB-C7C196A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D2CC-B8DE-4CB5-A082-3E7A320F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C099-8A84-467E-B474-74EEDB5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03F-D4A0-4443-89A2-60EC4CBC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6507-30FE-4E1B-A76F-658AC116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7EF26-F52A-4DD6-8B4B-BCCA6A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863C2-B7DC-4EB3-ACCC-A7B7BB6D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FEEE-28C7-40DB-AC33-21022AD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89A6-FD1A-4220-A7B8-757FAF8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CE0-24A0-417B-9782-F27A8B8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0DD-966F-4804-9CD4-31A5841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CAE1-C321-4D2B-8FC4-38E3165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372-8325-4485-A1F9-654444B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4230-2999-455E-AC4F-0FCDAF3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C24-426B-4FB6-8986-046F8E4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1E78-3E12-447E-A577-6E3B86B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4F8C-CFC0-4C9A-98D5-EEFD60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A0DC-8F0B-4AE2-B5F3-924D4151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B50-4DB7-4C8D-8398-B0FCE26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5977-3525-4E42-A125-3985ACC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C130-9768-4E29-A1EC-18D5258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7A82-F7A9-4A12-B214-4C9169AE0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5B61-7349-4F27-8FE0-557A959F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E9B0-0872-451A-859B-2CE2DD8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2D3-9E06-4F2B-9543-6EF08ED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0056-BA12-4D6E-A4FA-8B22506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C81-3DAA-4B5E-BB6B-606264DA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AB6E-90FC-4BC4-ABCE-688CFFEF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1652-2916-4013-833E-46DFB885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99521-D84E-4DF9-840E-4E9AA3A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1108-6F1B-47AE-A0EA-3D15D257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80CBB-2368-4B60-A0C1-3A97B88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29FEA-764F-42AA-B571-188C26A0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AAED-0959-4791-93DC-153D8F9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744-3497-4C4D-B23C-C732D67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D416-6042-43F6-BCC7-8EAB3D0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44D2-F48A-430F-813F-9BAB5EF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FDBFF-929E-4AFA-BDB9-D4D5963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460B3-FA40-4BDC-B6F5-DB2B87D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82104-2C0C-4AFA-AB64-A114FD4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EBA8-BF9B-4947-810B-3C6C8A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C98-2E1F-4F5A-9D09-F7A7795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22-A193-4E6F-92D0-FFD097A0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B98-C37B-4DD3-873D-0730F797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C56-0950-4FF1-9384-69D76BE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9E5B-BCE0-4471-94C0-1F55472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E788-5257-437B-800F-4457896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217-75CD-44EE-AB71-4E4FAEA4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A9EF-7E8A-4A90-AF0C-920245737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4DD1-C41F-43DB-ABF0-567D38B5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5CE3-1CFD-4AA7-8998-6DC4E860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9BEA-01F4-44B7-BC03-3A294E4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77F3-73DC-4552-9B07-96CE399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6136-7D30-4CAD-B3F3-81D5AFF8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A7E-A863-4C0A-B9BB-781CBECE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9505-8A1E-4CE8-83C4-9C47BE93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33CF-3CD6-4BF6-9652-92EE052783A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9CFC-EDAE-49F3-B5C4-6E1E3B63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1578-B9A4-4A33-8F51-C9834B2F5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35E3FB-06CF-45B1-88CA-AFEA48EE13B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 of time signals by CNN using STFT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439E7-CC61-4B55-835E-A9087C9E441E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	: Computational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: Prof. Dr. Andreas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	: T3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	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Paween Pongsomboon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Mahdieh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61272-236D-45FC-870E-7E9F9FE4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16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Stochastic Gradient Descent with Momentum (SGDM) optimizer to adjusting weights in the CNN model by minimizing the loss function.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9D15A8-36EC-48C7-89D2-709D99D5F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03" y="2982434"/>
            <a:ext cx="6152158" cy="3332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1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8AB4B-6E51-4066-A48C-C2C74559A8F9}"/>
              </a:ext>
            </a:extLst>
          </p:cNvPr>
          <p:cNvSpPr txBox="1"/>
          <p:nvPr/>
        </p:nvSpPr>
        <p:spPr>
          <a:xfrm>
            <a:off x="643467" y="2220322"/>
            <a:ext cx="47495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evaluation measurements we used in this experiment, which derived from confusion matrix.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3211ACD-FAA3-43DF-B74C-B6409758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2" y="1206369"/>
            <a:ext cx="4828672" cy="48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2F211-5259-4386-A06F-1FBB719B826E}"/>
              </a:ext>
            </a:extLst>
          </p:cNvPr>
          <p:cNvSpPr txBox="1"/>
          <p:nvPr/>
        </p:nvSpPr>
        <p:spPr>
          <a:xfrm>
            <a:off x="670705" y="1254142"/>
            <a:ext cx="8399864" cy="791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CNN model from Training and Testing to classify the unlearned data.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379542-B834-45EA-A53F-21D3CA44A19E}"/>
              </a:ext>
            </a:extLst>
          </p:cNvPr>
          <p:cNvSpPr/>
          <p:nvPr/>
        </p:nvSpPr>
        <p:spPr>
          <a:xfrm>
            <a:off x="636230" y="2813739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1F5CB6-C48A-49F0-81B4-1D3A5D6CB22D}"/>
              </a:ext>
            </a:extLst>
          </p:cNvPr>
          <p:cNvSpPr/>
          <p:nvPr/>
        </p:nvSpPr>
        <p:spPr>
          <a:xfrm>
            <a:off x="2972090" y="3573799"/>
            <a:ext cx="1952249" cy="5563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BF2492-6675-4438-9F9D-AECC9EF7E4D1}"/>
              </a:ext>
            </a:extLst>
          </p:cNvPr>
          <p:cNvSpPr/>
          <p:nvPr/>
        </p:nvSpPr>
        <p:spPr>
          <a:xfrm>
            <a:off x="622534" y="4470173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C0C140-BC70-4E46-9AF5-887C675EF650}"/>
              </a:ext>
            </a:extLst>
          </p:cNvPr>
          <p:cNvSpPr/>
          <p:nvPr/>
        </p:nvSpPr>
        <p:spPr>
          <a:xfrm>
            <a:off x="636230" y="3296185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A60D8D-6391-4151-9D6E-3775A78EDF29}"/>
              </a:ext>
            </a:extLst>
          </p:cNvPr>
          <p:cNvSpPr/>
          <p:nvPr/>
        </p:nvSpPr>
        <p:spPr>
          <a:xfrm>
            <a:off x="6021329" y="3572151"/>
            <a:ext cx="1952249" cy="5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103621-F962-4E30-A0C8-9885E7FB5839}"/>
              </a:ext>
            </a:extLst>
          </p:cNvPr>
          <p:cNvSpPr/>
          <p:nvPr/>
        </p:nvSpPr>
        <p:spPr>
          <a:xfrm>
            <a:off x="9070569" y="3572151"/>
            <a:ext cx="2632073" cy="558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F18CD-1338-4B2C-834F-99B04EF2E3DE}"/>
              </a:ext>
            </a:extLst>
          </p:cNvPr>
          <p:cNvSpPr txBox="1"/>
          <p:nvPr/>
        </p:nvSpPr>
        <p:spPr>
          <a:xfrm>
            <a:off x="867359" y="3787354"/>
            <a:ext cx="677108" cy="466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F6AF632-7543-47DA-BD7B-D6320A870B9E}"/>
              </a:ext>
            </a:extLst>
          </p:cNvPr>
          <p:cNvSpPr/>
          <p:nvPr/>
        </p:nvSpPr>
        <p:spPr>
          <a:xfrm>
            <a:off x="1558238" y="2837941"/>
            <a:ext cx="360209" cy="2017580"/>
          </a:xfrm>
          <a:prstGeom prst="rightBrace">
            <a:avLst>
              <a:gd name="adj1" fmla="val 110805"/>
              <a:gd name="adj2" fmla="val 50000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9A6707-4D55-4F40-9127-57DFDBFD56B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4924339" y="3851151"/>
            <a:ext cx="1096990" cy="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BA1147-987A-4E8C-8939-1AA3C9A65563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7973578" y="3851151"/>
            <a:ext cx="10969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FA08C2-DD7C-43F2-9FF2-4844EBCB59B9}"/>
              </a:ext>
            </a:extLst>
          </p:cNvPr>
          <p:cNvSpPr txBox="1"/>
          <p:nvPr/>
        </p:nvSpPr>
        <p:spPr>
          <a:xfrm>
            <a:off x="4811241" y="3225182"/>
            <a:ext cx="144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58D57AF-472E-4F77-9693-B757D90077A0}"/>
              </a:ext>
            </a:extLst>
          </p:cNvPr>
          <p:cNvSpPr/>
          <p:nvPr/>
        </p:nvSpPr>
        <p:spPr>
          <a:xfrm rot="16200000">
            <a:off x="6794973" y="3487130"/>
            <a:ext cx="360209" cy="1758154"/>
          </a:xfrm>
          <a:prstGeom prst="rightBrac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617E58-4328-4AB3-A1D8-4A72286CFFCD}"/>
              </a:ext>
            </a:extLst>
          </p:cNvPr>
          <p:cNvCxnSpPr>
            <a:cxnSpLocks/>
            <a:stCxn id="6" idx="1"/>
            <a:endCxn id="15" idx="1"/>
          </p:cNvCxnSpPr>
          <p:nvPr/>
        </p:nvCxnSpPr>
        <p:spPr>
          <a:xfrm>
            <a:off x="1918447" y="3846731"/>
            <a:ext cx="1053643" cy="5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0A7372D-B3FC-4132-8E78-A19C5259AA7F}"/>
              </a:ext>
            </a:extLst>
          </p:cNvPr>
          <p:cNvSpPr/>
          <p:nvPr/>
        </p:nvSpPr>
        <p:spPr>
          <a:xfrm rot="16200000">
            <a:off x="3730525" y="3481047"/>
            <a:ext cx="360209" cy="1758154"/>
          </a:xfrm>
          <a:prstGeom prst="righ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530FE4-400B-4546-9416-20B53D6711CE}"/>
              </a:ext>
            </a:extLst>
          </p:cNvPr>
          <p:cNvSpPr txBox="1"/>
          <p:nvPr/>
        </p:nvSpPr>
        <p:spPr>
          <a:xfrm>
            <a:off x="1948177" y="3244334"/>
            <a:ext cx="10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39C0C-B827-458B-881D-E9B09D8EB856}"/>
              </a:ext>
            </a:extLst>
          </p:cNvPr>
          <p:cNvSpPr txBox="1"/>
          <p:nvPr/>
        </p:nvSpPr>
        <p:spPr>
          <a:xfrm>
            <a:off x="2916243" y="4622456"/>
            <a:ext cx="1873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to 2D conversion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546269-029E-43D2-A35A-783981297618}"/>
              </a:ext>
            </a:extLst>
          </p:cNvPr>
          <p:cNvSpPr txBox="1"/>
          <p:nvPr/>
        </p:nvSpPr>
        <p:spPr>
          <a:xfrm>
            <a:off x="6021329" y="4599037"/>
            <a:ext cx="187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using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27155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parts in experiment results.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trained CNN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C7B6C-4033-42EA-AE54-42D60C90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50722"/>
              </p:ext>
            </p:extLst>
          </p:nvPr>
        </p:nvGraphicFramePr>
        <p:xfrm>
          <a:off x="3699686" y="3032581"/>
          <a:ext cx="4293300" cy="22715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3477120861"/>
                    </a:ext>
                  </a:extLst>
                </a:gridCol>
                <a:gridCol w="2146650">
                  <a:extLst>
                    <a:ext uri="{9D8B030D-6E8A-4147-A177-3AD203B41FA5}">
                      <a16:colId xmlns:a16="http://schemas.microsoft.com/office/drawing/2014/main" val="2758611918"/>
                    </a:ext>
                  </a:extLst>
                </a:gridCol>
              </a:tblGrid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43439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7697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640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5814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765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35400A-323D-4F92-9943-562C527F6FB5}"/>
              </a:ext>
            </a:extLst>
          </p:cNvPr>
          <p:cNvSpPr txBox="1"/>
          <p:nvPr/>
        </p:nvSpPr>
        <p:spPr>
          <a:xfrm>
            <a:off x="3207702" y="2339256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Measurement of trained CNN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F0065-8592-4BE0-AD40-A2CFFD5AC05A}"/>
              </a:ext>
            </a:extLst>
          </p:cNvPr>
          <p:cNvSpPr txBox="1"/>
          <p:nvPr/>
        </p:nvSpPr>
        <p:spPr>
          <a:xfrm>
            <a:off x="3207702" y="5392548"/>
            <a:ext cx="569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: we conducted the experiment 100 times and find the average value.</a:t>
            </a:r>
          </a:p>
        </p:txBody>
      </p:sp>
    </p:spTree>
    <p:extLst>
      <p:ext uri="{BB962C8B-B14F-4D97-AF65-F5344CB8AC3E}">
        <p14:creationId xmlns:p14="http://schemas.microsoft.com/office/powerpoint/2010/main" val="416730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 startAt="2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17B4285-A9EB-4E01-AE58-60BBFF0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0690"/>
            <a:ext cx="5426994" cy="32601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ADEFA5-DDBB-4C19-AC25-C3752DF0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3329"/>
              </p:ext>
            </p:extLst>
          </p:nvPr>
        </p:nvGraphicFramePr>
        <p:xfrm>
          <a:off x="6490133" y="1246305"/>
          <a:ext cx="4687808" cy="5068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3738">
                  <a:extLst>
                    <a:ext uri="{9D8B030D-6E8A-4147-A177-3AD203B41FA5}">
                      <a16:colId xmlns:a16="http://schemas.microsoft.com/office/drawing/2014/main" val="2826820058"/>
                    </a:ext>
                  </a:extLst>
                </a:gridCol>
                <a:gridCol w="1490166">
                  <a:extLst>
                    <a:ext uri="{9D8B030D-6E8A-4147-A177-3AD203B41FA5}">
                      <a16:colId xmlns:a16="http://schemas.microsoft.com/office/drawing/2014/main" val="2818317887"/>
                    </a:ext>
                  </a:extLst>
                </a:gridCol>
                <a:gridCol w="1171952">
                  <a:extLst>
                    <a:ext uri="{9D8B030D-6E8A-4147-A177-3AD203B41FA5}">
                      <a16:colId xmlns:a16="http://schemas.microsoft.com/office/drawing/2014/main" val="3945862744"/>
                    </a:ext>
                  </a:extLst>
                </a:gridCol>
                <a:gridCol w="1171952">
                  <a:extLst>
                    <a:ext uri="{9D8B030D-6E8A-4147-A177-3AD203B41FA5}">
                      <a16:colId xmlns:a16="http://schemas.microsoft.com/office/drawing/2014/main" val="683458874"/>
                    </a:ext>
                  </a:extLst>
                </a:gridCol>
              </a:tblGrid>
              <a:tr h="3690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85171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3570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336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26611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9405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8976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635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27486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2762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6958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3307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36180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472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3CC6AB7-FAE7-4A3A-9495-776CC4D01C9C}"/>
              </a:ext>
            </a:extLst>
          </p:cNvPr>
          <p:cNvSpPr txBox="1"/>
          <p:nvPr/>
        </p:nvSpPr>
        <p:spPr>
          <a:xfrm>
            <a:off x="6218057" y="607642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Classification 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D8F68-4A53-4931-8A87-93DF5C2786D1}"/>
              </a:ext>
            </a:extLst>
          </p:cNvPr>
          <p:cNvSpPr txBox="1"/>
          <p:nvPr/>
        </p:nvSpPr>
        <p:spPr>
          <a:xfrm>
            <a:off x="1014060" y="5173774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Classification result in bar graph</a:t>
            </a:r>
          </a:p>
        </p:txBody>
      </p:sp>
    </p:spTree>
    <p:extLst>
      <p:ext uri="{BB962C8B-B14F-4D97-AF65-F5344CB8AC3E}">
        <p14:creationId xmlns:p14="http://schemas.microsoft.com/office/powerpoint/2010/main" val="140301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366B4-DA4C-41BE-83B1-CFB5B8ABECD9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4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4E2D4B-82BE-4873-AD12-4E97DC606E38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0068-9C3C-4471-8A5B-5BC0686130E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310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15502C-3992-4F94-BED9-B60E1EDACF9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85A8-34C8-4B99-8259-BEC07EDA9A72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Design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0C36D0-B1B1-4FB9-BB40-5111B03B5D2D}"/>
              </a:ext>
            </a:extLst>
          </p:cNvPr>
          <p:cNvSpPr/>
          <p:nvPr/>
        </p:nvSpPr>
        <p:spPr>
          <a:xfrm>
            <a:off x="1423331" y="1743131"/>
            <a:ext cx="2567031" cy="5734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E4ACE9-1BD7-4E4E-8DE6-934DD6FC4D16}"/>
              </a:ext>
            </a:extLst>
          </p:cNvPr>
          <p:cNvSpPr/>
          <p:nvPr/>
        </p:nvSpPr>
        <p:spPr>
          <a:xfrm>
            <a:off x="1423331" y="3543076"/>
            <a:ext cx="2567032" cy="57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E950B-233B-4F95-AD58-1B9D5EFF81D3}"/>
              </a:ext>
            </a:extLst>
          </p:cNvPr>
          <p:cNvSpPr/>
          <p:nvPr/>
        </p:nvSpPr>
        <p:spPr>
          <a:xfrm>
            <a:off x="1423331" y="5341941"/>
            <a:ext cx="2567032" cy="57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5ED9A-F2E5-4F09-A83A-44E6A0C8C0D7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2706847" y="2316611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3B6B5-F2D2-4E1E-BA9F-8ECDA4C5B1B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706847" y="4115476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E4848A-573F-4E76-86C5-8A1B8053B350}"/>
              </a:ext>
            </a:extLst>
          </p:cNvPr>
          <p:cNvSpPr txBox="1"/>
          <p:nvPr/>
        </p:nvSpPr>
        <p:spPr>
          <a:xfrm>
            <a:off x="4959497" y="1577962"/>
            <a:ext cx="635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1D data from 3 Objects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1D data to 2D 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Short-Time Fourier Transform (STFT) on 2D data</a:t>
            </a:r>
          </a:p>
          <a:p>
            <a:pPr marL="342900" indent="-342900">
              <a:buAutoNum type="arabicPeriod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EC380F0-8343-419D-A5F3-A43CA0BB932F}"/>
              </a:ext>
            </a:extLst>
          </p:cNvPr>
          <p:cNvSpPr/>
          <p:nvPr/>
        </p:nvSpPr>
        <p:spPr>
          <a:xfrm>
            <a:off x="4639112" y="1577130"/>
            <a:ext cx="201336" cy="133385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EF2B7-7F17-4C21-9B57-CFD01B449A8A}"/>
              </a:ext>
            </a:extLst>
          </p:cNvPr>
          <p:cNvSpPr txBox="1"/>
          <p:nvPr/>
        </p:nvSpPr>
        <p:spPr>
          <a:xfrm>
            <a:off x="4840448" y="3367611"/>
            <a:ext cx="614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Convolutional Neural Network (CNN) model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spectrogram images from Preprocessing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CNN model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637D7F5-CDC0-4619-80D3-8198A852D44B}"/>
              </a:ext>
            </a:extLst>
          </p:cNvPr>
          <p:cNvSpPr/>
          <p:nvPr/>
        </p:nvSpPr>
        <p:spPr>
          <a:xfrm>
            <a:off x="4639112" y="3367610"/>
            <a:ext cx="201336" cy="92333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AF296567-467D-4C33-A26E-44474D569A09}"/>
              </a:ext>
            </a:extLst>
          </p:cNvPr>
          <p:cNvSpPr/>
          <p:nvPr/>
        </p:nvSpPr>
        <p:spPr>
          <a:xfrm>
            <a:off x="4654491" y="5270757"/>
            <a:ext cx="201336" cy="67905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E7F8C9-811A-4B23-BF49-036FFCFF2449}"/>
              </a:ext>
            </a:extLst>
          </p:cNvPr>
          <p:cNvSpPr txBox="1"/>
          <p:nvPr/>
        </p:nvSpPr>
        <p:spPr>
          <a:xfrm>
            <a:off x="4840448" y="5443475"/>
            <a:ext cx="61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unlearned data with the trained CNN model</a:t>
            </a:r>
          </a:p>
        </p:txBody>
      </p:sp>
    </p:spTree>
    <p:extLst>
      <p:ext uri="{BB962C8B-B14F-4D97-AF65-F5344CB8AC3E}">
        <p14:creationId xmlns:p14="http://schemas.microsoft.com/office/powerpoint/2010/main" val="34358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1026" name="Picture 2" descr="Excel Logo Vector">
            <a:extLst>
              <a:ext uri="{FF2B5EF4-FFF2-40B4-BE49-F238E27FC236}">
                <a16:creationId xmlns:a16="http://schemas.microsoft.com/office/drawing/2014/main" id="{B44F3D5A-C0E6-4F87-A543-60FEFECF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2" y="4351349"/>
            <a:ext cx="1126192" cy="11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C71D2-79A5-44F9-9466-B1120ABA8D6F}"/>
              </a:ext>
            </a:extLst>
          </p:cNvPr>
          <p:cNvSpPr txBox="1"/>
          <p:nvPr/>
        </p:nvSpPr>
        <p:spPr>
          <a:xfrm>
            <a:off x="967192" y="1424437"/>
            <a:ext cx="112619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CE03B-6262-4D5C-84B0-EB9338F40FE3}"/>
              </a:ext>
            </a:extLst>
          </p:cNvPr>
          <p:cNvSpPr txBox="1"/>
          <p:nvPr/>
        </p:nvSpPr>
        <p:spPr>
          <a:xfrm>
            <a:off x="3400443" y="1432336"/>
            <a:ext cx="197980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1D-to-2D Conversion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7AC14-A99D-4B18-A113-7BBEB8D94459}"/>
              </a:ext>
            </a:extLst>
          </p:cNvPr>
          <p:cNvGrpSpPr/>
          <p:nvPr/>
        </p:nvGrpSpPr>
        <p:grpSpPr>
          <a:xfrm>
            <a:off x="3781589" y="3465513"/>
            <a:ext cx="1025692" cy="3089864"/>
            <a:chOff x="4484440" y="2469003"/>
            <a:chExt cx="1356487" cy="40863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F8F81B-24A9-434B-B414-DE6D1833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2469003"/>
              <a:ext cx="1356487" cy="959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B24078-9D23-4AB8-89A3-632650EF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5593318"/>
              <a:ext cx="1350785" cy="962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834487-57DD-4D31-827D-5064DFAEE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3693385"/>
              <a:ext cx="1354563" cy="962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5AB175-C51E-4D90-A81E-12B10F7E6022}"/>
                </a:ext>
              </a:extLst>
            </p:cNvPr>
            <p:cNvSpPr txBox="1"/>
            <p:nvPr/>
          </p:nvSpPr>
          <p:spPr>
            <a:xfrm>
              <a:off x="4898222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7321CB-E736-46BE-9BA5-C76FC0440E0D}"/>
              </a:ext>
            </a:extLst>
          </p:cNvPr>
          <p:cNvGrpSpPr/>
          <p:nvPr/>
        </p:nvGrpSpPr>
        <p:grpSpPr>
          <a:xfrm>
            <a:off x="6743896" y="3497614"/>
            <a:ext cx="1096244" cy="3088800"/>
            <a:chOff x="8179412" y="2409040"/>
            <a:chExt cx="1418329" cy="42051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63C265-535E-4571-BC3D-DB459F5A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2409040"/>
              <a:ext cx="1418328" cy="100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90FEF4-860A-4846-B487-B9C9E8A6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3693385"/>
              <a:ext cx="1418329" cy="100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85EFA5-27B0-47A4-A67F-055DD132C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5606220"/>
              <a:ext cx="1418328" cy="100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9F340F-9B92-4B31-ABBA-048712575216}"/>
                </a:ext>
              </a:extLst>
            </p:cNvPr>
            <p:cNvSpPr txBox="1"/>
            <p:nvPr/>
          </p:nvSpPr>
          <p:spPr>
            <a:xfrm>
              <a:off x="8691444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672E49C-F4E7-48BC-8E53-8BA6D2D696B0}"/>
              </a:ext>
            </a:extLst>
          </p:cNvPr>
          <p:cNvSpPr txBox="1"/>
          <p:nvPr/>
        </p:nvSpPr>
        <p:spPr>
          <a:xfrm>
            <a:off x="6629508" y="1560352"/>
            <a:ext cx="141832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6EE21D-7213-493E-8746-CD9F219AB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2093384" y="1747603"/>
            <a:ext cx="1307059" cy="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82784D-344F-4044-93FF-BD4717C942F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5380245" y="1745018"/>
            <a:ext cx="1249263" cy="10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FBC46AFB-F82D-4AA3-9353-7880F1175749}"/>
              </a:ext>
            </a:extLst>
          </p:cNvPr>
          <p:cNvSpPr/>
          <p:nvPr/>
        </p:nvSpPr>
        <p:spPr>
          <a:xfrm>
            <a:off x="3192841" y="340920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DF72D1-4B61-4645-BB19-72D5576CC701}"/>
              </a:ext>
            </a:extLst>
          </p:cNvPr>
          <p:cNvSpPr/>
          <p:nvPr/>
        </p:nvSpPr>
        <p:spPr>
          <a:xfrm>
            <a:off x="2361042" y="4637680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B99D2E-E05E-41F7-B995-AC6D420BD1C1}"/>
              </a:ext>
            </a:extLst>
          </p:cNvPr>
          <p:cNvSpPr/>
          <p:nvPr/>
        </p:nvSpPr>
        <p:spPr>
          <a:xfrm>
            <a:off x="5379266" y="4657699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B1646805-50D5-4E36-A65F-2F1C252FA843}"/>
              </a:ext>
            </a:extLst>
          </p:cNvPr>
          <p:cNvSpPr/>
          <p:nvPr/>
        </p:nvSpPr>
        <p:spPr>
          <a:xfrm>
            <a:off x="6304777" y="336038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535FAF-7D9B-4B5A-B82B-44FDD1C75DC3}"/>
              </a:ext>
            </a:extLst>
          </p:cNvPr>
          <p:cNvSpPr txBox="1"/>
          <p:nvPr/>
        </p:nvSpPr>
        <p:spPr>
          <a:xfrm>
            <a:off x="5441780" y="1424437"/>
            <a:ext cx="112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27E76-F545-4DE4-8366-56514E117AA1}"/>
              </a:ext>
            </a:extLst>
          </p:cNvPr>
          <p:cNvSpPr txBox="1"/>
          <p:nvPr/>
        </p:nvSpPr>
        <p:spPr>
          <a:xfrm>
            <a:off x="9778454" y="1573462"/>
            <a:ext cx="1828800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943AD9-EE2A-412B-895A-747E303834C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8047836" y="1745018"/>
            <a:ext cx="1730618" cy="1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1691AD4-F228-425E-9885-5F03967E0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3636121"/>
            <a:ext cx="639624" cy="432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7ED6F71-0138-45A1-BC1A-11049CF9FA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00" y="4579502"/>
            <a:ext cx="639625" cy="43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A0DFE72-7483-4266-A5A6-2DF5E0A684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5984522"/>
            <a:ext cx="639624" cy="432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DDF6F89-948A-4F89-995C-482EC43535B0}"/>
              </a:ext>
            </a:extLst>
          </p:cNvPr>
          <p:cNvSpPr txBox="1"/>
          <p:nvPr/>
        </p:nvSpPr>
        <p:spPr>
          <a:xfrm>
            <a:off x="10176822" y="5273231"/>
            <a:ext cx="404403" cy="369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2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93A40-49F2-44AE-B805-FCA4E77A5A63}"/>
              </a:ext>
            </a:extLst>
          </p:cNvPr>
          <p:cNvSpPr txBox="1"/>
          <p:nvPr/>
        </p:nvSpPr>
        <p:spPr>
          <a:xfrm>
            <a:off x="503339" y="2197916"/>
            <a:ext cx="2130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1 – 315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2 – 200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3 – 400 samples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has 3400 amplitude values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2FFCAA-3B09-4B27-B085-44A70AA6E6BE}"/>
              </a:ext>
            </a:extLst>
          </p:cNvPr>
          <p:cNvSpPr txBox="1"/>
          <p:nvPr/>
        </p:nvSpPr>
        <p:spPr>
          <a:xfrm>
            <a:off x="3547748" y="2159160"/>
            <a:ext cx="197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X-Axis to data and plot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F3A4F-7095-4695-A9AE-A06520E6A850}"/>
              </a:ext>
            </a:extLst>
          </p:cNvPr>
          <p:cNvSpPr txBox="1"/>
          <p:nvPr/>
        </p:nvSpPr>
        <p:spPr>
          <a:xfrm>
            <a:off x="6535474" y="2031232"/>
            <a:ext cx="215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STFT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Spectrogram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E8B32B5-F5BB-4FD1-AB36-CB85AFDADF12}"/>
              </a:ext>
            </a:extLst>
          </p:cNvPr>
          <p:cNvSpPr/>
          <p:nvPr/>
        </p:nvSpPr>
        <p:spPr>
          <a:xfrm>
            <a:off x="8668900" y="4659783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068E0-28F8-4213-AEC5-2D4FA07D2D87}"/>
              </a:ext>
            </a:extLst>
          </p:cNvPr>
          <p:cNvSpPr txBox="1"/>
          <p:nvPr/>
        </p:nvSpPr>
        <p:spPr>
          <a:xfrm>
            <a:off x="7801622" y="3689958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067E6B-D332-413F-AA22-47F750F42FC2}"/>
              </a:ext>
            </a:extLst>
          </p:cNvPr>
          <p:cNvSpPr txBox="1"/>
          <p:nvPr/>
        </p:nvSpPr>
        <p:spPr>
          <a:xfrm>
            <a:off x="7801622" y="4542543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768C2A-B810-44CB-A4CE-E9910E12D09E}"/>
              </a:ext>
            </a:extLst>
          </p:cNvPr>
          <p:cNvSpPr txBox="1"/>
          <p:nvPr/>
        </p:nvSpPr>
        <p:spPr>
          <a:xfrm>
            <a:off x="7852855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4C7846-CCE6-4281-9F55-C058757936B1}"/>
              </a:ext>
            </a:extLst>
          </p:cNvPr>
          <p:cNvSpPr txBox="1"/>
          <p:nvPr/>
        </p:nvSpPr>
        <p:spPr>
          <a:xfrm>
            <a:off x="10570642" y="3706464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90915-1FAB-47CE-A449-AC6972C4A1DC}"/>
              </a:ext>
            </a:extLst>
          </p:cNvPr>
          <p:cNvSpPr txBox="1"/>
          <p:nvPr/>
        </p:nvSpPr>
        <p:spPr>
          <a:xfrm>
            <a:off x="10570641" y="4640321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5EC19F-7971-4B12-9318-3A099DB361D2}"/>
              </a:ext>
            </a:extLst>
          </p:cNvPr>
          <p:cNvSpPr txBox="1"/>
          <p:nvPr/>
        </p:nvSpPr>
        <p:spPr>
          <a:xfrm>
            <a:off x="10570641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E09057-7A0C-4D75-9556-420DC73DF3AD}"/>
              </a:ext>
            </a:extLst>
          </p:cNvPr>
          <p:cNvSpPr txBox="1"/>
          <p:nvPr/>
        </p:nvSpPr>
        <p:spPr>
          <a:xfrm>
            <a:off x="8115807" y="1414941"/>
            <a:ext cx="158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83CEDD-C8F0-4B1C-B48E-32AB9B47B48A}"/>
              </a:ext>
            </a:extLst>
          </p:cNvPr>
          <p:cNvSpPr txBox="1"/>
          <p:nvPr/>
        </p:nvSpPr>
        <p:spPr>
          <a:xfrm>
            <a:off x="9778454" y="2070538"/>
            <a:ext cx="2053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dimensions to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20 % of original to preserve computation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D6397-B9F3-4F36-B775-2D2A2A5405E8}"/>
              </a:ext>
            </a:extLst>
          </p:cNvPr>
          <p:cNvSpPr txBox="1"/>
          <p:nvPr/>
        </p:nvSpPr>
        <p:spPr>
          <a:xfrm>
            <a:off x="2093384" y="1434573"/>
            <a:ext cx="12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Data</a:t>
            </a:r>
          </a:p>
        </p:txBody>
      </p:sp>
    </p:spTree>
    <p:extLst>
      <p:ext uri="{BB962C8B-B14F-4D97-AF65-F5344CB8AC3E}">
        <p14:creationId xmlns:p14="http://schemas.microsoft.com/office/powerpoint/2010/main" val="88343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F14630-0018-4D2B-8B39-C44CD6929F9B}"/>
              </a:ext>
            </a:extLst>
          </p:cNvPr>
          <p:cNvSpPr txBox="1"/>
          <p:nvPr/>
        </p:nvSpPr>
        <p:spPr>
          <a:xfrm>
            <a:off x="670705" y="1254142"/>
            <a:ext cx="8399864" cy="791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 process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perform STFT on input using the following algorithm.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/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/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spectrogram,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time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shifted hamming window,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 signal,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complex exponential.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  <a:blipFill>
                <a:blip r:embed="rId3"/>
                <a:stretch>
                  <a:fillRect l="-849" t="-9160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E4F2E1D4-8F49-45B9-9519-A51B8AE06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12" y="3867117"/>
            <a:ext cx="3458679" cy="2447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076A636-F466-4977-BCE9-DFB8F45D110A}"/>
              </a:ext>
            </a:extLst>
          </p:cNvPr>
          <p:cNvSpPr txBox="1"/>
          <p:nvPr/>
        </p:nvSpPr>
        <p:spPr>
          <a:xfrm>
            <a:off x="1876025" y="6347009"/>
            <a:ext cx="934326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Conversion from 2D Time signal to  spectrogram using STFT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DB0C28-766A-47CB-B387-99AAC8F8A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56" y="3753000"/>
            <a:ext cx="3458678" cy="25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CNN model</a:t>
            </a:r>
          </a:p>
        </p:txBody>
      </p:sp>
      <p:pic>
        <p:nvPicPr>
          <p:cNvPr id="41" name="Picture 40" descr="A picture containing text, file folder, building material, outdoor object&#10;&#10;Description automatically generated">
            <a:extLst>
              <a:ext uri="{FF2B5EF4-FFF2-40B4-BE49-F238E27FC236}">
                <a16:creationId xmlns:a16="http://schemas.microsoft.com/office/drawing/2014/main" id="{329250CE-F785-40E9-9410-5AC670D6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29" y="2077073"/>
            <a:ext cx="8697881" cy="2451159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ED0B8BB6-3861-400A-B139-A9BC6DAA51FA}"/>
              </a:ext>
            </a:extLst>
          </p:cNvPr>
          <p:cNvSpPr/>
          <p:nvPr/>
        </p:nvSpPr>
        <p:spPr>
          <a:xfrm rot="16200000">
            <a:off x="1981414" y="4015550"/>
            <a:ext cx="282783" cy="1101560"/>
          </a:xfrm>
          <a:prstGeom prst="leftBrace">
            <a:avLst>
              <a:gd name="adj1" fmla="val 21653"/>
              <a:gd name="adj2" fmla="val 4939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picture containing text, stationary, file folder&#10;&#10;Description automatically generated">
            <a:extLst>
              <a:ext uri="{FF2B5EF4-FFF2-40B4-BE49-F238E27FC236}">
                <a16:creationId xmlns:a16="http://schemas.microsoft.com/office/drawing/2014/main" id="{416FBF54-F69C-4FC2-A9FD-B408DABD4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70249" r="15373"/>
          <a:stretch/>
        </p:blipFill>
        <p:spPr>
          <a:xfrm>
            <a:off x="7017495" y="4813525"/>
            <a:ext cx="4899171" cy="1722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BDB0B0-8DB0-43F5-A240-C6CFBE403AA8}"/>
              </a:ext>
            </a:extLst>
          </p:cNvPr>
          <p:cNvSpPr txBox="1"/>
          <p:nvPr/>
        </p:nvSpPr>
        <p:spPr>
          <a:xfrm>
            <a:off x="507030" y="4810661"/>
            <a:ext cx="636651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             	8 filters with 3×3×3 convolutions with stride 1 × 1 and padding 'same'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 Normalization  	Batch normalization with 8 channels</a:t>
            </a:r>
          </a:p>
          <a:p>
            <a:r>
              <a:rPr lang="en-US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Rectified Linear Unit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 Pooling             	2×2 max pooling with stride 2 × 2 and padding with 0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66E0A-B2B1-4AD5-BFE7-2E5EC1AE952B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 training and testing process, we train the CNN model with 80 % data and test it with another 20 % data.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EC0B5D-21E7-4816-B8A8-88EDAA10B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85762"/>
              </p:ext>
            </p:extLst>
          </p:nvPr>
        </p:nvGraphicFramePr>
        <p:xfrm>
          <a:off x="84145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D56A95F-279C-43A5-9A25-64477FD08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28478"/>
              </p:ext>
            </p:extLst>
          </p:nvPr>
        </p:nvGraphicFramePr>
        <p:xfrm>
          <a:off x="448887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3B8DBB2-BDFB-4279-97EB-6D95829A2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095423"/>
              </p:ext>
            </p:extLst>
          </p:nvPr>
        </p:nvGraphicFramePr>
        <p:xfrm>
          <a:off x="813629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C0BAC-E406-4272-A4E2-273A6A35CB1A}"/>
              </a:ext>
            </a:extLst>
          </p:cNvPr>
          <p:cNvSpPr txBox="1"/>
          <p:nvPr/>
        </p:nvSpPr>
        <p:spPr>
          <a:xfrm>
            <a:off x="1308683" y="5847127"/>
            <a:ext cx="979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: Numbers represent the amount of spectrogram images in each data set.</a:t>
            </a:r>
          </a:p>
        </p:txBody>
      </p:sp>
    </p:spTree>
    <p:extLst>
      <p:ext uri="{BB962C8B-B14F-4D97-AF65-F5344CB8AC3E}">
        <p14:creationId xmlns:p14="http://schemas.microsoft.com/office/powerpoint/2010/main" val="228776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9AD9D-91C7-4615-82F9-246FFEC2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35" y="3065501"/>
            <a:ext cx="7991756" cy="3470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labeled the input and then feed them to the CNN model. The process will then adjust weights accordingly. We trained the CNN model with 30 epochs.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5CE98-1442-4BE6-97C3-F2AEED2FB505}"/>
              </a:ext>
            </a:extLst>
          </p:cNvPr>
          <p:cNvSpPr txBox="1"/>
          <p:nvPr/>
        </p:nvSpPr>
        <p:spPr>
          <a:xfrm>
            <a:off x="4181050" y="6018622"/>
            <a:ext cx="421997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Training and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131801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650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24</cp:revision>
  <dcterms:created xsi:type="dcterms:W3CDTF">2021-10-07T09:00:10Z</dcterms:created>
  <dcterms:modified xsi:type="dcterms:W3CDTF">2021-10-17T07:59:21Z</dcterms:modified>
</cp:coreProperties>
</file>