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7" r:id="rId2"/>
    <p:sldId id="265" r:id="rId3"/>
    <p:sldId id="281" r:id="rId4"/>
    <p:sldId id="268" r:id="rId5"/>
    <p:sldId id="272" r:id="rId6"/>
    <p:sldId id="274" r:id="rId7"/>
    <p:sldId id="273" r:id="rId8"/>
    <p:sldId id="275" r:id="rId9"/>
    <p:sldId id="277" r:id="rId10"/>
    <p:sldId id="278" r:id="rId11"/>
    <p:sldId id="276" r:id="rId12"/>
    <p:sldId id="279" r:id="rId13"/>
    <p:sldId id="269" r:id="rId14"/>
    <p:sldId id="283" r:id="rId15"/>
    <p:sldId id="280" r:id="rId16"/>
    <p:sldId id="284" r:id="rId17"/>
    <p:sldId id="285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Object 1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97-4E05-8AEF-ABB52AF658F4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97-4E05-8AEF-ABB52AF658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Training</c:v>
                </c:pt>
                <c:pt idx="1">
                  <c:v>Testing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252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9E-44A6-94AF-B6E83657891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Object 2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2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EF-4630-BAC3-03C2D8F5F19B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EF-4630-BAC3-03C2D8F5F1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Training</c:v>
                </c:pt>
                <c:pt idx="1">
                  <c:v>Testing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EF-4630-BAC3-03C2D8F5F19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/>
    </a:solidFill>
    <a:ln w="9525" cap="flat" cmpd="sng" algn="ctr">
      <a:solidFill>
        <a:schemeClr val="accent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Object 3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6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DD-488A-A770-C6D7A426DE31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DD-488A-A770-C6D7A426DE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Training</c:v>
                </c:pt>
                <c:pt idx="1">
                  <c:v>Testing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DD-488A-A770-C6D7A426DE3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/>
    </a:solidFill>
    <a:ln w="9525" cap="flat" cmpd="sng" algn="ctr">
      <a:solidFill>
        <a:schemeClr val="accent6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0E63-545D-45BD-B356-D0D9B8F54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E6D7D-D214-488B-BC68-627D526EB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EB15-6400-48D9-B90D-3BBF31CA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A2ED-1BA7-408D-9954-BE4A10F5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19E8-1DB5-4CA8-9D5F-1A66B2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3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A824-ED28-423A-ACAB-C7C196A0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9D2CC-B8DE-4CB5-A082-3E7A320F6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DC099-8A84-467E-B474-74EEDB51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D03F-D4A0-4443-89A2-60EC4CBC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6507-30FE-4E1B-A76F-658AC116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7EF26-F52A-4DD6-8B4B-BCCA6A9C1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863C2-B7DC-4EB3-ACCC-A7B7BB6DA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FEEE-28C7-40DB-AC33-21022AD9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C89A6-FD1A-4220-A7B8-757FAF8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6CE0-24A0-417B-9782-F27A8B8A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10DD-966F-4804-9CD4-31A58412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CAE1-C321-4D2B-8FC4-38E31652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D2372-8325-4485-A1F9-654444B1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4230-2999-455E-AC4F-0FCDAF33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AC24-426B-4FB6-8986-046F8E4F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6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1E78-3E12-447E-A577-6E3B86B5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4F8C-CFC0-4C9A-98D5-EEFD60B0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5A0DC-8F0B-4AE2-B5F3-924D4151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FB50-4DB7-4C8D-8398-B0FCE26E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5977-3525-4E42-A125-3985ACC4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C130-9768-4E29-A1EC-18D52587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7A82-F7A9-4A12-B214-4C9169AE0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5B61-7349-4F27-8FE0-557A959FB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DE9B0-0872-451A-859B-2CE2DD87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1E2D3-9E06-4F2B-9543-6EF08ED4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A0056-BA12-4D6E-A4FA-8B225062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C81-3DAA-4B5E-BB6B-606264DA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3AB6E-90FC-4BC4-ABCE-688CFFEF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31652-2916-4013-833E-46DFB885E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99521-D84E-4DF9-840E-4E9AA3A7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61108-6F1B-47AE-A0EA-3D15D2578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80CBB-2368-4B60-A0C1-3A97B88D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29FEA-764F-42AA-B571-188C26A0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3AAED-0959-4791-93DC-153D8F99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E744-3497-4C4D-B23C-C732D67A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5D416-6042-43F6-BCC7-8EAB3D0B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A44D2-F48A-430F-813F-9BAB5EF9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FDBFF-929E-4AFA-BDB9-D4D59635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3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460B3-FA40-4BDC-B6F5-DB2B87D0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82104-2C0C-4AFA-AB64-A114FD4C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BEBA8-BF9B-4947-810B-3C6C8A4C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DC98-2E1F-4F5A-9D09-F7A77957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C022-A193-4E6F-92D0-FFD097A0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F3B98-C37B-4DD3-873D-0730F797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8DC56-0950-4FF1-9384-69D76BE2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29E5B-BCE0-4471-94C0-1F554723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E788-5257-437B-800F-44578967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B217-75CD-44EE-AB71-4E4FAEA4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4A9EF-7E8A-4A90-AF0C-920245737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14DD1-C41F-43DB-ABF0-567D38B5E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D5CE3-1CFD-4AA7-8998-6DC4E860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99BEA-01F4-44B7-BC03-3A294E4A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877F3-73DC-4552-9B07-96CE399B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66136-7D30-4CAD-B3F3-81D5AFF8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EA7E-A863-4C0A-B9BB-781CBECE8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79505-8A1E-4CE8-83C4-9C47BE93F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33CF-3CD6-4BF6-9652-92EE052783A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9CFC-EDAE-49F3-B5C4-6E1E3B635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1578-B9A4-4A33-8F51-C9834B2F5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A35E3FB-06CF-45B1-88CA-AFEA48EE13B1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Classification of time signals by CNN using STFT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439E7-CC61-4B55-835E-A9087C9E441E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	: Computational Intelligence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		: Prof. Dr. Andreas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	: T3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	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Paween Pongsomboon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Mahdieh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Pirmoradian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Khan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Rabiul</a:t>
            </a:r>
            <a:r>
              <a:rPr lang="th-TH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Islam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9C61272-236D-45FC-870E-7E9F9FE49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318" y="1782981"/>
            <a:ext cx="3416214" cy="162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9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BBEE6-2047-4EC7-B98C-882CD0102017}"/>
              </a:ext>
            </a:extLst>
          </p:cNvPr>
          <p:cNvSpPr txBox="1"/>
          <p:nvPr/>
        </p:nvSpPr>
        <p:spPr>
          <a:xfrm>
            <a:off x="1164659" y="2131899"/>
            <a:ext cx="10252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the Stochastic Gradient Descent with Momentum (SGDM) optimizer to adjusting weights in the CNN model by minimizing the loss 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790D2-FA7D-4B39-B3F7-87B42DB63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907" y="2935287"/>
            <a:ext cx="6292541" cy="333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1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8AB4B-6E51-4066-A48C-C2C74559A8F9}"/>
              </a:ext>
            </a:extLst>
          </p:cNvPr>
          <p:cNvSpPr txBox="1"/>
          <p:nvPr/>
        </p:nvSpPr>
        <p:spPr>
          <a:xfrm>
            <a:off x="643467" y="2220322"/>
            <a:ext cx="47495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evaluation measurements we used in this experiment, which derived from confusion matrix.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3211ACD-FAA3-43DF-B74C-B6409758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32" y="1206369"/>
            <a:ext cx="4828672" cy="482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9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2F211-5259-4386-A06F-1FBB719B826E}"/>
              </a:ext>
            </a:extLst>
          </p:cNvPr>
          <p:cNvSpPr txBox="1"/>
          <p:nvPr/>
        </p:nvSpPr>
        <p:spPr>
          <a:xfrm>
            <a:off x="670705" y="1254142"/>
            <a:ext cx="8399864" cy="791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the CNN model from Training and Testing to classify the unlearned data.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2379542-B834-45EA-A53F-21D3CA44A19E}"/>
              </a:ext>
            </a:extLst>
          </p:cNvPr>
          <p:cNvSpPr/>
          <p:nvPr/>
        </p:nvSpPr>
        <p:spPr>
          <a:xfrm>
            <a:off x="636230" y="2813739"/>
            <a:ext cx="822666" cy="3174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1F5CB6-C48A-49F0-81B4-1D3A5D6CB22D}"/>
              </a:ext>
            </a:extLst>
          </p:cNvPr>
          <p:cNvSpPr/>
          <p:nvPr/>
        </p:nvSpPr>
        <p:spPr>
          <a:xfrm>
            <a:off x="2972090" y="3573799"/>
            <a:ext cx="1952249" cy="5563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BF2492-6675-4438-9F9D-AECC9EF7E4D1}"/>
              </a:ext>
            </a:extLst>
          </p:cNvPr>
          <p:cNvSpPr/>
          <p:nvPr/>
        </p:nvSpPr>
        <p:spPr>
          <a:xfrm>
            <a:off x="622534" y="4470173"/>
            <a:ext cx="822666" cy="3174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C0C140-BC70-4E46-9AF5-887C675EF650}"/>
              </a:ext>
            </a:extLst>
          </p:cNvPr>
          <p:cNvSpPr/>
          <p:nvPr/>
        </p:nvSpPr>
        <p:spPr>
          <a:xfrm>
            <a:off x="636230" y="3296185"/>
            <a:ext cx="822666" cy="3174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8A60D8D-6391-4151-9D6E-3775A78EDF29}"/>
              </a:ext>
            </a:extLst>
          </p:cNvPr>
          <p:cNvSpPr/>
          <p:nvPr/>
        </p:nvSpPr>
        <p:spPr>
          <a:xfrm>
            <a:off x="6021329" y="3572151"/>
            <a:ext cx="1952249" cy="55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103621-F962-4E30-A0C8-9885E7FB5839}"/>
              </a:ext>
            </a:extLst>
          </p:cNvPr>
          <p:cNvSpPr/>
          <p:nvPr/>
        </p:nvSpPr>
        <p:spPr>
          <a:xfrm>
            <a:off x="9070569" y="3572151"/>
            <a:ext cx="2632073" cy="558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F18CD-1338-4B2C-834F-99B04EF2E3DE}"/>
              </a:ext>
            </a:extLst>
          </p:cNvPr>
          <p:cNvSpPr txBox="1"/>
          <p:nvPr/>
        </p:nvSpPr>
        <p:spPr>
          <a:xfrm>
            <a:off x="867359" y="3787354"/>
            <a:ext cx="677108" cy="466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3200" dirty="0"/>
              <a:t>…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F6AF632-7543-47DA-BD7B-D6320A870B9E}"/>
              </a:ext>
            </a:extLst>
          </p:cNvPr>
          <p:cNvSpPr/>
          <p:nvPr/>
        </p:nvSpPr>
        <p:spPr>
          <a:xfrm>
            <a:off x="1558238" y="2837941"/>
            <a:ext cx="360209" cy="2017580"/>
          </a:xfrm>
          <a:prstGeom prst="rightBrace">
            <a:avLst>
              <a:gd name="adj1" fmla="val 110805"/>
              <a:gd name="adj2" fmla="val 50000"/>
            </a:avLst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9A6707-4D55-4F40-9127-57DFDBFD56B4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4924339" y="3851151"/>
            <a:ext cx="1096990" cy="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BA1147-987A-4E8C-8939-1AA3C9A65563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7973578" y="3851151"/>
            <a:ext cx="10969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0FA08C2-DD7C-43F2-9FF2-4844EBCB59B9}"/>
              </a:ext>
            </a:extLst>
          </p:cNvPr>
          <p:cNvSpPr txBox="1"/>
          <p:nvPr/>
        </p:nvSpPr>
        <p:spPr>
          <a:xfrm>
            <a:off x="4811241" y="3225182"/>
            <a:ext cx="144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Spectrogram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58D57AF-472E-4F77-9693-B757D90077A0}"/>
              </a:ext>
            </a:extLst>
          </p:cNvPr>
          <p:cNvSpPr/>
          <p:nvPr/>
        </p:nvSpPr>
        <p:spPr>
          <a:xfrm rot="16200000">
            <a:off x="6794973" y="3487130"/>
            <a:ext cx="360209" cy="1758154"/>
          </a:xfrm>
          <a:prstGeom prst="rightBrac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0617E58-4328-4AB3-A1D8-4A72286CFFCD}"/>
              </a:ext>
            </a:extLst>
          </p:cNvPr>
          <p:cNvCxnSpPr>
            <a:cxnSpLocks/>
            <a:stCxn id="6" idx="1"/>
            <a:endCxn id="15" idx="1"/>
          </p:cNvCxnSpPr>
          <p:nvPr/>
        </p:nvCxnSpPr>
        <p:spPr>
          <a:xfrm>
            <a:off x="1918447" y="3846731"/>
            <a:ext cx="1053643" cy="5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80A7372D-B3FC-4132-8E78-A19C5259AA7F}"/>
              </a:ext>
            </a:extLst>
          </p:cNvPr>
          <p:cNvSpPr/>
          <p:nvPr/>
        </p:nvSpPr>
        <p:spPr>
          <a:xfrm rot="16200000">
            <a:off x="3730525" y="3481047"/>
            <a:ext cx="360209" cy="1758154"/>
          </a:xfrm>
          <a:prstGeom prst="rightBrac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530FE4-400B-4546-9416-20B53D6711CE}"/>
              </a:ext>
            </a:extLst>
          </p:cNvPr>
          <p:cNvSpPr txBox="1"/>
          <p:nvPr/>
        </p:nvSpPr>
        <p:spPr>
          <a:xfrm>
            <a:off x="1948177" y="3244334"/>
            <a:ext cx="105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E39C0C-B827-458B-881D-E9B09D8EB856}"/>
              </a:ext>
            </a:extLst>
          </p:cNvPr>
          <p:cNvSpPr txBox="1"/>
          <p:nvPr/>
        </p:nvSpPr>
        <p:spPr>
          <a:xfrm>
            <a:off x="2916243" y="4622456"/>
            <a:ext cx="1873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to 2D conversion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STFT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546269-029E-43D2-A35A-783981297618}"/>
              </a:ext>
            </a:extLst>
          </p:cNvPr>
          <p:cNvSpPr txBox="1"/>
          <p:nvPr/>
        </p:nvSpPr>
        <p:spPr>
          <a:xfrm>
            <a:off x="6021329" y="4599037"/>
            <a:ext cx="187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using trained model</a:t>
            </a:r>
          </a:p>
        </p:txBody>
      </p:sp>
    </p:spTree>
    <p:extLst>
      <p:ext uri="{BB962C8B-B14F-4D97-AF65-F5344CB8AC3E}">
        <p14:creationId xmlns:p14="http://schemas.microsoft.com/office/powerpoint/2010/main" val="327155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386AD6-4AFA-42FA-AAE8-E232F7B0FC0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37A-D160-4280-8C8A-C86CC66F42FE}"/>
              </a:ext>
            </a:extLst>
          </p:cNvPr>
          <p:cNvSpPr txBox="1"/>
          <p:nvPr/>
        </p:nvSpPr>
        <p:spPr>
          <a:xfrm>
            <a:off x="670705" y="1254141"/>
            <a:ext cx="4949919" cy="1229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parts in experiment results.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trained CNN model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BC7B6C-4033-42EA-AE54-42D60C903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50722"/>
              </p:ext>
            </p:extLst>
          </p:nvPr>
        </p:nvGraphicFramePr>
        <p:xfrm>
          <a:off x="3699686" y="3032581"/>
          <a:ext cx="4293300" cy="22715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3477120861"/>
                    </a:ext>
                  </a:extLst>
                </a:gridCol>
                <a:gridCol w="2146650">
                  <a:extLst>
                    <a:ext uri="{9D8B030D-6E8A-4147-A177-3AD203B41FA5}">
                      <a16:colId xmlns:a16="http://schemas.microsoft.com/office/drawing/2014/main" val="2758611918"/>
                    </a:ext>
                  </a:extLst>
                </a:gridCol>
              </a:tblGrid>
              <a:tr h="4543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43439"/>
                  </a:ext>
                </a:extLst>
              </a:tr>
              <a:tr h="4543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076970"/>
                  </a:ext>
                </a:extLst>
              </a:tr>
              <a:tr h="4543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6400"/>
                  </a:ext>
                </a:extLst>
              </a:tr>
              <a:tr h="4543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58140"/>
                  </a:ext>
                </a:extLst>
              </a:tr>
              <a:tr h="4543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765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35400A-323D-4F92-9943-562C527F6FB5}"/>
              </a:ext>
            </a:extLst>
          </p:cNvPr>
          <p:cNvSpPr txBox="1"/>
          <p:nvPr/>
        </p:nvSpPr>
        <p:spPr>
          <a:xfrm>
            <a:off x="3207702" y="2339256"/>
            <a:ext cx="5698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Measurement of trained CNN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F0065-8592-4BE0-AD40-A2CFFD5AC05A}"/>
              </a:ext>
            </a:extLst>
          </p:cNvPr>
          <p:cNvSpPr txBox="1"/>
          <p:nvPr/>
        </p:nvSpPr>
        <p:spPr>
          <a:xfrm>
            <a:off x="3207702" y="5392548"/>
            <a:ext cx="569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Remarks : we conducted the experiment 100 times and find the average value.</a:t>
            </a:r>
          </a:p>
        </p:txBody>
      </p:sp>
    </p:spTree>
    <p:extLst>
      <p:ext uri="{BB962C8B-B14F-4D97-AF65-F5344CB8AC3E}">
        <p14:creationId xmlns:p14="http://schemas.microsoft.com/office/powerpoint/2010/main" val="416730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386AD6-4AFA-42FA-AAE8-E232F7B0FC0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37A-D160-4280-8C8A-C86CC66F42FE}"/>
              </a:ext>
            </a:extLst>
          </p:cNvPr>
          <p:cNvSpPr txBox="1"/>
          <p:nvPr/>
        </p:nvSpPr>
        <p:spPr>
          <a:xfrm>
            <a:off x="670705" y="1254141"/>
            <a:ext cx="4949919" cy="1229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 startAt="2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3DFDE-8D08-4409-A4E5-1BDA2B0118CD}"/>
              </a:ext>
            </a:extLst>
          </p:cNvPr>
          <p:cNvSpPr txBox="1"/>
          <p:nvPr/>
        </p:nvSpPr>
        <p:spPr>
          <a:xfrm>
            <a:off x="1409662" y="1750492"/>
            <a:ext cx="702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trained CNN model from training and testing process to classify the untrained objects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46C9D3-6A4E-46AF-B449-CDE752EAD9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0" y="4076379"/>
            <a:ext cx="1268443" cy="900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290F3F6-3700-4840-9800-AEDE2E56D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t="16225" r="2415"/>
          <a:stretch/>
        </p:blipFill>
        <p:spPr>
          <a:xfrm>
            <a:off x="7986072" y="3379005"/>
            <a:ext cx="2818946" cy="22956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B9F0D80-AC85-4D64-B000-F3915BE8DA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74" y="3988006"/>
            <a:ext cx="1595564" cy="10776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F85754-7E61-4725-82F3-EF35A258AA34}"/>
              </a:ext>
            </a:extLst>
          </p:cNvPr>
          <p:cNvCxnSpPr>
            <a:stCxn id="16" idx="3"/>
          </p:cNvCxnSpPr>
          <p:nvPr/>
        </p:nvCxnSpPr>
        <p:spPr>
          <a:xfrm flipV="1">
            <a:off x="2043883" y="4526825"/>
            <a:ext cx="6322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27986A-9EF0-4F6A-8650-EB1D47A1011F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4053538" y="4526825"/>
            <a:ext cx="708587" cy="3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Continuous Improvement outline">
            <a:extLst>
              <a:ext uri="{FF2B5EF4-FFF2-40B4-BE49-F238E27FC236}">
                <a16:creationId xmlns:a16="http://schemas.microsoft.com/office/drawing/2014/main" id="{4A1DE2F9-464B-4319-A9BD-92D4AF90E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2125" y="3672221"/>
            <a:ext cx="1716997" cy="171699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8F581E-2F85-4969-BEFC-7BF94B3E8B2A}"/>
              </a:ext>
            </a:extLst>
          </p:cNvPr>
          <p:cNvCxnSpPr>
            <a:cxnSpLocks/>
            <a:stCxn id="27" idx="3"/>
            <a:endCxn id="3" idx="1"/>
          </p:cNvCxnSpPr>
          <p:nvPr/>
        </p:nvCxnSpPr>
        <p:spPr>
          <a:xfrm flipV="1">
            <a:off x="6479122" y="4526825"/>
            <a:ext cx="1506950" cy="3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CC297A-BD44-447F-BC13-E44AEFE32E35}"/>
              </a:ext>
            </a:extLst>
          </p:cNvPr>
          <p:cNvSpPr txBox="1"/>
          <p:nvPr/>
        </p:nvSpPr>
        <p:spPr>
          <a:xfrm>
            <a:off x="637655" y="2683317"/>
            <a:ext cx="140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object Signal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6629F2-28B7-4804-AA89-B8A065F7A6F0}"/>
              </a:ext>
            </a:extLst>
          </p:cNvPr>
          <p:cNvSpPr txBox="1"/>
          <p:nvPr/>
        </p:nvSpPr>
        <p:spPr>
          <a:xfrm>
            <a:off x="2483750" y="2684267"/>
            <a:ext cx="140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Spectrogram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5D81DF-2167-4E33-9D49-AC1FF498F25E}"/>
              </a:ext>
            </a:extLst>
          </p:cNvPr>
          <p:cNvSpPr txBox="1"/>
          <p:nvPr/>
        </p:nvSpPr>
        <p:spPr>
          <a:xfrm>
            <a:off x="4903650" y="2676832"/>
            <a:ext cx="1443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Process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D387E1-03AA-4C58-B184-8695C807A3E2}"/>
              </a:ext>
            </a:extLst>
          </p:cNvPr>
          <p:cNvSpPr txBox="1"/>
          <p:nvPr/>
        </p:nvSpPr>
        <p:spPr>
          <a:xfrm>
            <a:off x="8625825" y="2677782"/>
            <a:ext cx="1443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Result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6F40F6-8A3D-4AD9-89EC-858C97BBDC07}"/>
              </a:ext>
            </a:extLst>
          </p:cNvPr>
          <p:cNvCxnSpPr/>
          <p:nvPr/>
        </p:nvCxnSpPr>
        <p:spPr>
          <a:xfrm>
            <a:off x="2298583" y="2676832"/>
            <a:ext cx="0" cy="35058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B4961C-ED45-4BC9-9D3E-5DBCD865A929}"/>
              </a:ext>
            </a:extLst>
          </p:cNvPr>
          <p:cNvCxnSpPr/>
          <p:nvPr/>
        </p:nvCxnSpPr>
        <p:spPr>
          <a:xfrm>
            <a:off x="4419831" y="2676832"/>
            <a:ext cx="0" cy="35058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AE5DEE-858E-4246-9AA7-A87B007AF20F}"/>
              </a:ext>
            </a:extLst>
          </p:cNvPr>
          <p:cNvCxnSpPr/>
          <p:nvPr/>
        </p:nvCxnSpPr>
        <p:spPr>
          <a:xfrm>
            <a:off x="6917548" y="2683317"/>
            <a:ext cx="0" cy="35058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88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386AD6-4AFA-42FA-AAE8-E232F7B0FC0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37A-D160-4280-8C8A-C86CC66F42FE}"/>
              </a:ext>
            </a:extLst>
          </p:cNvPr>
          <p:cNvSpPr txBox="1"/>
          <p:nvPr/>
        </p:nvSpPr>
        <p:spPr>
          <a:xfrm>
            <a:off x="670705" y="1254141"/>
            <a:ext cx="4949919" cy="1229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 startAt="2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result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717B4285-A9EB-4E01-AE58-60BBFF026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80690"/>
            <a:ext cx="5426994" cy="326013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ADEFA5-DDBB-4C19-AC25-C3752DF04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73329"/>
              </p:ext>
            </p:extLst>
          </p:nvPr>
        </p:nvGraphicFramePr>
        <p:xfrm>
          <a:off x="6490133" y="1246305"/>
          <a:ext cx="4687808" cy="50685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3738">
                  <a:extLst>
                    <a:ext uri="{9D8B030D-6E8A-4147-A177-3AD203B41FA5}">
                      <a16:colId xmlns:a16="http://schemas.microsoft.com/office/drawing/2014/main" val="2826820058"/>
                    </a:ext>
                  </a:extLst>
                </a:gridCol>
                <a:gridCol w="1490166">
                  <a:extLst>
                    <a:ext uri="{9D8B030D-6E8A-4147-A177-3AD203B41FA5}">
                      <a16:colId xmlns:a16="http://schemas.microsoft.com/office/drawing/2014/main" val="2818317887"/>
                    </a:ext>
                  </a:extLst>
                </a:gridCol>
                <a:gridCol w="1171952">
                  <a:extLst>
                    <a:ext uri="{9D8B030D-6E8A-4147-A177-3AD203B41FA5}">
                      <a16:colId xmlns:a16="http://schemas.microsoft.com/office/drawing/2014/main" val="3945862744"/>
                    </a:ext>
                  </a:extLst>
                </a:gridCol>
                <a:gridCol w="1171952">
                  <a:extLst>
                    <a:ext uri="{9D8B030D-6E8A-4147-A177-3AD203B41FA5}">
                      <a16:colId xmlns:a16="http://schemas.microsoft.com/office/drawing/2014/main" val="683458874"/>
                    </a:ext>
                  </a:extLst>
                </a:gridCol>
              </a:tblGrid>
              <a:tr h="3690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Classified </a:t>
                      </a:r>
                    </a:p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Obj 1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Obj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Obj 3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85171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935708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3368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26611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94052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89768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T6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16352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T7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27486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27628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69582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33072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636180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472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3CC6AB7-FAE7-4A3A-9495-776CC4D01C9C}"/>
              </a:ext>
            </a:extLst>
          </p:cNvPr>
          <p:cNvSpPr txBox="1"/>
          <p:nvPr/>
        </p:nvSpPr>
        <p:spPr>
          <a:xfrm>
            <a:off x="6218057" y="607642"/>
            <a:ext cx="5698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Classification result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7D8F68-4A53-4931-8A87-93DF5C2786D1}"/>
              </a:ext>
            </a:extLst>
          </p:cNvPr>
          <p:cNvSpPr txBox="1"/>
          <p:nvPr/>
        </p:nvSpPr>
        <p:spPr>
          <a:xfrm>
            <a:off x="1014060" y="5173774"/>
            <a:ext cx="5698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3: Classification result in bar graph</a:t>
            </a:r>
          </a:p>
        </p:txBody>
      </p:sp>
    </p:spTree>
    <p:extLst>
      <p:ext uri="{BB962C8B-B14F-4D97-AF65-F5344CB8AC3E}">
        <p14:creationId xmlns:p14="http://schemas.microsoft.com/office/powerpoint/2010/main" val="140301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A9DCD3-F794-4C45-8A7D-CD57CBEEE291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DC600-DE92-44BD-8B7B-4B99AA199AD3}"/>
              </a:ext>
            </a:extLst>
          </p:cNvPr>
          <p:cNvSpPr txBox="1"/>
          <p:nvPr/>
        </p:nvSpPr>
        <p:spPr>
          <a:xfrm>
            <a:off x="795868" y="1692803"/>
            <a:ext cx="9891706" cy="1646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signals can be classified by CNN model with STFT.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CNN model yields good evaluation results.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can classify time signals from untrained objects.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889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A9DCD3-F794-4C45-8A7D-CD57CBEEE291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Encountered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6B57-E2CC-4BC1-A134-48FF8016058A}"/>
              </a:ext>
            </a:extLst>
          </p:cNvPr>
          <p:cNvSpPr txBox="1"/>
          <p:nvPr/>
        </p:nvSpPr>
        <p:spPr>
          <a:xfrm>
            <a:off x="795868" y="1356532"/>
            <a:ext cx="9891706" cy="1646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selection of data for training and testing process is random, and we conducted the experiment for 100 times. We found low evaluation score of CNN model in 1 out of 100 experiment result sets. We guess that some training data are too poor to </a:t>
            </a:r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train. So,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yields a very bad weighting in CNN model training, which then results as a low evaluation.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C83BD531-7971-414E-B960-EED99B015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74290"/>
              </p:ext>
            </p:extLst>
          </p:nvPr>
        </p:nvGraphicFramePr>
        <p:xfrm>
          <a:off x="2068513" y="3465513"/>
          <a:ext cx="8128000" cy="175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135276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615860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160375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251919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64636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 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42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5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6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79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E8EA52-6017-4092-9259-E6F75ECA3B14}"/>
              </a:ext>
            </a:extLst>
          </p:cNvPr>
          <p:cNvSpPr txBox="1"/>
          <p:nvPr/>
        </p:nvSpPr>
        <p:spPr>
          <a:xfrm>
            <a:off x="795868" y="2484115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4372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4E2D4B-82BE-4873-AD12-4E97DC606E38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Design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Encountered Problem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00068-9C3C-4471-8A5B-5BC0686130E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3100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615502C-3992-4F94-BED9-B60E1EDACF9C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81771-ABBA-473E-AC74-79D1048DFFF4}"/>
              </a:ext>
            </a:extLst>
          </p:cNvPr>
          <p:cNvSpPr txBox="1"/>
          <p:nvPr/>
        </p:nvSpPr>
        <p:spPr>
          <a:xfrm>
            <a:off x="884667" y="1457471"/>
            <a:ext cx="9691157" cy="896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goal is to classify 1D time signals with Convolutional Neural Network with the preprocessing method of Short-time Fourier Transform.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822BE1-A808-40B1-9775-E367B7D49B2B}"/>
              </a:ext>
            </a:extLst>
          </p:cNvPr>
          <p:cNvGrpSpPr/>
          <p:nvPr/>
        </p:nvGrpSpPr>
        <p:grpSpPr>
          <a:xfrm>
            <a:off x="884667" y="2454192"/>
            <a:ext cx="9281388" cy="3906612"/>
            <a:chOff x="884667" y="2570095"/>
            <a:chExt cx="9281388" cy="3906612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AEF2F009-F49E-46D6-A148-EC8FB539DC3E}"/>
                </a:ext>
              </a:extLst>
            </p:cNvPr>
            <p:cNvSpPr/>
            <p:nvPr/>
          </p:nvSpPr>
          <p:spPr>
            <a:xfrm>
              <a:off x="3293704" y="4099893"/>
              <a:ext cx="1014191" cy="679508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</a:t>
              </a:r>
            </a:p>
          </p:txBody>
        </p:sp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72359245-9292-4BC0-B3E1-CBB8A2C590B2}"/>
                </a:ext>
              </a:extLst>
            </p:cNvPr>
            <p:cNvSpPr/>
            <p:nvPr/>
          </p:nvSpPr>
          <p:spPr>
            <a:xfrm>
              <a:off x="884667" y="3990836"/>
              <a:ext cx="788565" cy="788565"/>
            </a:xfrm>
            <a:custGeom>
              <a:avLst/>
              <a:gdLst>
                <a:gd name="connsiteX0" fmla="*/ 0 w 788565"/>
                <a:gd name="connsiteY0" fmla="*/ 197141 h 788565"/>
                <a:gd name="connsiteX1" fmla="*/ 591424 w 788565"/>
                <a:gd name="connsiteY1" fmla="*/ 197141 h 788565"/>
                <a:gd name="connsiteX2" fmla="*/ 591424 w 788565"/>
                <a:gd name="connsiteY2" fmla="*/ 788565 h 788565"/>
                <a:gd name="connsiteX3" fmla="*/ 0 w 788565"/>
                <a:gd name="connsiteY3" fmla="*/ 788565 h 788565"/>
                <a:gd name="connsiteX4" fmla="*/ 0 w 788565"/>
                <a:gd name="connsiteY4" fmla="*/ 197141 h 788565"/>
                <a:gd name="connsiteX0" fmla="*/ 591424 w 788565"/>
                <a:gd name="connsiteY0" fmla="*/ 197141 h 788565"/>
                <a:gd name="connsiteX1" fmla="*/ 788565 w 788565"/>
                <a:gd name="connsiteY1" fmla="*/ 0 h 788565"/>
                <a:gd name="connsiteX2" fmla="*/ 788565 w 788565"/>
                <a:gd name="connsiteY2" fmla="*/ 591424 h 788565"/>
                <a:gd name="connsiteX3" fmla="*/ 591424 w 788565"/>
                <a:gd name="connsiteY3" fmla="*/ 788565 h 788565"/>
                <a:gd name="connsiteX4" fmla="*/ 591424 w 788565"/>
                <a:gd name="connsiteY4" fmla="*/ 197141 h 788565"/>
                <a:gd name="connsiteX0" fmla="*/ 0 w 788565"/>
                <a:gd name="connsiteY0" fmla="*/ 197141 h 788565"/>
                <a:gd name="connsiteX1" fmla="*/ 197141 w 788565"/>
                <a:gd name="connsiteY1" fmla="*/ 0 h 788565"/>
                <a:gd name="connsiteX2" fmla="*/ 788565 w 788565"/>
                <a:gd name="connsiteY2" fmla="*/ 0 h 788565"/>
                <a:gd name="connsiteX3" fmla="*/ 591424 w 788565"/>
                <a:gd name="connsiteY3" fmla="*/ 197141 h 788565"/>
                <a:gd name="connsiteX4" fmla="*/ 0 w 788565"/>
                <a:gd name="connsiteY4" fmla="*/ 197141 h 788565"/>
                <a:gd name="connsiteX0" fmla="*/ 0 w 788565"/>
                <a:gd name="connsiteY0" fmla="*/ 197141 h 788565"/>
                <a:gd name="connsiteX1" fmla="*/ 197141 w 788565"/>
                <a:gd name="connsiteY1" fmla="*/ 0 h 788565"/>
                <a:gd name="connsiteX2" fmla="*/ 788565 w 788565"/>
                <a:gd name="connsiteY2" fmla="*/ 0 h 788565"/>
                <a:gd name="connsiteX3" fmla="*/ 788565 w 788565"/>
                <a:gd name="connsiteY3" fmla="*/ 591424 h 788565"/>
                <a:gd name="connsiteX4" fmla="*/ 591424 w 788565"/>
                <a:gd name="connsiteY4" fmla="*/ 788565 h 788565"/>
                <a:gd name="connsiteX5" fmla="*/ 0 w 788565"/>
                <a:gd name="connsiteY5" fmla="*/ 788565 h 788565"/>
                <a:gd name="connsiteX6" fmla="*/ 0 w 788565"/>
                <a:gd name="connsiteY6" fmla="*/ 197141 h 788565"/>
                <a:gd name="connsiteX7" fmla="*/ 0 w 788565"/>
                <a:gd name="connsiteY7" fmla="*/ 197141 h 788565"/>
                <a:gd name="connsiteX8" fmla="*/ 591424 w 788565"/>
                <a:gd name="connsiteY8" fmla="*/ 197141 h 788565"/>
                <a:gd name="connsiteX9" fmla="*/ 788565 w 788565"/>
                <a:gd name="connsiteY9" fmla="*/ 0 h 788565"/>
                <a:gd name="connsiteX10" fmla="*/ 591424 w 788565"/>
                <a:gd name="connsiteY10" fmla="*/ 197141 h 788565"/>
                <a:gd name="connsiteX11" fmla="*/ 591424 w 788565"/>
                <a:gd name="connsiteY11" fmla="*/ 788565 h 7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8565" h="788565" stroke="0" extrusionOk="0">
                  <a:moveTo>
                    <a:pt x="0" y="197141"/>
                  </a:moveTo>
                  <a:cubicBezTo>
                    <a:pt x="226815" y="216986"/>
                    <a:pt x="306480" y="215568"/>
                    <a:pt x="591424" y="197141"/>
                  </a:cubicBezTo>
                  <a:cubicBezTo>
                    <a:pt x="583559" y="472600"/>
                    <a:pt x="570189" y="520885"/>
                    <a:pt x="591424" y="788565"/>
                  </a:cubicBezTo>
                  <a:cubicBezTo>
                    <a:pt x="368774" y="775036"/>
                    <a:pt x="217088" y="786234"/>
                    <a:pt x="0" y="788565"/>
                  </a:cubicBezTo>
                  <a:cubicBezTo>
                    <a:pt x="13106" y="523941"/>
                    <a:pt x="-1116" y="470920"/>
                    <a:pt x="0" y="197141"/>
                  </a:cubicBezTo>
                  <a:close/>
                </a:path>
                <a:path w="788565" h="788565" fill="darkenLess" stroke="0" extrusionOk="0">
                  <a:moveTo>
                    <a:pt x="591424" y="197141"/>
                  </a:moveTo>
                  <a:cubicBezTo>
                    <a:pt x="648805" y="131925"/>
                    <a:pt x="732596" y="50899"/>
                    <a:pt x="788565" y="0"/>
                  </a:cubicBezTo>
                  <a:cubicBezTo>
                    <a:pt x="763908" y="255280"/>
                    <a:pt x="801692" y="470129"/>
                    <a:pt x="788565" y="591424"/>
                  </a:cubicBezTo>
                  <a:cubicBezTo>
                    <a:pt x="737628" y="655875"/>
                    <a:pt x="660550" y="712581"/>
                    <a:pt x="591424" y="788565"/>
                  </a:cubicBezTo>
                  <a:cubicBezTo>
                    <a:pt x="611729" y="545725"/>
                    <a:pt x="605033" y="437722"/>
                    <a:pt x="591424" y="197141"/>
                  </a:cubicBezTo>
                  <a:close/>
                </a:path>
                <a:path w="788565" h="788565" fill="lightenLess" stroke="0" extrusionOk="0">
                  <a:moveTo>
                    <a:pt x="0" y="197141"/>
                  </a:moveTo>
                  <a:cubicBezTo>
                    <a:pt x="88004" y="99433"/>
                    <a:pt x="100585" y="77827"/>
                    <a:pt x="197141" y="0"/>
                  </a:cubicBezTo>
                  <a:cubicBezTo>
                    <a:pt x="328845" y="9412"/>
                    <a:pt x="644406" y="19785"/>
                    <a:pt x="788565" y="0"/>
                  </a:cubicBezTo>
                  <a:cubicBezTo>
                    <a:pt x="712060" y="69713"/>
                    <a:pt x="634080" y="143106"/>
                    <a:pt x="591424" y="197141"/>
                  </a:cubicBezTo>
                  <a:cubicBezTo>
                    <a:pt x="443474" y="183306"/>
                    <a:pt x="192086" y="212119"/>
                    <a:pt x="0" y="197141"/>
                  </a:cubicBezTo>
                  <a:close/>
                </a:path>
                <a:path w="788565" h="788565" fill="none" extrusionOk="0">
                  <a:moveTo>
                    <a:pt x="0" y="197141"/>
                  </a:moveTo>
                  <a:cubicBezTo>
                    <a:pt x="53667" y="123973"/>
                    <a:pt x="109928" y="83083"/>
                    <a:pt x="197141" y="0"/>
                  </a:cubicBezTo>
                  <a:cubicBezTo>
                    <a:pt x="331554" y="-6963"/>
                    <a:pt x="611281" y="-13876"/>
                    <a:pt x="788565" y="0"/>
                  </a:cubicBezTo>
                  <a:cubicBezTo>
                    <a:pt x="809405" y="294091"/>
                    <a:pt x="796002" y="414632"/>
                    <a:pt x="788565" y="591424"/>
                  </a:cubicBezTo>
                  <a:cubicBezTo>
                    <a:pt x="689892" y="688007"/>
                    <a:pt x="669859" y="693592"/>
                    <a:pt x="591424" y="788565"/>
                  </a:cubicBezTo>
                  <a:cubicBezTo>
                    <a:pt x="458102" y="769173"/>
                    <a:pt x="207504" y="814491"/>
                    <a:pt x="0" y="788565"/>
                  </a:cubicBezTo>
                  <a:cubicBezTo>
                    <a:pt x="-8784" y="517306"/>
                    <a:pt x="-26121" y="392645"/>
                    <a:pt x="0" y="197141"/>
                  </a:cubicBezTo>
                  <a:close/>
                  <a:moveTo>
                    <a:pt x="0" y="197141"/>
                  </a:moveTo>
                  <a:cubicBezTo>
                    <a:pt x="119377" y="196363"/>
                    <a:pt x="421367" y="214222"/>
                    <a:pt x="591424" y="197141"/>
                  </a:cubicBezTo>
                  <a:cubicBezTo>
                    <a:pt x="667424" y="103102"/>
                    <a:pt x="720234" y="63175"/>
                    <a:pt x="788565" y="0"/>
                  </a:cubicBezTo>
                  <a:moveTo>
                    <a:pt x="591424" y="197141"/>
                  </a:moveTo>
                  <a:cubicBezTo>
                    <a:pt x="574744" y="352084"/>
                    <a:pt x="569739" y="554812"/>
                    <a:pt x="591424" y="788565"/>
                  </a:cubicBezTo>
                </a:path>
                <a:path w="788565" h="788565" fill="none" stroke="0" extrusionOk="0">
                  <a:moveTo>
                    <a:pt x="0" y="197141"/>
                  </a:moveTo>
                  <a:cubicBezTo>
                    <a:pt x="43120" y="156501"/>
                    <a:pt x="104851" y="86309"/>
                    <a:pt x="197141" y="0"/>
                  </a:cubicBezTo>
                  <a:cubicBezTo>
                    <a:pt x="456900" y="-196"/>
                    <a:pt x="566125" y="-10399"/>
                    <a:pt x="788565" y="0"/>
                  </a:cubicBezTo>
                  <a:cubicBezTo>
                    <a:pt x="761063" y="139594"/>
                    <a:pt x="815287" y="378972"/>
                    <a:pt x="788565" y="591424"/>
                  </a:cubicBezTo>
                  <a:cubicBezTo>
                    <a:pt x="729382" y="670254"/>
                    <a:pt x="652317" y="737089"/>
                    <a:pt x="591424" y="788565"/>
                  </a:cubicBezTo>
                  <a:cubicBezTo>
                    <a:pt x="459908" y="799176"/>
                    <a:pt x="260925" y="786852"/>
                    <a:pt x="0" y="788565"/>
                  </a:cubicBezTo>
                  <a:cubicBezTo>
                    <a:pt x="-5307" y="660265"/>
                    <a:pt x="21767" y="328890"/>
                    <a:pt x="0" y="197141"/>
                  </a:cubicBezTo>
                  <a:close/>
                  <a:moveTo>
                    <a:pt x="0" y="197141"/>
                  </a:moveTo>
                  <a:cubicBezTo>
                    <a:pt x="185322" y="206004"/>
                    <a:pt x="399413" y="174333"/>
                    <a:pt x="591424" y="197141"/>
                  </a:cubicBezTo>
                  <a:cubicBezTo>
                    <a:pt x="633195" y="144926"/>
                    <a:pt x="738723" y="49381"/>
                    <a:pt x="788565" y="0"/>
                  </a:cubicBezTo>
                  <a:moveTo>
                    <a:pt x="591424" y="197141"/>
                  </a:moveTo>
                  <a:cubicBezTo>
                    <a:pt x="571221" y="332242"/>
                    <a:pt x="597919" y="615227"/>
                    <a:pt x="591424" y="788565"/>
                  </a:cubicBezTo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4033199381">
                    <a:prstGeom prst="cub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 1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44F68BA6-3105-4A77-BCC8-0325AB6362C3}"/>
                </a:ext>
              </a:extLst>
            </p:cNvPr>
            <p:cNvSpPr/>
            <p:nvPr/>
          </p:nvSpPr>
          <p:spPr>
            <a:xfrm>
              <a:off x="2899423" y="2570095"/>
              <a:ext cx="788565" cy="788565"/>
            </a:xfrm>
            <a:custGeom>
              <a:avLst/>
              <a:gdLst>
                <a:gd name="connsiteX0" fmla="*/ 0 w 788565"/>
                <a:gd name="connsiteY0" fmla="*/ 197141 h 788565"/>
                <a:gd name="connsiteX1" fmla="*/ 591424 w 788565"/>
                <a:gd name="connsiteY1" fmla="*/ 197141 h 788565"/>
                <a:gd name="connsiteX2" fmla="*/ 591424 w 788565"/>
                <a:gd name="connsiteY2" fmla="*/ 788565 h 788565"/>
                <a:gd name="connsiteX3" fmla="*/ 0 w 788565"/>
                <a:gd name="connsiteY3" fmla="*/ 788565 h 788565"/>
                <a:gd name="connsiteX4" fmla="*/ 0 w 788565"/>
                <a:gd name="connsiteY4" fmla="*/ 197141 h 788565"/>
                <a:gd name="connsiteX0" fmla="*/ 591424 w 788565"/>
                <a:gd name="connsiteY0" fmla="*/ 197141 h 788565"/>
                <a:gd name="connsiteX1" fmla="*/ 788565 w 788565"/>
                <a:gd name="connsiteY1" fmla="*/ 0 h 788565"/>
                <a:gd name="connsiteX2" fmla="*/ 788565 w 788565"/>
                <a:gd name="connsiteY2" fmla="*/ 591424 h 788565"/>
                <a:gd name="connsiteX3" fmla="*/ 591424 w 788565"/>
                <a:gd name="connsiteY3" fmla="*/ 788565 h 788565"/>
                <a:gd name="connsiteX4" fmla="*/ 591424 w 788565"/>
                <a:gd name="connsiteY4" fmla="*/ 197141 h 788565"/>
                <a:gd name="connsiteX0" fmla="*/ 0 w 788565"/>
                <a:gd name="connsiteY0" fmla="*/ 197141 h 788565"/>
                <a:gd name="connsiteX1" fmla="*/ 197141 w 788565"/>
                <a:gd name="connsiteY1" fmla="*/ 0 h 788565"/>
                <a:gd name="connsiteX2" fmla="*/ 788565 w 788565"/>
                <a:gd name="connsiteY2" fmla="*/ 0 h 788565"/>
                <a:gd name="connsiteX3" fmla="*/ 591424 w 788565"/>
                <a:gd name="connsiteY3" fmla="*/ 197141 h 788565"/>
                <a:gd name="connsiteX4" fmla="*/ 0 w 788565"/>
                <a:gd name="connsiteY4" fmla="*/ 197141 h 788565"/>
                <a:gd name="connsiteX0" fmla="*/ 0 w 788565"/>
                <a:gd name="connsiteY0" fmla="*/ 197141 h 788565"/>
                <a:gd name="connsiteX1" fmla="*/ 197141 w 788565"/>
                <a:gd name="connsiteY1" fmla="*/ 0 h 788565"/>
                <a:gd name="connsiteX2" fmla="*/ 788565 w 788565"/>
                <a:gd name="connsiteY2" fmla="*/ 0 h 788565"/>
                <a:gd name="connsiteX3" fmla="*/ 788565 w 788565"/>
                <a:gd name="connsiteY3" fmla="*/ 591424 h 788565"/>
                <a:gd name="connsiteX4" fmla="*/ 591424 w 788565"/>
                <a:gd name="connsiteY4" fmla="*/ 788565 h 788565"/>
                <a:gd name="connsiteX5" fmla="*/ 0 w 788565"/>
                <a:gd name="connsiteY5" fmla="*/ 788565 h 788565"/>
                <a:gd name="connsiteX6" fmla="*/ 0 w 788565"/>
                <a:gd name="connsiteY6" fmla="*/ 197141 h 788565"/>
                <a:gd name="connsiteX7" fmla="*/ 0 w 788565"/>
                <a:gd name="connsiteY7" fmla="*/ 197141 h 788565"/>
                <a:gd name="connsiteX8" fmla="*/ 591424 w 788565"/>
                <a:gd name="connsiteY8" fmla="*/ 197141 h 788565"/>
                <a:gd name="connsiteX9" fmla="*/ 788565 w 788565"/>
                <a:gd name="connsiteY9" fmla="*/ 0 h 788565"/>
                <a:gd name="connsiteX10" fmla="*/ 591424 w 788565"/>
                <a:gd name="connsiteY10" fmla="*/ 197141 h 788565"/>
                <a:gd name="connsiteX11" fmla="*/ 591424 w 788565"/>
                <a:gd name="connsiteY11" fmla="*/ 788565 h 7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8565" h="788565" stroke="0" extrusionOk="0">
                  <a:moveTo>
                    <a:pt x="0" y="197141"/>
                  </a:moveTo>
                  <a:cubicBezTo>
                    <a:pt x="262467" y="159049"/>
                    <a:pt x="309178" y="191396"/>
                    <a:pt x="591424" y="197141"/>
                  </a:cubicBezTo>
                  <a:cubicBezTo>
                    <a:pt x="618799" y="260850"/>
                    <a:pt x="629969" y="637028"/>
                    <a:pt x="591424" y="788565"/>
                  </a:cubicBezTo>
                  <a:cubicBezTo>
                    <a:pt x="325317" y="771695"/>
                    <a:pt x="258539" y="740091"/>
                    <a:pt x="0" y="788565"/>
                  </a:cubicBezTo>
                  <a:cubicBezTo>
                    <a:pt x="-32529" y="647084"/>
                    <a:pt x="-22228" y="337260"/>
                    <a:pt x="0" y="197141"/>
                  </a:cubicBezTo>
                  <a:close/>
                </a:path>
                <a:path w="788565" h="788565" fill="darkenLess" stroke="0" extrusionOk="0">
                  <a:moveTo>
                    <a:pt x="591424" y="197141"/>
                  </a:moveTo>
                  <a:cubicBezTo>
                    <a:pt x="640063" y="134323"/>
                    <a:pt x="736466" y="40768"/>
                    <a:pt x="788565" y="0"/>
                  </a:cubicBezTo>
                  <a:cubicBezTo>
                    <a:pt x="803183" y="163843"/>
                    <a:pt x="814290" y="516692"/>
                    <a:pt x="788565" y="591424"/>
                  </a:cubicBezTo>
                  <a:cubicBezTo>
                    <a:pt x="763996" y="626130"/>
                    <a:pt x="669905" y="689422"/>
                    <a:pt x="591424" y="788565"/>
                  </a:cubicBezTo>
                  <a:cubicBezTo>
                    <a:pt x="644001" y="552092"/>
                    <a:pt x="567547" y="372388"/>
                    <a:pt x="591424" y="197141"/>
                  </a:cubicBezTo>
                  <a:close/>
                </a:path>
                <a:path w="788565" h="788565" fill="lightenLess" stroke="0" extrusionOk="0">
                  <a:moveTo>
                    <a:pt x="0" y="197141"/>
                  </a:moveTo>
                  <a:cubicBezTo>
                    <a:pt x="57227" y="122246"/>
                    <a:pt x="154491" y="71790"/>
                    <a:pt x="197141" y="0"/>
                  </a:cubicBezTo>
                  <a:cubicBezTo>
                    <a:pt x="423137" y="-34074"/>
                    <a:pt x="639294" y="-49791"/>
                    <a:pt x="788565" y="0"/>
                  </a:cubicBezTo>
                  <a:cubicBezTo>
                    <a:pt x="768054" y="40252"/>
                    <a:pt x="658898" y="112993"/>
                    <a:pt x="591424" y="197141"/>
                  </a:cubicBezTo>
                  <a:cubicBezTo>
                    <a:pt x="516754" y="231466"/>
                    <a:pt x="281432" y="206149"/>
                    <a:pt x="0" y="197141"/>
                  </a:cubicBezTo>
                  <a:close/>
                </a:path>
                <a:path w="788565" h="788565" fill="none" extrusionOk="0">
                  <a:moveTo>
                    <a:pt x="0" y="197141"/>
                  </a:moveTo>
                  <a:cubicBezTo>
                    <a:pt x="78424" y="117233"/>
                    <a:pt x="119361" y="97113"/>
                    <a:pt x="197141" y="0"/>
                  </a:cubicBezTo>
                  <a:cubicBezTo>
                    <a:pt x="470053" y="-49472"/>
                    <a:pt x="577005" y="20004"/>
                    <a:pt x="788565" y="0"/>
                  </a:cubicBezTo>
                  <a:cubicBezTo>
                    <a:pt x="818892" y="255245"/>
                    <a:pt x="793277" y="367556"/>
                    <a:pt x="788565" y="591424"/>
                  </a:cubicBezTo>
                  <a:cubicBezTo>
                    <a:pt x="739941" y="622321"/>
                    <a:pt x="618761" y="760677"/>
                    <a:pt x="591424" y="788565"/>
                  </a:cubicBezTo>
                  <a:cubicBezTo>
                    <a:pt x="328759" y="775870"/>
                    <a:pt x="157656" y="840119"/>
                    <a:pt x="0" y="788565"/>
                  </a:cubicBezTo>
                  <a:cubicBezTo>
                    <a:pt x="28228" y="642929"/>
                    <a:pt x="21466" y="377744"/>
                    <a:pt x="0" y="197141"/>
                  </a:cubicBezTo>
                  <a:close/>
                  <a:moveTo>
                    <a:pt x="0" y="197141"/>
                  </a:moveTo>
                  <a:cubicBezTo>
                    <a:pt x="225406" y="185996"/>
                    <a:pt x="407364" y="234743"/>
                    <a:pt x="591424" y="197141"/>
                  </a:cubicBezTo>
                  <a:cubicBezTo>
                    <a:pt x="653250" y="163225"/>
                    <a:pt x="769487" y="41879"/>
                    <a:pt x="788565" y="0"/>
                  </a:cubicBezTo>
                  <a:moveTo>
                    <a:pt x="591424" y="197141"/>
                  </a:moveTo>
                  <a:cubicBezTo>
                    <a:pt x="539530" y="348000"/>
                    <a:pt x="586557" y="548943"/>
                    <a:pt x="591424" y="788565"/>
                  </a:cubicBezTo>
                </a:path>
                <a:path w="788565" h="788565" fill="none" stroke="0" extrusionOk="0">
                  <a:moveTo>
                    <a:pt x="0" y="197141"/>
                  </a:moveTo>
                  <a:cubicBezTo>
                    <a:pt x="68544" y="162697"/>
                    <a:pt x="104579" y="68769"/>
                    <a:pt x="197141" y="0"/>
                  </a:cubicBezTo>
                  <a:cubicBezTo>
                    <a:pt x="352740" y="11860"/>
                    <a:pt x="700076" y="50987"/>
                    <a:pt x="788565" y="0"/>
                  </a:cubicBezTo>
                  <a:cubicBezTo>
                    <a:pt x="750831" y="291896"/>
                    <a:pt x="832940" y="433826"/>
                    <a:pt x="788565" y="591424"/>
                  </a:cubicBezTo>
                  <a:cubicBezTo>
                    <a:pt x="733532" y="612981"/>
                    <a:pt x="666524" y="742125"/>
                    <a:pt x="591424" y="788565"/>
                  </a:cubicBezTo>
                  <a:cubicBezTo>
                    <a:pt x="452645" y="751160"/>
                    <a:pt x="278992" y="751408"/>
                    <a:pt x="0" y="788565"/>
                  </a:cubicBezTo>
                  <a:cubicBezTo>
                    <a:pt x="-34240" y="642693"/>
                    <a:pt x="31078" y="353538"/>
                    <a:pt x="0" y="197141"/>
                  </a:cubicBezTo>
                  <a:close/>
                  <a:moveTo>
                    <a:pt x="0" y="197141"/>
                  </a:moveTo>
                  <a:cubicBezTo>
                    <a:pt x="237479" y="235793"/>
                    <a:pt x="422396" y="153296"/>
                    <a:pt x="591424" y="197141"/>
                  </a:cubicBezTo>
                  <a:cubicBezTo>
                    <a:pt x="619453" y="167411"/>
                    <a:pt x="750306" y="18621"/>
                    <a:pt x="788565" y="0"/>
                  </a:cubicBezTo>
                  <a:moveTo>
                    <a:pt x="591424" y="197141"/>
                  </a:moveTo>
                  <a:cubicBezTo>
                    <a:pt x="626820" y="461929"/>
                    <a:pt x="556197" y="543907"/>
                    <a:pt x="591424" y="788565"/>
                  </a:cubicBezTo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797888443">
                    <a:prstGeom prst="cub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 2</a:t>
              </a:r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CFC2148A-49DD-4E7E-B291-C9A802DC41F0}"/>
                </a:ext>
              </a:extLst>
            </p:cNvPr>
            <p:cNvSpPr/>
            <p:nvPr/>
          </p:nvSpPr>
          <p:spPr>
            <a:xfrm>
              <a:off x="2899422" y="5688142"/>
              <a:ext cx="788565" cy="788565"/>
            </a:xfrm>
            <a:custGeom>
              <a:avLst/>
              <a:gdLst>
                <a:gd name="connsiteX0" fmla="*/ 0 w 788565"/>
                <a:gd name="connsiteY0" fmla="*/ 197141 h 788565"/>
                <a:gd name="connsiteX1" fmla="*/ 591424 w 788565"/>
                <a:gd name="connsiteY1" fmla="*/ 197141 h 788565"/>
                <a:gd name="connsiteX2" fmla="*/ 591424 w 788565"/>
                <a:gd name="connsiteY2" fmla="*/ 788565 h 788565"/>
                <a:gd name="connsiteX3" fmla="*/ 0 w 788565"/>
                <a:gd name="connsiteY3" fmla="*/ 788565 h 788565"/>
                <a:gd name="connsiteX4" fmla="*/ 0 w 788565"/>
                <a:gd name="connsiteY4" fmla="*/ 197141 h 788565"/>
                <a:gd name="connsiteX0" fmla="*/ 591424 w 788565"/>
                <a:gd name="connsiteY0" fmla="*/ 197141 h 788565"/>
                <a:gd name="connsiteX1" fmla="*/ 788565 w 788565"/>
                <a:gd name="connsiteY1" fmla="*/ 0 h 788565"/>
                <a:gd name="connsiteX2" fmla="*/ 788565 w 788565"/>
                <a:gd name="connsiteY2" fmla="*/ 591424 h 788565"/>
                <a:gd name="connsiteX3" fmla="*/ 591424 w 788565"/>
                <a:gd name="connsiteY3" fmla="*/ 788565 h 788565"/>
                <a:gd name="connsiteX4" fmla="*/ 591424 w 788565"/>
                <a:gd name="connsiteY4" fmla="*/ 197141 h 788565"/>
                <a:gd name="connsiteX0" fmla="*/ 0 w 788565"/>
                <a:gd name="connsiteY0" fmla="*/ 197141 h 788565"/>
                <a:gd name="connsiteX1" fmla="*/ 197141 w 788565"/>
                <a:gd name="connsiteY1" fmla="*/ 0 h 788565"/>
                <a:gd name="connsiteX2" fmla="*/ 788565 w 788565"/>
                <a:gd name="connsiteY2" fmla="*/ 0 h 788565"/>
                <a:gd name="connsiteX3" fmla="*/ 591424 w 788565"/>
                <a:gd name="connsiteY3" fmla="*/ 197141 h 788565"/>
                <a:gd name="connsiteX4" fmla="*/ 0 w 788565"/>
                <a:gd name="connsiteY4" fmla="*/ 197141 h 788565"/>
                <a:gd name="connsiteX0" fmla="*/ 0 w 788565"/>
                <a:gd name="connsiteY0" fmla="*/ 197141 h 788565"/>
                <a:gd name="connsiteX1" fmla="*/ 197141 w 788565"/>
                <a:gd name="connsiteY1" fmla="*/ 0 h 788565"/>
                <a:gd name="connsiteX2" fmla="*/ 788565 w 788565"/>
                <a:gd name="connsiteY2" fmla="*/ 0 h 788565"/>
                <a:gd name="connsiteX3" fmla="*/ 788565 w 788565"/>
                <a:gd name="connsiteY3" fmla="*/ 591424 h 788565"/>
                <a:gd name="connsiteX4" fmla="*/ 591424 w 788565"/>
                <a:gd name="connsiteY4" fmla="*/ 788565 h 788565"/>
                <a:gd name="connsiteX5" fmla="*/ 0 w 788565"/>
                <a:gd name="connsiteY5" fmla="*/ 788565 h 788565"/>
                <a:gd name="connsiteX6" fmla="*/ 0 w 788565"/>
                <a:gd name="connsiteY6" fmla="*/ 197141 h 788565"/>
                <a:gd name="connsiteX7" fmla="*/ 0 w 788565"/>
                <a:gd name="connsiteY7" fmla="*/ 197141 h 788565"/>
                <a:gd name="connsiteX8" fmla="*/ 591424 w 788565"/>
                <a:gd name="connsiteY8" fmla="*/ 197141 h 788565"/>
                <a:gd name="connsiteX9" fmla="*/ 788565 w 788565"/>
                <a:gd name="connsiteY9" fmla="*/ 0 h 788565"/>
                <a:gd name="connsiteX10" fmla="*/ 591424 w 788565"/>
                <a:gd name="connsiteY10" fmla="*/ 197141 h 788565"/>
                <a:gd name="connsiteX11" fmla="*/ 591424 w 788565"/>
                <a:gd name="connsiteY11" fmla="*/ 788565 h 7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8565" h="788565" stroke="0" extrusionOk="0">
                  <a:moveTo>
                    <a:pt x="0" y="197141"/>
                  </a:moveTo>
                  <a:cubicBezTo>
                    <a:pt x="122909" y="169079"/>
                    <a:pt x="333726" y="197824"/>
                    <a:pt x="591424" y="197141"/>
                  </a:cubicBezTo>
                  <a:cubicBezTo>
                    <a:pt x="585624" y="452154"/>
                    <a:pt x="609206" y="566301"/>
                    <a:pt x="591424" y="788565"/>
                  </a:cubicBezTo>
                  <a:cubicBezTo>
                    <a:pt x="299362" y="804249"/>
                    <a:pt x="217628" y="808200"/>
                    <a:pt x="0" y="788565"/>
                  </a:cubicBezTo>
                  <a:cubicBezTo>
                    <a:pt x="-25325" y="620853"/>
                    <a:pt x="21636" y="357725"/>
                    <a:pt x="0" y="197141"/>
                  </a:cubicBezTo>
                  <a:close/>
                </a:path>
                <a:path w="788565" h="788565" fill="darkenLess" stroke="0" extrusionOk="0">
                  <a:moveTo>
                    <a:pt x="591424" y="197141"/>
                  </a:moveTo>
                  <a:cubicBezTo>
                    <a:pt x="642228" y="141874"/>
                    <a:pt x="726367" y="46927"/>
                    <a:pt x="788565" y="0"/>
                  </a:cubicBezTo>
                  <a:cubicBezTo>
                    <a:pt x="773532" y="229590"/>
                    <a:pt x="759018" y="408858"/>
                    <a:pt x="788565" y="591424"/>
                  </a:cubicBezTo>
                  <a:cubicBezTo>
                    <a:pt x="696745" y="694533"/>
                    <a:pt x="678801" y="707831"/>
                    <a:pt x="591424" y="788565"/>
                  </a:cubicBezTo>
                  <a:cubicBezTo>
                    <a:pt x="571606" y="562799"/>
                    <a:pt x="589693" y="483416"/>
                    <a:pt x="591424" y="197141"/>
                  </a:cubicBezTo>
                  <a:close/>
                </a:path>
                <a:path w="788565" h="788565" fill="lightenLess" stroke="0" extrusionOk="0">
                  <a:moveTo>
                    <a:pt x="0" y="197141"/>
                  </a:moveTo>
                  <a:cubicBezTo>
                    <a:pt x="53081" y="141064"/>
                    <a:pt x="111205" y="72434"/>
                    <a:pt x="197141" y="0"/>
                  </a:cubicBezTo>
                  <a:cubicBezTo>
                    <a:pt x="365007" y="3088"/>
                    <a:pt x="660920" y="11835"/>
                    <a:pt x="788565" y="0"/>
                  </a:cubicBezTo>
                  <a:cubicBezTo>
                    <a:pt x="718306" y="80801"/>
                    <a:pt x="689021" y="105392"/>
                    <a:pt x="591424" y="197141"/>
                  </a:cubicBezTo>
                  <a:cubicBezTo>
                    <a:pt x="467840" y="225849"/>
                    <a:pt x="255187" y="221471"/>
                    <a:pt x="0" y="197141"/>
                  </a:cubicBezTo>
                  <a:close/>
                </a:path>
                <a:path w="788565" h="788565" fill="none" extrusionOk="0">
                  <a:moveTo>
                    <a:pt x="0" y="197141"/>
                  </a:moveTo>
                  <a:cubicBezTo>
                    <a:pt x="41994" y="153315"/>
                    <a:pt x="150032" y="38537"/>
                    <a:pt x="197141" y="0"/>
                  </a:cubicBezTo>
                  <a:cubicBezTo>
                    <a:pt x="471909" y="-19810"/>
                    <a:pt x="662501" y="-17086"/>
                    <a:pt x="788565" y="0"/>
                  </a:cubicBezTo>
                  <a:cubicBezTo>
                    <a:pt x="816919" y="223803"/>
                    <a:pt x="790898" y="354830"/>
                    <a:pt x="788565" y="591424"/>
                  </a:cubicBezTo>
                  <a:cubicBezTo>
                    <a:pt x="721561" y="644148"/>
                    <a:pt x="669412" y="710182"/>
                    <a:pt x="591424" y="788565"/>
                  </a:cubicBezTo>
                  <a:cubicBezTo>
                    <a:pt x="335820" y="809109"/>
                    <a:pt x="230638" y="783764"/>
                    <a:pt x="0" y="788565"/>
                  </a:cubicBezTo>
                  <a:cubicBezTo>
                    <a:pt x="25639" y="540801"/>
                    <a:pt x="7607" y="360131"/>
                    <a:pt x="0" y="197141"/>
                  </a:cubicBezTo>
                  <a:close/>
                  <a:moveTo>
                    <a:pt x="0" y="197141"/>
                  </a:moveTo>
                  <a:cubicBezTo>
                    <a:pt x="233170" y="174864"/>
                    <a:pt x="437562" y="171190"/>
                    <a:pt x="591424" y="197141"/>
                  </a:cubicBezTo>
                  <a:cubicBezTo>
                    <a:pt x="653242" y="130933"/>
                    <a:pt x="716410" y="80337"/>
                    <a:pt x="788565" y="0"/>
                  </a:cubicBezTo>
                  <a:moveTo>
                    <a:pt x="591424" y="197141"/>
                  </a:moveTo>
                  <a:cubicBezTo>
                    <a:pt x="583919" y="421164"/>
                    <a:pt x="588181" y="520304"/>
                    <a:pt x="591424" y="788565"/>
                  </a:cubicBezTo>
                </a:path>
                <a:path w="788565" h="788565" fill="none" stroke="0" extrusionOk="0">
                  <a:moveTo>
                    <a:pt x="0" y="197141"/>
                  </a:moveTo>
                  <a:cubicBezTo>
                    <a:pt x="81193" y="115282"/>
                    <a:pt x="120726" y="61931"/>
                    <a:pt x="197141" y="0"/>
                  </a:cubicBezTo>
                  <a:cubicBezTo>
                    <a:pt x="460145" y="2315"/>
                    <a:pt x="544790" y="25761"/>
                    <a:pt x="788565" y="0"/>
                  </a:cubicBezTo>
                  <a:cubicBezTo>
                    <a:pt x="778085" y="151786"/>
                    <a:pt x="816844" y="414623"/>
                    <a:pt x="788565" y="591424"/>
                  </a:cubicBezTo>
                  <a:cubicBezTo>
                    <a:pt x="742813" y="629388"/>
                    <a:pt x="691645" y="703400"/>
                    <a:pt x="591424" y="788565"/>
                  </a:cubicBezTo>
                  <a:cubicBezTo>
                    <a:pt x="297540" y="809290"/>
                    <a:pt x="182681" y="801065"/>
                    <a:pt x="0" y="788565"/>
                  </a:cubicBezTo>
                  <a:cubicBezTo>
                    <a:pt x="-1787" y="659137"/>
                    <a:pt x="3631" y="389378"/>
                    <a:pt x="0" y="197141"/>
                  </a:cubicBezTo>
                  <a:close/>
                  <a:moveTo>
                    <a:pt x="0" y="197141"/>
                  </a:moveTo>
                  <a:cubicBezTo>
                    <a:pt x="203573" y="205273"/>
                    <a:pt x="355837" y="203167"/>
                    <a:pt x="591424" y="197141"/>
                  </a:cubicBezTo>
                  <a:cubicBezTo>
                    <a:pt x="676938" y="117303"/>
                    <a:pt x="744752" y="37119"/>
                    <a:pt x="788565" y="0"/>
                  </a:cubicBezTo>
                  <a:moveTo>
                    <a:pt x="591424" y="197141"/>
                  </a:moveTo>
                  <a:cubicBezTo>
                    <a:pt x="602369" y="372667"/>
                    <a:pt x="579209" y="563471"/>
                    <a:pt x="591424" y="788565"/>
                  </a:cubicBezTo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957746370">
                    <a:prstGeom prst="cub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 3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6518F1-A041-473D-93AA-1919DEC590F4}"/>
                </a:ext>
              </a:extLst>
            </p:cNvPr>
            <p:cNvSpPr/>
            <p:nvPr/>
          </p:nvSpPr>
          <p:spPr>
            <a:xfrm>
              <a:off x="1816543" y="4271731"/>
              <a:ext cx="1333850" cy="167780"/>
            </a:xfrm>
            <a:custGeom>
              <a:avLst/>
              <a:gdLst>
                <a:gd name="connsiteX0" fmla="*/ 0 w 1333850"/>
                <a:gd name="connsiteY0" fmla="*/ 134224 h 167780"/>
                <a:gd name="connsiteX1" fmla="*/ 50334 w 1333850"/>
                <a:gd name="connsiteY1" fmla="*/ 67112 h 167780"/>
                <a:gd name="connsiteX2" fmla="*/ 109057 w 1333850"/>
                <a:gd name="connsiteY2" fmla="*/ 8389 h 167780"/>
                <a:gd name="connsiteX3" fmla="*/ 184558 w 1333850"/>
                <a:gd name="connsiteY3" fmla="*/ 25167 h 167780"/>
                <a:gd name="connsiteX4" fmla="*/ 209725 w 1333850"/>
                <a:gd name="connsiteY4" fmla="*/ 75501 h 167780"/>
                <a:gd name="connsiteX5" fmla="*/ 251670 w 1333850"/>
                <a:gd name="connsiteY5" fmla="*/ 134224 h 167780"/>
                <a:gd name="connsiteX6" fmla="*/ 276837 w 1333850"/>
                <a:gd name="connsiteY6" fmla="*/ 142613 h 167780"/>
                <a:gd name="connsiteX7" fmla="*/ 352338 w 1333850"/>
                <a:gd name="connsiteY7" fmla="*/ 134224 h 167780"/>
                <a:gd name="connsiteX8" fmla="*/ 394283 w 1333850"/>
                <a:gd name="connsiteY8" fmla="*/ 67112 h 167780"/>
                <a:gd name="connsiteX9" fmla="*/ 427839 w 1333850"/>
                <a:gd name="connsiteY9" fmla="*/ 58723 h 167780"/>
                <a:gd name="connsiteX10" fmla="*/ 528506 w 1333850"/>
                <a:gd name="connsiteY10" fmla="*/ 67112 h 167780"/>
                <a:gd name="connsiteX11" fmla="*/ 553673 w 1333850"/>
                <a:gd name="connsiteY11" fmla="*/ 117446 h 167780"/>
                <a:gd name="connsiteX12" fmla="*/ 595618 w 1333850"/>
                <a:gd name="connsiteY12" fmla="*/ 134224 h 167780"/>
                <a:gd name="connsiteX13" fmla="*/ 679508 w 1333850"/>
                <a:gd name="connsiteY13" fmla="*/ 117446 h 167780"/>
                <a:gd name="connsiteX14" fmla="*/ 704675 w 1333850"/>
                <a:gd name="connsiteY14" fmla="*/ 83890 h 167780"/>
                <a:gd name="connsiteX15" fmla="*/ 738231 w 1333850"/>
                <a:gd name="connsiteY15" fmla="*/ 50334 h 167780"/>
                <a:gd name="connsiteX16" fmla="*/ 796954 w 1333850"/>
                <a:gd name="connsiteY16" fmla="*/ 33556 h 167780"/>
                <a:gd name="connsiteX17" fmla="*/ 838899 w 1333850"/>
                <a:gd name="connsiteY17" fmla="*/ 58723 h 167780"/>
                <a:gd name="connsiteX18" fmla="*/ 855677 w 1333850"/>
                <a:gd name="connsiteY18" fmla="*/ 83890 h 167780"/>
                <a:gd name="connsiteX19" fmla="*/ 880844 w 1333850"/>
                <a:gd name="connsiteY19" fmla="*/ 125835 h 167780"/>
                <a:gd name="connsiteX20" fmla="*/ 931178 w 1333850"/>
                <a:gd name="connsiteY20" fmla="*/ 151002 h 167780"/>
                <a:gd name="connsiteX21" fmla="*/ 981512 w 1333850"/>
                <a:gd name="connsiteY21" fmla="*/ 125835 h 167780"/>
                <a:gd name="connsiteX22" fmla="*/ 1006679 w 1333850"/>
                <a:gd name="connsiteY22" fmla="*/ 75501 h 167780"/>
                <a:gd name="connsiteX23" fmla="*/ 1065402 w 1333850"/>
                <a:gd name="connsiteY23" fmla="*/ 0 h 167780"/>
                <a:gd name="connsiteX24" fmla="*/ 1124125 w 1333850"/>
                <a:gd name="connsiteY24" fmla="*/ 8389 h 167780"/>
                <a:gd name="connsiteX25" fmla="*/ 1166070 w 1333850"/>
                <a:gd name="connsiteY25" fmla="*/ 92279 h 167780"/>
                <a:gd name="connsiteX26" fmla="*/ 1182848 w 1333850"/>
                <a:gd name="connsiteY26" fmla="*/ 125835 h 167780"/>
                <a:gd name="connsiteX27" fmla="*/ 1191237 w 1333850"/>
                <a:gd name="connsiteY27" fmla="*/ 151002 h 167780"/>
                <a:gd name="connsiteX28" fmla="*/ 1216404 w 1333850"/>
                <a:gd name="connsiteY28" fmla="*/ 167780 h 167780"/>
                <a:gd name="connsiteX29" fmla="*/ 1291905 w 1333850"/>
                <a:gd name="connsiteY29" fmla="*/ 151002 h 167780"/>
                <a:gd name="connsiteX30" fmla="*/ 1317072 w 1333850"/>
                <a:gd name="connsiteY30" fmla="*/ 125835 h 167780"/>
                <a:gd name="connsiteX31" fmla="*/ 1333850 w 1333850"/>
                <a:gd name="connsiteY31" fmla="*/ 100668 h 16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33850" h="167780" extrusionOk="0">
                  <a:moveTo>
                    <a:pt x="0" y="134224"/>
                  </a:moveTo>
                  <a:cubicBezTo>
                    <a:pt x="20730" y="63223"/>
                    <a:pt x="-7271" y="115508"/>
                    <a:pt x="50334" y="67112"/>
                  </a:cubicBezTo>
                  <a:cubicBezTo>
                    <a:pt x="70818" y="48491"/>
                    <a:pt x="109056" y="8389"/>
                    <a:pt x="109057" y="8389"/>
                  </a:cubicBezTo>
                  <a:cubicBezTo>
                    <a:pt x="129769" y="18333"/>
                    <a:pt x="160584" y="17283"/>
                    <a:pt x="184558" y="25167"/>
                  </a:cubicBezTo>
                  <a:cubicBezTo>
                    <a:pt x="197553" y="30837"/>
                    <a:pt x="205957" y="64257"/>
                    <a:pt x="209725" y="75501"/>
                  </a:cubicBezTo>
                  <a:cubicBezTo>
                    <a:pt x="214844" y="84334"/>
                    <a:pt x="248626" y="131071"/>
                    <a:pt x="251670" y="134224"/>
                  </a:cubicBezTo>
                  <a:cubicBezTo>
                    <a:pt x="256639" y="139606"/>
                    <a:pt x="267862" y="140369"/>
                    <a:pt x="276837" y="142613"/>
                  </a:cubicBezTo>
                  <a:cubicBezTo>
                    <a:pt x="301311" y="133211"/>
                    <a:pt x="326995" y="149292"/>
                    <a:pt x="352338" y="134224"/>
                  </a:cubicBezTo>
                  <a:cubicBezTo>
                    <a:pt x="385750" y="124655"/>
                    <a:pt x="376138" y="84110"/>
                    <a:pt x="394283" y="67112"/>
                  </a:cubicBezTo>
                  <a:cubicBezTo>
                    <a:pt x="402031" y="60419"/>
                    <a:pt x="417818" y="62471"/>
                    <a:pt x="427839" y="58723"/>
                  </a:cubicBezTo>
                  <a:cubicBezTo>
                    <a:pt x="465956" y="34144"/>
                    <a:pt x="468683" y="24394"/>
                    <a:pt x="528506" y="67112"/>
                  </a:cubicBezTo>
                  <a:cubicBezTo>
                    <a:pt x="544395" y="79726"/>
                    <a:pt x="543830" y="108372"/>
                    <a:pt x="553673" y="117446"/>
                  </a:cubicBezTo>
                  <a:cubicBezTo>
                    <a:pt x="566709" y="126003"/>
                    <a:pt x="582277" y="125618"/>
                    <a:pt x="595618" y="134224"/>
                  </a:cubicBezTo>
                  <a:cubicBezTo>
                    <a:pt x="616437" y="129804"/>
                    <a:pt x="649261" y="126391"/>
                    <a:pt x="679508" y="117446"/>
                  </a:cubicBezTo>
                  <a:cubicBezTo>
                    <a:pt x="688413" y="111318"/>
                    <a:pt x="695327" y="94124"/>
                    <a:pt x="704675" y="83890"/>
                  </a:cubicBezTo>
                  <a:cubicBezTo>
                    <a:pt x="715195" y="70591"/>
                    <a:pt x="723503" y="60612"/>
                    <a:pt x="738231" y="50334"/>
                  </a:cubicBezTo>
                  <a:cubicBezTo>
                    <a:pt x="744602" y="45900"/>
                    <a:pt x="793585" y="34537"/>
                    <a:pt x="796954" y="33556"/>
                  </a:cubicBezTo>
                  <a:cubicBezTo>
                    <a:pt x="810748" y="46406"/>
                    <a:pt x="829338" y="46440"/>
                    <a:pt x="838899" y="58723"/>
                  </a:cubicBezTo>
                  <a:cubicBezTo>
                    <a:pt x="845362" y="67176"/>
                    <a:pt x="848348" y="75446"/>
                    <a:pt x="855677" y="83890"/>
                  </a:cubicBezTo>
                  <a:cubicBezTo>
                    <a:pt x="866424" y="101885"/>
                    <a:pt x="866957" y="115182"/>
                    <a:pt x="880844" y="125835"/>
                  </a:cubicBezTo>
                  <a:cubicBezTo>
                    <a:pt x="893960" y="140408"/>
                    <a:pt x="909553" y="144903"/>
                    <a:pt x="931178" y="151002"/>
                  </a:cubicBezTo>
                  <a:cubicBezTo>
                    <a:pt x="949587" y="144018"/>
                    <a:pt x="966020" y="138556"/>
                    <a:pt x="981512" y="125835"/>
                  </a:cubicBezTo>
                  <a:cubicBezTo>
                    <a:pt x="1000779" y="113918"/>
                    <a:pt x="993096" y="92577"/>
                    <a:pt x="1006679" y="75501"/>
                  </a:cubicBezTo>
                  <a:cubicBezTo>
                    <a:pt x="1031999" y="30420"/>
                    <a:pt x="1034804" y="29981"/>
                    <a:pt x="1065402" y="0"/>
                  </a:cubicBezTo>
                  <a:cubicBezTo>
                    <a:pt x="1086029" y="3459"/>
                    <a:pt x="1103851" y="-439"/>
                    <a:pt x="1124125" y="8389"/>
                  </a:cubicBezTo>
                  <a:cubicBezTo>
                    <a:pt x="1165410" y="35178"/>
                    <a:pt x="1152766" y="52156"/>
                    <a:pt x="1166070" y="92279"/>
                  </a:cubicBezTo>
                  <a:cubicBezTo>
                    <a:pt x="1172600" y="102208"/>
                    <a:pt x="1179223" y="112082"/>
                    <a:pt x="1182848" y="125835"/>
                  </a:cubicBezTo>
                  <a:cubicBezTo>
                    <a:pt x="1184329" y="133196"/>
                    <a:pt x="1186293" y="143527"/>
                    <a:pt x="1191237" y="151002"/>
                  </a:cubicBezTo>
                  <a:cubicBezTo>
                    <a:pt x="1196577" y="159412"/>
                    <a:pt x="1208794" y="164298"/>
                    <a:pt x="1216404" y="167780"/>
                  </a:cubicBezTo>
                  <a:cubicBezTo>
                    <a:pt x="1249083" y="160696"/>
                    <a:pt x="1266119" y="168358"/>
                    <a:pt x="1291905" y="151002"/>
                  </a:cubicBezTo>
                  <a:cubicBezTo>
                    <a:pt x="1305296" y="147139"/>
                    <a:pt x="1308629" y="132184"/>
                    <a:pt x="1317072" y="125835"/>
                  </a:cubicBezTo>
                  <a:cubicBezTo>
                    <a:pt x="1323527" y="118090"/>
                    <a:pt x="1333850" y="100668"/>
                    <a:pt x="1333850" y="100668"/>
                  </a:cubicBezTo>
                </a:path>
              </a:pathLst>
            </a:custGeom>
            <a:noFill/>
            <a:ln w="28575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33850"/>
                        <a:gd name="connsiteY0" fmla="*/ 134224 h 167780"/>
                        <a:gd name="connsiteX1" fmla="*/ 50334 w 1333850"/>
                        <a:gd name="connsiteY1" fmla="*/ 67112 h 167780"/>
                        <a:gd name="connsiteX2" fmla="*/ 109057 w 1333850"/>
                        <a:gd name="connsiteY2" fmla="*/ 8389 h 167780"/>
                        <a:gd name="connsiteX3" fmla="*/ 184558 w 1333850"/>
                        <a:gd name="connsiteY3" fmla="*/ 25167 h 167780"/>
                        <a:gd name="connsiteX4" fmla="*/ 209725 w 1333850"/>
                        <a:gd name="connsiteY4" fmla="*/ 75501 h 167780"/>
                        <a:gd name="connsiteX5" fmla="*/ 251670 w 1333850"/>
                        <a:gd name="connsiteY5" fmla="*/ 134224 h 167780"/>
                        <a:gd name="connsiteX6" fmla="*/ 276837 w 1333850"/>
                        <a:gd name="connsiteY6" fmla="*/ 142613 h 167780"/>
                        <a:gd name="connsiteX7" fmla="*/ 352338 w 1333850"/>
                        <a:gd name="connsiteY7" fmla="*/ 134224 h 167780"/>
                        <a:gd name="connsiteX8" fmla="*/ 394283 w 1333850"/>
                        <a:gd name="connsiteY8" fmla="*/ 67112 h 167780"/>
                        <a:gd name="connsiteX9" fmla="*/ 427839 w 1333850"/>
                        <a:gd name="connsiteY9" fmla="*/ 58723 h 167780"/>
                        <a:gd name="connsiteX10" fmla="*/ 528506 w 1333850"/>
                        <a:gd name="connsiteY10" fmla="*/ 67112 h 167780"/>
                        <a:gd name="connsiteX11" fmla="*/ 553673 w 1333850"/>
                        <a:gd name="connsiteY11" fmla="*/ 117446 h 167780"/>
                        <a:gd name="connsiteX12" fmla="*/ 595618 w 1333850"/>
                        <a:gd name="connsiteY12" fmla="*/ 134224 h 167780"/>
                        <a:gd name="connsiteX13" fmla="*/ 679508 w 1333850"/>
                        <a:gd name="connsiteY13" fmla="*/ 117446 h 167780"/>
                        <a:gd name="connsiteX14" fmla="*/ 704675 w 1333850"/>
                        <a:gd name="connsiteY14" fmla="*/ 83890 h 167780"/>
                        <a:gd name="connsiteX15" fmla="*/ 738231 w 1333850"/>
                        <a:gd name="connsiteY15" fmla="*/ 50334 h 167780"/>
                        <a:gd name="connsiteX16" fmla="*/ 796954 w 1333850"/>
                        <a:gd name="connsiteY16" fmla="*/ 33556 h 167780"/>
                        <a:gd name="connsiteX17" fmla="*/ 838899 w 1333850"/>
                        <a:gd name="connsiteY17" fmla="*/ 58723 h 167780"/>
                        <a:gd name="connsiteX18" fmla="*/ 855677 w 1333850"/>
                        <a:gd name="connsiteY18" fmla="*/ 83890 h 167780"/>
                        <a:gd name="connsiteX19" fmla="*/ 880844 w 1333850"/>
                        <a:gd name="connsiteY19" fmla="*/ 125835 h 167780"/>
                        <a:gd name="connsiteX20" fmla="*/ 931178 w 1333850"/>
                        <a:gd name="connsiteY20" fmla="*/ 151002 h 167780"/>
                        <a:gd name="connsiteX21" fmla="*/ 981512 w 1333850"/>
                        <a:gd name="connsiteY21" fmla="*/ 125835 h 167780"/>
                        <a:gd name="connsiteX22" fmla="*/ 1006679 w 1333850"/>
                        <a:gd name="connsiteY22" fmla="*/ 75501 h 167780"/>
                        <a:gd name="connsiteX23" fmla="*/ 1065402 w 1333850"/>
                        <a:gd name="connsiteY23" fmla="*/ 0 h 167780"/>
                        <a:gd name="connsiteX24" fmla="*/ 1124125 w 1333850"/>
                        <a:gd name="connsiteY24" fmla="*/ 8389 h 167780"/>
                        <a:gd name="connsiteX25" fmla="*/ 1166070 w 1333850"/>
                        <a:gd name="connsiteY25" fmla="*/ 92279 h 167780"/>
                        <a:gd name="connsiteX26" fmla="*/ 1182848 w 1333850"/>
                        <a:gd name="connsiteY26" fmla="*/ 125835 h 167780"/>
                        <a:gd name="connsiteX27" fmla="*/ 1191237 w 1333850"/>
                        <a:gd name="connsiteY27" fmla="*/ 151002 h 167780"/>
                        <a:gd name="connsiteX28" fmla="*/ 1216404 w 1333850"/>
                        <a:gd name="connsiteY28" fmla="*/ 167780 h 167780"/>
                        <a:gd name="connsiteX29" fmla="*/ 1291905 w 1333850"/>
                        <a:gd name="connsiteY29" fmla="*/ 151002 h 167780"/>
                        <a:gd name="connsiteX30" fmla="*/ 1317072 w 1333850"/>
                        <a:gd name="connsiteY30" fmla="*/ 125835 h 167780"/>
                        <a:gd name="connsiteX31" fmla="*/ 1333850 w 1333850"/>
                        <a:gd name="connsiteY31" fmla="*/ 100668 h 1677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333850" h="167780">
                          <a:moveTo>
                            <a:pt x="0" y="134224"/>
                          </a:moveTo>
                          <a:cubicBezTo>
                            <a:pt x="26882" y="67018"/>
                            <a:pt x="171" y="112715"/>
                            <a:pt x="50334" y="67112"/>
                          </a:cubicBezTo>
                          <a:cubicBezTo>
                            <a:pt x="70817" y="48491"/>
                            <a:pt x="109057" y="8389"/>
                            <a:pt x="109057" y="8389"/>
                          </a:cubicBezTo>
                          <a:cubicBezTo>
                            <a:pt x="134224" y="13982"/>
                            <a:pt x="161088" y="14499"/>
                            <a:pt x="184558" y="25167"/>
                          </a:cubicBezTo>
                          <a:cubicBezTo>
                            <a:pt x="200114" y="32238"/>
                            <a:pt x="203521" y="63093"/>
                            <a:pt x="209725" y="75501"/>
                          </a:cubicBezTo>
                          <a:cubicBezTo>
                            <a:pt x="214097" y="84245"/>
                            <a:pt x="248413" y="131510"/>
                            <a:pt x="251670" y="134224"/>
                          </a:cubicBezTo>
                          <a:cubicBezTo>
                            <a:pt x="258463" y="139885"/>
                            <a:pt x="268448" y="139817"/>
                            <a:pt x="276837" y="142613"/>
                          </a:cubicBezTo>
                          <a:cubicBezTo>
                            <a:pt x="302004" y="139817"/>
                            <a:pt x="329689" y="145548"/>
                            <a:pt x="352338" y="134224"/>
                          </a:cubicBezTo>
                          <a:cubicBezTo>
                            <a:pt x="379015" y="120885"/>
                            <a:pt x="370734" y="82811"/>
                            <a:pt x="394283" y="67112"/>
                          </a:cubicBezTo>
                          <a:cubicBezTo>
                            <a:pt x="403876" y="60717"/>
                            <a:pt x="416654" y="61519"/>
                            <a:pt x="427839" y="58723"/>
                          </a:cubicBezTo>
                          <a:cubicBezTo>
                            <a:pt x="465569" y="33568"/>
                            <a:pt x="468459" y="22077"/>
                            <a:pt x="528506" y="67112"/>
                          </a:cubicBezTo>
                          <a:cubicBezTo>
                            <a:pt x="543513" y="78367"/>
                            <a:pt x="540409" y="104182"/>
                            <a:pt x="553673" y="117446"/>
                          </a:cubicBezTo>
                          <a:cubicBezTo>
                            <a:pt x="564321" y="128094"/>
                            <a:pt x="581636" y="128631"/>
                            <a:pt x="595618" y="134224"/>
                          </a:cubicBezTo>
                          <a:cubicBezTo>
                            <a:pt x="623581" y="128631"/>
                            <a:pt x="653616" y="129396"/>
                            <a:pt x="679508" y="117446"/>
                          </a:cubicBezTo>
                          <a:cubicBezTo>
                            <a:pt x="692203" y="111587"/>
                            <a:pt x="695468" y="94412"/>
                            <a:pt x="704675" y="83890"/>
                          </a:cubicBezTo>
                          <a:cubicBezTo>
                            <a:pt x="715092" y="71985"/>
                            <a:pt x="725359" y="59528"/>
                            <a:pt x="738231" y="50334"/>
                          </a:cubicBezTo>
                          <a:cubicBezTo>
                            <a:pt x="744711" y="45705"/>
                            <a:pt x="793445" y="34433"/>
                            <a:pt x="796954" y="33556"/>
                          </a:cubicBezTo>
                          <a:cubicBezTo>
                            <a:pt x="810936" y="41945"/>
                            <a:pt x="826519" y="48112"/>
                            <a:pt x="838899" y="58723"/>
                          </a:cubicBezTo>
                          <a:cubicBezTo>
                            <a:pt x="846554" y="65284"/>
                            <a:pt x="850333" y="75340"/>
                            <a:pt x="855677" y="83890"/>
                          </a:cubicBezTo>
                          <a:cubicBezTo>
                            <a:pt x="864319" y="97717"/>
                            <a:pt x="870233" y="113455"/>
                            <a:pt x="880844" y="125835"/>
                          </a:cubicBezTo>
                          <a:cubicBezTo>
                            <a:pt x="893854" y="141013"/>
                            <a:pt x="913562" y="145130"/>
                            <a:pt x="931178" y="151002"/>
                          </a:cubicBezTo>
                          <a:cubicBezTo>
                            <a:pt x="947956" y="142613"/>
                            <a:pt x="966505" y="137090"/>
                            <a:pt x="981512" y="125835"/>
                          </a:cubicBezTo>
                          <a:cubicBezTo>
                            <a:pt x="1002793" y="109874"/>
                            <a:pt x="995454" y="95705"/>
                            <a:pt x="1006679" y="75501"/>
                          </a:cubicBezTo>
                          <a:cubicBezTo>
                            <a:pt x="1031765" y="30347"/>
                            <a:pt x="1034832" y="30570"/>
                            <a:pt x="1065402" y="0"/>
                          </a:cubicBezTo>
                          <a:cubicBezTo>
                            <a:pt x="1084976" y="2796"/>
                            <a:pt x="1106766" y="-1079"/>
                            <a:pt x="1124125" y="8389"/>
                          </a:cubicBezTo>
                          <a:cubicBezTo>
                            <a:pt x="1166576" y="31544"/>
                            <a:pt x="1154179" y="56606"/>
                            <a:pt x="1166070" y="92279"/>
                          </a:cubicBezTo>
                          <a:cubicBezTo>
                            <a:pt x="1170025" y="104143"/>
                            <a:pt x="1177922" y="114341"/>
                            <a:pt x="1182848" y="125835"/>
                          </a:cubicBezTo>
                          <a:cubicBezTo>
                            <a:pt x="1186331" y="133963"/>
                            <a:pt x="1185713" y="144097"/>
                            <a:pt x="1191237" y="151002"/>
                          </a:cubicBezTo>
                          <a:cubicBezTo>
                            <a:pt x="1197535" y="158875"/>
                            <a:pt x="1208015" y="162187"/>
                            <a:pt x="1216404" y="167780"/>
                          </a:cubicBezTo>
                          <a:cubicBezTo>
                            <a:pt x="1241571" y="162187"/>
                            <a:pt x="1268107" y="160918"/>
                            <a:pt x="1291905" y="151002"/>
                          </a:cubicBezTo>
                          <a:cubicBezTo>
                            <a:pt x="1302856" y="146439"/>
                            <a:pt x="1309477" y="134949"/>
                            <a:pt x="1317072" y="125835"/>
                          </a:cubicBezTo>
                          <a:cubicBezTo>
                            <a:pt x="1323527" y="118090"/>
                            <a:pt x="1333850" y="100668"/>
                            <a:pt x="1333850" y="100668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25E2989-CECC-45BC-B0EB-886728D9217B}"/>
                </a:ext>
              </a:extLst>
            </p:cNvPr>
            <p:cNvSpPr/>
            <p:nvPr/>
          </p:nvSpPr>
          <p:spPr>
            <a:xfrm rot="6888647">
              <a:off x="3220940" y="5065997"/>
              <a:ext cx="658827" cy="260920"/>
            </a:xfrm>
            <a:custGeom>
              <a:avLst/>
              <a:gdLst>
                <a:gd name="connsiteX0" fmla="*/ 0 w 658827"/>
                <a:gd name="connsiteY0" fmla="*/ 208736 h 260920"/>
                <a:gd name="connsiteX1" fmla="*/ 24861 w 658827"/>
                <a:gd name="connsiteY1" fmla="*/ 104368 h 260920"/>
                <a:gd name="connsiteX2" fmla="*/ 53866 w 658827"/>
                <a:gd name="connsiteY2" fmla="*/ 13046 h 260920"/>
                <a:gd name="connsiteX3" fmla="*/ 91158 w 658827"/>
                <a:gd name="connsiteY3" fmla="*/ 39138 h 260920"/>
                <a:gd name="connsiteX4" fmla="*/ 103589 w 658827"/>
                <a:gd name="connsiteY4" fmla="*/ 117414 h 260920"/>
                <a:gd name="connsiteX5" fmla="*/ 124307 w 658827"/>
                <a:gd name="connsiteY5" fmla="*/ 208736 h 260920"/>
                <a:gd name="connsiteX6" fmla="*/ 136737 w 658827"/>
                <a:gd name="connsiteY6" fmla="*/ 221782 h 260920"/>
                <a:gd name="connsiteX7" fmla="*/ 174029 w 658827"/>
                <a:gd name="connsiteY7" fmla="*/ 208736 h 260920"/>
                <a:gd name="connsiteX8" fmla="*/ 194747 w 658827"/>
                <a:gd name="connsiteY8" fmla="*/ 104368 h 260920"/>
                <a:gd name="connsiteX9" fmla="*/ 211322 w 658827"/>
                <a:gd name="connsiteY9" fmla="*/ 91322 h 260920"/>
                <a:gd name="connsiteX10" fmla="*/ 261044 w 658827"/>
                <a:gd name="connsiteY10" fmla="*/ 104368 h 260920"/>
                <a:gd name="connsiteX11" fmla="*/ 273475 w 658827"/>
                <a:gd name="connsiteY11" fmla="*/ 182644 h 260920"/>
                <a:gd name="connsiteX12" fmla="*/ 294192 w 658827"/>
                <a:gd name="connsiteY12" fmla="*/ 208736 h 260920"/>
                <a:gd name="connsiteX13" fmla="*/ 335628 w 658827"/>
                <a:gd name="connsiteY13" fmla="*/ 182644 h 260920"/>
                <a:gd name="connsiteX14" fmla="*/ 348059 w 658827"/>
                <a:gd name="connsiteY14" fmla="*/ 130460 h 260920"/>
                <a:gd name="connsiteX15" fmla="*/ 364633 w 658827"/>
                <a:gd name="connsiteY15" fmla="*/ 78276 h 260920"/>
                <a:gd name="connsiteX16" fmla="*/ 393638 w 658827"/>
                <a:gd name="connsiteY16" fmla="*/ 52184 h 260920"/>
                <a:gd name="connsiteX17" fmla="*/ 414356 w 658827"/>
                <a:gd name="connsiteY17" fmla="*/ 91322 h 260920"/>
                <a:gd name="connsiteX18" fmla="*/ 422643 w 658827"/>
                <a:gd name="connsiteY18" fmla="*/ 130460 h 260920"/>
                <a:gd name="connsiteX19" fmla="*/ 435074 w 658827"/>
                <a:gd name="connsiteY19" fmla="*/ 195690 h 260920"/>
                <a:gd name="connsiteX20" fmla="*/ 459935 w 658827"/>
                <a:gd name="connsiteY20" fmla="*/ 234828 h 260920"/>
                <a:gd name="connsiteX21" fmla="*/ 484797 w 658827"/>
                <a:gd name="connsiteY21" fmla="*/ 195690 h 260920"/>
                <a:gd name="connsiteX22" fmla="*/ 497227 w 658827"/>
                <a:gd name="connsiteY22" fmla="*/ 117414 h 260920"/>
                <a:gd name="connsiteX23" fmla="*/ 526232 w 658827"/>
                <a:gd name="connsiteY23" fmla="*/ 0 h 260920"/>
                <a:gd name="connsiteX24" fmla="*/ 555237 w 658827"/>
                <a:gd name="connsiteY24" fmla="*/ 13046 h 260920"/>
                <a:gd name="connsiteX25" fmla="*/ 575955 w 658827"/>
                <a:gd name="connsiteY25" fmla="*/ 143506 h 260920"/>
                <a:gd name="connsiteX26" fmla="*/ 584242 w 658827"/>
                <a:gd name="connsiteY26" fmla="*/ 195690 h 260920"/>
                <a:gd name="connsiteX27" fmla="*/ 588386 w 658827"/>
                <a:gd name="connsiteY27" fmla="*/ 234828 h 260920"/>
                <a:gd name="connsiteX28" fmla="*/ 600817 w 658827"/>
                <a:gd name="connsiteY28" fmla="*/ 260920 h 260920"/>
                <a:gd name="connsiteX29" fmla="*/ 638109 w 658827"/>
                <a:gd name="connsiteY29" fmla="*/ 234828 h 260920"/>
                <a:gd name="connsiteX30" fmla="*/ 650539 w 658827"/>
                <a:gd name="connsiteY30" fmla="*/ 195690 h 260920"/>
                <a:gd name="connsiteX31" fmla="*/ 658827 w 658827"/>
                <a:gd name="connsiteY31" fmla="*/ 156552 h 26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8827" h="260920" fill="none" extrusionOk="0">
                  <a:moveTo>
                    <a:pt x="0" y="208736"/>
                  </a:moveTo>
                  <a:cubicBezTo>
                    <a:pt x="20407" y="111048"/>
                    <a:pt x="1898" y="179719"/>
                    <a:pt x="24861" y="104368"/>
                  </a:cubicBezTo>
                  <a:cubicBezTo>
                    <a:pt x="34979" y="75410"/>
                    <a:pt x="53866" y="13046"/>
                    <a:pt x="53866" y="13046"/>
                  </a:cubicBezTo>
                  <a:cubicBezTo>
                    <a:pt x="65686" y="22350"/>
                    <a:pt x="83058" y="23331"/>
                    <a:pt x="91158" y="39138"/>
                  </a:cubicBezTo>
                  <a:cubicBezTo>
                    <a:pt x="101234" y="47580"/>
                    <a:pt x="99615" y="96494"/>
                    <a:pt x="103589" y="117414"/>
                  </a:cubicBezTo>
                  <a:cubicBezTo>
                    <a:pt x="104996" y="131362"/>
                    <a:pt x="122755" y="205373"/>
                    <a:pt x="124307" y="208736"/>
                  </a:cubicBezTo>
                  <a:cubicBezTo>
                    <a:pt x="126787" y="216538"/>
                    <a:pt x="132936" y="217062"/>
                    <a:pt x="136737" y="221782"/>
                  </a:cubicBezTo>
                  <a:cubicBezTo>
                    <a:pt x="150014" y="218473"/>
                    <a:pt x="166783" y="227022"/>
                    <a:pt x="174029" y="208736"/>
                  </a:cubicBezTo>
                  <a:cubicBezTo>
                    <a:pt x="184936" y="188823"/>
                    <a:pt x="182970" y="123764"/>
                    <a:pt x="194747" y="104368"/>
                  </a:cubicBezTo>
                  <a:cubicBezTo>
                    <a:pt x="199569" y="93588"/>
                    <a:pt x="206296" y="94195"/>
                    <a:pt x="211322" y="91322"/>
                  </a:cubicBezTo>
                  <a:cubicBezTo>
                    <a:pt x="226365" y="52482"/>
                    <a:pt x="231927" y="33489"/>
                    <a:pt x="261044" y="104368"/>
                  </a:cubicBezTo>
                  <a:cubicBezTo>
                    <a:pt x="271188" y="119721"/>
                    <a:pt x="270585" y="161732"/>
                    <a:pt x="273475" y="182644"/>
                  </a:cubicBezTo>
                  <a:cubicBezTo>
                    <a:pt x="278861" y="198710"/>
                    <a:pt x="287483" y="199298"/>
                    <a:pt x="294192" y="208736"/>
                  </a:cubicBezTo>
                  <a:cubicBezTo>
                    <a:pt x="307871" y="200698"/>
                    <a:pt x="320712" y="198948"/>
                    <a:pt x="335628" y="182644"/>
                  </a:cubicBezTo>
                  <a:cubicBezTo>
                    <a:pt x="343448" y="174779"/>
                    <a:pt x="342722" y="147044"/>
                    <a:pt x="348059" y="130460"/>
                  </a:cubicBezTo>
                  <a:cubicBezTo>
                    <a:pt x="351429" y="112569"/>
                    <a:pt x="358243" y="90968"/>
                    <a:pt x="364633" y="78276"/>
                  </a:cubicBezTo>
                  <a:cubicBezTo>
                    <a:pt x="367527" y="71191"/>
                    <a:pt x="391892" y="53750"/>
                    <a:pt x="393638" y="52184"/>
                  </a:cubicBezTo>
                  <a:cubicBezTo>
                    <a:pt x="399565" y="64372"/>
                    <a:pt x="409576" y="74941"/>
                    <a:pt x="414356" y="91322"/>
                  </a:cubicBezTo>
                  <a:cubicBezTo>
                    <a:pt x="415921" y="101313"/>
                    <a:pt x="419070" y="117572"/>
                    <a:pt x="422643" y="130460"/>
                  </a:cubicBezTo>
                  <a:cubicBezTo>
                    <a:pt x="423094" y="147515"/>
                    <a:pt x="429882" y="175821"/>
                    <a:pt x="435074" y="195690"/>
                  </a:cubicBezTo>
                  <a:cubicBezTo>
                    <a:pt x="440654" y="220522"/>
                    <a:pt x="450988" y="226310"/>
                    <a:pt x="459935" y="234828"/>
                  </a:cubicBezTo>
                  <a:cubicBezTo>
                    <a:pt x="465434" y="222452"/>
                    <a:pt x="477667" y="213969"/>
                    <a:pt x="484797" y="195690"/>
                  </a:cubicBezTo>
                  <a:cubicBezTo>
                    <a:pt x="490946" y="170111"/>
                    <a:pt x="491648" y="147932"/>
                    <a:pt x="497227" y="117414"/>
                  </a:cubicBezTo>
                  <a:cubicBezTo>
                    <a:pt x="509769" y="46905"/>
                    <a:pt x="511238" y="47431"/>
                    <a:pt x="526232" y="0"/>
                  </a:cubicBezTo>
                  <a:cubicBezTo>
                    <a:pt x="537510" y="3239"/>
                    <a:pt x="548459" y="-3197"/>
                    <a:pt x="555237" y="13046"/>
                  </a:cubicBezTo>
                  <a:cubicBezTo>
                    <a:pt x="577659" y="57265"/>
                    <a:pt x="577805" y="80799"/>
                    <a:pt x="575955" y="143506"/>
                  </a:cubicBezTo>
                  <a:cubicBezTo>
                    <a:pt x="581459" y="162174"/>
                    <a:pt x="581733" y="176875"/>
                    <a:pt x="584242" y="195690"/>
                  </a:cubicBezTo>
                  <a:cubicBezTo>
                    <a:pt x="584908" y="208446"/>
                    <a:pt x="585829" y="224298"/>
                    <a:pt x="588386" y="234828"/>
                  </a:cubicBezTo>
                  <a:cubicBezTo>
                    <a:pt x="590758" y="248872"/>
                    <a:pt x="598583" y="251551"/>
                    <a:pt x="600817" y="260920"/>
                  </a:cubicBezTo>
                  <a:cubicBezTo>
                    <a:pt x="613373" y="251920"/>
                    <a:pt x="626625" y="250368"/>
                    <a:pt x="638109" y="234828"/>
                  </a:cubicBezTo>
                  <a:cubicBezTo>
                    <a:pt x="644511" y="226173"/>
                    <a:pt x="648648" y="209243"/>
                    <a:pt x="650539" y="195690"/>
                  </a:cubicBezTo>
                  <a:cubicBezTo>
                    <a:pt x="653728" y="183645"/>
                    <a:pt x="658827" y="156553"/>
                    <a:pt x="658827" y="156552"/>
                  </a:cubicBezTo>
                </a:path>
                <a:path w="658827" h="260920" stroke="0" extrusionOk="0">
                  <a:moveTo>
                    <a:pt x="0" y="208736"/>
                  </a:moveTo>
                  <a:cubicBezTo>
                    <a:pt x="6004" y="99735"/>
                    <a:pt x="-15062" y="180971"/>
                    <a:pt x="24861" y="104368"/>
                  </a:cubicBezTo>
                  <a:cubicBezTo>
                    <a:pt x="34979" y="75409"/>
                    <a:pt x="53865" y="13046"/>
                    <a:pt x="53866" y="13046"/>
                  </a:cubicBezTo>
                  <a:cubicBezTo>
                    <a:pt x="65509" y="22513"/>
                    <a:pt x="79361" y="23678"/>
                    <a:pt x="91158" y="39138"/>
                  </a:cubicBezTo>
                  <a:cubicBezTo>
                    <a:pt x="94526" y="47773"/>
                    <a:pt x="105284" y="100391"/>
                    <a:pt x="103589" y="117414"/>
                  </a:cubicBezTo>
                  <a:cubicBezTo>
                    <a:pt x="106266" y="131073"/>
                    <a:pt x="123031" y="203830"/>
                    <a:pt x="124307" y="208736"/>
                  </a:cubicBezTo>
                  <a:cubicBezTo>
                    <a:pt x="126626" y="217380"/>
                    <a:pt x="132486" y="217535"/>
                    <a:pt x="136737" y="221782"/>
                  </a:cubicBezTo>
                  <a:cubicBezTo>
                    <a:pt x="148950" y="215357"/>
                    <a:pt x="160328" y="229840"/>
                    <a:pt x="174029" y="208736"/>
                  </a:cubicBezTo>
                  <a:cubicBezTo>
                    <a:pt x="191995" y="190673"/>
                    <a:pt x="186004" y="129476"/>
                    <a:pt x="194747" y="104368"/>
                  </a:cubicBezTo>
                  <a:cubicBezTo>
                    <a:pt x="199094" y="94359"/>
                    <a:pt x="206462" y="96213"/>
                    <a:pt x="211322" y="91322"/>
                  </a:cubicBezTo>
                  <a:cubicBezTo>
                    <a:pt x="232510" y="56003"/>
                    <a:pt x="231812" y="38749"/>
                    <a:pt x="261044" y="104368"/>
                  </a:cubicBezTo>
                  <a:cubicBezTo>
                    <a:pt x="270520" y="125050"/>
                    <a:pt x="268161" y="163533"/>
                    <a:pt x="273475" y="182644"/>
                  </a:cubicBezTo>
                  <a:cubicBezTo>
                    <a:pt x="280303" y="197829"/>
                    <a:pt x="287632" y="198411"/>
                    <a:pt x="294192" y="208736"/>
                  </a:cubicBezTo>
                  <a:cubicBezTo>
                    <a:pt x="305662" y="200423"/>
                    <a:pt x="320702" y="199753"/>
                    <a:pt x="335628" y="182644"/>
                  </a:cubicBezTo>
                  <a:cubicBezTo>
                    <a:pt x="339480" y="173360"/>
                    <a:pt x="342587" y="144939"/>
                    <a:pt x="348059" y="130460"/>
                  </a:cubicBezTo>
                  <a:cubicBezTo>
                    <a:pt x="353516" y="107721"/>
                    <a:pt x="355413" y="94244"/>
                    <a:pt x="364633" y="78276"/>
                  </a:cubicBezTo>
                  <a:cubicBezTo>
                    <a:pt x="367707" y="71304"/>
                    <a:pt x="392427" y="53935"/>
                    <a:pt x="393638" y="52184"/>
                  </a:cubicBezTo>
                  <a:cubicBezTo>
                    <a:pt x="400489" y="66534"/>
                    <a:pt x="411229" y="73048"/>
                    <a:pt x="414356" y="91322"/>
                  </a:cubicBezTo>
                  <a:cubicBezTo>
                    <a:pt x="417044" y="103261"/>
                    <a:pt x="417643" y="117289"/>
                    <a:pt x="422643" y="130460"/>
                  </a:cubicBezTo>
                  <a:cubicBezTo>
                    <a:pt x="427273" y="152676"/>
                    <a:pt x="426405" y="178245"/>
                    <a:pt x="435074" y="195690"/>
                  </a:cubicBezTo>
                  <a:cubicBezTo>
                    <a:pt x="441950" y="216719"/>
                    <a:pt x="449737" y="225611"/>
                    <a:pt x="459935" y="234828"/>
                  </a:cubicBezTo>
                  <a:cubicBezTo>
                    <a:pt x="469293" y="222704"/>
                    <a:pt x="476626" y="215482"/>
                    <a:pt x="484797" y="195690"/>
                  </a:cubicBezTo>
                  <a:cubicBezTo>
                    <a:pt x="494199" y="173094"/>
                    <a:pt x="491253" y="148262"/>
                    <a:pt x="497227" y="117414"/>
                  </a:cubicBezTo>
                  <a:cubicBezTo>
                    <a:pt x="509979" y="47306"/>
                    <a:pt x="511124" y="47350"/>
                    <a:pt x="526232" y="0"/>
                  </a:cubicBezTo>
                  <a:cubicBezTo>
                    <a:pt x="536968" y="5021"/>
                    <a:pt x="545501" y="-1423"/>
                    <a:pt x="555237" y="13046"/>
                  </a:cubicBezTo>
                  <a:cubicBezTo>
                    <a:pt x="572808" y="59646"/>
                    <a:pt x="568026" y="81556"/>
                    <a:pt x="575955" y="143506"/>
                  </a:cubicBezTo>
                  <a:cubicBezTo>
                    <a:pt x="578371" y="161609"/>
                    <a:pt x="582635" y="176380"/>
                    <a:pt x="584242" y="195690"/>
                  </a:cubicBezTo>
                  <a:cubicBezTo>
                    <a:pt x="584119" y="207623"/>
                    <a:pt x="586189" y="223566"/>
                    <a:pt x="588386" y="234828"/>
                  </a:cubicBezTo>
                  <a:cubicBezTo>
                    <a:pt x="590750" y="247490"/>
                    <a:pt x="597305" y="253935"/>
                    <a:pt x="600817" y="260920"/>
                  </a:cubicBezTo>
                  <a:cubicBezTo>
                    <a:pt x="614115" y="252050"/>
                    <a:pt x="625943" y="251785"/>
                    <a:pt x="638109" y="234828"/>
                  </a:cubicBezTo>
                  <a:cubicBezTo>
                    <a:pt x="647007" y="228732"/>
                    <a:pt x="646232" y="208051"/>
                    <a:pt x="650539" y="195690"/>
                  </a:cubicBezTo>
                  <a:cubicBezTo>
                    <a:pt x="653728" y="183645"/>
                    <a:pt x="658827" y="156552"/>
                    <a:pt x="658827" y="156552"/>
                  </a:cubicBezTo>
                </a:path>
              </a:pathLst>
            </a:custGeom>
            <a:ln w="1905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33850"/>
                        <a:gd name="connsiteY0" fmla="*/ 134224 h 167780"/>
                        <a:gd name="connsiteX1" fmla="*/ 50334 w 1333850"/>
                        <a:gd name="connsiteY1" fmla="*/ 67112 h 167780"/>
                        <a:gd name="connsiteX2" fmla="*/ 109057 w 1333850"/>
                        <a:gd name="connsiteY2" fmla="*/ 8389 h 167780"/>
                        <a:gd name="connsiteX3" fmla="*/ 184558 w 1333850"/>
                        <a:gd name="connsiteY3" fmla="*/ 25167 h 167780"/>
                        <a:gd name="connsiteX4" fmla="*/ 209725 w 1333850"/>
                        <a:gd name="connsiteY4" fmla="*/ 75501 h 167780"/>
                        <a:gd name="connsiteX5" fmla="*/ 251670 w 1333850"/>
                        <a:gd name="connsiteY5" fmla="*/ 134224 h 167780"/>
                        <a:gd name="connsiteX6" fmla="*/ 276837 w 1333850"/>
                        <a:gd name="connsiteY6" fmla="*/ 142613 h 167780"/>
                        <a:gd name="connsiteX7" fmla="*/ 352338 w 1333850"/>
                        <a:gd name="connsiteY7" fmla="*/ 134224 h 167780"/>
                        <a:gd name="connsiteX8" fmla="*/ 394283 w 1333850"/>
                        <a:gd name="connsiteY8" fmla="*/ 67112 h 167780"/>
                        <a:gd name="connsiteX9" fmla="*/ 427839 w 1333850"/>
                        <a:gd name="connsiteY9" fmla="*/ 58723 h 167780"/>
                        <a:gd name="connsiteX10" fmla="*/ 528506 w 1333850"/>
                        <a:gd name="connsiteY10" fmla="*/ 67112 h 167780"/>
                        <a:gd name="connsiteX11" fmla="*/ 553673 w 1333850"/>
                        <a:gd name="connsiteY11" fmla="*/ 117446 h 167780"/>
                        <a:gd name="connsiteX12" fmla="*/ 595618 w 1333850"/>
                        <a:gd name="connsiteY12" fmla="*/ 134224 h 167780"/>
                        <a:gd name="connsiteX13" fmla="*/ 679508 w 1333850"/>
                        <a:gd name="connsiteY13" fmla="*/ 117446 h 167780"/>
                        <a:gd name="connsiteX14" fmla="*/ 704675 w 1333850"/>
                        <a:gd name="connsiteY14" fmla="*/ 83890 h 167780"/>
                        <a:gd name="connsiteX15" fmla="*/ 738231 w 1333850"/>
                        <a:gd name="connsiteY15" fmla="*/ 50334 h 167780"/>
                        <a:gd name="connsiteX16" fmla="*/ 796954 w 1333850"/>
                        <a:gd name="connsiteY16" fmla="*/ 33556 h 167780"/>
                        <a:gd name="connsiteX17" fmla="*/ 838899 w 1333850"/>
                        <a:gd name="connsiteY17" fmla="*/ 58723 h 167780"/>
                        <a:gd name="connsiteX18" fmla="*/ 855677 w 1333850"/>
                        <a:gd name="connsiteY18" fmla="*/ 83890 h 167780"/>
                        <a:gd name="connsiteX19" fmla="*/ 880844 w 1333850"/>
                        <a:gd name="connsiteY19" fmla="*/ 125835 h 167780"/>
                        <a:gd name="connsiteX20" fmla="*/ 931178 w 1333850"/>
                        <a:gd name="connsiteY20" fmla="*/ 151002 h 167780"/>
                        <a:gd name="connsiteX21" fmla="*/ 981512 w 1333850"/>
                        <a:gd name="connsiteY21" fmla="*/ 125835 h 167780"/>
                        <a:gd name="connsiteX22" fmla="*/ 1006679 w 1333850"/>
                        <a:gd name="connsiteY22" fmla="*/ 75501 h 167780"/>
                        <a:gd name="connsiteX23" fmla="*/ 1065402 w 1333850"/>
                        <a:gd name="connsiteY23" fmla="*/ 0 h 167780"/>
                        <a:gd name="connsiteX24" fmla="*/ 1124125 w 1333850"/>
                        <a:gd name="connsiteY24" fmla="*/ 8389 h 167780"/>
                        <a:gd name="connsiteX25" fmla="*/ 1166070 w 1333850"/>
                        <a:gd name="connsiteY25" fmla="*/ 92279 h 167780"/>
                        <a:gd name="connsiteX26" fmla="*/ 1182848 w 1333850"/>
                        <a:gd name="connsiteY26" fmla="*/ 125835 h 167780"/>
                        <a:gd name="connsiteX27" fmla="*/ 1191237 w 1333850"/>
                        <a:gd name="connsiteY27" fmla="*/ 151002 h 167780"/>
                        <a:gd name="connsiteX28" fmla="*/ 1216404 w 1333850"/>
                        <a:gd name="connsiteY28" fmla="*/ 167780 h 167780"/>
                        <a:gd name="connsiteX29" fmla="*/ 1291905 w 1333850"/>
                        <a:gd name="connsiteY29" fmla="*/ 151002 h 167780"/>
                        <a:gd name="connsiteX30" fmla="*/ 1317072 w 1333850"/>
                        <a:gd name="connsiteY30" fmla="*/ 125835 h 167780"/>
                        <a:gd name="connsiteX31" fmla="*/ 1333850 w 1333850"/>
                        <a:gd name="connsiteY31" fmla="*/ 100668 h 1677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333850" h="167780">
                          <a:moveTo>
                            <a:pt x="0" y="134224"/>
                          </a:moveTo>
                          <a:cubicBezTo>
                            <a:pt x="26882" y="67018"/>
                            <a:pt x="171" y="112715"/>
                            <a:pt x="50334" y="67112"/>
                          </a:cubicBezTo>
                          <a:cubicBezTo>
                            <a:pt x="70817" y="48491"/>
                            <a:pt x="109057" y="8389"/>
                            <a:pt x="109057" y="8389"/>
                          </a:cubicBezTo>
                          <a:cubicBezTo>
                            <a:pt x="134224" y="13982"/>
                            <a:pt x="161088" y="14499"/>
                            <a:pt x="184558" y="25167"/>
                          </a:cubicBezTo>
                          <a:cubicBezTo>
                            <a:pt x="200114" y="32238"/>
                            <a:pt x="203521" y="63093"/>
                            <a:pt x="209725" y="75501"/>
                          </a:cubicBezTo>
                          <a:cubicBezTo>
                            <a:pt x="214097" y="84245"/>
                            <a:pt x="248413" y="131510"/>
                            <a:pt x="251670" y="134224"/>
                          </a:cubicBezTo>
                          <a:cubicBezTo>
                            <a:pt x="258463" y="139885"/>
                            <a:pt x="268448" y="139817"/>
                            <a:pt x="276837" y="142613"/>
                          </a:cubicBezTo>
                          <a:cubicBezTo>
                            <a:pt x="302004" y="139817"/>
                            <a:pt x="329689" y="145548"/>
                            <a:pt x="352338" y="134224"/>
                          </a:cubicBezTo>
                          <a:cubicBezTo>
                            <a:pt x="379015" y="120885"/>
                            <a:pt x="370734" y="82811"/>
                            <a:pt x="394283" y="67112"/>
                          </a:cubicBezTo>
                          <a:cubicBezTo>
                            <a:pt x="403876" y="60717"/>
                            <a:pt x="416654" y="61519"/>
                            <a:pt x="427839" y="58723"/>
                          </a:cubicBezTo>
                          <a:cubicBezTo>
                            <a:pt x="465569" y="33568"/>
                            <a:pt x="468459" y="22077"/>
                            <a:pt x="528506" y="67112"/>
                          </a:cubicBezTo>
                          <a:cubicBezTo>
                            <a:pt x="543513" y="78367"/>
                            <a:pt x="540409" y="104182"/>
                            <a:pt x="553673" y="117446"/>
                          </a:cubicBezTo>
                          <a:cubicBezTo>
                            <a:pt x="564321" y="128094"/>
                            <a:pt x="581636" y="128631"/>
                            <a:pt x="595618" y="134224"/>
                          </a:cubicBezTo>
                          <a:cubicBezTo>
                            <a:pt x="623581" y="128631"/>
                            <a:pt x="653616" y="129396"/>
                            <a:pt x="679508" y="117446"/>
                          </a:cubicBezTo>
                          <a:cubicBezTo>
                            <a:pt x="692203" y="111587"/>
                            <a:pt x="695468" y="94412"/>
                            <a:pt x="704675" y="83890"/>
                          </a:cubicBezTo>
                          <a:cubicBezTo>
                            <a:pt x="715092" y="71985"/>
                            <a:pt x="725359" y="59528"/>
                            <a:pt x="738231" y="50334"/>
                          </a:cubicBezTo>
                          <a:cubicBezTo>
                            <a:pt x="744711" y="45705"/>
                            <a:pt x="793445" y="34433"/>
                            <a:pt x="796954" y="33556"/>
                          </a:cubicBezTo>
                          <a:cubicBezTo>
                            <a:pt x="810936" y="41945"/>
                            <a:pt x="826519" y="48112"/>
                            <a:pt x="838899" y="58723"/>
                          </a:cubicBezTo>
                          <a:cubicBezTo>
                            <a:pt x="846554" y="65284"/>
                            <a:pt x="850333" y="75340"/>
                            <a:pt x="855677" y="83890"/>
                          </a:cubicBezTo>
                          <a:cubicBezTo>
                            <a:pt x="864319" y="97717"/>
                            <a:pt x="870233" y="113455"/>
                            <a:pt x="880844" y="125835"/>
                          </a:cubicBezTo>
                          <a:cubicBezTo>
                            <a:pt x="893854" y="141013"/>
                            <a:pt x="913562" y="145130"/>
                            <a:pt x="931178" y="151002"/>
                          </a:cubicBezTo>
                          <a:cubicBezTo>
                            <a:pt x="947956" y="142613"/>
                            <a:pt x="966505" y="137090"/>
                            <a:pt x="981512" y="125835"/>
                          </a:cubicBezTo>
                          <a:cubicBezTo>
                            <a:pt x="1002793" y="109874"/>
                            <a:pt x="995454" y="95705"/>
                            <a:pt x="1006679" y="75501"/>
                          </a:cubicBezTo>
                          <a:cubicBezTo>
                            <a:pt x="1031765" y="30347"/>
                            <a:pt x="1034832" y="30570"/>
                            <a:pt x="1065402" y="0"/>
                          </a:cubicBezTo>
                          <a:cubicBezTo>
                            <a:pt x="1084976" y="2796"/>
                            <a:pt x="1106766" y="-1079"/>
                            <a:pt x="1124125" y="8389"/>
                          </a:cubicBezTo>
                          <a:cubicBezTo>
                            <a:pt x="1166576" y="31544"/>
                            <a:pt x="1154179" y="56606"/>
                            <a:pt x="1166070" y="92279"/>
                          </a:cubicBezTo>
                          <a:cubicBezTo>
                            <a:pt x="1170025" y="104143"/>
                            <a:pt x="1177922" y="114341"/>
                            <a:pt x="1182848" y="125835"/>
                          </a:cubicBezTo>
                          <a:cubicBezTo>
                            <a:pt x="1186331" y="133963"/>
                            <a:pt x="1185713" y="144097"/>
                            <a:pt x="1191237" y="151002"/>
                          </a:cubicBezTo>
                          <a:cubicBezTo>
                            <a:pt x="1197535" y="158875"/>
                            <a:pt x="1208015" y="162187"/>
                            <a:pt x="1216404" y="167780"/>
                          </a:cubicBezTo>
                          <a:cubicBezTo>
                            <a:pt x="1241571" y="162187"/>
                            <a:pt x="1268107" y="160918"/>
                            <a:pt x="1291905" y="151002"/>
                          </a:cubicBezTo>
                          <a:cubicBezTo>
                            <a:pt x="1302856" y="146439"/>
                            <a:pt x="1309477" y="134949"/>
                            <a:pt x="1317072" y="125835"/>
                          </a:cubicBezTo>
                          <a:cubicBezTo>
                            <a:pt x="1323527" y="118090"/>
                            <a:pt x="1333850" y="100668"/>
                            <a:pt x="1333850" y="100668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FD8D87-663A-4BAD-A108-A2D833E221AB}"/>
                </a:ext>
              </a:extLst>
            </p:cNvPr>
            <p:cNvSpPr/>
            <p:nvPr/>
          </p:nvSpPr>
          <p:spPr>
            <a:xfrm rot="3369964" flipV="1">
              <a:off x="3259591" y="3621786"/>
              <a:ext cx="658827" cy="241175"/>
            </a:xfrm>
            <a:custGeom>
              <a:avLst/>
              <a:gdLst>
                <a:gd name="connsiteX0" fmla="*/ 0 w 658827"/>
                <a:gd name="connsiteY0" fmla="*/ 192940 h 241175"/>
                <a:gd name="connsiteX1" fmla="*/ 24861 w 658827"/>
                <a:gd name="connsiteY1" fmla="*/ 96470 h 241175"/>
                <a:gd name="connsiteX2" fmla="*/ 53866 w 658827"/>
                <a:gd name="connsiteY2" fmla="*/ 12058 h 241175"/>
                <a:gd name="connsiteX3" fmla="*/ 91158 w 658827"/>
                <a:gd name="connsiteY3" fmla="*/ 36176 h 241175"/>
                <a:gd name="connsiteX4" fmla="*/ 103589 w 658827"/>
                <a:gd name="connsiteY4" fmla="*/ 108528 h 241175"/>
                <a:gd name="connsiteX5" fmla="*/ 124307 w 658827"/>
                <a:gd name="connsiteY5" fmla="*/ 192940 h 241175"/>
                <a:gd name="connsiteX6" fmla="*/ 136737 w 658827"/>
                <a:gd name="connsiteY6" fmla="*/ 204998 h 241175"/>
                <a:gd name="connsiteX7" fmla="*/ 174029 w 658827"/>
                <a:gd name="connsiteY7" fmla="*/ 192940 h 241175"/>
                <a:gd name="connsiteX8" fmla="*/ 194747 w 658827"/>
                <a:gd name="connsiteY8" fmla="*/ 96470 h 241175"/>
                <a:gd name="connsiteX9" fmla="*/ 211322 w 658827"/>
                <a:gd name="connsiteY9" fmla="*/ 84411 h 241175"/>
                <a:gd name="connsiteX10" fmla="*/ 261044 w 658827"/>
                <a:gd name="connsiteY10" fmla="*/ 96470 h 241175"/>
                <a:gd name="connsiteX11" fmla="*/ 273475 w 658827"/>
                <a:gd name="connsiteY11" fmla="*/ 168822 h 241175"/>
                <a:gd name="connsiteX12" fmla="*/ 294192 w 658827"/>
                <a:gd name="connsiteY12" fmla="*/ 192940 h 241175"/>
                <a:gd name="connsiteX13" fmla="*/ 335628 w 658827"/>
                <a:gd name="connsiteY13" fmla="*/ 168822 h 241175"/>
                <a:gd name="connsiteX14" fmla="*/ 348059 w 658827"/>
                <a:gd name="connsiteY14" fmla="*/ 120587 h 241175"/>
                <a:gd name="connsiteX15" fmla="*/ 364633 w 658827"/>
                <a:gd name="connsiteY15" fmla="*/ 72352 h 241175"/>
                <a:gd name="connsiteX16" fmla="*/ 393638 w 658827"/>
                <a:gd name="connsiteY16" fmla="*/ 48235 h 241175"/>
                <a:gd name="connsiteX17" fmla="*/ 414356 w 658827"/>
                <a:gd name="connsiteY17" fmla="*/ 84411 h 241175"/>
                <a:gd name="connsiteX18" fmla="*/ 422643 w 658827"/>
                <a:gd name="connsiteY18" fmla="*/ 120587 h 241175"/>
                <a:gd name="connsiteX19" fmla="*/ 435074 w 658827"/>
                <a:gd name="connsiteY19" fmla="*/ 180881 h 241175"/>
                <a:gd name="connsiteX20" fmla="*/ 459935 w 658827"/>
                <a:gd name="connsiteY20" fmla="*/ 217057 h 241175"/>
                <a:gd name="connsiteX21" fmla="*/ 484797 w 658827"/>
                <a:gd name="connsiteY21" fmla="*/ 180881 h 241175"/>
                <a:gd name="connsiteX22" fmla="*/ 497227 w 658827"/>
                <a:gd name="connsiteY22" fmla="*/ 108528 h 241175"/>
                <a:gd name="connsiteX23" fmla="*/ 526232 w 658827"/>
                <a:gd name="connsiteY23" fmla="*/ 0 h 241175"/>
                <a:gd name="connsiteX24" fmla="*/ 555237 w 658827"/>
                <a:gd name="connsiteY24" fmla="*/ 12058 h 241175"/>
                <a:gd name="connsiteX25" fmla="*/ 575955 w 658827"/>
                <a:gd name="connsiteY25" fmla="*/ 132646 h 241175"/>
                <a:gd name="connsiteX26" fmla="*/ 584242 w 658827"/>
                <a:gd name="connsiteY26" fmla="*/ 180881 h 241175"/>
                <a:gd name="connsiteX27" fmla="*/ 588386 w 658827"/>
                <a:gd name="connsiteY27" fmla="*/ 217057 h 241175"/>
                <a:gd name="connsiteX28" fmla="*/ 600817 w 658827"/>
                <a:gd name="connsiteY28" fmla="*/ 241175 h 241175"/>
                <a:gd name="connsiteX29" fmla="*/ 638109 w 658827"/>
                <a:gd name="connsiteY29" fmla="*/ 217057 h 241175"/>
                <a:gd name="connsiteX30" fmla="*/ 650539 w 658827"/>
                <a:gd name="connsiteY30" fmla="*/ 180881 h 241175"/>
                <a:gd name="connsiteX31" fmla="*/ 658827 w 658827"/>
                <a:gd name="connsiteY31" fmla="*/ 144705 h 24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8827" h="241175" fill="none" extrusionOk="0">
                  <a:moveTo>
                    <a:pt x="0" y="192940"/>
                  </a:moveTo>
                  <a:cubicBezTo>
                    <a:pt x="23371" y="106000"/>
                    <a:pt x="7089" y="179144"/>
                    <a:pt x="24861" y="96470"/>
                  </a:cubicBezTo>
                  <a:cubicBezTo>
                    <a:pt x="34979" y="69704"/>
                    <a:pt x="53866" y="12058"/>
                    <a:pt x="53866" y="12058"/>
                  </a:cubicBezTo>
                  <a:cubicBezTo>
                    <a:pt x="65525" y="20865"/>
                    <a:pt x="82510" y="21502"/>
                    <a:pt x="91158" y="36176"/>
                  </a:cubicBezTo>
                  <a:cubicBezTo>
                    <a:pt x="101532" y="43467"/>
                    <a:pt x="98500" y="87077"/>
                    <a:pt x="103589" y="108528"/>
                  </a:cubicBezTo>
                  <a:cubicBezTo>
                    <a:pt x="104642" y="121611"/>
                    <a:pt x="122709" y="189202"/>
                    <a:pt x="124307" y="192940"/>
                  </a:cubicBezTo>
                  <a:cubicBezTo>
                    <a:pt x="127267" y="200625"/>
                    <a:pt x="133198" y="200325"/>
                    <a:pt x="136737" y="204998"/>
                  </a:cubicBezTo>
                  <a:cubicBezTo>
                    <a:pt x="151284" y="203581"/>
                    <a:pt x="165557" y="209682"/>
                    <a:pt x="174029" y="192940"/>
                  </a:cubicBezTo>
                  <a:cubicBezTo>
                    <a:pt x="182625" y="175441"/>
                    <a:pt x="182970" y="114019"/>
                    <a:pt x="194747" y="96470"/>
                  </a:cubicBezTo>
                  <a:cubicBezTo>
                    <a:pt x="199576" y="86368"/>
                    <a:pt x="206092" y="87559"/>
                    <a:pt x="211322" y="84411"/>
                  </a:cubicBezTo>
                  <a:cubicBezTo>
                    <a:pt x="225349" y="48612"/>
                    <a:pt x="232632" y="29793"/>
                    <a:pt x="261044" y="96470"/>
                  </a:cubicBezTo>
                  <a:cubicBezTo>
                    <a:pt x="268943" y="112265"/>
                    <a:pt x="270724" y="149461"/>
                    <a:pt x="273475" y="168822"/>
                  </a:cubicBezTo>
                  <a:cubicBezTo>
                    <a:pt x="278945" y="183313"/>
                    <a:pt x="287479" y="184175"/>
                    <a:pt x="294192" y="192940"/>
                  </a:cubicBezTo>
                  <a:cubicBezTo>
                    <a:pt x="307370" y="188047"/>
                    <a:pt x="320625" y="183627"/>
                    <a:pt x="335628" y="168822"/>
                  </a:cubicBezTo>
                  <a:cubicBezTo>
                    <a:pt x="342299" y="160722"/>
                    <a:pt x="340019" y="136688"/>
                    <a:pt x="348059" y="120587"/>
                  </a:cubicBezTo>
                  <a:cubicBezTo>
                    <a:pt x="349127" y="104904"/>
                    <a:pt x="358205" y="82054"/>
                    <a:pt x="364633" y="72352"/>
                  </a:cubicBezTo>
                  <a:cubicBezTo>
                    <a:pt x="367240" y="65918"/>
                    <a:pt x="391873" y="49981"/>
                    <a:pt x="393638" y="48235"/>
                  </a:cubicBezTo>
                  <a:cubicBezTo>
                    <a:pt x="399293" y="59197"/>
                    <a:pt x="410457" y="69359"/>
                    <a:pt x="414356" y="84411"/>
                  </a:cubicBezTo>
                  <a:cubicBezTo>
                    <a:pt x="416203" y="93657"/>
                    <a:pt x="417970" y="109188"/>
                    <a:pt x="422643" y="120587"/>
                  </a:cubicBezTo>
                  <a:cubicBezTo>
                    <a:pt x="426573" y="140068"/>
                    <a:pt x="430067" y="160121"/>
                    <a:pt x="435074" y="180881"/>
                  </a:cubicBezTo>
                  <a:cubicBezTo>
                    <a:pt x="439619" y="205431"/>
                    <a:pt x="450427" y="210630"/>
                    <a:pt x="459935" y="217057"/>
                  </a:cubicBezTo>
                  <a:cubicBezTo>
                    <a:pt x="465617" y="205624"/>
                    <a:pt x="478175" y="199228"/>
                    <a:pt x="484797" y="180881"/>
                  </a:cubicBezTo>
                  <a:cubicBezTo>
                    <a:pt x="490267" y="157063"/>
                    <a:pt x="491609" y="135657"/>
                    <a:pt x="497227" y="108528"/>
                  </a:cubicBezTo>
                  <a:cubicBezTo>
                    <a:pt x="509808" y="43259"/>
                    <a:pt x="511425" y="43639"/>
                    <a:pt x="526232" y="0"/>
                  </a:cubicBezTo>
                  <a:cubicBezTo>
                    <a:pt x="537786" y="2720"/>
                    <a:pt x="546969" y="-1811"/>
                    <a:pt x="555237" y="12058"/>
                  </a:cubicBezTo>
                  <a:cubicBezTo>
                    <a:pt x="576473" y="46855"/>
                    <a:pt x="573620" y="78055"/>
                    <a:pt x="575955" y="132646"/>
                  </a:cubicBezTo>
                  <a:cubicBezTo>
                    <a:pt x="581577" y="149926"/>
                    <a:pt x="581592" y="161669"/>
                    <a:pt x="584242" y="180881"/>
                  </a:cubicBezTo>
                  <a:cubicBezTo>
                    <a:pt x="583752" y="192807"/>
                    <a:pt x="587047" y="208825"/>
                    <a:pt x="588386" y="217057"/>
                  </a:cubicBezTo>
                  <a:cubicBezTo>
                    <a:pt x="590762" y="230165"/>
                    <a:pt x="597311" y="232911"/>
                    <a:pt x="600817" y="241175"/>
                  </a:cubicBezTo>
                  <a:cubicBezTo>
                    <a:pt x="614108" y="231068"/>
                    <a:pt x="628334" y="232185"/>
                    <a:pt x="638109" y="217057"/>
                  </a:cubicBezTo>
                  <a:cubicBezTo>
                    <a:pt x="644297" y="209276"/>
                    <a:pt x="650172" y="192853"/>
                    <a:pt x="650539" y="180881"/>
                  </a:cubicBezTo>
                  <a:cubicBezTo>
                    <a:pt x="653728" y="169748"/>
                    <a:pt x="658827" y="144706"/>
                    <a:pt x="658827" y="144705"/>
                  </a:cubicBezTo>
                </a:path>
                <a:path w="658827" h="241175" stroke="0" extrusionOk="0">
                  <a:moveTo>
                    <a:pt x="0" y="192940"/>
                  </a:moveTo>
                  <a:cubicBezTo>
                    <a:pt x="4897" y="91165"/>
                    <a:pt x="-1705" y="162692"/>
                    <a:pt x="24861" y="96470"/>
                  </a:cubicBezTo>
                  <a:cubicBezTo>
                    <a:pt x="34979" y="69703"/>
                    <a:pt x="53865" y="12058"/>
                    <a:pt x="53866" y="12058"/>
                  </a:cubicBezTo>
                  <a:cubicBezTo>
                    <a:pt x="64540" y="21814"/>
                    <a:pt x="79107" y="23378"/>
                    <a:pt x="91158" y="36176"/>
                  </a:cubicBezTo>
                  <a:cubicBezTo>
                    <a:pt x="97447" y="45577"/>
                    <a:pt x="104850" y="92759"/>
                    <a:pt x="103589" y="108528"/>
                  </a:cubicBezTo>
                  <a:cubicBezTo>
                    <a:pt x="105847" y="121109"/>
                    <a:pt x="122929" y="188562"/>
                    <a:pt x="124307" y="192940"/>
                  </a:cubicBezTo>
                  <a:cubicBezTo>
                    <a:pt x="126466" y="200894"/>
                    <a:pt x="131542" y="201970"/>
                    <a:pt x="136737" y="204998"/>
                  </a:cubicBezTo>
                  <a:cubicBezTo>
                    <a:pt x="148803" y="197497"/>
                    <a:pt x="161260" y="211415"/>
                    <a:pt x="174029" y="192940"/>
                  </a:cubicBezTo>
                  <a:cubicBezTo>
                    <a:pt x="190047" y="175355"/>
                    <a:pt x="189297" y="120522"/>
                    <a:pt x="194747" y="96470"/>
                  </a:cubicBezTo>
                  <a:cubicBezTo>
                    <a:pt x="199076" y="87211"/>
                    <a:pt x="207249" y="89618"/>
                    <a:pt x="211322" y="84411"/>
                  </a:cubicBezTo>
                  <a:cubicBezTo>
                    <a:pt x="231744" y="50912"/>
                    <a:pt x="231670" y="34691"/>
                    <a:pt x="261044" y="96470"/>
                  </a:cubicBezTo>
                  <a:cubicBezTo>
                    <a:pt x="270880" y="116381"/>
                    <a:pt x="268076" y="151169"/>
                    <a:pt x="273475" y="168822"/>
                  </a:cubicBezTo>
                  <a:cubicBezTo>
                    <a:pt x="279476" y="183478"/>
                    <a:pt x="287490" y="183941"/>
                    <a:pt x="294192" y="192940"/>
                  </a:cubicBezTo>
                  <a:cubicBezTo>
                    <a:pt x="304457" y="185482"/>
                    <a:pt x="319700" y="183834"/>
                    <a:pt x="335628" y="168822"/>
                  </a:cubicBezTo>
                  <a:cubicBezTo>
                    <a:pt x="337724" y="160104"/>
                    <a:pt x="342230" y="133101"/>
                    <a:pt x="348059" y="120587"/>
                  </a:cubicBezTo>
                  <a:cubicBezTo>
                    <a:pt x="353233" y="103080"/>
                    <a:pt x="355560" y="87154"/>
                    <a:pt x="364633" y="72352"/>
                  </a:cubicBezTo>
                  <a:cubicBezTo>
                    <a:pt x="367576" y="66160"/>
                    <a:pt x="392304" y="49792"/>
                    <a:pt x="393638" y="48235"/>
                  </a:cubicBezTo>
                  <a:cubicBezTo>
                    <a:pt x="400399" y="63747"/>
                    <a:pt x="408523" y="68991"/>
                    <a:pt x="414356" y="84411"/>
                  </a:cubicBezTo>
                  <a:cubicBezTo>
                    <a:pt x="417174" y="95371"/>
                    <a:pt x="417042" y="108455"/>
                    <a:pt x="422643" y="120587"/>
                  </a:cubicBezTo>
                  <a:cubicBezTo>
                    <a:pt x="429214" y="145021"/>
                    <a:pt x="426515" y="164835"/>
                    <a:pt x="435074" y="180881"/>
                  </a:cubicBezTo>
                  <a:cubicBezTo>
                    <a:pt x="442069" y="199442"/>
                    <a:pt x="450619" y="208581"/>
                    <a:pt x="459935" y="217057"/>
                  </a:cubicBezTo>
                  <a:cubicBezTo>
                    <a:pt x="470145" y="206654"/>
                    <a:pt x="477143" y="197786"/>
                    <a:pt x="484797" y="180881"/>
                  </a:cubicBezTo>
                  <a:cubicBezTo>
                    <a:pt x="493413" y="161742"/>
                    <a:pt x="488675" y="133579"/>
                    <a:pt x="497227" y="108528"/>
                  </a:cubicBezTo>
                  <a:cubicBezTo>
                    <a:pt x="509991" y="43739"/>
                    <a:pt x="511112" y="43503"/>
                    <a:pt x="526232" y="0"/>
                  </a:cubicBezTo>
                  <a:cubicBezTo>
                    <a:pt x="536308" y="4276"/>
                    <a:pt x="545320" y="-1257"/>
                    <a:pt x="555237" y="12058"/>
                  </a:cubicBezTo>
                  <a:cubicBezTo>
                    <a:pt x="573895" y="52544"/>
                    <a:pt x="569586" y="79807"/>
                    <a:pt x="575955" y="132646"/>
                  </a:cubicBezTo>
                  <a:cubicBezTo>
                    <a:pt x="580954" y="147413"/>
                    <a:pt x="583094" y="162128"/>
                    <a:pt x="584242" y="180881"/>
                  </a:cubicBezTo>
                  <a:cubicBezTo>
                    <a:pt x="584315" y="191932"/>
                    <a:pt x="587186" y="205627"/>
                    <a:pt x="588386" y="217057"/>
                  </a:cubicBezTo>
                  <a:cubicBezTo>
                    <a:pt x="591205" y="228537"/>
                    <a:pt x="597126" y="234362"/>
                    <a:pt x="600817" y="241175"/>
                  </a:cubicBezTo>
                  <a:cubicBezTo>
                    <a:pt x="615907" y="232607"/>
                    <a:pt x="626269" y="231627"/>
                    <a:pt x="638109" y="217057"/>
                  </a:cubicBezTo>
                  <a:cubicBezTo>
                    <a:pt x="646291" y="211293"/>
                    <a:pt x="646583" y="193315"/>
                    <a:pt x="650539" y="180881"/>
                  </a:cubicBezTo>
                  <a:cubicBezTo>
                    <a:pt x="653728" y="169748"/>
                    <a:pt x="658827" y="144705"/>
                    <a:pt x="658827" y="144705"/>
                  </a:cubicBezTo>
                </a:path>
              </a:pathLst>
            </a:custGeom>
            <a:ln w="1905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33850"/>
                        <a:gd name="connsiteY0" fmla="*/ 134224 h 167780"/>
                        <a:gd name="connsiteX1" fmla="*/ 50334 w 1333850"/>
                        <a:gd name="connsiteY1" fmla="*/ 67112 h 167780"/>
                        <a:gd name="connsiteX2" fmla="*/ 109057 w 1333850"/>
                        <a:gd name="connsiteY2" fmla="*/ 8389 h 167780"/>
                        <a:gd name="connsiteX3" fmla="*/ 184558 w 1333850"/>
                        <a:gd name="connsiteY3" fmla="*/ 25167 h 167780"/>
                        <a:gd name="connsiteX4" fmla="*/ 209725 w 1333850"/>
                        <a:gd name="connsiteY4" fmla="*/ 75501 h 167780"/>
                        <a:gd name="connsiteX5" fmla="*/ 251670 w 1333850"/>
                        <a:gd name="connsiteY5" fmla="*/ 134224 h 167780"/>
                        <a:gd name="connsiteX6" fmla="*/ 276837 w 1333850"/>
                        <a:gd name="connsiteY6" fmla="*/ 142613 h 167780"/>
                        <a:gd name="connsiteX7" fmla="*/ 352338 w 1333850"/>
                        <a:gd name="connsiteY7" fmla="*/ 134224 h 167780"/>
                        <a:gd name="connsiteX8" fmla="*/ 394283 w 1333850"/>
                        <a:gd name="connsiteY8" fmla="*/ 67112 h 167780"/>
                        <a:gd name="connsiteX9" fmla="*/ 427839 w 1333850"/>
                        <a:gd name="connsiteY9" fmla="*/ 58723 h 167780"/>
                        <a:gd name="connsiteX10" fmla="*/ 528506 w 1333850"/>
                        <a:gd name="connsiteY10" fmla="*/ 67112 h 167780"/>
                        <a:gd name="connsiteX11" fmla="*/ 553673 w 1333850"/>
                        <a:gd name="connsiteY11" fmla="*/ 117446 h 167780"/>
                        <a:gd name="connsiteX12" fmla="*/ 595618 w 1333850"/>
                        <a:gd name="connsiteY12" fmla="*/ 134224 h 167780"/>
                        <a:gd name="connsiteX13" fmla="*/ 679508 w 1333850"/>
                        <a:gd name="connsiteY13" fmla="*/ 117446 h 167780"/>
                        <a:gd name="connsiteX14" fmla="*/ 704675 w 1333850"/>
                        <a:gd name="connsiteY14" fmla="*/ 83890 h 167780"/>
                        <a:gd name="connsiteX15" fmla="*/ 738231 w 1333850"/>
                        <a:gd name="connsiteY15" fmla="*/ 50334 h 167780"/>
                        <a:gd name="connsiteX16" fmla="*/ 796954 w 1333850"/>
                        <a:gd name="connsiteY16" fmla="*/ 33556 h 167780"/>
                        <a:gd name="connsiteX17" fmla="*/ 838899 w 1333850"/>
                        <a:gd name="connsiteY17" fmla="*/ 58723 h 167780"/>
                        <a:gd name="connsiteX18" fmla="*/ 855677 w 1333850"/>
                        <a:gd name="connsiteY18" fmla="*/ 83890 h 167780"/>
                        <a:gd name="connsiteX19" fmla="*/ 880844 w 1333850"/>
                        <a:gd name="connsiteY19" fmla="*/ 125835 h 167780"/>
                        <a:gd name="connsiteX20" fmla="*/ 931178 w 1333850"/>
                        <a:gd name="connsiteY20" fmla="*/ 151002 h 167780"/>
                        <a:gd name="connsiteX21" fmla="*/ 981512 w 1333850"/>
                        <a:gd name="connsiteY21" fmla="*/ 125835 h 167780"/>
                        <a:gd name="connsiteX22" fmla="*/ 1006679 w 1333850"/>
                        <a:gd name="connsiteY22" fmla="*/ 75501 h 167780"/>
                        <a:gd name="connsiteX23" fmla="*/ 1065402 w 1333850"/>
                        <a:gd name="connsiteY23" fmla="*/ 0 h 167780"/>
                        <a:gd name="connsiteX24" fmla="*/ 1124125 w 1333850"/>
                        <a:gd name="connsiteY24" fmla="*/ 8389 h 167780"/>
                        <a:gd name="connsiteX25" fmla="*/ 1166070 w 1333850"/>
                        <a:gd name="connsiteY25" fmla="*/ 92279 h 167780"/>
                        <a:gd name="connsiteX26" fmla="*/ 1182848 w 1333850"/>
                        <a:gd name="connsiteY26" fmla="*/ 125835 h 167780"/>
                        <a:gd name="connsiteX27" fmla="*/ 1191237 w 1333850"/>
                        <a:gd name="connsiteY27" fmla="*/ 151002 h 167780"/>
                        <a:gd name="connsiteX28" fmla="*/ 1216404 w 1333850"/>
                        <a:gd name="connsiteY28" fmla="*/ 167780 h 167780"/>
                        <a:gd name="connsiteX29" fmla="*/ 1291905 w 1333850"/>
                        <a:gd name="connsiteY29" fmla="*/ 151002 h 167780"/>
                        <a:gd name="connsiteX30" fmla="*/ 1317072 w 1333850"/>
                        <a:gd name="connsiteY30" fmla="*/ 125835 h 167780"/>
                        <a:gd name="connsiteX31" fmla="*/ 1333850 w 1333850"/>
                        <a:gd name="connsiteY31" fmla="*/ 100668 h 1677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333850" h="167780">
                          <a:moveTo>
                            <a:pt x="0" y="134224"/>
                          </a:moveTo>
                          <a:cubicBezTo>
                            <a:pt x="26882" y="67018"/>
                            <a:pt x="171" y="112715"/>
                            <a:pt x="50334" y="67112"/>
                          </a:cubicBezTo>
                          <a:cubicBezTo>
                            <a:pt x="70817" y="48491"/>
                            <a:pt x="109057" y="8389"/>
                            <a:pt x="109057" y="8389"/>
                          </a:cubicBezTo>
                          <a:cubicBezTo>
                            <a:pt x="134224" y="13982"/>
                            <a:pt x="161088" y="14499"/>
                            <a:pt x="184558" y="25167"/>
                          </a:cubicBezTo>
                          <a:cubicBezTo>
                            <a:pt x="200114" y="32238"/>
                            <a:pt x="203521" y="63093"/>
                            <a:pt x="209725" y="75501"/>
                          </a:cubicBezTo>
                          <a:cubicBezTo>
                            <a:pt x="214097" y="84245"/>
                            <a:pt x="248413" y="131510"/>
                            <a:pt x="251670" y="134224"/>
                          </a:cubicBezTo>
                          <a:cubicBezTo>
                            <a:pt x="258463" y="139885"/>
                            <a:pt x="268448" y="139817"/>
                            <a:pt x="276837" y="142613"/>
                          </a:cubicBezTo>
                          <a:cubicBezTo>
                            <a:pt x="302004" y="139817"/>
                            <a:pt x="329689" y="145548"/>
                            <a:pt x="352338" y="134224"/>
                          </a:cubicBezTo>
                          <a:cubicBezTo>
                            <a:pt x="379015" y="120885"/>
                            <a:pt x="370734" y="82811"/>
                            <a:pt x="394283" y="67112"/>
                          </a:cubicBezTo>
                          <a:cubicBezTo>
                            <a:pt x="403876" y="60717"/>
                            <a:pt x="416654" y="61519"/>
                            <a:pt x="427839" y="58723"/>
                          </a:cubicBezTo>
                          <a:cubicBezTo>
                            <a:pt x="465569" y="33568"/>
                            <a:pt x="468459" y="22077"/>
                            <a:pt x="528506" y="67112"/>
                          </a:cubicBezTo>
                          <a:cubicBezTo>
                            <a:pt x="543513" y="78367"/>
                            <a:pt x="540409" y="104182"/>
                            <a:pt x="553673" y="117446"/>
                          </a:cubicBezTo>
                          <a:cubicBezTo>
                            <a:pt x="564321" y="128094"/>
                            <a:pt x="581636" y="128631"/>
                            <a:pt x="595618" y="134224"/>
                          </a:cubicBezTo>
                          <a:cubicBezTo>
                            <a:pt x="623581" y="128631"/>
                            <a:pt x="653616" y="129396"/>
                            <a:pt x="679508" y="117446"/>
                          </a:cubicBezTo>
                          <a:cubicBezTo>
                            <a:pt x="692203" y="111587"/>
                            <a:pt x="695468" y="94412"/>
                            <a:pt x="704675" y="83890"/>
                          </a:cubicBezTo>
                          <a:cubicBezTo>
                            <a:pt x="715092" y="71985"/>
                            <a:pt x="725359" y="59528"/>
                            <a:pt x="738231" y="50334"/>
                          </a:cubicBezTo>
                          <a:cubicBezTo>
                            <a:pt x="744711" y="45705"/>
                            <a:pt x="793445" y="34433"/>
                            <a:pt x="796954" y="33556"/>
                          </a:cubicBezTo>
                          <a:cubicBezTo>
                            <a:pt x="810936" y="41945"/>
                            <a:pt x="826519" y="48112"/>
                            <a:pt x="838899" y="58723"/>
                          </a:cubicBezTo>
                          <a:cubicBezTo>
                            <a:pt x="846554" y="65284"/>
                            <a:pt x="850333" y="75340"/>
                            <a:pt x="855677" y="83890"/>
                          </a:cubicBezTo>
                          <a:cubicBezTo>
                            <a:pt x="864319" y="97717"/>
                            <a:pt x="870233" y="113455"/>
                            <a:pt x="880844" y="125835"/>
                          </a:cubicBezTo>
                          <a:cubicBezTo>
                            <a:pt x="893854" y="141013"/>
                            <a:pt x="913562" y="145130"/>
                            <a:pt x="931178" y="151002"/>
                          </a:cubicBezTo>
                          <a:cubicBezTo>
                            <a:pt x="947956" y="142613"/>
                            <a:pt x="966505" y="137090"/>
                            <a:pt x="981512" y="125835"/>
                          </a:cubicBezTo>
                          <a:cubicBezTo>
                            <a:pt x="1002793" y="109874"/>
                            <a:pt x="995454" y="95705"/>
                            <a:pt x="1006679" y="75501"/>
                          </a:cubicBezTo>
                          <a:cubicBezTo>
                            <a:pt x="1031765" y="30347"/>
                            <a:pt x="1034832" y="30570"/>
                            <a:pt x="1065402" y="0"/>
                          </a:cubicBezTo>
                          <a:cubicBezTo>
                            <a:pt x="1084976" y="2796"/>
                            <a:pt x="1106766" y="-1079"/>
                            <a:pt x="1124125" y="8389"/>
                          </a:cubicBezTo>
                          <a:cubicBezTo>
                            <a:pt x="1166576" y="31544"/>
                            <a:pt x="1154179" y="56606"/>
                            <a:pt x="1166070" y="92279"/>
                          </a:cubicBezTo>
                          <a:cubicBezTo>
                            <a:pt x="1170025" y="104143"/>
                            <a:pt x="1177922" y="114341"/>
                            <a:pt x="1182848" y="125835"/>
                          </a:cubicBezTo>
                          <a:cubicBezTo>
                            <a:pt x="1186331" y="133963"/>
                            <a:pt x="1185713" y="144097"/>
                            <a:pt x="1191237" y="151002"/>
                          </a:cubicBezTo>
                          <a:cubicBezTo>
                            <a:pt x="1197535" y="158875"/>
                            <a:pt x="1208015" y="162187"/>
                            <a:pt x="1216404" y="167780"/>
                          </a:cubicBezTo>
                          <a:cubicBezTo>
                            <a:pt x="1241571" y="162187"/>
                            <a:pt x="1268107" y="160918"/>
                            <a:pt x="1291905" y="151002"/>
                          </a:cubicBezTo>
                          <a:cubicBezTo>
                            <a:pt x="1302856" y="146439"/>
                            <a:pt x="1309477" y="134949"/>
                            <a:pt x="1317072" y="125835"/>
                          </a:cubicBezTo>
                          <a:cubicBezTo>
                            <a:pt x="1323527" y="118090"/>
                            <a:pt x="1333850" y="100668"/>
                            <a:pt x="1333850" y="100668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DD717AE3-E177-4286-93EF-1CC09B1C4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28241" y="3721873"/>
              <a:ext cx="1435274" cy="1435274"/>
            </a:xfrm>
            <a:prstGeom prst="rect">
              <a:avLst/>
            </a:prstGeom>
          </p:spPr>
        </p:pic>
        <p:pic>
          <p:nvPicPr>
            <p:cNvPr id="20" name="Graphic 19" descr="Continuous Improvement outline">
              <a:extLst>
                <a:ext uri="{FF2B5EF4-FFF2-40B4-BE49-F238E27FC236}">
                  <a16:creationId xmlns:a16="http://schemas.microsoft.com/office/drawing/2014/main" id="{7A7B1BF6-E0C6-4B98-BF65-348BE94EA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82531" y="3581011"/>
              <a:ext cx="1716997" cy="1716997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D3B43C6-1AC3-4279-B0CB-5A37D8113814}"/>
                </a:ext>
              </a:extLst>
            </p:cNvPr>
            <p:cNvCxnSpPr/>
            <p:nvPr/>
          </p:nvCxnSpPr>
          <p:spPr>
            <a:xfrm>
              <a:off x="4422710" y="4271731"/>
              <a:ext cx="8397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A3E92CA-5370-4F84-A82A-F25E246C1DF4}"/>
                </a:ext>
              </a:extLst>
            </p:cNvPr>
            <p:cNvCxnSpPr/>
            <p:nvPr/>
          </p:nvCxnSpPr>
          <p:spPr>
            <a:xfrm>
              <a:off x="4422710" y="4439511"/>
              <a:ext cx="8397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CA994DD-0A69-4ED8-914C-5B1C75061EEE}"/>
                </a:ext>
              </a:extLst>
            </p:cNvPr>
            <p:cNvCxnSpPr/>
            <p:nvPr/>
          </p:nvCxnSpPr>
          <p:spPr>
            <a:xfrm>
              <a:off x="4422709" y="4591911"/>
              <a:ext cx="8397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E6DB25-804B-4C1F-B802-3777B11910DC}"/>
                </a:ext>
              </a:extLst>
            </p:cNvPr>
            <p:cNvSpPr txBox="1"/>
            <p:nvPr/>
          </p:nvSpPr>
          <p:spPr>
            <a:xfrm>
              <a:off x="4063480" y="2654082"/>
              <a:ext cx="1558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Signals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C4205A5-CA0A-4598-B0F8-9F72B8191532}"/>
                </a:ext>
              </a:extLst>
            </p:cNvPr>
            <p:cNvSpPr txBox="1"/>
            <p:nvPr/>
          </p:nvSpPr>
          <p:spPr>
            <a:xfrm>
              <a:off x="5759519" y="2658270"/>
              <a:ext cx="1558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62D7F6-59C3-4642-AF5F-3CDF4B0C01EE}"/>
                </a:ext>
              </a:extLst>
            </p:cNvPr>
            <p:cNvSpPr txBox="1"/>
            <p:nvPr/>
          </p:nvSpPr>
          <p:spPr>
            <a:xfrm>
              <a:off x="7879124" y="2654082"/>
              <a:ext cx="228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 result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0547EF9-21FD-427B-A45D-110FF2464FDF}"/>
                </a:ext>
              </a:extLst>
            </p:cNvPr>
            <p:cNvCxnSpPr>
              <a:stCxn id="20" idx="3"/>
              <a:endCxn id="18" idx="1"/>
            </p:cNvCxnSpPr>
            <p:nvPr/>
          </p:nvCxnSpPr>
          <p:spPr>
            <a:xfrm>
              <a:off x="7399528" y="4439510"/>
              <a:ext cx="92871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F61FA4C-B4C6-4B84-83EC-BE2BE6B8DF86}"/>
              </a:ext>
            </a:extLst>
          </p:cNvPr>
          <p:cNvSpPr txBox="1"/>
          <p:nvPr/>
        </p:nvSpPr>
        <p:spPr>
          <a:xfrm>
            <a:off x="3986259" y="6332130"/>
            <a:ext cx="30380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 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77723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 Design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0C36D0-B1B1-4FB9-BB40-5111B03B5D2D}"/>
              </a:ext>
            </a:extLst>
          </p:cNvPr>
          <p:cNvSpPr/>
          <p:nvPr/>
        </p:nvSpPr>
        <p:spPr>
          <a:xfrm>
            <a:off x="1423331" y="1743131"/>
            <a:ext cx="2567031" cy="5734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E4ACE9-1BD7-4E4E-8DE6-934DD6FC4D16}"/>
              </a:ext>
            </a:extLst>
          </p:cNvPr>
          <p:cNvSpPr/>
          <p:nvPr/>
        </p:nvSpPr>
        <p:spPr>
          <a:xfrm>
            <a:off x="1423331" y="3543076"/>
            <a:ext cx="2567032" cy="572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2E950B-233B-4F95-AD58-1B9D5EFF81D3}"/>
              </a:ext>
            </a:extLst>
          </p:cNvPr>
          <p:cNvSpPr/>
          <p:nvPr/>
        </p:nvSpPr>
        <p:spPr>
          <a:xfrm>
            <a:off x="1423331" y="5341941"/>
            <a:ext cx="2567032" cy="572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65ED9A-F2E5-4F09-A83A-44E6A0C8C0D7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2706847" y="2316611"/>
            <a:ext cx="0" cy="122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23B6B5-F2D2-4E1E-BA9F-8ECDA4C5B1B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706847" y="4115476"/>
            <a:ext cx="0" cy="122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E4848A-573F-4E76-86C5-8A1B8053B350}"/>
              </a:ext>
            </a:extLst>
          </p:cNvPr>
          <p:cNvSpPr txBox="1"/>
          <p:nvPr/>
        </p:nvSpPr>
        <p:spPr>
          <a:xfrm>
            <a:off x="4959497" y="1577962"/>
            <a:ext cx="635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1D data from 3 Objects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1D data to 2D data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Short-Time Fourier Transform (STFT) on 2D data</a:t>
            </a:r>
          </a:p>
          <a:p>
            <a:pPr marL="342900" indent="-342900">
              <a:buAutoNum type="arabicPeriod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output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9EC380F0-8343-419D-A5F3-A43CA0BB932F}"/>
              </a:ext>
            </a:extLst>
          </p:cNvPr>
          <p:cNvSpPr/>
          <p:nvPr/>
        </p:nvSpPr>
        <p:spPr>
          <a:xfrm>
            <a:off x="4639112" y="1577130"/>
            <a:ext cx="201336" cy="133385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2EF2B7-7F17-4C21-9B57-CFD01B449A8A}"/>
              </a:ext>
            </a:extLst>
          </p:cNvPr>
          <p:cNvSpPr txBox="1"/>
          <p:nvPr/>
        </p:nvSpPr>
        <p:spPr>
          <a:xfrm>
            <a:off x="4840448" y="3367611"/>
            <a:ext cx="6140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Convolutional Neural Network (CNN) model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 with spectrogram images from Preprocessing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CNN model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8637D7F5-CDC0-4619-80D3-8198A852D44B}"/>
              </a:ext>
            </a:extLst>
          </p:cNvPr>
          <p:cNvSpPr/>
          <p:nvPr/>
        </p:nvSpPr>
        <p:spPr>
          <a:xfrm>
            <a:off x="4639112" y="3367610"/>
            <a:ext cx="201336" cy="92333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AF296567-467D-4C33-A26E-44474D569A09}"/>
              </a:ext>
            </a:extLst>
          </p:cNvPr>
          <p:cNvSpPr/>
          <p:nvPr/>
        </p:nvSpPr>
        <p:spPr>
          <a:xfrm>
            <a:off x="4654491" y="5270757"/>
            <a:ext cx="201336" cy="679059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E7F8C9-811A-4B23-BF49-036FFCFF2449}"/>
              </a:ext>
            </a:extLst>
          </p:cNvPr>
          <p:cNvSpPr txBox="1"/>
          <p:nvPr/>
        </p:nvSpPr>
        <p:spPr>
          <a:xfrm>
            <a:off x="4840448" y="5443475"/>
            <a:ext cx="614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the unlearned data with the trained CNN model</a:t>
            </a:r>
          </a:p>
        </p:txBody>
      </p:sp>
    </p:spTree>
    <p:extLst>
      <p:ext uri="{BB962C8B-B14F-4D97-AF65-F5344CB8AC3E}">
        <p14:creationId xmlns:p14="http://schemas.microsoft.com/office/powerpoint/2010/main" val="343588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Preprocessing</a:t>
            </a:r>
          </a:p>
        </p:txBody>
      </p:sp>
      <p:pic>
        <p:nvPicPr>
          <p:cNvPr id="1026" name="Picture 2" descr="Excel Logo Vector">
            <a:extLst>
              <a:ext uri="{FF2B5EF4-FFF2-40B4-BE49-F238E27FC236}">
                <a16:creationId xmlns:a16="http://schemas.microsoft.com/office/drawing/2014/main" id="{B44F3D5A-C0E6-4F87-A543-60FEFECF7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92" y="4351349"/>
            <a:ext cx="1126192" cy="11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EC71D2-79A5-44F9-9466-B1120ABA8D6F}"/>
              </a:ext>
            </a:extLst>
          </p:cNvPr>
          <p:cNvSpPr txBox="1"/>
          <p:nvPr/>
        </p:nvSpPr>
        <p:spPr>
          <a:xfrm>
            <a:off x="967192" y="1424437"/>
            <a:ext cx="1126192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8CE03B-6262-4D5C-84B0-EB9338F40FE3}"/>
              </a:ext>
            </a:extLst>
          </p:cNvPr>
          <p:cNvSpPr txBox="1"/>
          <p:nvPr/>
        </p:nvSpPr>
        <p:spPr>
          <a:xfrm>
            <a:off x="3400443" y="1432336"/>
            <a:ext cx="1979802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1D-to-2D Conversion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E7AC14-A99D-4B18-A113-7BBEB8D94459}"/>
              </a:ext>
            </a:extLst>
          </p:cNvPr>
          <p:cNvGrpSpPr/>
          <p:nvPr/>
        </p:nvGrpSpPr>
        <p:grpSpPr>
          <a:xfrm>
            <a:off x="3781589" y="3465513"/>
            <a:ext cx="1025692" cy="3089864"/>
            <a:chOff x="4484440" y="2469003"/>
            <a:chExt cx="1356487" cy="408637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F8F81B-24A9-434B-B414-DE6D18336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40" y="2469003"/>
              <a:ext cx="1356487" cy="9599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B24078-9D23-4AB8-89A3-632650EF0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40" y="5593318"/>
              <a:ext cx="1350785" cy="9620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C834487-57DD-4D31-827D-5064DFAEE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40" y="3693385"/>
              <a:ext cx="1354563" cy="9620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5AB175-C51E-4D90-A81E-12B10F7E6022}"/>
                </a:ext>
              </a:extLst>
            </p:cNvPr>
            <p:cNvSpPr txBox="1"/>
            <p:nvPr/>
          </p:nvSpPr>
          <p:spPr>
            <a:xfrm>
              <a:off x="4898222" y="4919828"/>
              <a:ext cx="523220" cy="5033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2200" dirty="0"/>
                <a:t>…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97321CB-E736-46BE-9BA5-C76FC0440E0D}"/>
              </a:ext>
            </a:extLst>
          </p:cNvPr>
          <p:cNvGrpSpPr/>
          <p:nvPr/>
        </p:nvGrpSpPr>
        <p:grpSpPr>
          <a:xfrm>
            <a:off x="6743896" y="3497614"/>
            <a:ext cx="1096244" cy="3088800"/>
            <a:chOff x="8179412" y="2409040"/>
            <a:chExt cx="1418329" cy="420518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163C265-535E-4571-BC3D-DB459F5AE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412" y="2409040"/>
              <a:ext cx="1418328" cy="100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290FEF4-860A-4846-B487-B9C9E8A6F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412" y="3693385"/>
              <a:ext cx="1418329" cy="100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185EFA5-27B0-47A4-A67F-055DD132C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412" y="5606220"/>
              <a:ext cx="1418328" cy="100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9F340F-9B92-4B31-ABBA-048712575216}"/>
                </a:ext>
              </a:extLst>
            </p:cNvPr>
            <p:cNvSpPr txBox="1"/>
            <p:nvPr/>
          </p:nvSpPr>
          <p:spPr>
            <a:xfrm>
              <a:off x="8691444" y="4919828"/>
              <a:ext cx="523220" cy="5033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2200" dirty="0"/>
                <a:t>…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672E49C-F4E7-48BC-8E53-8BA6D2D696B0}"/>
              </a:ext>
            </a:extLst>
          </p:cNvPr>
          <p:cNvSpPr txBox="1"/>
          <p:nvPr/>
        </p:nvSpPr>
        <p:spPr>
          <a:xfrm>
            <a:off x="6629508" y="1560352"/>
            <a:ext cx="1418328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STFT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6EE21D-7213-493E-8746-CD9F219ABC44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2093384" y="1747603"/>
            <a:ext cx="1307059" cy="7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82784D-344F-4044-93FF-BD4717C942F1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5380245" y="1745018"/>
            <a:ext cx="1249263" cy="10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FBC46AFB-F82D-4AA3-9353-7880F1175749}"/>
              </a:ext>
            </a:extLst>
          </p:cNvPr>
          <p:cNvSpPr/>
          <p:nvPr/>
        </p:nvSpPr>
        <p:spPr>
          <a:xfrm>
            <a:off x="3192841" y="3409205"/>
            <a:ext cx="461394" cy="3175189"/>
          </a:xfrm>
          <a:prstGeom prst="leftBrace">
            <a:avLst>
              <a:gd name="adj1" fmla="val 227497"/>
              <a:gd name="adj2" fmla="val 5000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1DF72D1-4B61-4645-BB19-72D5576CC701}"/>
              </a:ext>
            </a:extLst>
          </p:cNvPr>
          <p:cNvSpPr/>
          <p:nvPr/>
        </p:nvSpPr>
        <p:spPr>
          <a:xfrm>
            <a:off x="2361042" y="4637680"/>
            <a:ext cx="716734" cy="52369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9B99D2E-E05E-41F7-B995-AC6D420BD1C1}"/>
              </a:ext>
            </a:extLst>
          </p:cNvPr>
          <p:cNvSpPr/>
          <p:nvPr/>
        </p:nvSpPr>
        <p:spPr>
          <a:xfrm>
            <a:off x="5379266" y="4657699"/>
            <a:ext cx="716734" cy="52369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B1646805-50D5-4E36-A65F-2F1C252FA843}"/>
              </a:ext>
            </a:extLst>
          </p:cNvPr>
          <p:cNvSpPr/>
          <p:nvPr/>
        </p:nvSpPr>
        <p:spPr>
          <a:xfrm>
            <a:off x="6304777" y="3360385"/>
            <a:ext cx="461394" cy="3175189"/>
          </a:xfrm>
          <a:prstGeom prst="leftBrace">
            <a:avLst>
              <a:gd name="adj1" fmla="val 227497"/>
              <a:gd name="adj2" fmla="val 5000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535FAF-7D9B-4B5A-B82B-44FDD1C75DC3}"/>
              </a:ext>
            </a:extLst>
          </p:cNvPr>
          <p:cNvSpPr txBox="1"/>
          <p:nvPr/>
        </p:nvSpPr>
        <p:spPr>
          <a:xfrm>
            <a:off x="5441780" y="1424437"/>
            <a:ext cx="112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327E76-F545-4DE4-8366-56514E117AA1}"/>
              </a:ext>
            </a:extLst>
          </p:cNvPr>
          <p:cNvSpPr txBox="1"/>
          <p:nvPr/>
        </p:nvSpPr>
        <p:spPr>
          <a:xfrm>
            <a:off x="9778454" y="1573462"/>
            <a:ext cx="1828800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943AD9-EE2A-412B-895A-747E303834C9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>
          <a:xfrm>
            <a:off x="8047836" y="1745018"/>
            <a:ext cx="1730618" cy="13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21691AD4-F228-425E-9885-5F03967E04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599" y="3636121"/>
            <a:ext cx="639624" cy="432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7ED6F71-0138-45A1-BC1A-11049CF9FA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00" y="4579502"/>
            <a:ext cx="639625" cy="432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A0DFE72-7483-4266-A5A6-2DF5E0A684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599" y="5984522"/>
            <a:ext cx="639624" cy="432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DDF6F89-948A-4F89-995C-482EC43535B0}"/>
              </a:ext>
            </a:extLst>
          </p:cNvPr>
          <p:cNvSpPr txBox="1"/>
          <p:nvPr/>
        </p:nvSpPr>
        <p:spPr>
          <a:xfrm>
            <a:off x="10176822" y="5273231"/>
            <a:ext cx="404403" cy="3697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20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993A40-49F2-44AE-B805-FCA4E77A5A63}"/>
              </a:ext>
            </a:extLst>
          </p:cNvPr>
          <p:cNvSpPr txBox="1"/>
          <p:nvPr/>
        </p:nvSpPr>
        <p:spPr>
          <a:xfrm>
            <a:off x="503339" y="2197916"/>
            <a:ext cx="2130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1 – 315 samples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2 – 200 samples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3 – 400 samples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object has 3400 amplitude values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2FFCAA-3B09-4B27-B085-44A70AA6E6BE}"/>
              </a:ext>
            </a:extLst>
          </p:cNvPr>
          <p:cNvSpPr txBox="1"/>
          <p:nvPr/>
        </p:nvSpPr>
        <p:spPr>
          <a:xfrm>
            <a:off x="3547748" y="2159160"/>
            <a:ext cx="1979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X-Axis to data and plot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F3A4F-7095-4695-A9AE-A06520E6A850}"/>
              </a:ext>
            </a:extLst>
          </p:cNvPr>
          <p:cNvSpPr txBox="1"/>
          <p:nvPr/>
        </p:nvSpPr>
        <p:spPr>
          <a:xfrm>
            <a:off x="6535474" y="2031232"/>
            <a:ext cx="2157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STFT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get Spectrogram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E8B32B5-F5BB-4FD1-AB36-CB85AFDADF12}"/>
              </a:ext>
            </a:extLst>
          </p:cNvPr>
          <p:cNvSpPr/>
          <p:nvPr/>
        </p:nvSpPr>
        <p:spPr>
          <a:xfrm>
            <a:off x="8668900" y="4659783"/>
            <a:ext cx="716734" cy="52369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068E0-28F8-4213-AEC5-2D4FA07D2D87}"/>
              </a:ext>
            </a:extLst>
          </p:cNvPr>
          <p:cNvSpPr txBox="1"/>
          <p:nvPr/>
        </p:nvSpPr>
        <p:spPr>
          <a:xfrm>
            <a:off x="7801622" y="3689958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875 × 656 ×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067E6B-D332-413F-AA22-47F750F42FC2}"/>
              </a:ext>
            </a:extLst>
          </p:cNvPr>
          <p:cNvSpPr txBox="1"/>
          <p:nvPr/>
        </p:nvSpPr>
        <p:spPr>
          <a:xfrm>
            <a:off x="7801622" y="4542543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875 × 656 ×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768C2A-B810-44CB-A4CE-E9910E12D09E}"/>
              </a:ext>
            </a:extLst>
          </p:cNvPr>
          <p:cNvSpPr txBox="1"/>
          <p:nvPr/>
        </p:nvSpPr>
        <p:spPr>
          <a:xfrm>
            <a:off x="7852855" y="6043242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875 × 656 ×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4C7846-CCE6-4281-9F55-C058757936B1}"/>
              </a:ext>
            </a:extLst>
          </p:cNvPr>
          <p:cNvSpPr txBox="1"/>
          <p:nvPr/>
        </p:nvSpPr>
        <p:spPr>
          <a:xfrm>
            <a:off x="10570642" y="3706464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 × 132 ×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790915-1FAB-47CE-A449-AC6972C4A1DC}"/>
              </a:ext>
            </a:extLst>
          </p:cNvPr>
          <p:cNvSpPr txBox="1"/>
          <p:nvPr/>
        </p:nvSpPr>
        <p:spPr>
          <a:xfrm>
            <a:off x="10570641" y="4640321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 × 132 ×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5EC19F-7971-4B12-9318-3A099DB361D2}"/>
              </a:ext>
            </a:extLst>
          </p:cNvPr>
          <p:cNvSpPr txBox="1"/>
          <p:nvPr/>
        </p:nvSpPr>
        <p:spPr>
          <a:xfrm>
            <a:off x="10570641" y="6043242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 × 132 × 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E09057-7A0C-4D75-9556-420DC73DF3AD}"/>
              </a:ext>
            </a:extLst>
          </p:cNvPr>
          <p:cNvSpPr txBox="1"/>
          <p:nvPr/>
        </p:nvSpPr>
        <p:spPr>
          <a:xfrm>
            <a:off x="8115807" y="1414941"/>
            <a:ext cx="158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Spectrogram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83CEDD-C8F0-4B1C-B48E-32AB9B47B48A}"/>
              </a:ext>
            </a:extLst>
          </p:cNvPr>
          <p:cNvSpPr txBox="1"/>
          <p:nvPr/>
        </p:nvSpPr>
        <p:spPr>
          <a:xfrm>
            <a:off x="9778454" y="2070538"/>
            <a:ext cx="2053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dimensions to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20 % of original to preserve computation cost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D6397-B9F3-4F36-B775-2D2A2A5405E8}"/>
              </a:ext>
            </a:extLst>
          </p:cNvPr>
          <p:cNvSpPr txBox="1"/>
          <p:nvPr/>
        </p:nvSpPr>
        <p:spPr>
          <a:xfrm>
            <a:off x="2093384" y="1434573"/>
            <a:ext cx="12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Data</a:t>
            </a:r>
          </a:p>
        </p:txBody>
      </p:sp>
    </p:spTree>
    <p:extLst>
      <p:ext uri="{BB962C8B-B14F-4D97-AF65-F5344CB8AC3E}">
        <p14:creationId xmlns:p14="http://schemas.microsoft.com/office/powerpoint/2010/main" val="88343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F14630-0018-4D2B-8B39-C44CD6929F9B}"/>
              </a:ext>
            </a:extLst>
          </p:cNvPr>
          <p:cNvSpPr txBox="1"/>
          <p:nvPr/>
        </p:nvSpPr>
        <p:spPr>
          <a:xfrm>
            <a:off x="670705" y="1254142"/>
            <a:ext cx="8399864" cy="7917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STFT process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perform STFT on input using the following algorithm.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8B5E9F-6877-4132-9AF3-6A920218785D}"/>
                  </a:ext>
                </a:extLst>
              </p:cNvPr>
              <p:cNvSpPr txBox="1"/>
              <p:nvPr/>
            </p:nvSpPr>
            <p:spPr>
              <a:xfrm>
                <a:off x="3012295" y="2091079"/>
                <a:ext cx="4864968" cy="5975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8B5E9F-6877-4132-9AF3-6A9202187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95" y="2091079"/>
                <a:ext cx="4864968" cy="597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DF0DEC6-C253-4BBC-AD32-E892DA11B8DB}"/>
                  </a:ext>
                </a:extLst>
              </p:cNvPr>
              <p:cNvSpPr txBox="1"/>
              <p:nvPr/>
            </p:nvSpPr>
            <p:spPr>
              <a:xfrm>
                <a:off x="1528866" y="2801326"/>
                <a:ext cx="9343265" cy="802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spectrogram,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time variable,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shifted hamming window,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input signal,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complex exponential.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DF0DEC6-C253-4BBC-AD32-E892DA11B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866" y="2801326"/>
                <a:ext cx="9343265" cy="802401"/>
              </a:xfrm>
              <a:prstGeom prst="rect">
                <a:avLst/>
              </a:prstGeom>
              <a:blipFill>
                <a:blip r:embed="rId3"/>
                <a:stretch>
                  <a:fillRect l="-849" t="-9160" b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59">
            <a:extLst>
              <a:ext uri="{FF2B5EF4-FFF2-40B4-BE49-F238E27FC236}">
                <a16:creationId xmlns:a16="http://schemas.microsoft.com/office/drawing/2014/main" id="{E4F2E1D4-8F49-45B9-9519-A51B8AE068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12" y="3867117"/>
            <a:ext cx="3458679" cy="2447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076A636-F466-4977-BCE9-DFB8F45D110A}"/>
              </a:ext>
            </a:extLst>
          </p:cNvPr>
          <p:cNvSpPr txBox="1"/>
          <p:nvPr/>
        </p:nvSpPr>
        <p:spPr>
          <a:xfrm>
            <a:off x="1876025" y="6347009"/>
            <a:ext cx="9343265" cy="592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Conversion from 2D Time signal to  spectrogram using STFT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9DB0C28-766A-47CB-B387-99AAC8F8A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56" y="3753000"/>
            <a:ext cx="3458678" cy="259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9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CNN model</a:t>
            </a:r>
          </a:p>
        </p:txBody>
      </p:sp>
      <p:pic>
        <p:nvPicPr>
          <p:cNvPr id="41" name="Picture 40" descr="A picture containing text, file folder, building material, outdoor object&#10;&#10;Description automatically generated">
            <a:extLst>
              <a:ext uri="{FF2B5EF4-FFF2-40B4-BE49-F238E27FC236}">
                <a16:creationId xmlns:a16="http://schemas.microsoft.com/office/drawing/2014/main" id="{329250CE-F785-40E9-9410-5AC670D60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29" y="2077073"/>
            <a:ext cx="8697881" cy="2451159"/>
          </a:xfrm>
          <a:prstGeom prst="rect">
            <a:avLst/>
          </a:prstGeom>
        </p:spPr>
      </p:pic>
      <p:sp>
        <p:nvSpPr>
          <p:cNvPr id="42" name="Left Brace 41">
            <a:extLst>
              <a:ext uri="{FF2B5EF4-FFF2-40B4-BE49-F238E27FC236}">
                <a16:creationId xmlns:a16="http://schemas.microsoft.com/office/drawing/2014/main" id="{ED0B8BB6-3861-400A-B139-A9BC6DAA51FA}"/>
              </a:ext>
            </a:extLst>
          </p:cNvPr>
          <p:cNvSpPr/>
          <p:nvPr/>
        </p:nvSpPr>
        <p:spPr>
          <a:xfrm rot="16200000">
            <a:off x="1981414" y="4015550"/>
            <a:ext cx="282783" cy="1101560"/>
          </a:xfrm>
          <a:prstGeom prst="leftBrace">
            <a:avLst>
              <a:gd name="adj1" fmla="val 21653"/>
              <a:gd name="adj2" fmla="val 4939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picture containing text, stationary, file folder&#10;&#10;Description automatically generated">
            <a:extLst>
              <a:ext uri="{FF2B5EF4-FFF2-40B4-BE49-F238E27FC236}">
                <a16:creationId xmlns:a16="http://schemas.microsoft.com/office/drawing/2014/main" id="{416FBF54-F69C-4FC2-A9FD-B408DABD4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4" t="70249" r="15373"/>
          <a:stretch/>
        </p:blipFill>
        <p:spPr>
          <a:xfrm>
            <a:off x="7017495" y="4813525"/>
            <a:ext cx="4899171" cy="1722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7BDB0B0-8DB0-43F5-A240-C6CFBE403AA8}"/>
              </a:ext>
            </a:extLst>
          </p:cNvPr>
          <p:cNvSpPr txBox="1"/>
          <p:nvPr/>
        </p:nvSpPr>
        <p:spPr>
          <a:xfrm>
            <a:off x="507030" y="4810661"/>
            <a:ext cx="636651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             	8 filters with 3×3×3 convolutions with stride 1 × 1 and padding 'same'</a:t>
            </a:r>
          </a:p>
          <a:p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 Normalization  	Batch normalization with 8 channels</a:t>
            </a:r>
          </a:p>
          <a:p>
            <a:r>
              <a:rPr lang="en-US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Rectified Linear Unit</a:t>
            </a:r>
          </a:p>
          <a:p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 Pooling             	2×2 max pooling with stride 2 × 2 and padding with 0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1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66E0A-B2B1-4AD5-BFE7-2E5EC1AE952B}"/>
              </a:ext>
            </a:extLst>
          </p:cNvPr>
          <p:cNvSpPr txBox="1"/>
          <p:nvPr/>
        </p:nvSpPr>
        <p:spPr>
          <a:xfrm>
            <a:off x="1164659" y="2131899"/>
            <a:ext cx="10252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model training and testing process, we train the CNN model with 80 % data and test it with another 20 % data.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EC0B5D-21E7-4816-B8A8-88EDAA10B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85762"/>
              </p:ext>
            </p:extLst>
          </p:nvPr>
        </p:nvGraphicFramePr>
        <p:xfrm>
          <a:off x="841459" y="3465513"/>
          <a:ext cx="3431679" cy="228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D56A95F-279C-43A5-9A25-64477FD08E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328478"/>
              </p:ext>
            </p:extLst>
          </p:nvPr>
        </p:nvGraphicFramePr>
        <p:xfrm>
          <a:off x="4488879" y="3465513"/>
          <a:ext cx="3431679" cy="228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3B8DBB2-BDFB-4279-97EB-6D95829A2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095423"/>
              </p:ext>
            </p:extLst>
          </p:nvPr>
        </p:nvGraphicFramePr>
        <p:xfrm>
          <a:off x="8136299" y="3465513"/>
          <a:ext cx="3431679" cy="228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9C0BAC-E406-4272-A4E2-273A6A35CB1A}"/>
              </a:ext>
            </a:extLst>
          </p:cNvPr>
          <p:cNvSpPr txBox="1"/>
          <p:nvPr/>
        </p:nvSpPr>
        <p:spPr>
          <a:xfrm>
            <a:off x="1308683" y="5847127"/>
            <a:ext cx="979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Remarks : Numbers represent the amount of spectrogram images in each data set.</a:t>
            </a:r>
          </a:p>
        </p:txBody>
      </p:sp>
    </p:spTree>
    <p:extLst>
      <p:ext uri="{BB962C8B-B14F-4D97-AF65-F5344CB8AC3E}">
        <p14:creationId xmlns:p14="http://schemas.microsoft.com/office/powerpoint/2010/main" val="228776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A9AD9D-91C7-4615-82F9-246FFEC23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35" y="3065501"/>
            <a:ext cx="7991756" cy="34707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6BBEE6-2047-4EC7-B98C-882CD0102017}"/>
              </a:ext>
            </a:extLst>
          </p:cNvPr>
          <p:cNvSpPr txBox="1"/>
          <p:nvPr/>
        </p:nvSpPr>
        <p:spPr>
          <a:xfrm>
            <a:off x="1164659" y="2131899"/>
            <a:ext cx="10252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labeled the input and then feed them to the CNN model. The process will then adjust weights accordingly. We trained the CNN model with 30 epochs.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5CE98-1442-4BE6-97C3-F2AEED2FB505}"/>
              </a:ext>
            </a:extLst>
          </p:cNvPr>
          <p:cNvSpPr txBox="1"/>
          <p:nvPr/>
        </p:nvSpPr>
        <p:spPr>
          <a:xfrm>
            <a:off x="4181050" y="6018622"/>
            <a:ext cx="4219975" cy="592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 Training and Testing Process</a:t>
            </a:r>
          </a:p>
        </p:txBody>
      </p:sp>
    </p:spTree>
    <p:extLst>
      <p:ext uri="{BB962C8B-B14F-4D97-AF65-F5344CB8AC3E}">
        <p14:creationId xmlns:p14="http://schemas.microsoft.com/office/powerpoint/2010/main" val="131801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844</Words>
  <Application>Microsoft Office PowerPoint</Application>
  <PresentationFormat>Widescreen</PresentationFormat>
  <Paragraphs>223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 Pongsomboon</dc:creator>
  <cp:lastModifiedBy>Paween Pongsomboon</cp:lastModifiedBy>
  <cp:revision>41</cp:revision>
  <dcterms:created xsi:type="dcterms:W3CDTF">2021-10-07T09:00:10Z</dcterms:created>
  <dcterms:modified xsi:type="dcterms:W3CDTF">2021-12-08T06:20:35Z</dcterms:modified>
</cp:coreProperties>
</file>