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65" r:id="rId3"/>
    <p:sldId id="266" r:id="rId4"/>
    <p:sldId id="268" r:id="rId5"/>
    <p:sldId id="272" r:id="rId6"/>
    <p:sldId id="274" r:id="rId7"/>
    <p:sldId id="273" r:id="rId8"/>
    <p:sldId id="275" r:id="rId9"/>
    <p:sldId id="277" r:id="rId10"/>
    <p:sldId id="278" r:id="rId11"/>
    <p:sldId id="276" r:id="rId12"/>
    <p:sldId id="279" r:id="rId13"/>
    <p:sldId id="269" r:id="rId14"/>
    <p:sldId id="28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de-DE"/>
        </a:p>
      </c:txPr>
    </c:title>
    <c:autoTitleDeleted val="0"/>
    <c:plotArea>
      <c:layout/>
      <c:pieChart>
        <c:varyColors val="1"/>
        <c:ser>
          <c:idx val="0"/>
          <c:order val="0"/>
          <c:tx>
            <c:strRef>
              <c:f>Sheet1!$B$1</c:f>
              <c:strCache>
                <c:ptCount val="1"/>
                <c:pt idx="0">
                  <c:v>Data Object 1</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1-1597-4E05-8AEF-ABB52AF658F4}"/>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1597-4E05-8AEF-ABB52AF658F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de-DE"/>
              </a:p>
            </c:txPr>
            <c:dLblPos val="inEnd"/>
            <c:showLegendKey val="0"/>
            <c:showVal val="1"/>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Sheet1!$A$2:$A$3</c:f>
              <c:strCache>
                <c:ptCount val="2"/>
                <c:pt idx="0">
                  <c:v>Training</c:v>
                </c:pt>
                <c:pt idx="1">
                  <c:v>Testing</c:v>
                </c:pt>
              </c:strCache>
            </c:strRef>
          </c:cat>
          <c:val>
            <c:numRef>
              <c:f>Sheet1!$B$2:$B$3</c:f>
              <c:numCache>
                <c:formatCode>General</c:formatCode>
                <c:ptCount val="2"/>
                <c:pt idx="0">
                  <c:v>252</c:v>
                </c:pt>
                <c:pt idx="1">
                  <c:v>63</c:v>
                </c:pt>
              </c:numCache>
            </c:numRef>
          </c:val>
          <c:extLst>
            <c:ext xmlns:c16="http://schemas.microsoft.com/office/drawing/2014/chart" uri="{C3380CC4-5D6E-409C-BE32-E72D297353CC}">
              <c16:uniqueId val="{00000000-619E-44A6-94AF-B6E836578914}"/>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de-DE"/>
        </a:p>
      </c:txPr>
    </c:title>
    <c:autoTitleDeleted val="0"/>
    <c:plotArea>
      <c:layout/>
      <c:pieChart>
        <c:varyColors val="1"/>
        <c:ser>
          <c:idx val="0"/>
          <c:order val="0"/>
          <c:tx>
            <c:strRef>
              <c:f>Sheet1!$B$1</c:f>
              <c:strCache>
                <c:ptCount val="1"/>
                <c:pt idx="0">
                  <c:v>Data Object 2</c:v>
                </c:pt>
              </c:strCache>
            </c:strRef>
          </c:tx>
          <c:spPr>
            <a:solidFill>
              <a:schemeClr val="lt1"/>
            </a:solidFill>
            <a:ln w="19050">
              <a:solidFill>
                <a:schemeClr val="accent2"/>
              </a:solidFill>
            </a:ln>
            <a:effectLst/>
          </c:spPr>
          <c:dPt>
            <c:idx val="0"/>
            <c:bubble3D val="0"/>
            <c:spPr>
              <a:solidFill>
                <a:schemeClr val="lt1"/>
              </a:solidFill>
              <a:ln w="19050">
                <a:solidFill>
                  <a:schemeClr val="accent2"/>
                </a:solidFill>
              </a:ln>
              <a:effectLst/>
            </c:spPr>
            <c:extLst>
              <c:ext xmlns:c16="http://schemas.microsoft.com/office/drawing/2014/chart" uri="{C3380CC4-5D6E-409C-BE32-E72D297353CC}">
                <c16:uniqueId val="{00000001-62EF-4630-BAC3-03C2D8F5F19B}"/>
              </c:ext>
            </c:extLst>
          </c:dPt>
          <c:dPt>
            <c:idx val="1"/>
            <c:bubble3D val="0"/>
            <c:spPr>
              <a:solidFill>
                <a:schemeClr val="lt1"/>
              </a:solidFill>
              <a:ln w="19050">
                <a:solidFill>
                  <a:schemeClr val="accent2"/>
                </a:solidFill>
              </a:ln>
              <a:effectLst/>
            </c:spPr>
            <c:extLst>
              <c:ext xmlns:c16="http://schemas.microsoft.com/office/drawing/2014/chart" uri="{C3380CC4-5D6E-409C-BE32-E72D297353CC}">
                <c16:uniqueId val="{00000003-62EF-4630-BAC3-03C2D8F5F19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de-DE"/>
              </a:p>
            </c:txPr>
            <c:dLblPos val="inEnd"/>
            <c:showLegendKey val="0"/>
            <c:showVal val="1"/>
            <c:showCatName val="1"/>
            <c:showSerName val="0"/>
            <c:showPercent val="1"/>
            <c:showBubbleSize val="0"/>
            <c:showLeaderLines val="1"/>
            <c:leaderLines>
              <c:spPr>
                <a:ln w="9525">
                  <a:solidFill>
                    <a:schemeClr val="accent2">
                      <a:lumMod val="60000"/>
                      <a:lumOff val="40000"/>
                    </a:schemeClr>
                  </a:solidFill>
                </a:ln>
                <a:effectLst/>
              </c:spPr>
            </c:leaderLines>
            <c:extLst>
              <c:ext xmlns:c15="http://schemas.microsoft.com/office/drawing/2012/chart" uri="{CE6537A1-D6FC-4f65-9D91-7224C49458BB}"/>
            </c:extLst>
          </c:dLbls>
          <c:cat>
            <c:strRef>
              <c:f>Sheet1!$A$2:$A$3</c:f>
              <c:strCache>
                <c:ptCount val="2"/>
                <c:pt idx="0">
                  <c:v>Training</c:v>
                </c:pt>
                <c:pt idx="1">
                  <c:v>Testing</c:v>
                </c:pt>
              </c:strCache>
            </c:strRef>
          </c:cat>
          <c:val>
            <c:numRef>
              <c:f>Sheet1!$B$2:$B$3</c:f>
              <c:numCache>
                <c:formatCode>General</c:formatCode>
                <c:ptCount val="2"/>
                <c:pt idx="0">
                  <c:v>160</c:v>
                </c:pt>
                <c:pt idx="1">
                  <c:v>40</c:v>
                </c:pt>
              </c:numCache>
            </c:numRef>
          </c:val>
          <c:extLst>
            <c:ext xmlns:c16="http://schemas.microsoft.com/office/drawing/2014/chart" uri="{C3380CC4-5D6E-409C-BE32-E72D297353CC}">
              <c16:uniqueId val="{00000004-62EF-4630-BAC3-03C2D8F5F19B}"/>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de-DE"/>
        </a:p>
      </c:txPr>
    </c:title>
    <c:autoTitleDeleted val="0"/>
    <c:plotArea>
      <c:layout/>
      <c:pieChart>
        <c:varyColors val="1"/>
        <c:ser>
          <c:idx val="0"/>
          <c:order val="0"/>
          <c:tx>
            <c:strRef>
              <c:f>Sheet1!$B$1</c:f>
              <c:strCache>
                <c:ptCount val="1"/>
                <c:pt idx="0">
                  <c:v>Data Object 3</c:v>
                </c:pt>
              </c:strCache>
            </c:strRef>
          </c:tx>
          <c:spPr>
            <a:solidFill>
              <a:schemeClr val="lt1"/>
            </a:solidFill>
            <a:ln w="19050">
              <a:solidFill>
                <a:schemeClr val="accent6"/>
              </a:solidFill>
            </a:ln>
            <a:effectLst/>
          </c:spPr>
          <c:dPt>
            <c:idx val="0"/>
            <c:bubble3D val="0"/>
            <c:spPr>
              <a:solidFill>
                <a:schemeClr val="lt1"/>
              </a:solidFill>
              <a:ln w="19050">
                <a:solidFill>
                  <a:schemeClr val="accent6"/>
                </a:solidFill>
              </a:ln>
              <a:effectLst/>
            </c:spPr>
            <c:extLst>
              <c:ext xmlns:c16="http://schemas.microsoft.com/office/drawing/2014/chart" uri="{C3380CC4-5D6E-409C-BE32-E72D297353CC}">
                <c16:uniqueId val="{00000001-8DDD-488A-A770-C6D7A426DE31}"/>
              </c:ext>
            </c:extLst>
          </c:dPt>
          <c:dPt>
            <c:idx val="1"/>
            <c:bubble3D val="0"/>
            <c:spPr>
              <a:solidFill>
                <a:schemeClr val="lt1"/>
              </a:solidFill>
              <a:ln w="19050">
                <a:solidFill>
                  <a:schemeClr val="accent6"/>
                </a:solidFill>
              </a:ln>
              <a:effectLst/>
            </c:spPr>
            <c:extLst>
              <c:ext xmlns:c16="http://schemas.microsoft.com/office/drawing/2014/chart" uri="{C3380CC4-5D6E-409C-BE32-E72D297353CC}">
                <c16:uniqueId val="{00000003-8DDD-488A-A770-C6D7A426DE3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6"/>
                    </a:solidFill>
                    <a:latin typeface="+mn-lt"/>
                    <a:ea typeface="+mn-ea"/>
                    <a:cs typeface="+mn-cs"/>
                  </a:defRPr>
                </a:pPr>
                <a:endParaRPr lang="de-DE"/>
              </a:p>
            </c:txPr>
            <c:dLblPos val="inEnd"/>
            <c:showLegendKey val="0"/>
            <c:showVal val="1"/>
            <c:showCatName val="1"/>
            <c:showSerName val="0"/>
            <c:showPercent val="1"/>
            <c:showBubbleSize val="0"/>
            <c:showLeaderLines val="1"/>
            <c:leaderLines>
              <c:spPr>
                <a:ln w="9525">
                  <a:solidFill>
                    <a:schemeClr val="accent6">
                      <a:lumMod val="60000"/>
                      <a:lumOff val="40000"/>
                    </a:schemeClr>
                  </a:solidFill>
                </a:ln>
                <a:effectLst/>
              </c:spPr>
            </c:leaderLines>
            <c:extLst>
              <c:ext xmlns:c15="http://schemas.microsoft.com/office/drawing/2012/chart" uri="{CE6537A1-D6FC-4f65-9D91-7224C49458BB}"/>
            </c:extLst>
          </c:dLbls>
          <c:cat>
            <c:strRef>
              <c:f>Sheet1!$A$2:$A$3</c:f>
              <c:strCache>
                <c:ptCount val="2"/>
                <c:pt idx="0">
                  <c:v>Training</c:v>
                </c:pt>
                <c:pt idx="1">
                  <c:v>Testing</c:v>
                </c:pt>
              </c:strCache>
            </c:strRef>
          </c:cat>
          <c:val>
            <c:numRef>
              <c:f>Sheet1!$B$2:$B$3</c:f>
              <c:numCache>
                <c:formatCode>General</c:formatCode>
                <c:ptCount val="2"/>
                <c:pt idx="0">
                  <c:v>320</c:v>
                </c:pt>
                <c:pt idx="1">
                  <c:v>80</c:v>
                </c:pt>
              </c:numCache>
            </c:numRef>
          </c:val>
          <c:extLst>
            <c:ext xmlns:c16="http://schemas.microsoft.com/office/drawing/2014/chart" uri="{C3380CC4-5D6E-409C-BE32-E72D297353CC}">
              <c16:uniqueId val="{00000004-8DDD-488A-A770-C6D7A426DE31}"/>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0E63-545D-45BD-B356-D0D9B8F54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FE6D7D-D214-488B-BC68-627D526EB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8EB15-6400-48D9-B90D-3BBF31CA532F}"/>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DDE1A2ED-1BA7-408D-9954-BE4A10F57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519E8-1DB5-4CA8-9D5F-1A66B2C990D1}"/>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15593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A824-ED28-423A-ACAB-C7C196A0C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9D2CC-B8DE-4CB5-A082-3E7A320F6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DC099-8A84-467E-B474-74EEDB51A52C}"/>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60C3D03F-D4A0-4443-89A2-60EC4CBCF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6507-30FE-4E1B-A76F-658AC11628F3}"/>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414566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E7EF26-F52A-4DD6-8B4B-BCCA6A9C1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863C2-B7DC-4EB3-ACCC-A7B7BB6DA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7FEEE-28C7-40DB-AC33-21022AD920E0}"/>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062C89A6-FD1A-4220-A7B8-757FAF83F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F6CE0-24A0-417B-9782-F27A8B8A8360}"/>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26595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10DD-966F-4804-9CD4-31A58412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ACAE1-C321-4D2B-8FC4-38E316527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D2372-8325-4485-A1F9-654444B100DA}"/>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92BA4230-2999-455E-AC4F-0FCDAF335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5AC24-426B-4FB6-8986-046F8E4F4755}"/>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89946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1E78-3E12-447E-A577-6E3B86B58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04F8C-CFC0-4C9A-98D5-EEFD60B07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5A0DC-8F0B-4AE2-B5F3-924D4151EBAD}"/>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8ABBFB50-4DB7-4C8D-8398-B0FCE26E9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35977-3525-4E42-A125-3985ACC4201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30423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C130-9768-4E29-A1EC-18D52587B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17A82-F7A9-4A12-B214-4C9169AE0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C5B61-7349-4F27-8FE0-557A959FB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4DE9B0-0872-451A-859B-2CE2DD874CCF}"/>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6" name="Footer Placeholder 5">
            <a:extLst>
              <a:ext uri="{FF2B5EF4-FFF2-40B4-BE49-F238E27FC236}">
                <a16:creationId xmlns:a16="http://schemas.microsoft.com/office/drawing/2014/main" id="{EFE1E2D3-9E06-4F2B-9543-6EF08ED45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A0056-BA12-4D6E-A4FA-8B225062DB77}"/>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295634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CC81-3DAA-4B5E-BB6B-606264DAA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3AB6E-90FC-4BC4-ABCE-688CFFEFF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31652-2916-4013-833E-46DFB885E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999521-D84E-4DF9-840E-4E9AA3A78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961108-6F1B-47AE-A0EA-3D15D2578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80CBB-2368-4B60-A0C1-3A97B88DB70D}"/>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8" name="Footer Placeholder 7">
            <a:extLst>
              <a:ext uri="{FF2B5EF4-FFF2-40B4-BE49-F238E27FC236}">
                <a16:creationId xmlns:a16="http://schemas.microsoft.com/office/drawing/2014/main" id="{3D129FEA-764F-42AA-B571-188C26A03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3AAED-0959-4791-93DC-153D8F996AFE}"/>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48746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E744-3497-4C4D-B23C-C732D67A3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C5D416-6042-43F6-BCC7-8EAB3D0BE0EC}"/>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4" name="Footer Placeholder 3">
            <a:extLst>
              <a:ext uri="{FF2B5EF4-FFF2-40B4-BE49-F238E27FC236}">
                <a16:creationId xmlns:a16="http://schemas.microsoft.com/office/drawing/2014/main" id="{479A44D2-F48A-430F-813F-9BAB5EF996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FDBFF-929E-4AFA-BDB9-D4D59635AB75}"/>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31133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460B3-FA40-4BDC-B6F5-DB2B87D09059}"/>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3" name="Footer Placeholder 2">
            <a:extLst>
              <a:ext uri="{FF2B5EF4-FFF2-40B4-BE49-F238E27FC236}">
                <a16:creationId xmlns:a16="http://schemas.microsoft.com/office/drawing/2014/main" id="{3F382104-2C0C-4AFA-AB64-A114FD4C2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BEBA8-BF9B-4947-810B-3C6C8A4CA34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300938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DC98-2E1F-4F5A-9D09-F7A77957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5C022-A193-4E6F-92D0-FFD097A0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F3B98-C37B-4DD3-873D-0730F7971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8DC56-0950-4FF1-9384-69D76BE20BEC}"/>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6" name="Footer Placeholder 5">
            <a:extLst>
              <a:ext uri="{FF2B5EF4-FFF2-40B4-BE49-F238E27FC236}">
                <a16:creationId xmlns:a16="http://schemas.microsoft.com/office/drawing/2014/main" id="{D0229E5B-BCE0-4471-94C0-1F5547237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0E788-5257-437B-800F-44578967FF6E}"/>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43212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B217-75CD-44EE-AB71-4E4FAEA4E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4A9EF-7E8A-4A90-AF0C-920245737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14DD1-C41F-43DB-ABF0-567D38B5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D5CE3-1CFD-4AA7-8998-6DC4E860089B}"/>
              </a:ext>
            </a:extLst>
          </p:cNvPr>
          <p:cNvSpPr>
            <a:spLocks noGrp="1"/>
          </p:cNvSpPr>
          <p:nvPr>
            <p:ph type="dt" sz="half" idx="10"/>
          </p:nvPr>
        </p:nvSpPr>
        <p:spPr/>
        <p:txBody>
          <a:bodyPr/>
          <a:lstStyle/>
          <a:p>
            <a:fld id="{672A33CF-3CD6-4BF6-9652-92EE052783A5}" type="datetimeFigureOut">
              <a:rPr lang="en-US" smtClean="0"/>
              <a:t>10/18/2021</a:t>
            </a:fld>
            <a:endParaRPr lang="en-US"/>
          </a:p>
        </p:txBody>
      </p:sp>
      <p:sp>
        <p:nvSpPr>
          <p:cNvPr id="6" name="Footer Placeholder 5">
            <a:extLst>
              <a:ext uri="{FF2B5EF4-FFF2-40B4-BE49-F238E27FC236}">
                <a16:creationId xmlns:a16="http://schemas.microsoft.com/office/drawing/2014/main" id="{28C99BEA-01F4-44B7-BC03-3A294E4AA5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F877F3-73DC-4552-9B07-96CE399B4E5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406983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66136-7D30-4CAD-B3F3-81D5AFF8F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22EA7E-A863-4C0A-B9BB-781CBECE8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79505-8A1E-4CE8-83C4-9C47BE93F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A33CF-3CD6-4BF6-9652-92EE052783A5}" type="datetimeFigureOut">
              <a:rPr lang="en-US" smtClean="0"/>
              <a:t>10/18/2021</a:t>
            </a:fld>
            <a:endParaRPr lang="en-US"/>
          </a:p>
        </p:txBody>
      </p:sp>
      <p:sp>
        <p:nvSpPr>
          <p:cNvPr id="5" name="Footer Placeholder 4">
            <a:extLst>
              <a:ext uri="{FF2B5EF4-FFF2-40B4-BE49-F238E27FC236}">
                <a16:creationId xmlns:a16="http://schemas.microsoft.com/office/drawing/2014/main" id="{FB449CFC-EDAE-49F3-B5C4-6E1E3B635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C1578-B9A4-4A33-8F51-C9834B2F5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44DDE-5BE2-48FF-A438-8D8CB0ED863B}" type="slidenum">
              <a:rPr lang="en-US" smtClean="0"/>
              <a:t>‹#›</a:t>
            </a:fld>
            <a:endParaRPr lang="en-US"/>
          </a:p>
        </p:txBody>
      </p:sp>
    </p:spTree>
    <p:extLst>
      <p:ext uri="{BB962C8B-B14F-4D97-AF65-F5344CB8AC3E}">
        <p14:creationId xmlns:p14="http://schemas.microsoft.com/office/powerpoint/2010/main" val="62598254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0A35E3FB-06CF-45B1-88CA-AFEA48EE13B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Classification of time signals by CNN using STFT</a:t>
            </a:r>
          </a:p>
        </p:txBody>
      </p:sp>
      <p:sp>
        <p:nvSpPr>
          <p:cNvPr id="6" name="TextBox 5">
            <a:extLst>
              <a:ext uri="{FF2B5EF4-FFF2-40B4-BE49-F238E27FC236}">
                <a16:creationId xmlns:a16="http://schemas.microsoft.com/office/drawing/2014/main" id="{93C439E7-CC61-4B55-835E-A9087C9E441E}"/>
              </a:ext>
            </a:extLst>
          </p:cNvPr>
          <p:cNvSpPr txBox="1"/>
          <p:nvPr/>
        </p:nvSpPr>
        <p:spPr>
          <a:xfrm>
            <a:off x="643468" y="1782981"/>
            <a:ext cx="6842935" cy="4393982"/>
          </a:xfrm>
          <a:prstGeom prst="rect">
            <a:avLst/>
          </a:prstGeom>
        </p:spPr>
        <p:txBody>
          <a:bodyPr vert="horz" lIns="91440" tIns="45720" rIns="91440" bIns="45720" rtlCol="0">
            <a:normAutofit/>
          </a:bodyPr>
          <a:lstStyle/>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Subject	: Computational Intelligence</a:t>
            </a: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 Prof. Dr. Andreas </a:t>
            </a:r>
            <a:r>
              <a:rPr lang="en-US" sz="2200" dirty="0" err="1">
                <a:latin typeface="Times New Roman" panose="02020603050405020304" pitchFamily="18" charset="0"/>
                <a:cs typeface="Times New Roman" panose="02020603050405020304" pitchFamily="18" charset="0"/>
              </a:rPr>
              <a:t>Pech</a:t>
            </a:r>
            <a:endParaRPr lang="en-US" sz="2200" dirty="0">
              <a:latin typeface="Times New Roman" panose="02020603050405020304" pitchFamily="18" charset="0"/>
              <a:cs typeface="Times New Roman" panose="02020603050405020304" pitchFamily="18" charset="0"/>
            </a:endParaRP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Group	: T3</a:t>
            </a: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Member	</a:t>
            </a:r>
          </a:p>
          <a:p>
            <a:pPr marL="228600" indent="-457200">
              <a:lnSpc>
                <a:spcPct val="90000"/>
              </a:lnSpc>
              <a:spcAft>
                <a:spcPts val="600"/>
              </a:spcAft>
              <a:buClr>
                <a:schemeClr val="accent1"/>
              </a:buClr>
              <a:buFont typeface="+mj-lt"/>
              <a:buAutoNum type="arabicPeriod"/>
            </a:pPr>
            <a:r>
              <a:rPr lang="en-US" sz="2200" dirty="0">
                <a:latin typeface="Times New Roman" panose="02020603050405020304" pitchFamily="18" charset="0"/>
                <a:cs typeface="Times New Roman" panose="02020603050405020304" pitchFamily="18" charset="0"/>
              </a:rPr>
              <a:t>Paween Pongsomboon</a:t>
            </a:r>
          </a:p>
          <a:p>
            <a:pPr marL="228600" indent="-457200">
              <a:lnSpc>
                <a:spcPct val="90000"/>
              </a:lnSpc>
              <a:spcAft>
                <a:spcPts val="600"/>
              </a:spcAft>
              <a:buClr>
                <a:schemeClr val="accent1"/>
              </a:buClr>
              <a:buFont typeface="+mj-lt"/>
              <a:buAutoNum type="arabicPeriod"/>
            </a:pPr>
            <a:r>
              <a:rPr lang="en-US" sz="2200" dirty="0">
                <a:latin typeface="Times New Roman" panose="02020603050405020304" pitchFamily="18" charset="0"/>
                <a:cs typeface="Times New Roman" panose="02020603050405020304" pitchFamily="18" charset="0"/>
              </a:rPr>
              <a:t>Mahdieh Pirmoradian</a:t>
            </a:r>
          </a:p>
        </p:txBody>
      </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9C61272-236D-45FC-870E-7E9F9FE49512}"/>
              </a:ext>
            </a:extLst>
          </p:cNvPr>
          <p:cNvPicPr>
            <a:picLocks noChangeAspect="1"/>
          </p:cNvPicPr>
          <p:nvPr/>
        </p:nvPicPr>
        <p:blipFill>
          <a:blip r:embed="rId2"/>
          <a:stretch>
            <a:fillRect/>
          </a:stretch>
        </p:blipFill>
        <p:spPr>
          <a:xfrm>
            <a:off x="8132318" y="1782981"/>
            <a:ext cx="3416214" cy="1629271"/>
          </a:xfrm>
          <a:prstGeom prst="rect">
            <a:avLst/>
          </a:prstGeom>
        </p:spPr>
      </p:pic>
    </p:spTree>
    <p:extLst>
      <p:ext uri="{BB962C8B-B14F-4D97-AF65-F5344CB8AC3E}">
        <p14:creationId xmlns:p14="http://schemas.microsoft.com/office/powerpoint/2010/main" val="63149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Training and Testing</a:t>
            </a:r>
          </a:p>
        </p:txBody>
      </p:sp>
      <p:sp>
        <p:nvSpPr>
          <p:cNvPr id="12" name="TextBox 11">
            <a:extLst>
              <a:ext uri="{FF2B5EF4-FFF2-40B4-BE49-F238E27FC236}">
                <a16:creationId xmlns:a16="http://schemas.microsoft.com/office/drawing/2014/main" id="{448F10EF-CBE8-4D4A-8C19-1991CEDE1E84}"/>
              </a:ext>
            </a:extLst>
          </p:cNvPr>
          <p:cNvSpPr txBox="1"/>
          <p:nvPr/>
        </p:nvSpPr>
        <p:spPr>
          <a:xfrm>
            <a:off x="683326" y="1528251"/>
            <a:ext cx="228240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Training and Testing</a:t>
            </a:r>
          </a:p>
        </p:txBody>
      </p:sp>
      <p:sp>
        <p:nvSpPr>
          <p:cNvPr id="14" name="TextBox 13">
            <a:extLst>
              <a:ext uri="{FF2B5EF4-FFF2-40B4-BE49-F238E27FC236}">
                <a16:creationId xmlns:a16="http://schemas.microsoft.com/office/drawing/2014/main" id="{CC6BBEE6-2047-4EC7-B98C-882CD0102017}"/>
              </a:ext>
            </a:extLst>
          </p:cNvPr>
          <p:cNvSpPr txBox="1"/>
          <p:nvPr/>
        </p:nvSpPr>
        <p:spPr>
          <a:xfrm>
            <a:off x="1164659" y="2131899"/>
            <a:ext cx="10252758"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used the Stochastic Gradient Descent with Momentum (SGDM) optimizer to adjusting weights in the CNN model by minimizing the loss function.</a:t>
            </a:r>
          </a:p>
        </p:txBody>
      </p:sp>
      <p:pic>
        <p:nvPicPr>
          <p:cNvPr id="4" name="Picture 3" descr="Graphical user interface, application&#10;&#10;Description automatically generated">
            <a:extLst>
              <a:ext uri="{FF2B5EF4-FFF2-40B4-BE49-F238E27FC236}">
                <a16:creationId xmlns:a16="http://schemas.microsoft.com/office/drawing/2014/main" id="{E29D15A8-36EC-48C7-89D2-709D99D5F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003" y="2982434"/>
            <a:ext cx="6152158" cy="3332419"/>
          </a:xfrm>
          <a:prstGeom prst="rect">
            <a:avLst/>
          </a:prstGeom>
          <a:ln>
            <a:solidFill>
              <a:schemeClr val="tx1"/>
            </a:solidFill>
          </a:ln>
        </p:spPr>
      </p:pic>
    </p:spTree>
    <p:extLst>
      <p:ext uri="{BB962C8B-B14F-4D97-AF65-F5344CB8AC3E}">
        <p14:creationId xmlns:p14="http://schemas.microsoft.com/office/powerpoint/2010/main" val="132011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Training and Testing</a:t>
            </a:r>
          </a:p>
        </p:txBody>
      </p:sp>
      <p:sp>
        <p:nvSpPr>
          <p:cNvPr id="12" name="TextBox 11">
            <a:extLst>
              <a:ext uri="{FF2B5EF4-FFF2-40B4-BE49-F238E27FC236}">
                <a16:creationId xmlns:a16="http://schemas.microsoft.com/office/drawing/2014/main" id="{448F10EF-CBE8-4D4A-8C19-1991CEDE1E84}"/>
              </a:ext>
            </a:extLst>
          </p:cNvPr>
          <p:cNvSpPr txBox="1"/>
          <p:nvPr/>
        </p:nvSpPr>
        <p:spPr>
          <a:xfrm>
            <a:off x="683326" y="1528251"/>
            <a:ext cx="228240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Evaluation</a:t>
            </a:r>
          </a:p>
        </p:txBody>
      </p:sp>
      <p:sp>
        <p:nvSpPr>
          <p:cNvPr id="11" name="TextBox 10">
            <a:extLst>
              <a:ext uri="{FF2B5EF4-FFF2-40B4-BE49-F238E27FC236}">
                <a16:creationId xmlns:a16="http://schemas.microsoft.com/office/drawing/2014/main" id="{42E8AB4B-6E51-4066-A48C-C2C74559A8F9}"/>
              </a:ext>
            </a:extLst>
          </p:cNvPr>
          <p:cNvSpPr txBox="1"/>
          <p:nvPr/>
        </p:nvSpPr>
        <p:spPr>
          <a:xfrm>
            <a:off x="643467" y="2220322"/>
            <a:ext cx="4749580"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There are four evaluation measurements we used in this experiment, which derived from confusion matrix.</a:t>
            </a:r>
          </a:p>
          <a:p>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Accuracy</a:t>
            </a:r>
          </a:p>
          <a:p>
            <a:pPr marL="457200" indent="-457200">
              <a:buAutoNum type="arabicPeriod"/>
            </a:pPr>
            <a:r>
              <a:rPr lang="en-US" sz="2200" dirty="0">
                <a:latin typeface="Times New Roman" panose="02020603050405020304" pitchFamily="18" charset="0"/>
                <a:cs typeface="Times New Roman" panose="02020603050405020304" pitchFamily="18" charset="0"/>
              </a:rPr>
              <a:t>Precision</a:t>
            </a:r>
          </a:p>
          <a:p>
            <a:pPr marL="457200" indent="-457200">
              <a:buAutoNum type="arabicPeriod"/>
            </a:pPr>
            <a:r>
              <a:rPr lang="en-US" sz="2200" dirty="0">
                <a:latin typeface="Times New Roman" panose="02020603050405020304" pitchFamily="18" charset="0"/>
                <a:cs typeface="Times New Roman" panose="02020603050405020304" pitchFamily="18" charset="0"/>
              </a:rPr>
              <a:t>Recall</a:t>
            </a:r>
          </a:p>
          <a:p>
            <a:pPr marL="457200" indent="-457200">
              <a:buAutoNum type="arabicPeriod"/>
            </a:pPr>
            <a:r>
              <a:rPr lang="en-US" sz="2200" dirty="0">
                <a:latin typeface="Times New Roman" panose="02020603050405020304" pitchFamily="18" charset="0"/>
                <a:cs typeface="Times New Roman" panose="02020603050405020304" pitchFamily="18" charset="0"/>
              </a:rPr>
              <a:t>F1-Score</a:t>
            </a:r>
          </a:p>
        </p:txBody>
      </p:sp>
      <p:pic>
        <p:nvPicPr>
          <p:cNvPr id="3" name="Picture 2" descr="Table&#10;&#10;Description automatically generated">
            <a:extLst>
              <a:ext uri="{FF2B5EF4-FFF2-40B4-BE49-F238E27FC236}">
                <a16:creationId xmlns:a16="http://schemas.microsoft.com/office/drawing/2014/main" id="{13211ACD-FAA3-43DF-B74C-B6409758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932" y="1206369"/>
            <a:ext cx="4828672" cy="4828672"/>
          </a:xfrm>
          <a:prstGeom prst="rect">
            <a:avLst/>
          </a:prstGeom>
        </p:spPr>
      </p:pic>
    </p:spTree>
    <p:extLst>
      <p:ext uri="{BB962C8B-B14F-4D97-AF65-F5344CB8AC3E}">
        <p14:creationId xmlns:p14="http://schemas.microsoft.com/office/powerpoint/2010/main" val="291179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Classification</a:t>
            </a:r>
          </a:p>
        </p:txBody>
      </p:sp>
      <p:sp>
        <p:nvSpPr>
          <p:cNvPr id="13" name="TextBox 12">
            <a:extLst>
              <a:ext uri="{FF2B5EF4-FFF2-40B4-BE49-F238E27FC236}">
                <a16:creationId xmlns:a16="http://schemas.microsoft.com/office/drawing/2014/main" id="{42D2F211-5259-4386-A06F-1FBB719B826E}"/>
              </a:ext>
            </a:extLst>
          </p:cNvPr>
          <p:cNvSpPr txBox="1"/>
          <p:nvPr/>
        </p:nvSpPr>
        <p:spPr>
          <a:xfrm>
            <a:off x="670705" y="1254142"/>
            <a:ext cx="8399864" cy="791782"/>
          </a:xfrm>
          <a:prstGeom prst="rect">
            <a:avLst/>
          </a:prstGeom>
        </p:spPr>
        <p:txBody>
          <a:bodyPr vert="horz" lIns="91440" tIns="45720" rIns="91440" bIns="45720" rtlCol="0">
            <a:normAutofit/>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We used the CNN model from Training and Testing to classify the unlearned data.</a:t>
            </a:r>
          </a:p>
        </p:txBody>
      </p:sp>
      <p:sp>
        <p:nvSpPr>
          <p:cNvPr id="14" name="Rectangle: Rounded Corners 13">
            <a:extLst>
              <a:ext uri="{FF2B5EF4-FFF2-40B4-BE49-F238E27FC236}">
                <a16:creationId xmlns:a16="http://schemas.microsoft.com/office/drawing/2014/main" id="{A2379542-B834-45EA-A53F-21D3CA44A19E}"/>
              </a:ext>
            </a:extLst>
          </p:cNvPr>
          <p:cNvSpPr/>
          <p:nvPr/>
        </p:nvSpPr>
        <p:spPr>
          <a:xfrm>
            <a:off x="636230" y="2813739"/>
            <a:ext cx="822666" cy="3174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T1</a:t>
            </a:r>
          </a:p>
          <a:p>
            <a:pPr algn="ctr"/>
            <a:endParaRPr lang="en-US" sz="22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B1F5CB6-C48A-49F0-81B4-1D3A5D6CB22D}"/>
              </a:ext>
            </a:extLst>
          </p:cNvPr>
          <p:cNvSpPr/>
          <p:nvPr/>
        </p:nvSpPr>
        <p:spPr>
          <a:xfrm>
            <a:off x="2972090" y="3573799"/>
            <a:ext cx="1952249" cy="5563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Preprocessing</a:t>
            </a:r>
          </a:p>
        </p:txBody>
      </p:sp>
      <p:sp>
        <p:nvSpPr>
          <p:cNvPr id="17" name="Rectangle: Rounded Corners 16">
            <a:extLst>
              <a:ext uri="{FF2B5EF4-FFF2-40B4-BE49-F238E27FC236}">
                <a16:creationId xmlns:a16="http://schemas.microsoft.com/office/drawing/2014/main" id="{86BF2492-6675-4438-9F9D-AECC9EF7E4D1}"/>
              </a:ext>
            </a:extLst>
          </p:cNvPr>
          <p:cNvSpPr/>
          <p:nvPr/>
        </p:nvSpPr>
        <p:spPr>
          <a:xfrm>
            <a:off x="622534" y="4470173"/>
            <a:ext cx="822666" cy="3174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T12</a:t>
            </a:r>
          </a:p>
        </p:txBody>
      </p:sp>
      <p:sp>
        <p:nvSpPr>
          <p:cNvPr id="18" name="Rectangle: Rounded Corners 17">
            <a:extLst>
              <a:ext uri="{FF2B5EF4-FFF2-40B4-BE49-F238E27FC236}">
                <a16:creationId xmlns:a16="http://schemas.microsoft.com/office/drawing/2014/main" id="{D4C0C140-BC70-4E46-9AF5-887C675EF650}"/>
              </a:ext>
            </a:extLst>
          </p:cNvPr>
          <p:cNvSpPr/>
          <p:nvPr/>
        </p:nvSpPr>
        <p:spPr>
          <a:xfrm>
            <a:off x="636230" y="3296185"/>
            <a:ext cx="822666" cy="3174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T2</a:t>
            </a:r>
          </a:p>
        </p:txBody>
      </p:sp>
      <p:sp>
        <p:nvSpPr>
          <p:cNvPr id="20" name="Rectangle: Rounded Corners 19">
            <a:extLst>
              <a:ext uri="{FF2B5EF4-FFF2-40B4-BE49-F238E27FC236}">
                <a16:creationId xmlns:a16="http://schemas.microsoft.com/office/drawing/2014/main" id="{C8A60D8D-6391-4151-9D6E-3775A78EDF29}"/>
              </a:ext>
            </a:extLst>
          </p:cNvPr>
          <p:cNvSpPr/>
          <p:nvPr/>
        </p:nvSpPr>
        <p:spPr>
          <a:xfrm>
            <a:off x="6021329" y="3572151"/>
            <a:ext cx="1952249" cy="55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Classification</a:t>
            </a:r>
          </a:p>
        </p:txBody>
      </p:sp>
      <p:sp>
        <p:nvSpPr>
          <p:cNvPr id="24" name="Rectangle: Rounded Corners 23">
            <a:extLst>
              <a:ext uri="{FF2B5EF4-FFF2-40B4-BE49-F238E27FC236}">
                <a16:creationId xmlns:a16="http://schemas.microsoft.com/office/drawing/2014/main" id="{72103621-F962-4E30-A0C8-9885E7FB5839}"/>
              </a:ext>
            </a:extLst>
          </p:cNvPr>
          <p:cNvSpPr/>
          <p:nvPr/>
        </p:nvSpPr>
        <p:spPr>
          <a:xfrm>
            <a:off x="9070569" y="3572151"/>
            <a:ext cx="2632073" cy="55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Classification Result</a:t>
            </a:r>
          </a:p>
        </p:txBody>
      </p:sp>
      <p:sp>
        <p:nvSpPr>
          <p:cNvPr id="5" name="TextBox 4">
            <a:extLst>
              <a:ext uri="{FF2B5EF4-FFF2-40B4-BE49-F238E27FC236}">
                <a16:creationId xmlns:a16="http://schemas.microsoft.com/office/drawing/2014/main" id="{DCAF18CD-1338-4B2C-834F-99B04EF2E3DE}"/>
              </a:ext>
            </a:extLst>
          </p:cNvPr>
          <p:cNvSpPr txBox="1"/>
          <p:nvPr/>
        </p:nvSpPr>
        <p:spPr>
          <a:xfrm>
            <a:off x="867359" y="3787354"/>
            <a:ext cx="677108" cy="466725"/>
          </a:xfrm>
          <a:prstGeom prst="rect">
            <a:avLst/>
          </a:prstGeom>
          <a:noFill/>
        </p:spPr>
        <p:txBody>
          <a:bodyPr vert="eaVert" wrap="square" rtlCol="0">
            <a:spAutoFit/>
          </a:bodyPr>
          <a:lstStyle/>
          <a:p>
            <a:pPr algn="ctr"/>
            <a:r>
              <a:rPr lang="en-US" sz="3200" dirty="0"/>
              <a:t>…</a:t>
            </a:r>
          </a:p>
        </p:txBody>
      </p:sp>
      <p:sp>
        <p:nvSpPr>
          <p:cNvPr id="6" name="Right Brace 5">
            <a:extLst>
              <a:ext uri="{FF2B5EF4-FFF2-40B4-BE49-F238E27FC236}">
                <a16:creationId xmlns:a16="http://schemas.microsoft.com/office/drawing/2014/main" id="{9F6AF632-7543-47DA-BD7B-D6320A870B9E}"/>
              </a:ext>
            </a:extLst>
          </p:cNvPr>
          <p:cNvSpPr/>
          <p:nvPr/>
        </p:nvSpPr>
        <p:spPr>
          <a:xfrm>
            <a:off x="1558238" y="2837941"/>
            <a:ext cx="360209" cy="2017580"/>
          </a:xfrm>
          <a:prstGeom prst="rightBrace">
            <a:avLst>
              <a:gd name="adj1" fmla="val 11080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29A6707-4D55-4F40-9127-57DFDBFD56B4}"/>
              </a:ext>
            </a:extLst>
          </p:cNvPr>
          <p:cNvCxnSpPr>
            <a:cxnSpLocks/>
            <a:stCxn id="15" idx="3"/>
            <a:endCxn id="20" idx="1"/>
          </p:cNvCxnSpPr>
          <p:nvPr/>
        </p:nvCxnSpPr>
        <p:spPr>
          <a:xfrm flipV="1">
            <a:off x="4924339" y="3851151"/>
            <a:ext cx="1096990" cy="8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FBA1147-987A-4E8C-8939-1AA3C9A65563}"/>
              </a:ext>
            </a:extLst>
          </p:cNvPr>
          <p:cNvCxnSpPr>
            <a:cxnSpLocks/>
            <a:stCxn id="20" idx="3"/>
            <a:endCxn id="24" idx="1"/>
          </p:cNvCxnSpPr>
          <p:nvPr/>
        </p:nvCxnSpPr>
        <p:spPr>
          <a:xfrm>
            <a:off x="7973578" y="3851151"/>
            <a:ext cx="10969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0FA08C2-DD7C-43F2-9FF2-4844EBCB59B9}"/>
              </a:ext>
            </a:extLst>
          </p:cNvPr>
          <p:cNvSpPr txBox="1"/>
          <p:nvPr/>
        </p:nvSpPr>
        <p:spPr>
          <a:xfrm>
            <a:off x="4811241" y="3225182"/>
            <a:ext cx="1441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Spectrogram</a:t>
            </a:r>
          </a:p>
        </p:txBody>
      </p:sp>
      <p:sp>
        <p:nvSpPr>
          <p:cNvPr id="52" name="Right Brace 51">
            <a:extLst>
              <a:ext uri="{FF2B5EF4-FFF2-40B4-BE49-F238E27FC236}">
                <a16:creationId xmlns:a16="http://schemas.microsoft.com/office/drawing/2014/main" id="{E58D57AF-472E-4F77-9693-B757D90077A0}"/>
              </a:ext>
            </a:extLst>
          </p:cNvPr>
          <p:cNvSpPr/>
          <p:nvPr/>
        </p:nvSpPr>
        <p:spPr>
          <a:xfrm rot="16200000">
            <a:off x="6794973" y="3487130"/>
            <a:ext cx="360209" cy="1758154"/>
          </a:xfrm>
          <a:prstGeom prst="rightBrace">
            <a:avLst/>
          </a:prstGeom>
          <a:ln w="127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0617E58-4328-4AB3-A1D8-4A72286CFFCD}"/>
              </a:ext>
            </a:extLst>
          </p:cNvPr>
          <p:cNvCxnSpPr>
            <a:cxnSpLocks/>
            <a:stCxn id="6" idx="1"/>
            <a:endCxn id="15" idx="1"/>
          </p:cNvCxnSpPr>
          <p:nvPr/>
        </p:nvCxnSpPr>
        <p:spPr>
          <a:xfrm>
            <a:off x="1918447" y="3846731"/>
            <a:ext cx="1053643" cy="52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ight Brace 57">
            <a:extLst>
              <a:ext uri="{FF2B5EF4-FFF2-40B4-BE49-F238E27FC236}">
                <a16:creationId xmlns:a16="http://schemas.microsoft.com/office/drawing/2014/main" id="{80A7372D-B3FC-4132-8E78-A19C5259AA7F}"/>
              </a:ext>
            </a:extLst>
          </p:cNvPr>
          <p:cNvSpPr/>
          <p:nvPr/>
        </p:nvSpPr>
        <p:spPr>
          <a:xfrm rot="16200000">
            <a:off x="3730525" y="3481047"/>
            <a:ext cx="360209" cy="1758154"/>
          </a:xfrm>
          <a:prstGeom prst="rightBrace">
            <a:avLst/>
          </a:prstGeom>
          <a:ln w="127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CA530FE4-400B-4546-9416-20B53D6711CE}"/>
              </a:ext>
            </a:extLst>
          </p:cNvPr>
          <p:cNvSpPr txBox="1"/>
          <p:nvPr/>
        </p:nvSpPr>
        <p:spPr>
          <a:xfrm>
            <a:off x="1948177" y="3244334"/>
            <a:ext cx="105364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1D data</a:t>
            </a:r>
          </a:p>
        </p:txBody>
      </p:sp>
      <p:sp>
        <p:nvSpPr>
          <p:cNvPr id="60" name="TextBox 59">
            <a:extLst>
              <a:ext uri="{FF2B5EF4-FFF2-40B4-BE49-F238E27FC236}">
                <a16:creationId xmlns:a16="http://schemas.microsoft.com/office/drawing/2014/main" id="{7BE39C0C-B827-458B-881D-E9B09D8EB856}"/>
              </a:ext>
            </a:extLst>
          </p:cNvPr>
          <p:cNvSpPr txBox="1"/>
          <p:nvPr/>
        </p:nvSpPr>
        <p:spPr>
          <a:xfrm>
            <a:off x="2916243" y="4622456"/>
            <a:ext cx="1873463" cy="1446550"/>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1D to 2D conversion</a:t>
            </a:r>
          </a:p>
          <a:p>
            <a:pPr algn="ctr"/>
            <a:r>
              <a:rPr lang="en-US" sz="2200" dirty="0">
                <a:latin typeface="Times New Roman" panose="02020603050405020304" pitchFamily="18" charset="0"/>
                <a:cs typeface="Times New Roman" panose="02020603050405020304" pitchFamily="18" charset="0"/>
              </a:rPr>
              <a:t>+</a:t>
            </a:r>
          </a:p>
          <a:p>
            <a:pPr algn="ctr"/>
            <a:r>
              <a:rPr lang="en-US" sz="2200" dirty="0">
                <a:latin typeface="Times New Roman" panose="02020603050405020304" pitchFamily="18" charset="0"/>
                <a:cs typeface="Times New Roman" panose="02020603050405020304" pitchFamily="18" charset="0"/>
              </a:rPr>
              <a:t>STFT</a:t>
            </a:r>
          </a:p>
        </p:txBody>
      </p:sp>
      <p:sp>
        <p:nvSpPr>
          <p:cNvPr id="61" name="TextBox 60">
            <a:extLst>
              <a:ext uri="{FF2B5EF4-FFF2-40B4-BE49-F238E27FC236}">
                <a16:creationId xmlns:a16="http://schemas.microsoft.com/office/drawing/2014/main" id="{F7546269-029E-43D2-A35A-783981297618}"/>
              </a:ext>
            </a:extLst>
          </p:cNvPr>
          <p:cNvSpPr txBox="1"/>
          <p:nvPr/>
        </p:nvSpPr>
        <p:spPr>
          <a:xfrm>
            <a:off x="6021329" y="4599037"/>
            <a:ext cx="1873463"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Classify using trained model</a:t>
            </a:r>
          </a:p>
        </p:txBody>
      </p:sp>
    </p:spTree>
    <p:extLst>
      <p:ext uri="{BB962C8B-B14F-4D97-AF65-F5344CB8AC3E}">
        <p14:creationId xmlns:p14="http://schemas.microsoft.com/office/powerpoint/2010/main" val="327155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F386AD6-4AFA-42FA-AAE8-E232F7B0FC0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Experiment Result</a:t>
            </a:r>
          </a:p>
        </p:txBody>
      </p:sp>
      <p:sp>
        <p:nvSpPr>
          <p:cNvPr id="11" name="TextBox 10">
            <a:extLst>
              <a:ext uri="{FF2B5EF4-FFF2-40B4-BE49-F238E27FC236}">
                <a16:creationId xmlns:a16="http://schemas.microsoft.com/office/drawing/2014/main" id="{7CE3E37A-D160-4280-8C8A-C86CC66F42FE}"/>
              </a:ext>
            </a:extLst>
          </p:cNvPr>
          <p:cNvSpPr txBox="1"/>
          <p:nvPr/>
        </p:nvSpPr>
        <p:spPr>
          <a:xfrm>
            <a:off x="670705" y="1254141"/>
            <a:ext cx="4949919" cy="1229973"/>
          </a:xfrm>
          <a:prstGeom prst="rect">
            <a:avLst/>
          </a:prstGeom>
        </p:spPr>
        <p:txBody>
          <a:bodyPr vert="horz" lIns="91440" tIns="45720" rIns="91440" bIns="45720" rtlCol="0">
            <a:noAutofit/>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There are two parts in experiment results.</a:t>
            </a:r>
          </a:p>
          <a:p>
            <a:pPr marL="457200" indent="-457200">
              <a:lnSpc>
                <a:spcPct val="90000"/>
              </a:lnSpc>
              <a:spcAft>
                <a:spcPts val="600"/>
              </a:spcAft>
              <a:buClr>
                <a:schemeClr val="accent1"/>
              </a:buClr>
              <a:buAutoNum type="arabicPeriod"/>
            </a:pPr>
            <a:r>
              <a:rPr lang="en-US" sz="2200" dirty="0">
                <a:latin typeface="Times New Roman" panose="02020603050405020304" pitchFamily="18" charset="0"/>
                <a:cs typeface="Times New Roman" panose="02020603050405020304" pitchFamily="18" charset="0"/>
              </a:rPr>
              <a:t>Evaluation of trained CNN model</a:t>
            </a:r>
          </a:p>
        </p:txBody>
      </p:sp>
      <p:graphicFrame>
        <p:nvGraphicFramePr>
          <p:cNvPr id="2" name="Table 2">
            <a:extLst>
              <a:ext uri="{FF2B5EF4-FFF2-40B4-BE49-F238E27FC236}">
                <a16:creationId xmlns:a16="http://schemas.microsoft.com/office/drawing/2014/main" id="{B8BC7B6C-4033-42EA-AE54-42D60C903AFA}"/>
              </a:ext>
            </a:extLst>
          </p:cNvPr>
          <p:cNvGraphicFramePr>
            <a:graphicFrameLocks noGrp="1"/>
          </p:cNvGraphicFramePr>
          <p:nvPr>
            <p:extLst>
              <p:ext uri="{D42A27DB-BD31-4B8C-83A1-F6EECF244321}">
                <p14:modId xmlns:p14="http://schemas.microsoft.com/office/powerpoint/2010/main" val="1636750722"/>
              </p:ext>
            </p:extLst>
          </p:nvPr>
        </p:nvGraphicFramePr>
        <p:xfrm>
          <a:off x="3699686" y="3032581"/>
          <a:ext cx="4293300" cy="2271570"/>
        </p:xfrm>
        <a:graphic>
          <a:graphicData uri="http://schemas.openxmlformats.org/drawingml/2006/table">
            <a:tbl>
              <a:tblPr firstRow="1" bandRow="1">
                <a:tableStyleId>{3B4B98B0-60AC-42C2-AFA5-B58CD77FA1E5}</a:tableStyleId>
              </a:tblPr>
              <a:tblGrid>
                <a:gridCol w="2146650">
                  <a:extLst>
                    <a:ext uri="{9D8B030D-6E8A-4147-A177-3AD203B41FA5}">
                      <a16:colId xmlns:a16="http://schemas.microsoft.com/office/drawing/2014/main" val="3477120861"/>
                    </a:ext>
                  </a:extLst>
                </a:gridCol>
                <a:gridCol w="2146650">
                  <a:extLst>
                    <a:ext uri="{9D8B030D-6E8A-4147-A177-3AD203B41FA5}">
                      <a16:colId xmlns:a16="http://schemas.microsoft.com/office/drawing/2014/main" val="2758611918"/>
                    </a:ext>
                  </a:extLst>
                </a:gridCol>
              </a:tblGrid>
              <a:tr h="454314">
                <a:tc>
                  <a:txBody>
                    <a:bodyPr/>
                    <a:lstStyle/>
                    <a:p>
                      <a:pPr algn="ctr"/>
                      <a:r>
                        <a:rPr lang="en-US" sz="2200" dirty="0">
                          <a:latin typeface="Times New Roman" panose="02020603050405020304" pitchFamily="18" charset="0"/>
                          <a:cs typeface="Times New Roman" panose="02020603050405020304" pitchFamily="18" charset="0"/>
                        </a:rPr>
                        <a:t>Measurement</a:t>
                      </a:r>
                    </a:p>
                  </a:txBody>
                  <a:tcPr/>
                </a:tc>
                <a:tc>
                  <a:txBody>
                    <a:bodyPr/>
                    <a:lstStyle/>
                    <a:p>
                      <a:pPr algn="ctr"/>
                      <a:r>
                        <a:rPr lang="en-US" sz="2200" dirty="0">
                          <a:latin typeface="Times New Roman" panose="02020603050405020304" pitchFamily="18" charset="0"/>
                          <a:cs typeface="Times New Roman" panose="02020603050405020304" pitchFamily="18" charset="0"/>
                        </a:rPr>
                        <a:t>Average Value</a:t>
                      </a:r>
                    </a:p>
                  </a:txBody>
                  <a:tcPr/>
                </a:tc>
                <a:extLst>
                  <a:ext uri="{0D108BD9-81ED-4DB2-BD59-A6C34878D82A}">
                    <a16:rowId xmlns:a16="http://schemas.microsoft.com/office/drawing/2014/main" val="2024343439"/>
                  </a:ext>
                </a:extLst>
              </a:tr>
              <a:tr h="454314">
                <a:tc>
                  <a:txBody>
                    <a:bodyPr/>
                    <a:lstStyle/>
                    <a:p>
                      <a:pPr algn="ctr"/>
                      <a:r>
                        <a:rPr lang="en-US" sz="2200" dirty="0">
                          <a:latin typeface="Times New Roman" panose="02020603050405020304" pitchFamily="18" charset="0"/>
                          <a:cs typeface="Times New Roman" panose="02020603050405020304" pitchFamily="18" charset="0"/>
                        </a:rPr>
                        <a:t>Accuracy</a:t>
                      </a:r>
                    </a:p>
                  </a:txBody>
                  <a:tcPr/>
                </a:tc>
                <a:tc>
                  <a:txBody>
                    <a:bodyPr/>
                    <a:lstStyle/>
                    <a:p>
                      <a:pPr algn="ctr"/>
                      <a:r>
                        <a:rPr lang="en-US" sz="2200" dirty="0">
                          <a:latin typeface="Times New Roman" panose="02020603050405020304" pitchFamily="18" charset="0"/>
                          <a:cs typeface="Times New Roman" panose="02020603050405020304" pitchFamily="18" charset="0"/>
                        </a:rPr>
                        <a:t>0.879</a:t>
                      </a:r>
                    </a:p>
                  </a:txBody>
                  <a:tcPr/>
                </a:tc>
                <a:extLst>
                  <a:ext uri="{0D108BD9-81ED-4DB2-BD59-A6C34878D82A}">
                    <a16:rowId xmlns:a16="http://schemas.microsoft.com/office/drawing/2014/main" val="3449076970"/>
                  </a:ext>
                </a:extLst>
              </a:tr>
              <a:tr h="454314">
                <a:tc>
                  <a:txBody>
                    <a:bodyPr/>
                    <a:lstStyle/>
                    <a:p>
                      <a:pPr algn="ctr"/>
                      <a:r>
                        <a:rPr lang="en-US" sz="2200" dirty="0">
                          <a:latin typeface="Times New Roman" panose="02020603050405020304" pitchFamily="18" charset="0"/>
                          <a:cs typeface="Times New Roman" panose="02020603050405020304" pitchFamily="18" charset="0"/>
                        </a:rPr>
                        <a:t>Precision</a:t>
                      </a:r>
                    </a:p>
                  </a:txBody>
                  <a:tcPr/>
                </a:tc>
                <a:tc>
                  <a:txBody>
                    <a:bodyPr/>
                    <a:lstStyle/>
                    <a:p>
                      <a:pPr algn="ctr"/>
                      <a:r>
                        <a:rPr lang="en-US" sz="2200" dirty="0">
                          <a:latin typeface="Times New Roman" panose="02020603050405020304" pitchFamily="18" charset="0"/>
                          <a:cs typeface="Times New Roman" panose="02020603050405020304" pitchFamily="18" charset="0"/>
                        </a:rPr>
                        <a:t>0.906</a:t>
                      </a:r>
                    </a:p>
                  </a:txBody>
                  <a:tcPr/>
                </a:tc>
                <a:extLst>
                  <a:ext uri="{0D108BD9-81ED-4DB2-BD59-A6C34878D82A}">
                    <a16:rowId xmlns:a16="http://schemas.microsoft.com/office/drawing/2014/main" val="119896400"/>
                  </a:ext>
                </a:extLst>
              </a:tr>
              <a:tr h="454314">
                <a:tc>
                  <a:txBody>
                    <a:bodyPr/>
                    <a:lstStyle/>
                    <a:p>
                      <a:pPr algn="ctr"/>
                      <a:r>
                        <a:rPr lang="en-US" sz="2200" dirty="0">
                          <a:latin typeface="Times New Roman" panose="02020603050405020304" pitchFamily="18" charset="0"/>
                          <a:cs typeface="Times New Roman" panose="02020603050405020304" pitchFamily="18" charset="0"/>
                        </a:rPr>
                        <a:t>Recall</a:t>
                      </a:r>
                    </a:p>
                  </a:txBody>
                  <a:tcPr/>
                </a:tc>
                <a:tc>
                  <a:txBody>
                    <a:bodyPr/>
                    <a:lstStyle/>
                    <a:p>
                      <a:pPr algn="ctr"/>
                      <a:r>
                        <a:rPr lang="en-US" sz="2200" dirty="0">
                          <a:latin typeface="Times New Roman" panose="02020603050405020304" pitchFamily="18" charset="0"/>
                          <a:cs typeface="Times New Roman" panose="02020603050405020304" pitchFamily="18" charset="0"/>
                        </a:rPr>
                        <a:t>0.890</a:t>
                      </a:r>
                    </a:p>
                  </a:txBody>
                  <a:tcPr/>
                </a:tc>
                <a:extLst>
                  <a:ext uri="{0D108BD9-81ED-4DB2-BD59-A6C34878D82A}">
                    <a16:rowId xmlns:a16="http://schemas.microsoft.com/office/drawing/2014/main" val="1351258140"/>
                  </a:ext>
                </a:extLst>
              </a:tr>
              <a:tr h="454314">
                <a:tc>
                  <a:txBody>
                    <a:bodyPr/>
                    <a:lstStyle/>
                    <a:p>
                      <a:pPr algn="ctr"/>
                      <a:r>
                        <a:rPr lang="en-US" sz="2200" dirty="0">
                          <a:latin typeface="Times New Roman" panose="02020603050405020304" pitchFamily="18" charset="0"/>
                          <a:cs typeface="Times New Roman" panose="02020603050405020304" pitchFamily="18" charset="0"/>
                        </a:rPr>
                        <a:t>F1-Score</a:t>
                      </a:r>
                    </a:p>
                  </a:txBody>
                  <a:tcPr/>
                </a:tc>
                <a:tc>
                  <a:txBody>
                    <a:bodyPr/>
                    <a:lstStyle/>
                    <a:p>
                      <a:pPr algn="ctr"/>
                      <a:r>
                        <a:rPr lang="en-US" sz="2200" dirty="0">
                          <a:latin typeface="Times New Roman" panose="02020603050405020304" pitchFamily="18" charset="0"/>
                          <a:cs typeface="Times New Roman" panose="02020603050405020304" pitchFamily="18" charset="0"/>
                        </a:rPr>
                        <a:t>0.901</a:t>
                      </a:r>
                    </a:p>
                  </a:txBody>
                  <a:tcPr/>
                </a:tc>
                <a:extLst>
                  <a:ext uri="{0D108BD9-81ED-4DB2-BD59-A6C34878D82A}">
                    <a16:rowId xmlns:a16="http://schemas.microsoft.com/office/drawing/2014/main" val="2491176557"/>
                  </a:ext>
                </a:extLst>
              </a:tr>
            </a:tbl>
          </a:graphicData>
        </a:graphic>
      </p:graphicFrame>
      <p:sp>
        <p:nvSpPr>
          <p:cNvPr id="3" name="TextBox 2">
            <a:extLst>
              <a:ext uri="{FF2B5EF4-FFF2-40B4-BE49-F238E27FC236}">
                <a16:creationId xmlns:a16="http://schemas.microsoft.com/office/drawing/2014/main" id="{AC35400A-323D-4F92-9943-562C527F6FB5}"/>
              </a:ext>
            </a:extLst>
          </p:cNvPr>
          <p:cNvSpPr txBox="1"/>
          <p:nvPr/>
        </p:nvSpPr>
        <p:spPr>
          <a:xfrm>
            <a:off x="3207702" y="2339256"/>
            <a:ext cx="569861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Table 1: Measurement of trained CNN model</a:t>
            </a:r>
          </a:p>
        </p:txBody>
      </p:sp>
      <p:sp>
        <p:nvSpPr>
          <p:cNvPr id="16" name="TextBox 15">
            <a:extLst>
              <a:ext uri="{FF2B5EF4-FFF2-40B4-BE49-F238E27FC236}">
                <a16:creationId xmlns:a16="http://schemas.microsoft.com/office/drawing/2014/main" id="{B28F0065-8592-4BE0-AD40-A2CFFD5AC05A}"/>
              </a:ext>
            </a:extLst>
          </p:cNvPr>
          <p:cNvSpPr txBox="1"/>
          <p:nvPr/>
        </p:nvSpPr>
        <p:spPr>
          <a:xfrm>
            <a:off x="3207702" y="5392548"/>
            <a:ext cx="5698610"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Remarks : we conducted the experiment 100 times and find the average value.</a:t>
            </a:r>
          </a:p>
        </p:txBody>
      </p:sp>
    </p:spTree>
    <p:extLst>
      <p:ext uri="{BB962C8B-B14F-4D97-AF65-F5344CB8AC3E}">
        <p14:creationId xmlns:p14="http://schemas.microsoft.com/office/powerpoint/2010/main" val="416730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F386AD6-4AFA-42FA-AAE8-E232F7B0FC0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Experiment Result</a:t>
            </a:r>
          </a:p>
        </p:txBody>
      </p:sp>
      <p:sp>
        <p:nvSpPr>
          <p:cNvPr id="11" name="TextBox 10">
            <a:extLst>
              <a:ext uri="{FF2B5EF4-FFF2-40B4-BE49-F238E27FC236}">
                <a16:creationId xmlns:a16="http://schemas.microsoft.com/office/drawing/2014/main" id="{7CE3E37A-D160-4280-8C8A-C86CC66F42FE}"/>
              </a:ext>
            </a:extLst>
          </p:cNvPr>
          <p:cNvSpPr txBox="1"/>
          <p:nvPr/>
        </p:nvSpPr>
        <p:spPr>
          <a:xfrm>
            <a:off x="670705" y="1254141"/>
            <a:ext cx="4949919" cy="1229973"/>
          </a:xfrm>
          <a:prstGeom prst="rect">
            <a:avLst/>
          </a:prstGeom>
        </p:spPr>
        <p:txBody>
          <a:bodyPr vert="horz" lIns="91440" tIns="45720" rIns="91440" bIns="45720" rtlCol="0">
            <a:noAutofit/>
          </a:bodyPr>
          <a:lstStyle/>
          <a:p>
            <a:pPr marL="457200" indent="-457200">
              <a:lnSpc>
                <a:spcPct val="90000"/>
              </a:lnSpc>
              <a:spcAft>
                <a:spcPts val="600"/>
              </a:spcAft>
              <a:buClr>
                <a:schemeClr val="accent1"/>
              </a:buClr>
              <a:buFont typeface="+mj-lt"/>
              <a:buAutoNum type="arabicPeriod" startAt="2"/>
            </a:pPr>
            <a:r>
              <a:rPr lang="en-US" sz="2200" dirty="0">
                <a:latin typeface="Times New Roman" panose="02020603050405020304" pitchFamily="18" charset="0"/>
                <a:cs typeface="Times New Roman" panose="02020603050405020304" pitchFamily="18" charset="0"/>
              </a:rPr>
              <a:t>Classification result</a:t>
            </a:r>
          </a:p>
        </p:txBody>
      </p:sp>
      <p:pic>
        <p:nvPicPr>
          <p:cNvPr id="19" name="Picture 18" descr="Chart, bar chart&#10;&#10;Description automatically generated">
            <a:extLst>
              <a:ext uri="{FF2B5EF4-FFF2-40B4-BE49-F238E27FC236}">
                <a16:creationId xmlns:a16="http://schemas.microsoft.com/office/drawing/2014/main" id="{717B4285-A9EB-4E01-AE58-60BBFF026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80690"/>
            <a:ext cx="5426994" cy="3260136"/>
          </a:xfrm>
          <a:prstGeom prst="rect">
            <a:avLst/>
          </a:prstGeom>
        </p:spPr>
      </p:pic>
      <p:graphicFrame>
        <p:nvGraphicFramePr>
          <p:cNvPr id="4" name="Table 4">
            <a:extLst>
              <a:ext uri="{FF2B5EF4-FFF2-40B4-BE49-F238E27FC236}">
                <a16:creationId xmlns:a16="http://schemas.microsoft.com/office/drawing/2014/main" id="{CEADEFA5-DDBB-4C19-AC25-C3752DF042A5}"/>
              </a:ext>
            </a:extLst>
          </p:cNvPr>
          <p:cNvGraphicFramePr>
            <a:graphicFrameLocks noGrp="1"/>
          </p:cNvGraphicFramePr>
          <p:nvPr>
            <p:extLst>
              <p:ext uri="{D42A27DB-BD31-4B8C-83A1-F6EECF244321}">
                <p14:modId xmlns:p14="http://schemas.microsoft.com/office/powerpoint/2010/main" val="4099073329"/>
              </p:ext>
            </p:extLst>
          </p:nvPr>
        </p:nvGraphicFramePr>
        <p:xfrm>
          <a:off x="6490133" y="1246305"/>
          <a:ext cx="4687808" cy="5068548"/>
        </p:xfrm>
        <a:graphic>
          <a:graphicData uri="http://schemas.openxmlformats.org/drawingml/2006/table">
            <a:tbl>
              <a:tblPr firstRow="1" bandRow="1">
                <a:tableStyleId>{3B4B98B0-60AC-42C2-AFA5-B58CD77FA1E5}</a:tableStyleId>
              </a:tblPr>
              <a:tblGrid>
                <a:gridCol w="853738">
                  <a:extLst>
                    <a:ext uri="{9D8B030D-6E8A-4147-A177-3AD203B41FA5}">
                      <a16:colId xmlns:a16="http://schemas.microsoft.com/office/drawing/2014/main" val="2826820058"/>
                    </a:ext>
                  </a:extLst>
                </a:gridCol>
                <a:gridCol w="1490166">
                  <a:extLst>
                    <a:ext uri="{9D8B030D-6E8A-4147-A177-3AD203B41FA5}">
                      <a16:colId xmlns:a16="http://schemas.microsoft.com/office/drawing/2014/main" val="2818317887"/>
                    </a:ext>
                  </a:extLst>
                </a:gridCol>
                <a:gridCol w="1171952">
                  <a:extLst>
                    <a:ext uri="{9D8B030D-6E8A-4147-A177-3AD203B41FA5}">
                      <a16:colId xmlns:a16="http://schemas.microsoft.com/office/drawing/2014/main" val="3945862744"/>
                    </a:ext>
                  </a:extLst>
                </a:gridCol>
                <a:gridCol w="1171952">
                  <a:extLst>
                    <a:ext uri="{9D8B030D-6E8A-4147-A177-3AD203B41FA5}">
                      <a16:colId xmlns:a16="http://schemas.microsoft.com/office/drawing/2014/main" val="683458874"/>
                    </a:ext>
                  </a:extLst>
                </a:gridCol>
              </a:tblGrid>
              <a:tr h="369039">
                <a:tc>
                  <a:txBody>
                    <a:bodyPr/>
                    <a:lstStyle/>
                    <a:p>
                      <a:pPr algn="ctr"/>
                      <a:r>
                        <a:rPr lang="en-US" b="0" dirty="0">
                          <a:latin typeface="Times New Roman" panose="02020603050405020304" pitchFamily="18" charset="0"/>
                          <a:cs typeface="Times New Roman" panose="02020603050405020304" pitchFamily="18" charset="0"/>
                        </a:rPr>
                        <a:t>Object</a:t>
                      </a:r>
                    </a:p>
                  </a:txBody>
                  <a:tcPr/>
                </a:tc>
                <a:tc>
                  <a:txBody>
                    <a:bodyPr/>
                    <a:lstStyle/>
                    <a:p>
                      <a:pPr algn="ctr"/>
                      <a:r>
                        <a:rPr lang="en-US" b="0" dirty="0">
                          <a:latin typeface="Times New Roman" panose="02020603050405020304" pitchFamily="18" charset="0"/>
                          <a:cs typeface="Times New Roman" panose="02020603050405020304" pitchFamily="18" charset="0"/>
                        </a:rPr>
                        <a:t>Classified </a:t>
                      </a:r>
                    </a:p>
                    <a:p>
                      <a:pPr algn="ctr"/>
                      <a:r>
                        <a:rPr lang="en-US" b="0" dirty="0">
                          <a:latin typeface="Times New Roman" panose="02020603050405020304" pitchFamily="18" charset="0"/>
                          <a:cs typeface="Times New Roman" panose="02020603050405020304" pitchFamily="18" charset="0"/>
                        </a:rPr>
                        <a:t>as Obj 1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Classified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as Obj 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Classified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as Obj 3  </a:t>
                      </a:r>
                    </a:p>
                  </a:txBody>
                  <a:tcPr/>
                </a:tc>
                <a:extLst>
                  <a:ext uri="{0D108BD9-81ED-4DB2-BD59-A6C34878D82A}">
                    <a16:rowId xmlns:a16="http://schemas.microsoft.com/office/drawing/2014/main" val="4106385171"/>
                  </a:ext>
                </a:extLst>
              </a:tr>
              <a:tr h="369039">
                <a:tc>
                  <a:txBody>
                    <a:bodyPr/>
                    <a:lstStyle/>
                    <a:p>
                      <a:pPr algn="l"/>
                      <a:r>
                        <a:rPr lang="en-US" b="0" dirty="0">
                          <a:latin typeface="Times New Roman" panose="02020603050405020304" pitchFamily="18" charset="0"/>
                          <a:cs typeface="Times New Roman" panose="02020603050405020304" pitchFamily="18" charset="0"/>
                        </a:rPr>
                        <a:t>T1</a:t>
                      </a:r>
                    </a:p>
                  </a:txBody>
                  <a:tcPr/>
                </a:tc>
                <a:tc>
                  <a:txBody>
                    <a:bodyPr/>
                    <a:lstStyle/>
                    <a:p>
                      <a:pPr algn="ctr"/>
                      <a:r>
                        <a:rPr lang="en-US" b="0">
                          <a:latin typeface="Times New Roman" panose="02020603050405020304" pitchFamily="18" charset="0"/>
                          <a:cs typeface="Times New Roman" panose="02020603050405020304" pitchFamily="18" charset="0"/>
                        </a:rPr>
                        <a:t>100</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6935708"/>
                  </a:ext>
                </a:extLst>
              </a:tr>
              <a:tr h="369039">
                <a:tc>
                  <a:txBody>
                    <a:bodyPr/>
                    <a:lstStyle/>
                    <a:p>
                      <a:pPr algn="l"/>
                      <a:r>
                        <a:rPr lang="en-US" b="0">
                          <a:latin typeface="Times New Roman" panose="02020603050405020304" pitchFamily="18" charset="0"/>
                          <a:cs typeface="Times New Roman" panose="02020603050405020304" pitchFamily="18" charset="0"/>
                        </a:rPr>
                        <a:t>T2</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a:latin typeface="Times New Roman" panose="02020603050405020304" pitchFamily="18" charset="0"/>
                          <a:cs typeface="Times New Roman" panose="02020603050405020304" pitchFamily="18" charset="0"/>
                        </a:rPr>
                        <a:t>100</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13513368"/>
                  </a:ext>
                </a:extLst>
              </a:tr>
              <a:tr h="369039">
                <a:tc>
                  <a:txBody>
                    <a:bodyPr/>
                    <a:lstStyle/>
                    <a:p>
                      <a:pPr algn="l"/>
                      <a:r>
                        <a:rPr lang="en-US" b="0">
                          <a:latin typeface="Times New Roman" panose="02020603050405020304" pitchFamily="18" charset="0"/>
                          <a:cs typeface="Times New Roman" panose="02020603050405020304" pitchFamily="18" charset="0"/>
                        </a:rPr>
                        <a:t>T3</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84</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236926611"/>
                  </a:ext>
                </a:extLst>
              </a:tr>
              <a:tr h="369039">
                <a:tc>
                  <a:txBody>
                    <a:bodyPr/>
                    <a:lstStyle/>
                    <a:p>
                      <a:pPr algn="l"/>
                      <a:r>
                        <a:rPr lang="en-US" b="0">
                          <a:latin typeface="Times New Roman" panose="02020603050405020304" pitchFamily="18" charset="0"/>
                          <a:cs typeface="Times New Roman" panose="02020603050405020304" pitchFamily="18" charset="0"/>
                        </a:rPr>
                        <a:t>T4</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88</a:t>
                      </a:r>
                    </a:p>
                  </a:txBody>
                  <a:tcPr/>
                </a:tc>
                <a:tc>
                  <a:txBody>
                    <a:bodyPr/>
                    <a:lstStyle/>
                    <a:p>
                      <a:pPr algn="ctr"/>
                      <a:r>
                        <a:rPr lang="en-US" b="0" dirty="0">
                          <a:latin typeface="Times New Roman" panose="02020603050405020304" pitchFamily="18" charset="0"/>
                          <a:cs typeface="Times New Roman" panose="02020603050405020304" pitchFamily="18" charset="0"/>
                        </a:rPr>
                        <a:t>12</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274794052"/>
                  </a:ext>
                </a:extLst>
              </a:tr>
              <a:tr h="369039">
                <a:tc>
                  <a:txBody>
                    <a:bodyPr/>
                    <a:lstStyle/>
                    <a:p>
                      <a:pPr algn="l"/>
                      <a:r>
                        <a:rPr lang="en-US" b="0">
                          <a:latin typeface="Times New Roman" panose="02020603050405020304" pitchFamily="18" charset="0"/>
                          <a:cs typeface="Times New Roman" panose="02020603050405020304" pitchFamily="18" charset="0"/>
                        </a:rPr>
                        <a:t>T5</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88</a:t>
                      </a:r>
                    </a:p>
                  </a:txBody>
                  <a:tcPr/>
                </a:tc>
                <a:tc>
                  <a:txBody>
                    <a:bodyPr/>
                    <a:lstStyle/>
                    <a:p>
                      <a:pPr algn="ctr"/>
                      <a:r>
                        <a:rPr lang="en-US" b="0" dirty="0">
                          <a:latin typeface="Times New Roman" panose="02020603050405020304" pitchFamily="18" charset="0"/>
                          <a:cs typeface="Times New Roman" panose="02020603050405020304" pitchFamily="18" charset="0"/>
                        </a:rPr>
                        <a:t>12</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730789768"/>
                  </a:ext>
                </a:extLst>
              </a:tr>
              <a:tr h="369039">
                <a:tc>
                  <a:txBody>
                    <a:bodyPr/>
                    <a:lstStyle/>
                    <a:p>
                      <a:pPr algn="l"/>
                      <a:r>
                        <a:rPr lang="en-US" b="0">
                          <a:latin typeface="Times New Roman" panose="02020603050405020304" pitchFamily="18" charset="0"/>
                          <a:cs typeface="Times New Roman" panose="02020603050405020304" pitchFamily="18" charset="0"/>
                        </a:rPr>
                        <a:t>T6</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12</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88</a:t>
                      </a:r>
                    </a:p>
                  </a:txBody>
                  <a:tcPr/>
                </a:tc>
                <a:extLst>
                  <a:ext uri="{0D108BD9-81ED-4DB2-BD59-A6C34878D82A}">
                    <a16:rowId xmlns:a16="http://schemas.microsoft.com/office/drawing/2014/main" val="1251216352"/>
                  </a:ext>
                </a:extLst>
              </a:tr>
              <a:tr h="369039">
                <a:tc>
                  <a:txBody>
                    <a:bodyPr/>
                    <a:lstStyle/>
                    <a:p>
                      <a:pPr algn="l"/>
                      <a:r>
                        <a:rPr lang="en-US" b="0">
                          <a:latin typeface="Times New Roman" panose="02020603050405020304" pitchFamily="18" charset="0"/>
                          <a:cs typeface="Times New Roman" panose="02020603050405020304" pitchFamily="18" charset="0"/>
                        </a:rPr>
                        <a:t>T7</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70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4095127486"/>
                  </a:ext>
                </a:extLst>
              </a:tr>
              <a:tr h="369039">
                <a:tc>
                  <a:txBody>
                    <a:bodyPr/>
                    <a:lstStyle/>
                    <a:p>
                      <a:pPr algn="l"/>
                      <a:r>
                        <a:rPr lang="en-US" b="0">
                          <a:latin typeface="Times New Roman" panose="02020603050405020304" pitchFamily="18" charset="0"/>
                          <a:cs typeface="Times New Roman" panose="02020603050405020304" pitchFamily="18" charset="0"/>
                        </a:rPr>
                        <a:t>T8</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60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2178027628"/>
                  </a:ext>
                </a:extLst>
              </a:tr>
              <a:tr h="369039">
                <a:tc>
                  <a:txBody>
                    <a:bodyPr/>
                    <a:lstStyle/>
                    <a:p>
                      <a:pPr algn="l"/>
                      <a:r>
                        <a:rPr lang="en-US" b="0">
                          <a:latin typeface="Times New Roman" panose="02020603050405020304" pitchFamily="18" charset="0"/>
                          <a:cs typeface="Times New Roman" panose="02020603050405020304" pitchFamily="18" charset="0"/>
                        </a:rPr>
                        <a:t>T9</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extLst>
                  <a:ext uri="{0D108BD9-81ED-4DB2-BD59-A6C34878D82A}">
                    <a16:rowId xmlns:a16="http://schemas.microsoft.com/office/drawing/2014/main" val="3667269582"/>
                  </a:ext>
                </a:extLst>
              </a:tr>
              <a:tr h="369039">
                <a:tc>
                  <a:txBody>
                    <a:bodyPr/>
                    <a:lstStyle/>
                    <a:p>
                      <a:pPr algn="l"/>
                      <a:r>
                        <a:rPr lang="en-US" b="0">
                          <a:latin typeface="Times New Roman" panose="02020603050405020304" pitchFamily="18" charset="0"/>
                          <a:cs typeface="Times New Roman" panose="02020603050405020304" pitchFamily="18" charset="0"/>
                        </a:rPr>
                        <a:t>T10</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137233072"/>
                  </a:ext>
                </a:extLst>
              </a:tr>
              <a:tr h="369039">
                <a:tc>
                  <a:txBody>
                    <a:bodyPr/>
                    <a:lstStyle/>
                    <a:p>
                      <a:pPr algn="l"/>
                      <a:r>
                        <a:rPr lang="en-US" b="0">
                          <a:latin typeface="Times New Roman" panose="02020603050405020304" pitchFamily="18" charset="0"/>
                          <a:cs typeface="Times New Roman" panose="02020603050405020304" pitchFamily="18" charset="0"/>
                        </a:rPr>
                        <a:t>T11</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82</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2794636180"/>
                  </a:ext>
                </a:extLst>
              </a:tr>
              <a:tr h="369039">
                <a:tc>
                  <a:txBody>
                    <a:bodyPr/>
                    <a:lstStyle/>
                    <a:p>
                      <a:pPr algn="l"/>
                      <a:r>
                        <a:rPr lang="en-US" b="0">
                          <a:latin typeface="Times New Roman" panose="02020603050405020304" pitchFamily="18" charset="0"/>
                          <a:cs typeface="Times New Roman" panose="02020603050405020304" pitchFamily="18" charset="0"/>
                        </a:rPr>
                        <a:t>T12</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tc>
                  <a:txBody>
                    <a:bodyPr/>
                    <a:lstStyle/>
                    <a:p>
                      <a:pPr algn="ctr"/>
                      <a:r>
                        <a:rPr lang="en-US" b="0" dirty="0">
                          <a:latin typeface="Times New Roman" panose="02020603050405020304" pitchFamily="18" charset="0"/>
                          <a:cs typeface="Times New Roman" panose="02020603050405020304" pitchFamily="18" charset="0"/>
                        </a:rPr>
                        <a:t>100</a:t>
                      </a:r>
                    </a:p>
                  </a:txBody>
                  <a:tcPr/>
                </a:tc>
                <a:tc>
                  <a:txBody>
                    <a:bodyPr/>
                    <a:lstStyle/>
                    <a:p>
                      <a:pPr algn="ctr"/>
                      <a:r>
                        <a:rPr lang="en-US" b="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130347233"/>
                  </a:ext>
                </a:extLst>
              </a:tr>
            </a:tbl>
          </a:graphicData>
        </a:graphic>
      </p:graphicFrame>
      <p:sp>
        <p:nvSpPr>
          <p:cNvPr id="17" name="TextBox 16">
            <a:extLst>
              <a:ext uri="{FF2B5EF4-FFF2-40B4-BE49-F238E27FC236}">
                <a16:creationId xmlns:a16="http://schemas.microsoft.com/office/drawing/2014/main" id="{B3CC6AB7-FAE7-4A3A-9495-776CC4D01C9C}"/>
              </a:ext>
            </a:extLst>
          </p:cNvPr>
          <p:cNvSpPr txBox="1"/>
          <p:nvPr/>
        </p:nvSpPr>
        <p:spPr>
          <a:xfrm>
            <a:off x="6218057" y="607642"/>
            <a:ext cx="569861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Table 2: Classification result</a:t>
            </a:r>
          </a:p>
        </p:txBody>
      </p:sp>
      <p:sp>
        <p:nvSpPr>
          <p:cNvPr id="18" name="TextBox 17">
            <a:extLst>
              <a:ext uri="{FF2B5EF4-FFF2-40B4-BE49-F238E27FC236}">
                <a16:creationId xmlns:a16="http://schemas.microsoft.com/office/drawing/2014/main" id="{AA7D8F68-4A53-4931-8A87-93DF5C2786D1}"/>
              </a:ext>
            </a:extLst>
          </p:cNvPr>
          <p:cNvSpPr txBox="1"/>
          <p:nvPr/>
        </p:nvSpPr>
        <p:spPr>
          <a:xfrm>
            <a:off x="1014060" y="5173774"/>
            <a:ext cx="569861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Fig. 3: Classification result in bar graph</a:t>
            </a:r>
          </a:p>
        </p:txBody>
      </p:sp>
    </p:spTree>
    <p:extLst>
      <p:ext uri="{BB962C8B-B14F-4D97-AF65-F5344CB8AC3E}">
        <p14:creationId xmlns:p14="http://schemas.microsoft.com/office/powerpoint/2010/main" val="140301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9A9DCD3-F794-4C45-8A7D-CD57CBEEE29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Conclusion</a:t>
            </a:r>
          </a:p>
        </p:txBody>
      </p:sp>
      <p:sp>
        <p:nvSpPr>
          <p:cNvPr id="10" name="TextBox 9">
            <a:extLst>
              <a:ext uri="{FF2B5EF4-FFF2-40B4-BE49-F238E27FC236}">
                <a16:creationId xmlns:a16="http://schemas.microsoft.com/office/drawing/2014/main" id="{3E2366B4-DA4C-41BE-83B1-CFB5B8ABECD9}"/>
              </a:ext>
            </a:extLst>
          </p:cNvPr>
          <p:cNvSpPr txBox="1"/>
          <p:nvPr/>
        </p:nvSpPr>
        <p:spPr>
          <a:xfrm>
            <a:off x="643468" y="1782981"/>
            <a:ext cx="6842935" cy="4393982"/>
          </a:xfrm>
          <a:prstGeom prst="rect">
            <a:avLst/>
          </a:prstGeom>
        </p:spPr>
        <p:txBody>
          <a:bodyPr vert="horz" lIns="91440" tIns="45720" rIns="91440" bIns="45720" rtlCol="0">
            <a:normAutofit lnSpcReduction="10000"/>
          </a:bodyPr>
          <a:lstStyle/>
          <a:p>
            <a:pPr>
              <a:lnSpc>
                <a:spcPct val="9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Using CNN for classifying sound signals works helpful However It is better that we train our model with enough steps to have a more accurate result. </a:t>
            </a:r>
          </a:p>
          <a:p>
            <a:pPr>
              <a:lnSpc>
                <a:spcPct val="9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In Our experiment after training our CNN model for 100 times we reached the F1 score of  90%, but still when we want to use it for classifying of the unlabeled sound signal for 25% of signals the percentage of accurate classifying is 60%.</a:t>
            </a:r>
          </a:p>
          <a:p>
            <a:pPr>
              <a:lnSpc>
                <a:spcPct val="9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We also assume that since the data from training dataset is selected randomly, seldom the process selects poor samples for training and resulting in low adjusting in weights and biases</a:t>
            </a:r>
            <a:endParaRPr lang="en-US" sz="2200" dirty="0">
              <a:latin typeface="Times New Roman" panose="02020603050405020304" pitchFamily="18" charset="0"/>
              <a:cs typeface="Times New Roman" panose="02020603050405020304" pitchFamily="18" charset="0"/>
            </a:endParaRP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164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24E2D4B-82BE-4873-AD12-4E97DC606E38}"/>
              </a:ext>
            </a:extLst>
          </p:cNvPr>
          <p:cNvSpPr txBox="1"/>
          <p:nvPr/>
        </p:nvSpPr>
        <p:spPr>
          <a:xfrm>
            <a:off x="643468" y="1782981"/>
            <a:ext cx="6842935" cy="4393982"/>
          </a:xfrm>
          <a:prstGeom prst="rect">
            <a:avLst/>
          </a:prstGeom>
        </p:spPr>
        <p:txBody>
          <a:bodyPr vert="horz" lIns="91440" tIns="45720" rIns="91440" bIns="45720" rtlCol="0">
            <a:normAutofit/>
          </a:bodyPr>
          <a:lstStyle/>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Project Description</a:t>
            </a: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Experiment Design</a:t>
            </a: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Experiment Result</a:t>
            </a:r>
          </a:p>
          <a:p>
            <a:pPr indent="-228600">
              <a:lnSpc>
                <a:spcPct val="90000"/>
              </a:lnSpc>
              <a:spcAft>
                <a:spcPts val="600"/>
              </a:spcAft>
              <a:buClr>
                <a:schemeClr val="accent1"/>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Conclusion</a:t>
            </a:r>
          </a:p>
          <a:p>
            <a:pPr indent="-228600">
              <a:lnSpc>
                <a:spcPct val="90000"/>
              </a:lnSpc>
              <a:spcAft>
                <a:spcPts val="600"/>
              </a:spcAft>
              <a:buClr>
                <a:schemeClr val="accent1"/>
              </a:buCl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1F00068-9C3C-4471-8A5B-5BC0686130E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Overview</a:t>
            </a:r>
          </a:p>
        </p:txBody>
      </p:sp>
    </p:spTree>
    <p:extLst>
      <p:ext uri="{BB962C8B-B14F-4D97-AF65-F5344CB8AC3E}">
        <p14:creationId xmlns:p14="http://schemas.microsoft.com/office/powerpoint/2010/main" val="73100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2615502C-3992-4F94-BED9-B60E1EDACF9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Project Description</a:t>
            </a:r>
          </a:p>
        </p:txBody>
      </p:sp>
      <p:sp>
        <p:nvSpPr>
          <p:cNvPr id="10" name="TextBox 9">
            <a:extLst>
              <a:ext uri="{FF2B5EF4-FFF2-40B4-BE49-F238E27FC236}">
                <a16:creationId xmlns:a16="http://schemas.microsoft.com/office/drawing/2014/main" id="{F36285A8-34C8-4B99-8259-BEC07EDA9A72}"/>
              </a:ext>
            </a:extLst>
          </p:cNvPr>
          <p:cNvSpPr txBox="1"/>
          <p:nvPr/>
        </p:nvSpPr>
        <p:spPr>
          <a:xfrm>
            <a:off x="643468" y="1782981"/>
            <a:ext cx="9691157" cy="4393982"/>
          </a:xfrm>
          <a:prstGeom prst="rect">
            <a:avLst/>
          </a:prstGeom>
        </p:spPr>
        <p:txBody>
          <a:bodyPr vert="horz" lIns="91440" tIns="45720" rIns="91440" bIns="45720" rtlCol="0">
            <a:normAutofit/>
          </a:bodyPr>
          <a:lstStyle/>
          <a:p>
            <a:pPr indent="-228600">
              <a:lnSpc>
                <a:spcPct val="90000"/>
              </a:lnSpc>
              <a:spcAft>
                <a:spcPts val="600"/>
              </a:spcAft>
              <a:buClr>
                <a:schemeClr val="accent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fundamental aim of this paper is to show how we can use CNNs to categorize a long-sampled time domain signal. </a:t>
            </a:r>
          </a:p>
          <a:p>
            <a:pPr indent="-228600">
              <a:lnSpc>
                <a:spcPct val="90000"/>
              </a:lnSpc>
              <a:spcAft>
                <a:spcPts val="600"/>
              </a:spcAft>
              <a:buClr>
                <a:schemeClr val="accent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first, we had an amplitude representation of the signal over time. Therefore, we used spectrogram, as it is a visual representation of all the frequencies over time.</a:t>
            </a:r>
          </a:p>
          <a:p>
            <a:pPr indent="-228600">
              <a:lnSpc>
                <a:spcPct val="90000"/>
              </a:lnSpc>
              <a:spcAft>
                <a:spcPts val="600"/>
              </a:spcAft>
              <a:buClr>
                <a:schemeClr val="accent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we reviewed what adjustments needed to be made to our Conv Net’s design in order to achieve a better result in the accuracy of model classifying, as well as what aspects we should consider while testing our program. Furthermore, in the process of creating spectrograms, selecting the window type, size, and speed of movement was critical for obtaining an accurate picture of the sound.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05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Experiment Design</a:t>
            </a:r>
          </a:p>
        </p:txBody>
      </p:sp>
      <p:sp>
        <p:nvSpPr>
          <p:cNvPr id="2" name="Rectangle: Rounded Corners 1">
            <a:extLst>
              <a:ext uri="{FF2B5EF4-FFF2-40B4-BE49-F238E27FC236}">
                <a16:creationId xmlns:a16="http://schemas.microsoft.com/office/drawing/2014/main" id="{AA0C36D0-B1B1-4FB9-BB40-5111B03B5D2D}"/>
              </a:ext>
            </a:extLst>
          </p:cNvPr>
          <p:cNvSpPr/>
          <p:nvPr/>
        </p:nvSpPr>
        <p:spPr>
          <a:xfrm>
            <a:off x="1423331" y="1743131"/>
            <a:ext cx="2567031" cy="5734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p>
        </p:txBody>
      </p:sp>
      <p:sp>
        <p:nvSpPr>
          <p:cNvPr id="12" name="Rectangle: Rounded Corners 11">
            <a:extLst>
              <a:ext uri="{FF2B5EF4-FFF2-40B4-BE49-F238E27FC236}">
                <a16:creationId xmlns:a16="http://schemas.microsoft.com/office/drawing/2014/main" id="{BAE4ACE9-1BD7-4E4E-8DE6-934DD6FC4D16}"/>
              </a:ext>
            </a:extLst>
          </p:cNvPr>
          <p:cNvSpPr/>
          <p:nvPr/>
        </p:nvSpPr>
        <p:spPr>
          <a:xfrm>
            <a:off x="1423331" y="3543076"/>
            <a:ext cx="2567032" cy="572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and Testing</a:t>
            </a:r>
          </a:p>
        </p:txBody>
      </p:sp>
      <p:sp>
        <p:nvSpPr>
          <p:cNvPr id="13" name="Rectangle: Rounded Corners 12">
            <a:extLst>
              <a:ext uri="{FF2B5EF4-FFF2-40B4-BE49-F238E27FC236}">
                <a16:creationId xmlns:a16="http://schemas.microsoft.com/office/drawing/2014/main" id="{472E950B-233B-4F95-AD58-1B9D5EFF81D3}"/>
              </a:ext>
            </a:extLst>
          </p:cNvPr>
          <p:cNvSpPr/>
          <p:nvPr/>
        </p:nvSpPr>
        <p:spPr>
          <a:xfrm>
            <a:off x="1423331" y="5341941"/>
            <a:ext cx="2567032" cy="572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Classification</a:t>
            </a:r>
          </a:p>
        </p:txBody>
      </p:sp>
      <p:cxnSp>
        <p:nvCxnSpPr>
          <p:cNvPr id="4" name="Straight Arrow Connector 3">
            <a:extLst>
              <a:ext uri="{FF2B5EF4-FFF2-40B4-BE49-F238E27FC236}">
                <a16:creationId xmlns:a16="http://schemas.microsoft.com/office/drawing/2014/main" id="{0B65ED9A-F2E5-4F09-A83A-44E6A0C8C0D7}"/>
              </a:ext>
            </a:extLst>
          </p:cNvPr>
          <p:cNvCxnSpPr>
            <a:cxnSpLocks/>
            <a:stCxn id="2" idx="2"/>
            <a:endCxn id="12" idx="0"/>
          </p:cNvCxnSpPr>
          <p:nvPr/>
        </p:nvCxnSpPr>
        <p:spPr>
          <a:xfrm>
            <a:off x="2706847" y="2316611"/>
            <a:ext cx="0" cy="122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23B6B5-F2D2-4E1E-BA9F-8ECDA4C5B1B9}"/>
              </a:ext>
            </a:extLst>
          </p:cNvPr>
          <p:cNvCxnSpPr>
            <a:cxnSpLocks/>
            <a:stCxn id="12" idx="2"/>
            <a:endCxn id="13" idx="0"/>
          </p:cNvCxnSpPr>
          <p:nvPr/>
        </p:nvCxnSpPr>
        <p:spPr>
          <a:xfrm>
            <a:off x="2706847" y="4115476"/>
            <a:ext cx="0" cy="122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2E4848A-573F-4E76-86C5-8A1B8053B350}"/>
              </a:ext>
            </a:extLst>
          </p:cNvPr>
          <p:cNvSpPr txBox="1"/>
          <p:nvPr/>
        </p:nvSpPr>
        <p:spPr>
          <a:xfrm>
            <a:off x="4959497" y="1577962"/>
            <a:ext cx="6357251"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Extract 1D data from 3 Objects</a:t>
            </a:r>
          </a:p>
          <a:p>
            <a:pPr marL="342900" indent="-342900">
              <a:buAutoNum type="arabicPeriod"/>
            </a:pPr>
            <a:r>
              <a:rPr lang="en-US" dirty="0">
                <a:latin typeface="Times New Roman" panose="02020603050405020304" pitchFamily="18" charset="0"/>
                <a:cs typeface="Times New Roman" panose="02020603050405020304" pitchFamily="18" charset="0"/>
              </a:rPr>
              <a:t>Convert 1D data to 2D data</a:t>
            </a:r>
          </a:p>
          <a:p>
            <a:pPr marL="342900" indent="-342900">
              <a:buAutoNum type="arabicPeriod"/>
            </a:pPr>
            <a:r>
              <a:rPr lang="en-US" dirty="0">
                <a:latin typeface="Times New Roman" panose="02020603050405020304" pitchFamily="18" charset="0"/>
                <a:cs typeface="Times New Roman" panose="02020603050405020304" pitchFamily="18" charset="0"/>
              </a:rPr>
              <a:t>Performing Short-Time Fourier Transform (STFT) on 2D data</a:t>
            </a:r>
          </a:p>
          <a:p>
            <a:pPr marL="342900" indent="-342900">
              <a:buAutoNum type="arabicPeriod"/>
            </a:pPr>
            <a:r>
              <a:rPr lang="en-US" altLang="ja-JP" dirty="0">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the output</a:t>
            </a:r>
          </a:p>
        </p:txBody>
      </p:sp>
      <p:sp>
        <p:nvSpPr>
          <p:cNvPr id="40" name="Left Brace 39">
            <a:extLst>
              <a:ext uri="{FF2B5EF4-FFF2-40B4-BE49-F238E27FC236}">
                <a16:creationId xmlns:a16="http://schemas.microsoft.com/office/drawing/2014/main" id="{9EC380F0-8343-419D-A5F3-A43CA0BB932F}"/>
              </a:ext>
            </a:extLst>
          </p:cNvPr>
          <p:cNvSpPr/>
          <p:nvPr/>
        </p:nvSpPr>
        <p:spPr>
          <a:xfrm>
            <a:off x="4639112" y="1577130"/>
            <a:ext cx="201336" cy="1333850"/>
          </a:xfrm>
          <a:prstGeom prst="leftBrace">
            <a:avLst>
              <a:gd name="adj1" fmla="val 8333"/>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C32EF2B7-7F17-4C21-9B57-CFD01B449A8A}"/>
              </a:ext>
            </a:extLst>
          </p:cNvPr>
          <p:cNvSpPr txBox="1"/>
          <p:nvPr/>
        </p:nvSpPr>
        <p:spPr>
          <a:xfrm>
            <a:off x="4840448" y="3367611"/>
            <a:ext cx="6140742" cy="923330"/>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Construct the Convolutional Neural Network (CNN) model</a:t>
            </a:r>
          </a:p>
          <a:p>
            <a:pPr marL="342900" indent="-342900">
              <a:buAutoNum type="arabicPeriod"/>
            </a:pPr>
            <a:r>
              <a:rPr lang="en-US" dirty="0">
                <a:latin typeface="Times New Roman" panose="02020603050405020304" pitchFamily="18" charset="0"/>
                <a:cs typeface="Times New Roman" panose="02020603050405020304" pitchFamily="18" charset="0"/>
              </a:rPr>
              <a:t>Train model with spectrogram images from Preprocessing</a:t>
            </a:r>
          </a:p>
          <a:p>
            <a:pPr marL="342900" indent="-342900">
              <a:buAutoNum type="arabicPeriod"/>
            </a:pPr>
            <a:r>
              <a:rPr lang="en-US" dirty="0">
                <a:latin typeface="Times New Roman" panose="02020603050405020304" pitchFamily="18" charset="0"/>
                <a:cs typeface="Times New Roman" panose="02020603050405020304" pitchFamily="18" charset="0"/>
              </a:rPr>
              <a:t>Evaluate the CNN model</a:t>
            </a:r>
          </a:p>
        </p:txBody>
      </p:sp>
      <p:sp>
        <p:nvSpPr>
          <p:cNvPr id="46" name="Left Brace 45">
            <a:extLst>
              <a:ext uri="{FF2B5EF4-FFF2-40B4-BE49-F238E27FC236}">
                <a16:creationId xmlns:a16="http://schemas.microsoft.com/office/drawing/2014/main" id="{8637D7F5-CDC0-4619-80D3-8198A852D44B}"/>
              </a:ext>
            </a:extLst>
          </p:cNvPr>
          <p:cNvSpPr/>
          <p:nvPr/>
        </p:nvSpPr>
        <p:spPr>
          <a:xfrm>
            <a:off x="4639112" y="3367610"/>
            <a:ext cx="201336" cy="923330"/>
          </a:xfrm>
          <a:prstGeom prst="leftBrace">
            <a:avLst>
              <a:gd name="adj1" fmla="val 8333"/>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Left Brace 46">
            <a:extLst>
              <a:ext uri="{FF2B5EF4-FFF2-40B4-BE49-F238E27FC236}">
                <a16:creationId xmlns:a16="http://schemas.microsoft.com/office/drawing/2014/main" id="{AF296567-467D-4C33-A26E-44474D569A09}"/>
              </a:ext>
            </a:extLst>
          </p:cNvPr>
          <p:cNvSpPr/>
          <p:nvPr/>
        </p:nvSpPr>
        <p:spPr>
          <a:xfrm>
            <a:off x="4654491" y="5270757"/>
            <a:ext cx="201336" cy="679059"/>
          </a:xfrm>
          <a:prstGeom prst="leftBrace">
            <a:avLst>
              <a:gd name="adj1" fmla="val 8333"/>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BFE7F8C9-811A-4B23-BF49-036FFCFF2449}"/>
              </a:ext>
            </a:extLst>
          </p:cNvPr>
          <p:cNvSpPr txBox="1"/>
          <p:nvPr/>
        </p:nvSpPr>
        <p:spPr>
          <a:xfrm>
            <a:off x="4840448" y="5443475"/>
            <a:ext cx="614074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Classify the unlearned data with the trained CNN model</a:t>
            </a:r>
          </a:p>
        </p:txBody>
      </p:sp>
    </p:spTree>
    <p:extLst>
      <p:ext uri="{BB962C8B-B14F-4D97-AF65-F5344CB8AC3E}">
        <p14:creationId xmlns:p14="http://schemas.microsoft.com/office/powerpoint/2010/main" val="343588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Preprocessing</a:t>
            </a:r>
          </a:p>
        </p:txBody>
      </p:sp>
      <p:pic>
        <p:nvPicPr>
          <p:cNvPr id="1026" name="Picture 2" descr="Excel Logo Vector">
            <a:extLst>
              <a:ext uri="{FF2B5EF4-FFF2-40B4-BE49-F238E27FC236}">
                <a16:creationId xmlns:a16="http://schemas.microsoft.com/office/drawing/2014/main" id="{B44F3D5A-C0E6-4F87-A543-60FEFECF7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192" y="4351349"/>
            <a:ext cx="1126192" cy="1126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EC71D2-79A5-44F9-9466-B1120ABA8D6F}"/>
              </a:ext>
            </a:extLst>
          </p:cNvPr>
          <p:cNvSpPr txBox="1"/>
          <p:nvPr/>
        </p:nvSpPr>
        <p:spPr>
          <a:xfrm>
            <a:off x="967192" y="1424437"/>
            <a:ext cx="1126192" cy="646331"/>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Extract Data</a:t>
            </a:r>
          </a:p>
        </p:txBody>
      </p:sp>
      <p:sp>
        <p:nvSpPr>
          <p:cNvPr id="21" name="TextBox 20">
            <a:extLst>
              <a:ext uri="{FF2B5EF4-FFF2-40B4-BE49-F238E27FC236}">
                <a16:creationId xmlns:a16="http://schemas.microsoft.com/office/drawing/2014/main" id="{9D8CE03B-6262-4D5C-84B0-EB9338F40FE3}"/>
              </a:ext>
            </a:extLst>
          </p:cNvPr>
          <p:cNvSpPr txBox="1"/>
          <p:nvPr/>
        </p:nvSpPr>
        <p:spPr>
          <a:xfrm>
            <a:off x="3400443" y="1432336"/>
            <a:ext cx="1979802" cy="646331"/>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1D-to-2D Conversion</a:t>
            </a:r>
          </a:p>
        </p:txBody>
      </p:sp>
      <p:grpSp>
        <p:nvGrpSpPr>
          <p:cNvPr id="6" name="Group 5">
            <a:extLst>
              <a:ext uri="{FF2B5EF4-FFF2-40B4-BE49-F238E27FC236}">
                <a16:creationId xmlns:a16="http://schemas.microsoft.com/office/drawing/2014/main" id="{30E7AC14-A99D-4B18-A113-7BBEB8D94459}"/>
              </a:ext>
            </a:extLst>
          </p:cNvPr>
          <p:cNvGrpSpPr/>
          <p:nvPr/>
        </p:nvGrpSpPr>
        <p:grpSpPr>
          <a:xfrm>
            <a:off x="3781589" y="3465513"/>
            <a:ext cx="1025692" cy="3089864"/>
            <a:chOff x="4484440" y="2469003"/>
            <a:chExt cx="1356487" cy="4086374"/>
          </a:xfrm>
        </p:grpSpPr>
        <p:pic>
          <p:nvPicPr>
            <p:cNvPr id="15" name="Picture 14">
              <a:extLst>
                <a:ext uri="{FF2B5EF4-FFF2-40B4-BE49-F238E27FC236}">
                  <a16:creationId xmlns:a16="http://schemas.microsoft.com/office/drawing/2014/main" id="{B0F8F81B-24A9-434B-B414-DE6D18336C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4440" y="2469003"/>
              <a:ext cx="1356487" cy="959997"/>
            </a:xfrm>
            <a:prstGeom prst="rect">
              <a:avLst/>
            </a:prstGeom>
            <a:ln>
              <a:solidFill>
                <a:schemeClr val="tx1"/>
              </a:solidFill>
            </a:ln>
          </p:spPr>
        </p:pic>
        <p:pic>
          <p:nvPicPr>
            <p:cNvPr id="16" name="Picture 15">
              <a:extLst>
                <a:ext uri="{FF2B5EF4-FFF2-40B4-BE49-F238E27FC236}">
                  <a16:creationId xmlns:a16="http://schemas.microsoft.com/office/drawing/2014/main" id="{EAB24078-9D23-4AB8-89A3-632650EF0D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4440" y="5593318"/>
              <a:ext cx="1350785" cy="962059"/>
            </a:xfrm>
            <a:prstGeom prst="rect">
              <a:avLst/>
            </a:prstGeom>
            <a:ln>
              <a:solidFill>
                <a:schemeClr val="tx1"/>
              </a:solidFill>
            </a:ln>
          </p:spPr>
        </p:pic>
        <p:pic>
          <p:nvPicPr>
            <p:cNvPr id="17" name="Picture 16">
              <a:extLst>
                <a:ext uri="{FF2B5EF4-FFF2-40B4-BE49-F238E27FC236}">
                  <a16:creationId xmlns:a16="http://schemas.microsoft.com/office/drawing/2014/main" id="{4C834487-57DD-4D31-827D-5064DFAEE5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4440" y="3693385"/>
              <a:ext cx="1354563" cy="962058"/>
            </a:xfrm>
            <a:prstGeom prst="rect">
              <a:avLst/>
            </a:prstGeom>
            <a:ln>
              <a:solidFill>
                <a:schemeClr val="tx1"/>
              </a:solidFill>
            </a:ln>
          </p:spPr>
        </p:pic>
        <p:sp>
          <p:nvSpPr>
            <p:cNvPr id="3" name="TextBox 2">
              <a:extLst>
                <a:ext uri="{FF2B5EF4-FFF2-40B4-BE49-F238E27FC236}">
                  <a16:creationId xmlns:a16="http://schemas.microsoft.com/office/drawing/2014/main" id="{D95AB175-C51E-4D90-A81E-12B10F7E6022}"/>
                </a:ext>
              </a:extLst>
            </p:cNvPr>
            <p:cNvSpPr txBox="1"/>
            <p:nvPr/>
          </p:nvSpPr>
          <p:spPr>
            <a:xfrm>
              <a:off x="4898222" y="4919828"/>
              <a:ext cx="523220" cy="503339"/>
            </a:xfrm>
            <a:prstGeom prst="rect">
              <a:avLst/>
            </a:prstGeom>
            <a:noFill/>
          </p:spPr>
          <p:txBody>
            <a:bodyPr vert="eaVert" wrap="square" rtlCol="0">
              <a:spAutoFit/>
            </a:bodyPr>
            <a:lstStyle/>
            <a:p>
              <a:pPr algn="ctr"/>
              <a:r>
                <a:rPr lang="en-US" sz="2200" dirty="0"/>
                <a:t>…</a:t>
              </a:r>
            </a:p>
          </p:txBody>
        </p:sp>
      </p:grpSp>
      <p:grpSp>
        <p:nvGrpSpPr>
          <p:cNvPr id="7" name="Group 6">
            <a:extLst>
              <a:ext uri="{FF2B5EF4-FFF2-40B4-BE49-F238E27FC236}">
                <a16:creationId xmlns:a16="http://schemas.microsoft.com/office/drawing/2014/main" id="{A97321CB-E736-46BE-9BA5-C76FC0440E0D}"/>
              </a:ext>
            </a:extLst>
          </p:cNvPr>
          <p:cNvGrpSpPr/>
          <p:nvPr/>
        </p:nvGrpSpPr>
        <p:grpSpPr>
          <a:xfrm>
            <a:off x="6743896" y="3497614"/>
            <a:ext cx="1096244" cy="3088800"/>
            <a:chOff x="8179412" y="2409040"/>
            <a:chExt cx="1418329" cy="4205180"/>
          </a:xfrm>
        </p:grpSpPr>
        <p:pic>
          <p:nvPicPr>
            <p:cNvPr id="22" name="Picture 21">
              <a:extLst>
                <a:ext uri="{FF2B5EF4-FFF2-40B4-BE49-F238E27FC236}">
                  <a16:creationId xmlns:a16="http://schemas.microsoft.com/office/drawing/2014/main" id="{F163C265-535E-4571-BC3D-DB459F5AE9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79412" y="2409040"/>
              <a:ext cx="1418328" cy="1008000"/>
            </a:xfrm>
            <a:prstGeom prst="rect">
              <a:avLst/>
            </a:prstGeom>
          </p:spPr>
        </p:pic>
        <p:pic>
          <p:nvPicPr>
            <p:cNvPr id="23" name="Picture 22">
              <a:extLst>
                <a:ext uri="{FF2B5EF4-FFF2-40B4-BE49-F238E27FC236}">
                  <a16:creationId xmlns:a16="http://schemas.microsoft.com/office/drawing/2014/main" id="{4290FEF4-860A-4846-B487-B9C9E8A6F1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79412" y="3693385"/>
              <a:ext cx="1418329" cy="1008000"/>
            </a:xfrm>
            <a:prstGeom prst="rect">
              <a:avLst/>
            </a:prstGeom>
          </p:spPr>
        </p:pic>
        <p:pic>
          <p:nvPicPr>
            <p:cNvPr id="24" name="Picture 23">
              <a:extLst>
                <a:ext uri="{FF2B5EF4-FFF2-40B4-BE49-F238E27FC236}">
                  <a16:creationId xmlns:a16="http://schemas.microsoft.com/office/drawing/2014/main" id="{6185EFA5-27B0-47A4-A67F-055DD132CE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9412" y="5606220"/>
              <a:ext cx="1418328" cy="1008000"/>
            </a:xfrm>
            <a:prstGeom prst="rect">
              <a:avLst/>
            </a:prstGeom>
          </p:spPr>
        </p:pic>
        <p:sp>
          <p:nvSpPr>
            <p:cNvPr id="26" name="TextBox 25">
              <a:extLst>
                <a:ext uri="{FF2B5EF4-FFF2-40B4-BE49-F238E27FC236}">
                  <a16:creationId xmlns:a16="http://schemas.microsoft.com/office/drawing/2014/main" id="{939F340F-9B92-4B31-ABBA-048712575216}"/>
                </a:ext>
              </a:extLst>
            </p:cNvPr>
            <p:cNvSpPr txBox="1"/>
            <p:nvPr/>
          </p:nvSpPr>
          <p:spPr>
            <a:xfrm>
              <a:off x="8691444" y="4919828"/>
              <a:ext cx="523220" cy="503339"/>
            </a:xfrm>
            <a:prstGeom prst="rect">
              <a:avLst/>
            </a:prstGeom>
            <a:noFill/>
          </p:spPr>
          <p:txBody>
            <a:bodyPr vert="eaVert" wrap="square" rtlCol="0">
              <a:spAutoFit/>
            </a:bodyPr>
            <a:lstStyle/>
            <a:p>
              <a:pPr algn="ctr"/>
              <a:r>
                <a:rPr lang="en-US" sz="2200" dirty="0"/>
                <a:t>…</a:t>
              </a:r>
            </a:p>
          </p:txBody>
        </p:sp>
      </p:grpSp>
      <p:sp>
        <p:nvSpPr>
          <p:cNvPr id="27" name="TextBox 26">
            <a:extLst>
              <a:ext uri="{FF2B5EF4-FFF2-40B4-BE49-F238E27FC236}">
                <a16:creationId xmlns:a16="http://schemas.microsoft.com/office/drawing/2014/main" id="{5672E49C-F4E7-48BC-8E53-8BA6D2D696B0}"/>
              </a:ext>
            </a:extLst>
          </p:cNvPr>
          <p:cNvSpPr txBox="1"/>
          <p:nvPr/>
        </p:nvSpPr>
        <p:spPr>
          <a:xfrm>
            <a:off x="6629508" y="1560352"/>
            <a:ext cx="1418328" cy="369332"/>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STFT</a:t>
            </a:r>
          </a:p>
        </p:txBody>
      </p:sp>
      <p:cxnSp>
        <p:nvCxnSpPr>
          <p:cNvPr id="5" name="Straight Arrow Connector 4">
            <a:extLst>
              <a:ext uri="{FF2B5EF4-FFF2-40B4-BE49-F238E27FC236}">
                <a16:creationId xmlns:a16="http://schemas.microsoft.com/office/drawing/2014/main" id="{CE6EE21D-7213-493E-8746-CD9F219ABC44}"/>
              </a:ext>
            </a:extLst>
          </p:cNvPr>
          <p:cNvCxnSpPr>
            <a:cxnSpLocks/>
            <a:stCxn id="2" idx="3"/>
            <a:endCxn id="21" idx="1"/>
          </p:cNvCxnSpPr>
          <p:nvPr/>
        </p:nvCxnSpPr>
        <p:spPr>
          <a:xfrm>
            <a:off x="2093384" y="1747603"/>
            <a:ext cx="1307059" cy="7899"/>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F082784D-344F-4044-93FF-BD4717C942F1}"/>
              </a:ext>
            </a:extLst>
          </p:cNvPr>
          <p:cNvCxnSpPr>
            <a:cxnSpLocks/>
            <a:stCxn id="21" idx="3"/>
            <a:endCxn id="27" idx="1"/>
          </p:cNvCxnSpPr>
          <p:nvPr/>
        </p:nvCxnSpPr>
        <p:spPr>
          <a:xfrm flipV="1">
            <a:off x="5380245" y="1745018"/>
            <a:ext cx="1249263" cy="1048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0" name="Left Brace 9">
            <a:extLst>
              <a:ext uri="{FF2B5EF4-FFF2-40B4-BE49-F238E27FC236}">
                <a16:creationId xmlns:a16="http://schemas.microsoft.com/office/drawing/2014/main" id="{FBC46AFB-F82D-4AA3-9353-7880F1175749}"/>
              </a:ext>
            </a:extLst>
          </p:cNvPr>
          <p:cNvSpPr/>
          <p:nvPr/>
        </p:nvSpPr>
        <p:spPr>
          <a:xfrm>
            <a:off x="3192841" y="3409205"/>
            <a:ext cx="461394" cy="3175189"/>
          </a:xfrm>
          <a:prstGeom prst="leftBrace">
            <a:avLst>
              <a:gd name="adj1" fmla="val 227497"/>
              <a:gd name="adj2" fmla="val 50000"/>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5" name="Arrow: Right 24">
            <a:extLst>
              <a:ext uri="{FF2B5EF4-FFF2-40B4-BE49-F238E27FC236}">
                <a16:creationId xmlns:a16="http://schemas.microsoft.com/office/drawing/2014/main" id="{B1DF72D1-4B61-4645-BB19-72D5576CC701}"/>
              </a:ext>
            </a:extLst>
          </p:cNvPr>
          <p:cNvSpPr/>
          <p:nvPr/>
        </p:nvSpPr>
        <p:spPr>
          <a:xfrm>
            <a:off x="2361042" y="4637680"/>
            <a:ext cx="716734" cy="52369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09B99D2E-E05E-41F7-B995-AC6D420BD1C1}"/>
              </a:ext>
            </a:extLst>
          </p:cNvPr>
          <p:cNvSpPr/>
          <p:nvPr/>
        </p:nvSpPr>
        <p:spPr>
          <a:xfrm>
            <a:off x="5379266" y="4657699"/>
            <a:ext cx="716734" cy="52369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Brace 40">
            <a:extLst>
              <a:ext uri="{FF2B5EF4-FFF2-40B4-BE49-F238E27FC236}">
                <a16:creationId xmlns:a16="http://schemas.microsoft.com/office/drawing/2014/main" id="{B1646805-50D5-4E36-A65F-2F1C252FA843}"/>
              </a:ext>
            </a:extLst>
          </p:cNvPr>
          <p:cNvSpPr/>
          <p:nvPr/>
        </p:nvSpPr>
        <p:spPr>
          <a:xfrm>
            <a:off x="6304777" y="3360385"/>
            <a:ext cx="461394" cy="3175189"/>
          </a:xfrm>
          <a:prstGeom prst="leftBrace">
            <a:avLst>
              <a:gd name="adj1" fmla="val 227497"/>
              <a:gd name="adj2" fmla="val 50000"/>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5C535FAF-7D9B-4B5A-B82B-44FDD1C75DC3}"/>
              </a:ext>
            </a:extLst>
          </p:cNvPr>
          <p:cNvSpPr txBox="1"/>
          <p:nvPr/>
        </p:nvSpPr>
        <p:spPr>
          <a:xfrm>
            <a:off x="5441780" y="1424437"/>
            <a:ext cx="112619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2D Data</a:t>
            </a:r>
          </a:p>
        </p:txBody>
      </p:sp>
      <p:sp>
        <p:nvSpPr>
          <p:cNvPr id="39" name="TextBox 38">
            <a:extLst>
              <a:ext uri="{FF2B5EF4-FFF2-40B4-BE49-F238E27FC236}">
                <a16:creationId xmlns:a16="http://schemas.microsoft.com/office/drawing/2014/main" id="{E9327E76-F545-4DE4-8366-56514E117AA1}"/>
              </a:ext>
            </a:extLst>
          </p:cNvPr>
          <p:cNvSpPr txBox="1"/>
          <p:nvPr/>
        </p:nvSpPr>
        <p:spPr>
          <a:xfrm>
            <a:off x="9778454" y="1573462"/>
            <a:ext cx="1828800" cy="369332"/>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Downsampling</a:t>
            </a:r>
          </a:p>
        </p:txBody>
      </p:sp>
      <p:cxnSp>
        <p:nvCxnSpPr>
          <p:cNvPr id="42" name="Straight Arrow Connector 41">
            <a:extLst>
              <a:ext uri="{FF2B5EF4-FFF2-40B4-BE49-F238E27FC236}">
                <a16:creationId xmlns:a16="http://schemas.microsoft.com/office/drawing/2014/main" id="{D7943AD9-EE2A-412B-895A-747E303834C9}"/>
              </a:ext>
            </a:extLst>
          </p:cNvPr>
          <p:cNvCxnSpPr>
            <a:cxnSpLocks/>
            <a:stCxn id="27" idx="3"/>
            <a:endCxn id="39" idx="1"/>
          </p:cNvCxnSpPr>
          <p:nvPr/>
        </p:nvCxnSpPr>
        <p:spPr>
          <a:xfrm>
            <a:off x="8047836" y="1745018"/>
            <a:ext cx="1730618" cy="1311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pic>
        <p:nvPicPr>
          <p:cNvPr id="45" name="Picture 44">
            <a:extLst>
              <a:ext uri="{FF2B5EF4-FFF2-40B4-BE49-F238E27FC236}">
                <a16:creationId xmlns:a16="http://schemas.microsoft.com/office/drawing/2014/main" id="{21691AD4-F228-425E-9885-5F03967E04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41599" y="3636121"/>
            <a:ext cx="639624" cy="432000"/>
          </a:xfrm>
          <a:prstGeom prst="rect">
            <a:avLst/>
          </a:prstGeom>
        </p:spPr>
      </p:pic>
      <p:pic>
        <p:nvPicPr>
          <p:cNvPr id="46" name="Picture 45">
            <a:extLst>
              <a:ext uri="{FF2B5EF4-FFF2-40B4-BE49-F238E27FC236}">
                <a16:creationId xmlns:a16="http://schemas.microsoft.com/office/drawing/2014/main" id="{67ED6F71-0138-45A1-BC1A-11049CF9FA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41600" y="4579502"/>
            <a:ext cx="639625" cy="432000"/>
          </a:xfrm>
          <a:prstGeom prst="rect">
            <a:avLst/>
          </a:prstGeom>
        </p:spPr>
      </p:pic>
      <p:pic>
        <p:nvPicPr>
          <p:cNvPr id="47" name="Picture 46">
            <a:extLst>
              <a:ext uri="{FF2B5EF4-FFF2-40B4-BE49-F238E27FC236}">
                <a16:creationId xmlns:a16="http://schemas.microsoft.com/office/drawing/2014/main" id="{BA0DFE72-7483-4266-A5A6-2DF5E0A684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1599" y="5984522"/>
            <a:ext cx="639624" cy="432000"/>
          </a:xfrm>
          <a:prstGeom prst="rect">
            <a:avLst/>
          </a:prstGeom>
        </p:spPr>
      </p:pic>
      <p:sp>
        <p:nvSpPr>
          <p:cNvPr id="48" name="TextBox 47">
            <a:extLst>
              <a:ext uri="{FF2B5EF4-FFF2-40B4-BE49-F238E27FC236}">
                <a16:creationId xmlns:a16="http://schemas.microsoft.com/office/drawing/2014/main" id="{ADDF6F89-948A-4F89-995C-482EC43535B0}"/>
              </a:ext>
            </a:extLst>
          </p:cNvPr>
          <p:cNvSpPr txBox="1"/>
          <p:nvPr/>
        </p:nvSpPr>
        <p:spPr>
          <a:xfrm>
            <a:off x="10176822" y="5273231"/>
            <a:ext cx="404403" cy="369714"/>
          </a:xfrm>
          <a:prstGeom prst="rect">
            <a:avLst/>
          </a:prstGeom>
          <a:noFill/>
        </p:spPr>
        <p:txBody>
          <a:bodyPr vert="eaVert" wrap="square" rtlCol="0">
            <a:spAutoFit/>
          </a:bodyPr>
          <a:lstStyle/>
          <a:p>
            <a:pPr algn="ctr"/>
            <a:r>
              <a:rPr lang="en-US" sz="2200" dirty="0"/>
              <a:t>…</a:t>
            </a:r>
          </a:p>
        </p:txBody>
      </p:sp>
      <p:sp>
        <p:nvSpPr>
          <p:cNvPr id="31" name="TextBox 30">
            <a:extLst>
              <a:ext uri="{FF2B5EF4-FFF2-40B4-BE49-F238E27FC236}">
                <a16:creationId xmlns:a16="http://schemas.microsoft.com/office/drawing/2014/main" id="{0E993A40-49F2-44AE-B805-FCA4E77A5A63}"/>
              </a:ext>
            </a:extLst>
          </p:cNvPr>
          <p:cNvSpPr txBox="1"/>
          <p:nvPr/>
        </p:nvSpPr>
        <p:spPr>
          <a:xfrm>
            <a:off x="503339" y="2197916"/>
            <a:ext cx="2130804"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Object 1 – 315 samples</a:t>
            </a:r>
          </a:p>
          <a:p>
            <a:r>
              <a:rPr lang="en-US" sz="1600" dirty="0">
                <a:latin typeface="Times New Roman" panose="02020603050405020304" pitchFamily="18" charset="0"/>
                <a:cs typeface="Times New Roman" panose="02020603050405020304" pitchFamily="18" charset="0"/>
              </a:rPr>
              <a:t>Object 2 – 200 samples</a:t>
            </a:r>
          </a:p>
          <a:p>
            <a:r>
              <a:rPr lang="en-US" sz="1600" dirty="0">
                <a:latin typeface="Times New Roman" panose="02020603050405020304" pitchFamily="18" charset="0"/>
                <a:cs typeface="Times New Roman" panose="02020603050405020304" pitchFamily="18" charset="0"/>
              </a:rPr>
              <a:t>Object 3 – 400 samples</a:t>
            </a:r>
          </a:p>
          <a:p>
            <a:endParaRPr lang="en-US" sz="1600" dirty="0">
              <a:latin typeface="Times New Roman" panose="02020603050405020304" pitchFamily="18" charset="0"/>
              <a:cs typeface="Times New Roman" panose="02020603050405020304" pitchFamily="18" charset="0"/>
            </a:endParaRPr>
          </a:p>
          <a:p>
            <a:r>
              <a:rPr lang="en-US" altLang="ja-JP"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Each object has 3400 amplitude values</a:t>
            </a:r>
          </a:p>
        </p:txBody>
      </p:sp>
      <p:sp>
        <p:nvSpPr>
          <p:cNvPr id="49" name="TextBox 48">
            <a:extLst>
              <a:ext uri="{FF2B5EF4-FFF2-40B4-BE49-F238E27FC236}">
                <a16:creationId xmlns:a16="http://schemas.microsoft.com/office/drawing/2014/main" id="{252FFCAA-3B09-4B27-B085-44A70AA6E6BE}"/>
              </a:ext>
            </a:extLst>
          </p:cNvPr>
          <p:cNvSpPr txBox="1"/>
          <p:nvPr/>
        </p:nvSpPr>
        <p:spPr>
          <a:xfrm>
            <a:off x="3547748" y="2159160"/>
            <a:ext cx="197980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Add X-Axis to data and plot</a:t>
            </a:r>
          </a:p>
        </p:txBody>
      </p:sp>
      <p:sp>
        <p:nvSpPr>
          <p:cNvPr id="50" name="TextBox 49">
            <a:extLst>
              <a:ext uri="{FF2B5EF4-FFF2-40B4-BE49-F238E27FC236}">
                <a16:creationId xmlns:a16="http://schemas.microsoft.com/office/drawing/2014/main" id="{E99F3A4F-7095-4695-A9AE-A06520E6A850}"/>
              </a:ext>
            </a:extLst>
          </p:cNvPr>
          <p:cNvSpPr txBox="1"/>
          <p:nvPr/>
        </p:nvSpPr>
        <p:spPr>
          <a:xfrm>
            <a:off x="6535474" y="2031232"/>
            <a:ext cx="215756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Perform STFT </a:t>
            </a:r>
          </a:p>
          <a:p>
            <a:r>
              <a:rPr lang="en-US" sz="1600" dirty="0">
                <a:latin typeface="Times New Roman" panose="02020603050405020304" pitchFamily="18" charset="0"/>
                <a:cs typeface="Times New Roman" panose="02020603050405020304" pitchFamily="18" charset="0"/>
              </a:rPr>
              <a:t>and get Spectrogram</a:t>
            </a:r>
          </a:p>
        </p:txBody>
      </p:sp>
      <p:sp>
        <p:nvSpPr>
          <p:cNvPr id="51" name="Arrow: Right 50">
            <a:extLst>
              <a:ext uri="{FF2B5EF4-FFF2-40B4-BE49-F238E27FC236}">
                <a16:creationId xmlns:a16="http://schemas.microsoft.com/office/drawing/2014/main" id="{8E8B32B5-F5BB-4FD1-AB36-CB85AFDADF12}"/>
              </a:ext>
            </a:extLst>
          </p:cNvPr>
          <p:cNvSpPr/>
          <p:nvPr/>
        </p:nvSpPr>
        <p:spPr>
          <a:xfrm>
            <a:off x="8668900" y="4659783"/>
            <a:ext cx="716734" cy="52369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C6068E0-28F8-4213-AEC5-2D4FA07D2D87}"/>
              </a:ext>
            </a:extLst>
          </p:cNvPr>
          <p:cNvSpPr txBox="1"/>
          <p:nvPr/>
        </p:nvSpPr>
        <p:spPr>
          <a:xfrm>
            <a:off x="7801622" y="3689958"/>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875 × 656 × 3</a:t>
            </a:r>
          </a:p>
        </p:txBody>
      </p:sp>
      <p:sp>
        <p:nvSpPr>
          <p:cNvPr id="53" name="TextBox 52">
            <a:extLst>
              <a:ext uri="{FF2B5EF4-FFF2-40B4-BE49-F238E27FC236}">
                <a16:creationId xmlns:a16="http://schemas.microsoft.com/office/drawing/2014/main" id="{3F067E6B-D332-413F-AA22-47F750F42FC2}"/>
              </a:ext>
            </a:extLst>
          </p:cNvPr>
          <p:cNvSpPr txBox="1"/>
          <p:nvPr/>
        </p:nvSpPr>
        <p:spPr>
          <a:xfrm>
            <a:off x="7801622" y="4542543"/>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875 × 656 × 3</a:t>
            </a:r>
          </a:p>
        </p:txBody>
      </p:sp>
      <p:sp>
        <p:nvSpPr>
          <p:cNvPr id="54" name="TextBox 53">
            <a:extLst>
              <a:ext uri="{FF2B5EF4-FFF2-40B4-BE49-F238E27FC236}">
                <a16:creationId xmlns:a16="http://schemas.microsoft.com/office/drawing/2014/main" id="{D1768C2A-B810-44CB-A4CE-E9910E12D09E}"/>
              </a:ext>
            </a:extLst>
          </p:cNvPr>
          <p:cNvSpPr txBox="1"/>
          <p:nvPr/>
        </p:nvSpPr>
        <p:spPr>
          <a:xfrm>
            <a:off x="7852855" y="6043242"/>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875 × 656 × 3</a:t>
            </a:r>
          </a:p>
        </p:txBody>
      </p:sp>
      <p:sp>
        <p:nvSpPr>
          <p:cNvPr id="55" name="TextBox 54">
            <a:extLst>
              <a:ext uri="{FF2B5EF4-FFF2-40B4-BE49-F238E27FC236}">
                <a16:creationId xmlns:a16="http://schemas.microsoft.com/office/drawing/2014/main" id="{364C7846-CCE6-4281-9F55-C058757936B1}"/>
              </a:ext>
            </a:extLst>
          </p:cNvPr>
          <p:cNvSpPr txBox="1"/>
          <p:nvPr/>
        </p:nvSpPr>
        <p:spPr>
          <a:xfrm>
            <a:off x="10570642" y="3706464"/>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175 × 132 × 3</a:t>
            </a:r>
          </a:p>
        </p:txBody>
      </p:sp>
      <p:sp>
        <p:nvSpPr>
          <p:cNvPr id="58" name="TextBox 57">
            <a:extLst>
              <a:ext uri="{FF2B5EF4-FFF2-40B4-BE49-F238E27FC236}">
                <a16:creationId xmlns:a16="http://schemas.microsoft.com/office/drawing/2014/main" id="{72790915-1FAB-47CE-A449-AC6972C4A1DC}"/>
              </a:ext>
            </a:extLst>
          </p:cNvPr>
          <p:cNvSpPr txBox="1"/>
          <p:nvPr/>
        </p:nvSpPr>
        <p:spPr>
          <a:xfrm>
            <a:off x="10570641" y="4640321"/>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175 × 132 × 3</a:t>
            </a:r>
          </a:p>
        </p:txBody>
      </p:sp>
      <p:sp>
        <p:nvSpPr>
          <p:cNvPr id="59" name="TextBox 58">
            <a:extLst>
              <a:ext uri="{FF2B5EF4-FFF2-40B4-BE49-F238E27FC236}">
                <a16:creationId xmlns:a16="http://schemas.microsoft.com/office/drawing/2014/main" id="{B15EC19F-7971-4B12-9318-3A099DB361D2}"/>
              </a:ext>
            </a:extLst>
          </p:cNvPr>
          <p:cNvSpPr txBox="1"/>
          <p:nvPr/>
        </p:nvSpPr>
        <p:spPr>
          <a:xfrm>
            <a:off x="10570641" y="6043242"/>
            <a:ext cx="109624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175 × 132 × 3</a:t>
            </a:r>
          </a:p>
        </p:txBody>
      </p:sp>
      <p:sp>
        <p:nvSpPr>
          <p:cNvPr id="61" name="TextBox 60">
            <a:extLst>
              <a:ext uri="{FF2B5EF4-FFF2-40B4-BE49-F238E27FC236}">
                <a16:creationId xmlns:a16="http://schemas.microsoft.com/office/drawing/2014/main" id="{D2E09057-7A0C-4D75-9556-420DC73DF3AD}"/>
              </a:ext>
            </a:extLst>
          </p:cNvPr>
          <p:cNvSpPr txBox="1"/>
          <p:nvPr/>
        </p:nvSpPr>
        <p:spPr>
          <a:xfrm>
            <a:off x="8115807" y="1414941"/>
            <a:ext cx="158871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Spectrogram</a:t>
            </a:r>
          </a:p>
        </p:txBody>
      </p:sp>
      <p:sp>
        <p:nvSpPr>
          <p:cNvPr id="63" name="TextBox 62">
            <a:extLst>
              <a:ext uri="{FF2B5EF4-FFF2-40B4-BE49-F238E27FC236}">
                <a16:creationId xmlns:a16="http://schemas.microsoft.com/office/drawing/2014/main" id="{BB83CEDD-C8F0-4B1C-B48E-32AB9B47B48A}"/>
              </a:ext>
            </a:extLst>
          </p:cNvPr>
          <p:cNvSpPr txBox="1"/>
          <p:nvPr/>
        </p:nvSpPr>
        <p:spPr>
          <a:xfrm>
            <a:off x="9778454" y="2070538"/>
            <a:ext cx="2053739"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Reduce dimensions to</a:t>
            </a:r>
          </a:p>
          <a:p>
            <a:r>
              <a:rPr lang="en-US" sz="1600" dirty="0">
                <a:latin typeface="Times New Roman" panose="02020603050405020304" pitchFamily="18" charset="0"/>
                <a:cs typeface="Times New Roman" panose="02020603050405020304" pitchFamily="18" charset="0"/>
              </a:rPr>
              <a:t>20 % of original to preserve computation cost</a:t>
            </a:r>
          </a:p>
        </p:txBody>
      </p:sp>
      <p:sp>
        <p:nvSpPr>
          <p:cNvPr id="28" name="TextBox 27">
            <a:extLst>
              <a:ext uri="{FF2B5EF4-FFF2-40B4-BE49-F238E27FC236}">
                <a16:creationId xmlns:a16="http://schemas.microsoft.com/office/drawing/2014/main" id="{52BD6397-B9F3-4F36-B775-2D2A2A5405E8}"/>
              </a:ext>
            </a:extLst>
          </p:cNvPr>
          <p:cNvSpPr txBox="1"/>
          <p:nvPr/>
        </p:nvSpPr>
        <p:spPr>
          <a:xfrm>
            <a:off x="2093384" y="1434573"/>
            <a:ext cx="12959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1D Data</a:t>
            </a:r>
          </a:p>
        </p:txBody>
      </p:sp>
    </p:spTree>
    <p:extLst>
      <p:ext uri="{BB962C8B-B14F-4D97-AF65-F5344CB8AC3E}">
        <p14:creationId xmlns:p14="http://schemas.microsoft.com/office/powerpoint/2010/main" val="88343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Preprocessing</a:t>
            </a:r>
          </a:p>
        </p:txBody>
      </p:sp>
      <p:sp>
        <p:nvSpPr>
          <p:cNvPr id="52" name="TextBox 51">
            <a:extLst>
              <a:ext uri="{FF2B5EF4-FFF2-40B4-BE49-F238E27FC236}">
                <a16:creationId xmlns:a16="http://schemas.microsoft.com/office/drawing/2014/main" id="{14F14630-0018-4D2B-8B39-C44CD6929F9B}"/>
              </a:ext>
            </a:extLst>
          </p:cNvPr>
          <p:cNvSpPr txBox="1"/>
          <p:nvPr/>
        </p:nvSpPr>
        <p:spPr>
          <a:xfrm>
            <a:off x="670705" y="1254142"/>
            <a:ext cx="8399864" cy="791782"/>
          </a:xfrm>
          <a:prstGeom prst="rect">
            <a:avLst/>
          </a:prstGeom>
        </p:spPr>
        <p:txBody>
          <a:bodyPr vert="horz" lIns="91440" tIns="45720" rIns="91440" bIns="45720" rtlCol="0">
            <a:normAutofit lnSpcReduction="10000"/>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STFT process</a:t>
            </a:r>
          </a:p>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	We perform STFT on input using the following algorithm.</a:t>
            </a:r>
          </a:p>
          <a:p>
            <a:pPr>
              <a:lnSpc>
                <a:spcPct val="90000"/>
              </a:lnSpc>
              <a:spcAft>
                <a:spcPts val="600"/>
              </a:spcAft>
              <a:buClr>
                <a:schemeClr val="accent1"/>
              </a:buClr>
            </a:pPr>
            <a:endParaRPr lang="en-US" sz="2200" dirty="0">
              <a:latin typeface="Times New Roman" panose="02020603050405020304" pitchFamily="18" charset="0"/>
              <a:cs typeface="Times New Roman" panose="02020603050405020304" pitchFamily="18" charset="0"/>
            </a:endParaRPr>
          </a:p>
          <a:p>
            <a:pPr>
              <a:lnSpc>
                <a:spcPct val="90000"/>
              </a:lnSpc>
              <a:spcAft>
                <a:spcPts val="600"/>
              </a:spcAft>
              <a:buClr>
                <a:schemeClr val="accent1"/>
              </a:buClr>
            </a:pP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E8B5E9F-6877-4132-9AF3-6A920218785D}"/>
                  </a:ext>
                </a:extLst>
              </p:cNvPr>
              <p:cNvSpPr txBox="1"/>
              <p:nvPr/>
            </p:nvSpPr>
            <p:spPr>
              <a:xfrm>
                <a:off x="3012295" y="2091079"/>
                <a:ext cx="4864968" cy="597599"/>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𝜏</m:t>
                              </m:r>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𝜏</m:t>
                              </m:r>
                            </m:sup>
                          </m:sSup>
                        </m:e>
                      </m:nary>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oMath>
                  </m:oMathPara>
                </a14:m>
                <a:endParaRPr lang="en-US" dirty="0"/>
              </a:p>
            </p:txBody>
          </p:sp>
        </mc:Choice>
        <mc:Fallback xmlns="">
          <p:sp>
            <p:nvSpPr>
              <p:cNvPr id="4" name="TextBox 3">
                <a:extLst>
                  <a:ext uri="{FF2B5EF4-FFF2-40B4-BE49-F238E27FC236}">
                    <a16:creationId xmlns:a16="http://schemas.microsoft.com/office/drawing/2014/main" id="{9E8B5E9F-6877-4132-9AF3-6A920218785D}"/>
                  </a:ext>
                </a:extLst>
              </p:cNvPr>
              <p:cNvSpPr txBox="1">
                <a:spLocks noRot="1" noChangeAspect="1" noMove="1" noResize="1" noEditPoints="1" noAdjustHandles="1" noChangeArrowheads="1" noChangeShapeType="1" noTextEdit="1"/>
              </p:cNvSpPr>
              <p:nvPr/>
            </p:nvSpPr>
            <p:spPr>
              <a:xfrm>
                <a:off x="3012295" y="2091079"/>
                <a:ext cx="4864968" cy="59759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DF0DEC6-C253-4BBC-AD32-E892DA11B8DB}"/>
                  </a:ext>
                </a:extLst>
              </p:cNvPr>
              <p:cNvSpPr txBox="1"/>
              <p:nvPr/>
            </p:nvSpPr>
            <p:spPr>
              <a:xfrm>
                <a:off x="1528866" y="2801326"/>
                <a:ext cx="9343265" cy="802401"/>
              </a:xfrm>
              <a:prstGeom prst="rect">
                <a:avLst/>
              </a:prstGeom>
            </p:spPr>
            <p:txBody>
              <a:bodyPr vert="horz" lIns="91440" tIns="45720" rIns="91440" bIns="45720" rtlCol="0">
                <a:noAutofit/>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Where</a:t>
                </a:r>
                <a14:m>
                  <m:oMath xmlns:m="http://schemas.openxmlformats.org/officeDocument/2006/math">
                    <m:r>
                      <a:rPr lang="en-US" sz="2200" b="0" i="0" smtClean="0">
                        <a:latin typeface="Cambria Math" panose="02040503050406030204" pitchFamily="18" charset="0"/>
                      </a:rPr>
                      <m:t> </m:t>
                    </m:r>
                    <m:r>
                      <a:rPr lang="en-US" sz="2200" i="1">
                        <a:latin typeface="Cambria Math" panose="02040503050406030204" pitchFamily="18" charset="0"/>
                      </a:rPr>
                      <m:t>𝑋</m:t>
                    </m:r>
                    <m:r>
                      <a:rPr lang="en-US" sz="2200" i="1">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𝑡</m:t>
                    </m:r>
                    <m:r>
                      <a:rPr lang="en-US" sz="2200" i="1">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is the spectrogram, </a:t>
                </a:r>
                <a14:m>
                  <m:oMath xmlns:m="http://schemas.openxmlformats.org/officeDocument/2006/math">
                    <m:r>
                      <a:rPr lang="en-US" sz="2200" b="0" i="1" smtClean="0">
                        <a:latin typeface="Cambria Math" panose="02040503050406030204" pitchFamily="18" charset="0"/>
                      </a:rPr>
                      <m:t>𝑡</m:t>
                    </m:r>
                  </m:oMath>
                </a14:m>
                <a:r>
                  <a:rPr lang="en-US" sz="2200" dirty="0">
                    <a:latin typeface="Times New Roman" panose="02020603050405020304" pitchFamily="18" charset="0"/>
                    <a:cs typeface="Times New Roman" panose="02020603050405020304" pitchFamily="18" charset="0"/>
                  </a:rPr>
                  <a:t> is the time variable, </a:t>
                </a:r>
                <a14:m>
                  <m:oMath xmlns:m="http://schemas.openxmlformats.org/officeDocument/2006/math">
                    <m:r>
                      <m:rPr>
                        <m:sty m:val="p"/>
                      </m:rPr>
                      <a:rPr lang="en-US" sz="2200" b="0" i="0" smtClean="0">
                        <a:latin typeface="Cambria Math" panose="02040503050406030204" pitchFamily="18" charset="0"/>
                      </a:rPr>
                      <m:t>w</m:t>
                    </m:r>
                    <m:d>
                      <m:dPr>
                        <m:ctrlPr>
                          <a:rPr lang="en-US" sz="2200" b="0" i="1" smtClean="0">
                            <a:latin typeface="Cambria Math" panose="02040503050406030204" pitchFamily="18" charset="0"/>
                          </a:rPr>
                        </m:ctrlPr>
                      </m:dPr>
                      <m:e>
                        <m:r>
                          <a:rPr lang="en-US" sz="2200" i="1">
                            <a:latin typeface="Cambria Math" panose="02040503050406030204" pitchFamily="18" charset="0"/>
                          </a:rPr>
                          <m:t>𝑡</m:t>
                        </m:r>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𝜏</m:t>
                        </m:r>
                      </m:e>
                    </m:d>
                  </m:oMath>
                </a14:m>
                <a:r>
                  <a:rPr lang="en-US" sz="2200" dirty="0">
                    <a:latin typeface="Times New Roman" panose="02020603050405020304" pitchFamily="18" charset="0"/>
                    <a:cs typeface="Times New Roman" panose="02020603050405020304" pitchFamily="18" charset="0"/>
                  </a:rPr>
                  <a:t> is the shifted hamming window, </a:t>
                </a:r>
                <a14:m>
                  <m:oMath xmlns:m="http://schemas.openxmlformats.org/officeDocument/2006/math">
                    <m:r>
                      <m:rPr>
                        <m:sty m:val="p"/>
                      </m:rPr>
                      <a:rPr lang="en-US" sz="2200" b="0" i="0" smtClean="0">
                        <a:latin typeface="Cambria Math" panose="02040503050406030204" pitchFamily="18" charset="0"/>
                      </a:rPr>
                      <m:t>x</m:t>
                    </m:r>
                    <m:d>
                      <m:dPr>
                        <m:ctrlPr>
                          <a:rPr lang="en-US" sz="220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𝜏</m:t>
                        </m:r>
                      </m:e>
                    </m:d>
                  </m:oMath>
                </a14:m>
                <a:r>
                  <a:rPr lang="en-US" sz="2200" dirty="0">
                    <a:latin typeface="Times New Roman" panose="02020603050405020304" pitchFamily="18" charset="0"/>
                    <a:cs typeface="Times New Roman" panose="02020603050405020304" pitchFamily="18" charset="0"/>
                  </a:rPr>
                  <a:t> is the input signal, and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𝑗</m:t>
                        </m:r>
                        <m:r>
                          <m:rPr>
                            <m:sty m:val="p"/>
                          </m:rPr>
                          <a:rPr lang="el-GR" sz="2200" i="1">
                            <a:latin typeface="Cambria Math" panose="02040503050406030204" pitchFamily="18" charset="0"/>
                            <a:cs typeface="Times New Roman" panose="02020603050405020304" pitchFamily="18" charset="0"/>
                          </a:rPr>
                          <m:t>π</m:t>
                        </m:r>
                        <m:r>
                          <a:rPr lang="en-US" sz="2200" b="0" i="1" smtClean="0">
                            <a:latin typeface="Cambria Math" panose="02040503050406030204" pitchFamily="18" charset="0"/>
                            <a:cs typeface="Times New Roman" panose="02020603050405020304" pitchFamily="18" charset="0"/>
                          </a:rPr>
                          <m:t>𝑓</m:t>
                        </m:r>
                        <m:r>
                          <a:rPr lang="en-US" sz="2200" i="1">
                            <a:latin typeface="Cambria Math" panose="02040503050406030204" pitchFamily="18" charset="0"/>
                            <a:ea typeface="Cambria Math" panose="02040503050406030204" pitchFamily="18" charset="0"/>
                          </a:rPr>
                          <m:t>𝜏</m:t>
                        </m:r>
                      </m:sup>
                    </m:sSup>
                  </m:oMath>
                </a14:m>
                <a:r>
                  <a:rPr lang="en-US" sz="2200" dirty="0">
                    <a:latin typeface="Times New Roman" panose="02020603050405020304" pitchFamily="18" charset="0"/>
                    <a:cs typeface="Times New Roman" panose="02020603050405020304" pitchFamily="18" charset="0"/>
                  </a:rPr>
                  <a:t>is the complex exponential.</a:t>
                </a:r>
              </a:p>
            </p:txBody>
          </p:sp>
        </mc:Choice>
        <mc:Fallback xmlns="">
          <p:sp>
            <p:nvSpPr>
              <p:cNvPr id="56" name="TextBox 55">
                <a:extLst>
                  <a:ext uri="{FF2B5EF4-FFF2-40B4-BE49-F238E27FC236}">
                    <a16:creationId xmlns:a16="http://schemas.microsoft.com/office/drawing/2014/main" id="{5DF0DEC6-C253-4BBC-AD32-E892DA11B8DB}"/>
                  </a:ext>
                </a:extLst>
              </p:cNvPr>
              <p:cNvSpPr txBox="1">
                <a:spLocks noRot="1" noChangeAspect="1" noMove="1" noResize="1" noEditPoints="1" noAdjustHandles="1" noChangeArrowheads="1" noChangeShapeType="1" noTextEdit="1"/>
              </p:cNvSpPr>
              <p:nvPr/>
            </p:nvSpPr>
            <p:spPr>
              <a:xfrm>
                <a:off x="1528866" y="2801326"/>
                <a:ext cx="9343265" cy="802401"/>
              </a:xfrm>
              <a:prstGeom prst="rect">
                <a:avLst/>
              </a:prstGeom>
              <a:blipFill>
                <a:blip r:embed="rId3"/>
                <a:stretch>
                  <a:fillRect l="-849" t="-9160" b="-381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E4F2E1D4-8F49-45B9-9519-A51B8AE06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5412" y="3867117"/>
            <a:ext cx="3458679" cy="2447736"/>
          </a:xfrm>
          <a:prstGeom prst="rect">
            <a:avLst/>
          </a:prstGeom>
          <a:ln>
            <a:solidFill>
              <a:schemeClr val="tx1"/>
            </a:solidFill>
          </a:ln>
        </p:spPr>
      </p:pic>
      <p:sp>
        <p:nvSpPr>
          <p:cNvPr id="62" name="TextBox 61">
            <a:extLst>
              <a:ext uri="{FF2B5EF4-FFF2-40B4-BE49-F238E27FC236}">
                <a16:creationId xmlns:a16="http://schemas.microsoft.com/office/drawing/2014/main" id="{7076A636-F466-4977-BCE9-DFB8F45D110A}"/>
              </a:ext>
            </a:extLst>
          </p:cNvPr>
          <p:cNvSpPr txBox="1"/>
          <p:nvPr/>
        </p:nvSpPr>
        <p:spPr>
          <a:xfrm>
            <a:off x="1876025" y="6347009"/>
            <a:ext cx="9343265" cy="592461"/>
          </a:xfrm>
          <a:prstGeom prst="rect">
            <a:avLst/>
          </a:prstGeom>
        </p:spPr>
        <p:txBody>
          <a:bodyPr vert="horz" lIns="91440" tIns="45720" rIns="91440" bIns="45720" rtlCol="0">
            <a:noAutofit/>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Fig. 1 Conversion from 2D Time signal to  spectrogram using STFT</a:t>
            </a:r>
          </a:p>
        </p:txBody>
      </p:sp>
      <p:pic>
        <p:nvPicPr>
          <p:cNvPr id="11" name="Picture 10" descr="Chart&#10;&#10;Description automatically generated">
            <a:extLst>
              <a:ext uri="{FF2B5EF4-FFF2-40B4-BE49-F238E27FC236}">
                <a16:creationId xmlns:a16="http://schemas.microsoft.com/office/drawing/2014/main" id="{69DB0C28-766A-47CB-B387-99AAC8F8A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6056" y="3753000"/>
            <a:ext cx="3458678" cy="2594009"/>
          </a:xfrm>
          <a:prstGeom prst="rect">
            <a:avLst/>
          </a:prstGeom>
        </p:spPr>
      </p:pic>
    </p:spTree>
    <p:extLst>
      <p:ext uri="{BB962C8B-B14F-4D97-AF65-F5344CB8AC3E}">
        <p14:creationId xmlns:p14="http://schemas.microsoft.com/office/powerpoint/2010/main" val="170529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Training and Testing</a:t>
            </a:r>
          </a:p>
        </p:txBody>
      </p:sp>
      <p:sp>
        <p:nvSpPr>
          <p:cNvPr id="12" name="TextBox 11">
            <a:extLst>
              <a:ext uri="{FF2B5EF4-FFF2-40B4-BE49-F238E27FC236}">
                <a16:creationId xmlns:a16="http://schemas.microsoft.com/office/drawing/2014/main" id="{448F10EF-CBE8-4D4A-8C19-1991CEDE1E84}"/>
              </a:ext>
            </a:extLst>
          </p:cNvPr>
          <p:cNvSpPr txBox="1"/>
          <p:nvPr/>
        </p:nvSpPr>
        <p:spPr>
          <a:xfrm>
            <a:off x="683326" y="1528251"/>
            <a:ext cx="228240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build CNN model</a:t>
            </a:r>
          </a:p>
        </p:txBody>
      </p:sp>
      <p:pic>
        <p:nvPicPr>
          <p:cNvPr id="41" name="Picture 40" descr="A picture containing text, file folder, building material, outdoor object&#10;&#10;Description automatically generated">
            <a:extLst>
              <a:ext uri="{FF2B5EF4-FFF2-40B4-BE49-F238E27FC236}">
                <a16:creationId xmlns:a16="http://schemas.microsoft.com/office/drawing/2014/main" id="{329250CE-F785-40E9-9410-5AC670D60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629" y="2077073"/>
            <a:ext cx="8697881" cy="2451159"/>
          </a:xfrm>
          <a:prstGeom prst="rect">
            <a:avLst/>
          </a:prstGeom>
        </p:spPr>
      </p:pic>
      <p:sp>
        <p:nvSpPr>
          <p:cNvPr id="42" name="Left Brace 41">
            <a:extLst>
              <a:ext uri="{FF2B5EF4-FFF2-40B4-BE49-F238E27FC236}">
                <a16:creationId xmlns:a16="http://schemas.microsoft.com/office/drawing/2014/main" id="{ED0B8BB6-3861-400A-B139-A9BC6DAA51FA}"/>
              </a:ext>
            </a:extLst>
          </p:cNvPr>
          <p:cNvSpPr/>
          <p:nvPr/>
        </p:nvSpPr>
        <p:spPr>
          <a:xfrm rot="16200000">
            <a:off x="1981414" y="4015550"/>
            <a:ext cx="282783" cy="1101560"/>
          </a:xfrm>
          <a:prstGeom prst="leftBrace">
            <a:avLst>
              <a:gd name="adj1" fmla="val 21653"/>
              <a:gd name="adj2" fmla="val 4939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46" name="Picture 45" descr="A picture containing text, stationary, file folder&#10;&#10;Description automatically generated">
            <a:extLst>
              <a:ext uri="{FF2B5EF4-FFF2-40B4-BE49-F238E27FC236}">
                <a16:creationId xmlns:a16="http://schemas.microsoft.com/office/drawing/2014/main" id="{416FBF54-F69C-4FC2-A9FD-B408DABD4C47}"/>
              </a:ext>
            </a:extLst>
          </p:cNvPr>
          <p:cNvPicPr>
            <a:picLocks noChangeAspect="1"/>
          </p:cNvPicPr>
          <p:nvPr/>
        </p:nvPicPr>
        <p:blipFill rotWithShape="1">
          <a:blip r:embed="rId3">
            <a:extLst>
              <a:ext uri="{28A0092B-C50C-407E-A947-70E740481C1C}">
                <a14:useLocalDpi xmlns:a14="http://schemas.microsoft.com/office/drawing/2010/main" val="0"/>
              </a:ext>
            </a:extLst>
          </a:blip>
          <a:srcRect l="14734" t="70249" r="15373"/>
          <a:stretch/>
        </p:blipFill>
        <p:spPr>
          <a:xfrm>
            <a:off x="7017495" y="4813525"/>
            <a:ext cx="4899171" cy="1722741"/>
          </a:xfrm>
          <a:prstGeom prst="rect">
            <a:avLst/>
          </a:prstGeom>
          <a:ln>
            <a:solidFill>
              <a:schemeClr val="tx1"/>
            </a:solidFill>
          </a:ln>
        </p:spPr>
      </p:pic>
      <p:sp>
        <p:nvSpPr>
          <p:cNvPr id="47" name="TextBox 46">
            <a:extLst>
              <a:ext uri="{FF2B5EF4-FFF2-40B4-BE49-F238E27FC236}">
                <a16:creationId xmlns:a16="http://schemas.microsoft.com/office/drawing/2014/main" id="{47BDB0B0-8DB0-43F5-A240-C6CFBE403AA8}"/>
              </a:ext>
            </a:extLst>
          </p:cNvPr>
          <p:cNvSpPr txBox="1"/>
          <p:nvPr/>
        </p:nvSpPr>
        <p:spPr>
          <a:xfrm>
            <a:off x="507030" y="4810661"/>
            <a:ext cx="6366513" cy="1015663"/>
          </a:xfrm>
          <a:prstGeom prst="rect">
            <a:avLst/>
          </a:prstGeom>
          <a:solidFill>
            <a:schemeClr val="bg1"/>
          </a:solidFill>
          <a:ln>
            <a:solidFill>
              <a:schemeClr val="tx1"/>
            </a:solidFill>
          </a:ln>
        </p:spPr>
        <p:txBody>
          <a:bodyPr wrap="square" rtlCol="0">
            <a:spAutoFit/>
          </a:bodyPr>
          <a:lstStyle/>
          <a:p>
            <a:r>
              <a:rPr lang="en-US" sz="1200" b="0" dirty="0">
                <a:effectLst/>
                <a:latin typeface="Times New Roman" panose="02020603050405020304" pitchFamily="18" charset="0"/>
                <a:cs typeface="Times New Roman" panose="02020603050405020304" pitchFamily="18" charset="0"/>
              </a:rPr>
              <a:t>Convolution             	8 filters with 3×3×3 convolutions with stride 1 × 1 and padding 'same'</a:t>
            </a:r>
          </a:p>
          <a:p>
            <a:r>
              <a:rPr lang="en-US" sz="1200" b="0" dirty="0">
                <a:effectLst/>
                <a:latin typeface="Times New Roman" panose="02020603050405020304" pitchFamily="18" charset="0"/>
                <a:cs typeface="Times New Roman" panose="02020603050405020304" pitchFamily="18" charset="0"/>
              </a:rPr>
              <a:t>Batch Normalization  	Batch normalization with 8 channels</a:t>
            </a:r>
          </a:p>
          <a:p>
            <a:r>
              <a:rPr lang="en-US" sz="1200" b="0" dirty="0" err="1">
                <a:effectLst/>
                <a:latin typeface="Times New Roman" panose="02020603050405020304" pitchFamily="18" charset="0"/>
                <a:cs typeface="Times New Roman" panose="02020603050405020304" pitchFamily="18" charset="0"/>
              </a:rPr>
              <a:t>ReLU</a:t>
            </a:r>
            <a:r>
              <a:rPr lang="en-US" sz="1200" b="0" dirty="0">
                <a:effectLst/>
                <a:latin typeface="Times New Roman" panose="02020603050405020304" pitchFamily="18" charset="0"/>
                <a:cs typeface="Times New Roman" panose="02020603050405020304" pitchFamily="18" charset="0"/>
              </a:rPr>
              <a:t>		Rectified Linear Unit</a:t>
            </a:r>
          </a:p>
          <a:p>
            <a:r>
              <a:rPr lang="en-US" sz="1200" b="0" dirty="0">
                <a:effectLst/>
                <a:latin typeface="Times New Roman" panose="02020603050405020304" pitchFamily="18" charset="0"/>
                <a:cs typeface="Times New Roman" panose="02020603050405020304" pitchFamily="18" charset="0"/>
              </a:rPr>
              <a:t>Max Pooling             	2×2 max pooling with stride 2 × 2 and padding with 0</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91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Training and Testing</a:t>
            </a:r>
          </a:p>
        </p:txBody>
      </p:sp>
      <p:sp>
        <p:nvSpPr>
          <p:cNvPr id="12" name="TextBox 11">
            <a:extLst>
              <a:ext uri="{FF2B5EF4-FFF2-40B4-BE49-F238E27FC236}">
                <a16:creationId xmlns:a16="http://schemas.microsoft.com/office/drawing/2014/main" id="{448F10EF-CBE8-4D4A-8C19-1991CEDE1E84}"/>
              </a:ext>
            </a:extLst>
          </p:cNvPr>
          <p:cNvSpPr txBox="1"/>
          <p:nvPr/>
        </p:nvSpPr>
        <p:spPr>
          <a:xfrm>
            <a:off x="683326" y="1528251"/>
            <a:ext cx="228240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Training and Testing</a:t>
            </a:r>
          </a:p>
        </p:txBody>
      </p:sp>
      <p:sp>
        <p:nvSpPr>
          <p:cNvPr id="2" name="TextBox 1">
            <a:extLst>
              <a:ext uri="{FF2B5EF4-FFF2-40B4-BE49-F238E27FC236}">
                <a16:creationId xmlns:a16="http://schemas.microsoft.com/office/drawing/2014/main" id="{FF966E0A-B2B1-4AD5-BFE7-2E5EC1AE952B}"/>
              </a:ext>
            </a:extLst>
          </p:cNvPr>
          <p:cNvSpPr txBox="1"/>
          <p:nvPr/>
        </p:nvSpPr>
        <p:spPr>
          <a:xfrm>
            <a:off x="1164659" y="2131899"/>
            <a:ext cx="10252758"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the model training and testing process, we train the CNN model with 80 % data and test it with another 20 % data.</a:t>
            </a:r>
          </a:p>
        </p:txBody>
      </p:sp>
      <p:graphicFrame>
        <p:nvGraphicFramePr>
          <p:cNvPr id="5" name="Chart 4">
            <a:extLst>
              <a:ext uri="{FF2B5EF4-FFF2-40B4-BE49-F238E27FC236}">
                <a16:creationId xmlns:a16="http://schemas.microsoft.com/office/drawing/2014/main" id="{05EC0B5D-21E7-4816-B8A8-88EDAA10B288}"/>
              </a:ext>
            </a:extLst>
          </p:cNvPr>
          <p:cNvGraphicFramePr/>
          <p:nvPr>
            <p:extLst>
              <p:ext uri="{D42A27DB-BD31-4B8C-83A1-F6EECF244321}">
                <p14:modId xmlns:p14="http://schemas.microsoft.com/office/powerpoint/2010/main" val="333185762"/>
              </p:ext>
            </p:extLst>
          </p:nvPr>
        </p:nvGraphicFramePr>
        <p:xfrm>
          <a:off x="841459" y="3465513"/>
          <a:ext cx="3431679" cy="22877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FD56A95F-279C-43A5-9A25-64477FD08EDD}"/>
              </a:ext>
            </a:extLst>
          </p:cNvPr>
          <p:cNvGraphicFramePr/>
          <p:nvPr>
            <p:extLst>
              <p:ext uri="{D42A27DB-BD31-4B8C-83A1-F6EECF244321}">
                <p14:modId xmlns:p14="http://schemas.microsoft.com/office/powerpoint/2010/main" val="2086328478"/>
              </p:ext>
            </p:extLst>
          </p:nvPr>
        </p:nvGraphicFramePr>
        <p:xfrm>
          <a:off x="4488879" y="3465513"/>
          <a:ext cx="3431679" cy="22877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B3B8DBB2-BDFB-4279-97EB-6D95829A2BC6}"/>
              </a:ext>
            </a:extLst>
          </p:cNvPr>
          <p:cNvGraphicFramePr/>
          <p:nvPr>
            <p:extLst>
              <p:ext uri="{D42A27DB-BD31-4B8C-83A1-F6EECF244321}">
                <p14:modId xmlns:p14="http://schemas.microsoft.com/office/powerpoint/2010/main" val="2645095423"/>
              </p:ext>
            </p:extLst>
          </p:nvPr>
        </p:nvGraphicFramePr>
        <p:xfrm>
          <a:off x="8136299" y="3465513"/>
          <a:ext cx="3431679" cy="228778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99C0BAC-E406-4272-A4E2-273A6A35CB1A}"/>
              </a:ext>
            </a:extLst>
          </p:cNvPr>
          <p:cNvSpPr txBox="1"/>
          <p:nvPr/>
        </p:nvSpPr>
        <p:spPr>
          <a:xfrm>
            <a:off x="1308683" y="5847127"/>
            <a:ext cx="9798341"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Remarks : Numbers represent the amount of spectrogram images in each data set.</a:t>
            </a:r>
          </a:p>
        </p:txBody>
      </p:sp>
    </p:spTree>
    <p:extLst>
      <p:ext uri="{BB962C8B-B14F-4D97-AF65-F5344CB8AC3E}">
        <p14:creationId xmlns:p14="http://schemas.microsoft.com/office/powerpoint/2010/main" val="228776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A68F5E22-5380-4D89-943B-4B1DDB10746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Training and Testing</a:t>
            </a:r>
          </a:p>
        </p:txBody>
      </p:sp>
      <p:sp>
        <p:nvSpPr>
          <p:cNvPr id="12" name="TextBox 11">
            <a:extLst>
              <a:ext uri="{FF2B5EF4-FFF2-40B4-BE49-F238E27FC236}">
                <a16:creationId xmlns:a16="http://schemas.microsoft.com/office/drawing/2014/main" id="{448F10EF-CBE8-4D4A-8C19-1991CEDE1E84}"/>
              </a:ext>
            </a:extLst>
          </p:cNvPr>
          <p:cNvSpPr txBox="1"/>
          <p:nvPr/>
        </p:nvSpPr>
        <p:spPr>
          <a:xfrm>
            <a:off x="683326" y="1528251"/>
            <a:ext cx="2282400"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Training and Testing</a:t>
            </a:r>
          </a:p>
        </p:txBody>
      </p:sp>
      <p:pic>
        <p:nvPicPr>
          <p:cNvPr id="13" name="Picture 12">
            <a:extLst>
              <a:ext uri="{FF2B5EF4-FFF2-40B4-BE49-F238E27FC236}">
                <a16:creationId xmlns:a16="http://schemas.microsoft.com/office/drawing/2014/main" id="{1FA9AD9D-91C7-4615-82F9-246FFEC23065}"/>
              </a:ext>
            </a:extLst>
          </p:cNvPr>
          <p:cNvPicPr>
            <a:picLocks noChangeAspect="1"/>
          </p:cNvPicPr>
          <p:nvPr/>
        </p:nvPicPr>
        <p:blipFill>
          <a:blip r:embed="rId2"/>
          <a:stretch>
            <a:fillRect/>
          </a:stretch>
        </p:blipFill>
        <p:spPr>
          <a:xfrm>
            <a:off x="2136635" y="3065501"/>
            <a:ext cx="7991756" cy="3470765"/>
          </a:xfrm>
          <a:prstGeom prst="rect">
            <a:avLst/>
          </a:prstGeom>
        </p:spPr>
      </p:pic>
      <p:sp>
        <p:nvSpPr>
          <p:cNvPr id="14" name="TextBox 13">
            <a:extLst>
              <a:ext uri="{FF2B5EF4-FFF2-40B4-BE49-F238E27FC236}">
                <a16:creationId xmlns:a16="http://schemas.microsoft.com/office/drawing/2014/main" id="{CC6BBEE6-2047-4EC7-B98C-882CD0102017}"/>
              </a:ext>
            </a:extLst>
          </p:cNvPr>
          <p:cNvSpPr txBox="1"/>
          <p:nvPr/>
        </p:nvSpPr>
        <p:spPr>
          <a:xfrm>
            <a:off x="1164659" y="2131899"/>
            <a:ext cx="10252758"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labeled the input and then feed them to the CNN model. The process will then adjust weights accordingly. We trained the CNN model with 30 epochs.</a:t>
            </a:r>
          </a:p>
        </p:txBody>
      </p:sp>
      <p:sp>
        <p:nvSpPr>
          <p:cNvPr id="17" name="TextBox 16">
            <a:extLst>
              <a:ext uri="{FF2B5EF4-FFF2-40B4-BE49-F238E27FC236}">
                <a16:creationId xmlns:a16="http://schemas.microsoft.com/office/drawing/2014/main" id="{EF85CE98-1442-4BE6-97C3-F2AEED2FB505}"/>
              </a:ext>
            </a:extLst>
          </p:cNvPr>
          <p:cNvSpPr txBox="1"/>
          <p:nvPr/>
        </p:nvSpPr>
        <p:spPr>
          <a:xfrm>
            <a:off x="4181050" y="6018622"/>
            <a:ext cx="4219975" cy="592461"/>
          </a:xfrm>
          <a:prstGeom prst="rect">
            <a:avLst/>
          </a:prstGeom>
        </p:spPr>
        <p:txBody>
          <a:bodyPr vert="horz" lIns="91440" tIns="45720" rIns="91440" bIns="45720" rtlCol="0">
            <a:noAutofit/>
          </a:bodyPr>
          <a:lstStyle/>
          <a:p>
            <a:pPr>
              <a:lnSpc>
                <a:spcPct val="90000"/>
              </a:lnSpc>
              <a:spcAft>
                <a:spcPts val="600"/>
              </a:spcAft>
              <a:buClr>
                <a:schemeClr val="accent1"/>
              </a:buClr>
            </a:pPr>
            <a:r>
              <a:rPr lang="en-US" sz="2200" dirty="0">
                <a:latin typeface="Times New Roman" panose="02020603050405020304" pitchFamily="18" charset="0"/>
                <a:cs typeface="Times New Roman" panose="02020603050405020304" pitchFamily="18" charset="0"/>
              </a:rPr>
              <a:t>Fig. 2 Training and Testing Process</a:t>
            </a:r>
          </a:p>
        </p:txBody>
      </p:sp>
    </p:spTree>
    <p:extLst>
      <p:ext uri="{BB962C8B-B14F-4D97-AF65-F5344CB8AC3E}">
        <p14:creationId xmlns:p14="http://schemas.microsoft.com/office/powerpoint/2010/main" val="131801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869</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Paween Pongsomboon</dc:creator>
  <cp:lastModifiedBy>Mahdieh Pirmoradian</cp:lastModifiedBy>
  <cp:revision>29</cp:revision>
  <dcterms:created xsi:type="dcterms:W3CDTF">2021-10-07T09:00:10Z</dcterms:created>
  <dcterms:modified xsi:type="dcterms:W3CDTF">2021-10-18T17:06:08Z</dcterms:modified>
</cp:coreProperties>
</file>