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58" d="100"/>
          <a:sy n="158" d="100"/>
        </p:scale>
        <p:origin x="17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8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6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7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Buffers</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Data</a:t>
          </a:r>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 Data</a:t>
          </a:r>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Coordinates</a:t>
          </a:r>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Material</a:t>
          </a:r>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41CFD81-2ADF-4F18-9389-D7C3EF9426B0}" type="pres">
      <dgm:prSet presAssocID="{7E5B8AA3-867B-4771-A60A-9B8D5867D924}" presName="diagram" presStyleCnt="0">
        <dgm:presLayoutVars>
          <dgm:chPref val="1"/>
          <dgm:dir/>
          <dgm:animOne val="branch"/>
          <dgm:animLvl val="lvl"/>
          <dgm:resizeHandles/>
        </dgm:presLayoutVars>
      </dgm:prSet>
      <dgm:spPr/>
    </dgm:pt>
    <dgm:pt modelId="{FA250944-EE0A-4776-8802-8F8A664F1BAB}" type="pres">
      <dgm:prSet presAssocID="{46FB4510-BE00-479C-BC35-71CC0E185822}" presName="root" presStyleCnt="0"/>
      <dgm:spPr/>
    </dgm:pt>
    <dgm:pt modelId="{A9694A62-9D9D-4595-A76A-A1AF9C30FDDA}" type="pres">
      <dgm:prSet presAssocID="{46FB4510-BE00-479C-BC35-71CC0E185822}" presName="rootComposite" presStyleCnt="0"/>
      <dgm:spPr/>
    </dgm:pt>
    <dgm:pt modelId="{0CDA57D1-94BD-47DD-8A9A-B928088084CA}" type="pres">
      <dgm:prSet presAssocID="{46FB4510-BE00-479C-BC35-71CC0E185822}" presName="rootText" presStyleLbl="node1" presStyleIdx="0" presStyleCnt="3"/>
      <dgm:spPr/>
    </dgm:pt>
    <dgm:pt modelId="{6F2C118C-BED3-4BA4-8F20-66F60D70F472}" type="pres">
      <dgm:prSet presAssocID="{46FB4510-BE00-479C-BC35-71CC0E185822}" presName="rootConnector" presStyleLbl="node1" presStyleIdx="0" presStyleCnt="3"/>
      <dgm:spPr/>
    </dgm:pt>
    <dgm:pt modelId="{792810F0-877C-47A6-9E3B-9D97A9B8ED9D}" type="pres">
      <dgm:prSet presAssocID="{46FB4510-BE00-479C-BC35-71CC0E185822}" presName="childShape" presStyleCnt="0"/>
      <dgm:spPr/>
    </dgm:pt>
    <dgm:pt modelId="{8DCDB5FD-4DD5-4FB4-8D7D-3D9BFBB2A090}" type="pres">
      <dgm:prSet presAssocID="{9FDFA07D-C00B-4713-ACB3-401ED5284165}" presName="root" presStyleCnt="0"/>
      <dgm:spPr/>
    </dgm:pt>
    <dgm:pt modelId="{823FA56B-B388-493F-87DD-27E3488A9F18}" type="pres">
      <dgm:prSet presAssocID="{9FDFA07D-C00B-4713-ACB3-401ED5284165}" presName="rootComposite" presStyleCnt="0"/>
      <dgm:spPr/>
    </dgm:pt>
    <dgm:pt modelId="{42AF4DF5-CB24-43B4-8498-6BCFAAE5F3A4}" type="pres">
      <dgm:prSet presAssocID="{9FDFA07D-C00B-4713-ACB3-401ED5284165}" presName="rootText" presStyleLbl="node1" presStyleIdx="1" presStyleCnt="3"/>
      <dgm:spPr/>
    </dgm:pt>
    <dgm:pt modelId="{64EB3FBF-42C6-49E6-80AA-19D9B75CFAE7}" type="pres">
      <dgm:prSet presAssocID="{9FDFA07D-C00B-4713-ACB3-401ED5284165}" presName="rootConnector" presStyleLbl="node1" presStyleIdx="1" presStyleCnt="3"/>
      <dgm:spPr/>
    </dgm:pt>
    <dgm:pt modelId="{6DF78C42-ED19-4B4B-9853-8DA21E7B93EA}" type="pres">
      <dgm:prSet presAssocID="{9FDFA07D-C00B-4713-ACB3-401ED5284165}" presName="childShape" presStyleCnt="0"/>
      <dgm:spPr/>
    </dgm:pt>
    <dgm:pt modelId="{4427457F-527F-47A8-B8F1-252D0C696606}" type="pres">
      <dgm:prSet presAssocID="{650B2205-6BB3-482A-A035-4C81B8CAB50A}" presName="root" presStyleCnt="0"/>
      <dgm:spPr/>
    </dgm:pt>
    <dgm:pt modelId="{236D5897-8FCD-4782-8137-F528E4A80848}" type="pres">
      <dgm:prSet presAssocID="{650B2205-6BB3-482A-A035-4C81B8CAB50A}" presName="rootComposite" presStyleCnt="0"/>
      <dgm:spPr/>
    </dgm:pt>
    <dgm:pt modelId="{E49F54BD-F139-4FA3-ABC8-9757716E276F}" type="pres">
      <dgm:prSet presAssocID="{650B2205-6BB3-482A-A035-4C81B8CAB50A}" presName="rootText" presStyleLbl="node1" presStyleIdx="2" presStyleCnt="3"/>
      <dgm:spPr/>
    </dgm:pt>
    <dgm:pt modelId="{17BB2F2F-3D7D-41C2-9D77-3375D44529A8}" type="pres">
      <dgm:prSet presAssocID="{650B2205-6BB3-482A-A035-4C81B8CAB50A}" presName="rootConnector" presStyleLbl="node1" presStyleIdx="2" presStyleCnt="3"/>
      <dgm:spPr/>
    </dgm:pt>
    <dgm:pt modelId="{257FEBA1-32F1-49DC-9FF2-B005ABEB4E88}" type="pres">
      <dgm:prSet presAssocID="{650B2205-6BB3-482A-A035-4C81B8CAB50A}" presName="childShape" presStyleCnt="0"/>
      <dgm:spPr/>
    </dgm:pt>
  </dgm:ptLst>
  <dgm:cxnLst>
    <dgm:cxn modelId="{EE2FC914-0656-4CE4-BD3D-F733FD2B0D4B}" type="presOf" srcId="{7E5B8AA3-867B-4771-A60A-9B8D5867D924}" destId="{541CFD81-2ADF-4F18-9389-D7C3EF9426B0}" srcOrd="0" destOrd="0" presId="urn:microsoft.com/office/officeart/2005/8/layout/hierarchy3"/>
    <dgm:cxn modelId="{AD74152B-FC7F-4BD0-BBAC-0BD913C4D3C8}" type="presOf" srcId="{46FB4510-BE00-479C-BC35-71CC0E185822}" destId="{6F2C118C-BED3-4BA4-8F20-66F60D70F472}" srcOrd="1" destOrd="0" presId="urn:microsoft.com/office/officeart/2005/8/layout/hierarchy3"/>
    <dgm:cxn modelId="{03405031-338F-4314-9078-D764A764B768}" type="presOf" srcId="{650B2205-6BB3-482A-A035-4C81B8CAB50A}" destId="{17BB2F2F-3D7D-41C2-9D77-3375D44529A8}" srcOrd="1" destOrd="0" presId="urn:microsoft.com/office/officeart/2005/8/layout/hierarchy3"/>
    <dgm:cxn modelId="{666A0A3F-04AA-4C57-BAA7-F809569951CA}" type="presOf" srcId="{46FB4510-BE00-479C-BC35-71CC0E185822}" destId="{0CDA57D1-94BD-47DD-8A9A-B928088084CA}" srcOrd="0" destOrd="0" presId="urn:microsoft.com/office/officeart/2005/8/layout/hierarchy3"/>
    <dgm:cxn modelId="{1752565D-90EF-4445-BAB0-9F56F7926759}" type="presOf" srcId="{9FDFA07D-C00B-4713-ACB3-401ED5284165}" destId="{42AF4DF5-CB24-43B4-8498-6BCFAAE5F3A4}" srcOrd="0" destOrd="0" presId="urn:microsoft.com/office/officeart/2005/8/layout/hierarchy3"/>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BB487457-3A80-4050-9F59-C161A0BA80EF}" type="presOf" srcId="{650B2205-6BB3-482A-A035-4C81B8CAB50A}" destId="{E49F54BD-F139-4FA3-ABC8-9757716E276F}" srcOrd="0" destOrd="0" presId="urn:microsoft.com/office/officeart/2005/8/layout/hierarchy3"/>
    <dgm:cxn modelId="{47B4A096-F82B-4C89-B0AA-D0292C90E35E}" type="presOf" srcId="{9FDFA07D-C00B-4713-ACB3-401ED5284165}" destId="{64EB3FBF-42C6-49E6-80AA-19D9B75CFAE7}" srcOrd="1" destOrd="0" presId="urn:microsoft.com/office/officeart/2005/8/layout/hierarchy3"/>
    <dgm:cxn modelId="{BEA5E1F1-2846-4CB6-9A89-AC88945AE692}" srcId="{7E5B8AA3-867B-4771-A60A-9B8D5867D924}" destId="{46FB4510-BE00-479C-BC35-71CC0E185822}" srcOrd="0" destOrd="0" parTransId="{443A2D44-39BF-4A2F-91C5-FAE0CD072F01}" sibTransId="{5F5C6BA6-9B75-42F2-ADD6-A71ADE229537}"/>
    <dgm:cxn modelId="{BCCB6D56-8766-4172-8F12-928007F90931}" type="presParOf" srcId="{541CFD81-2ADF-4F18-9389-D7C3EF9426B0}" destId="{FA250944-EE0A-4776-8802-8F8A664F1BAB}" srcOrd="0" destOrd="0" presId="urn:microsoft.com/office/officeart/2005/8/layout/hierarchy3"/>
    <dgm:cxn modelId="{B34F141F-9874-4010-A84A-E6645464E579}" type="presParOf" srcId="{FA250944-EE0A-4776-8802-8F8A664F1BAB}" destId="{A9694A62-9D9D-4595-A76A-A1AF9C30FDDA}" srcOrd="0" destOrd="0" presId="urn:microsoft.com/office/officeart/2005/8/layout/hierarchy3"/>
    <dgm:cxn modelId="{3B802317-F999-4F94-B2B3-B4912AF2D840}" type="presParOf" srcId="{A9694A62-9D9D-4595-A76A-A1AF9C30FDDA}" destId="{0CDA57D1-94BD-47DD-8A9A-B928088084CA}" srcOrd="0" destOrd="0" presId="urn:microsoft.com/office/officeart/2005/8/layout/hierarchy3"/>
    <dgm:cxn modelId="{DC08EE59-139B-4748-88C1-B6D71420F507}" type="presParOf" srcId="{A9694A62-9D9D-4595-A76A-A1AF9C30FDDA}" destId="{6F2C118C-BED3-4BA4-8F20-66F60D70F472}" srcOrd="1" destOrd="0" presId="urn:microsoft.com/office/officeart/2005/8/layout/hierarchy3"/>
    <dgm:cxn modelId="{9A93ECD9-9584-4686-9AE2-1EFBACC80C6D}" type="presParOf" srcId="{FA250944-EE0A-4776-8802-8F8A664F1BAB}" destId="{792810F0-877C-47A6-9E3B-9D97A9B8ED9D}" srcOrd="1" destOrd="0" presId="urn:microsoft.com/office/officeart/2005/8/layout/hierarchy3"/>
    <dgm:cxn modelId="{235AB55B-BC77-4908-B8E2-091237AC1E11}" type="presParOf" srcId="{541CFD81-2ADF-4F18-9389-D7C3EF9426B0}" destId="{8DCDB5FD-4DD5-4FB4-8D7D-3D9BFBB2A090}" srcOrd="1" destOrd="0" presId="urn:microsoft.com/office/officeart/2005/8/layout/hierarchy3"/>
    <dgm:cxn modelId="{EEAA06D9-B0B5-4A52-BF1B-7A5F3DE46649}" type="presParOf" srcId="{8DCDB5FD-4DD5-4FB4-8D7D-3D9BFBB2A090}" destId="{823FA56B-B388-493F-87DD-27E3488A9F18}" srcOrd="0" destOrd="0" presId="urn:microsoft.com/office/officeart/2005/8/layout/hierarchy3"/>
    <dgm:cxn modelId="{0C281FC1-6F35-4589-A462-76535BFAE670}" type="presParOf" srcId="{823FA56B-B388-493F-87DD-27E3488A9F18}" destId="{42AF4DF5-CB24-43B4-8498-6BCFAAE5F3A4}" srcOrd="0" destOrd="0" presId="urn:microsoft.com/office/officeart/2005/8/layout/hierarchy3"/>
    <dgm:cxn modelId="{D2F8926F-90C6-47F5-AAD7-576A1C4E2FBA}" type="presParOf" srcId="{823FA56B-B388-493F-87DD-27E3488A9F18}" destId="{64EB3FBF-42C6-49E6-80AA-19D9B75CFAE7}" srcOrd="1" destOrd="0" presId="urn:microsoft.com/office/officeart/2005/8/layout/hierarchy3"/>
    <dgm:cxn modelId="{B776D4EC-81A8-4AD2-9B56-7AAAA5F8D1B4}" type="presParOf" srcId="{8DCDB5FD-4DD5-4FB4-8D7D-3D9BFBB2A090}" destId="{6DF78C42-ED19-4B4B-9853-8DA21E7B93EA}" srcOrd="1" destOrd="0" presId="urn:microsoft.com/office/officeart/2005/8/layout/hierarchy3"/>
    <dgm:cxn modelId="{B5F9CE82-8BEA-448A-A5C3-85F6B0C253A8}" type="presParOf" srcId="{541CFD81-2ADF-4F18-9389-D7C3EF9426B0}" destId="{4427457F-527F-47A8-B8F1-252D0C696606}" srcOrd="2" destOrd="0" presId="urn:microsoft.com/office/officeart/2005/8/layout/hierarchy3"/>
    <dgm:cxn modelId="{4EAE3861-1EF1-4D33-A548-F7A6AEFD37DB}" type="presParOf" srcId="{4427457F-527F-47A8-B8F1-252D0C696606}" destId="{236D5897-8FCD-4782-8137-F528E4A80848}" srcOrd="0" destOrd="0" presId="urn:microsoft.com/office/officeart/2005/8/layout/hierarchy3"/>
    <dgm:cxn modelId="{19D4EB50-0D39-4826-84C7-D21640B168F8}" type="presParOf" srcId="{236D5897-8FCD-4782-8137-F528E4A80848}" destId="{E49F54BD-F139-4FA3-ABC8-9757716E276F}" srcOrd="0" destOrd="0" presId="urn:microsoft.com/office/officeart/2005/8/layout/hierarchy3"/>
    <dgm:cxn modelId="{A067A3F8-1719-4C33-A30B-C0CFE7F64470}" type="presParOf" srcId="{236D5897-8FCD-4782-8137-F528E4A80848}" destId="{17BB2F2F-3D7D-41C2-9D77-3375D44529A8}" srcOrd="1" destOrd="0" presId="urn:microsoft.com/office/officeart/2005/8/layout/hierarchy3"/>
    <dgm:cxn modelId="{B456A82B-19B0-481A-AF08-2FB9F6E226CB}" type="presParOf" srcId="{4427457F-527F-47A8-B8F1-252D0C696606}" destId="{257FEBA1-32F1-49DC-9FF2-B005ABEB4E88}"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ierarchy3"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7809C635-1F51-4383-96FD-FAAFF65E9702}" type="pres">
      <dgm:prSet presAssocID="{6C9CAE0A-CB66-447A-A85F-292729167A21}" presName="diagram" presStyleCnt="0">
        <dgm:presLayoutVars>
          <dgm:chPref val="1"/>
          <dgm:dir/>
          <dgm:animOne val="branch"/>
          <dgm:animLvl val="lvl"/>
          <dgm:resizeHandles/>
        </dgm:presLayoutVars>
      </dgm:prSet>
      <dgm:spPr/>
    </dgm:pt>
    <dgm:pt modelId="{83E27253-3259-4D11-8B73-E97AA1308052}" type="pres">
      <dgm:prSet presAssocID="{3EADB950-1253-4C97-B676-4602748EC1FD}" presName="root" presStyleCnt="0"/>
      <dgm:spPr/>
    </dgm:pt>
    <dgm:pt modelId="{9ED4FE12-0F1E-42CA-82F6-0CABD16F4355}" type="pres">
      <dgm:prSet presAssocID="{3EADB950-1253-4C97-B676-4602748EC1FD}" presName="rootComposite" presStyleCnt="0"/>
      <dgm:spPr/>
    </dgm:pt>
    <dgm:pt modelId="{2B0B0951-4153-43D1-96E9-D6049850B170}" type="pres">
      <dgm:prSet presAssocID="{3EADB950-1253-4C97-B676-4602748EC1FD}" presName="rootText" presStyleLbl="node1" presStyleIdx="0" presStyleCnt="2"/>
      <dgm:spPr/>
    </dgm:pt>
    <dgm:pt modelId="{8980E66E-6F5E-49A0-A688-57B605DD3972}" type="pres">
      <dgm:prSet presAssocID="{3EADB950-1253-4C97-B676-4602748EC1FD}" presName="rootConnector" presStyleLbl="node1" presStyleIdx="0" presStyleCnt="2"/>
      <dgm:spPr/>
    </dgm:pt>
    <dgm:pt modelId="{6AC640E9-0EAE-4F7B-8750-F6FB414BF7D7}" type="pres">
      <dgm:prSet presAssocID="{3EADB950-1253-4C97-B676-4602748EC1FD}" presName="childShape" presStyleCnt="0"/>
      <dgm:spPr/>
    </dgm:pt>
    <dgm:pt modelId="{C1696C89-3634-4EA6-85E5-CF43DBF9B38A}" type="pres">
      <dgm:prSet presAssocID="{1CDF8CCB-9099-438F-829D-DEE5CD3618FF}" presName="root" presStyleCnt="0"/>
      <dgm:spPr/>
    </dgm:pt>
    <dgm:pt modelId="{159BBAA8-02D9-4C56-818A-B4FD0FDEB31C}" type="pres">
      <dgm:prSet presAssocID="{1CDF8CCB-9099-438F-829D-DEE5CD3618FF}" presName="rootComposite" presStyleCnt="0"/>
      <dgm:spPr/>
    </dgm:pt>
    <dgm:pt modelId="{52E103D1-0A45-4948-A47E-0C426A5F4CE9}" type="pres">
      <dgm:prSet presAssocID="{1CDF8CCB-9099-438F-829D-DEE5CD3618FF}" presName="rootText" presStyleLbl="node1" presStyleIdx="1" presStyleCnt="2"/>
      <dgm:spPr/>
    </dgm:pt>
    <dgm:pt modelId="{1CC9D85F-95ED-412A-A24C-E4A54DDCF389}" type="pres">
      <dgm:prSet presAssocID="{1CDF8CCB-9099-438F-829D-DEE5CD3618FF}" presName="rootConnector" presStyleLbl="node1" presStyleIdx="1" presStyleCnt="2"/>
      <dgm:spPr/>
    </dgm:pt>
    <dgm:pt modelId="{7F52EE22-83B7-41B4-A198-95709AFEF795}" type="pres">
      <dgm:prSet presAssocID="{1CDF8CCB-9099-438F-829D-DEE5CD3618FF}" presName="childShape" presStyleCnt="0"/>
      <dgm:spPr/>
    </dgm:pt>
  </dgm:ptLst>
  <dgm:cxnLst>
    <dgm:cxn modelId="{1322652C-93A4-41CD-866A-30B620302090}" type="presOf" srcId="{1CDF8CCB-9099-438F-829D-DEE5CD3618FF}" destId="{1CC9D85F-95ED-412A-A24C-E4A54DDCF389}" srcOrd="1" destOrd="0" presId="urn:microsoft.com/office/officeart/2005/8/layout/hierarchy3"/>
    <dgm:cxn modelId="{E38D0139-3462-493E-B012-9728B309A419}" type="presOf" srcId="{3EADB950-1253-4C97-B676-4602748EC1FD}" destId="{8980E66E-6F5E-49A0-A688-57B605DD3972}" srcOrd="1" destOrd="0" presId="urn:microsoft.com/office/officeart/2005/8/layout/hierarchy3"/>
    <dgm:cxn modelId="{BF97C444-C78B-4EDB-90B3-DA9E69C24EEC}" srcId="{6C9CAE0A-CB66-447A-A85F-292729167A21}" destId="{1CDF8CCB-9099-438F-829D-DEE5CD3618FF}" srcOrd="1" destOrd="0" parTransId="{B267702C-C09E-44CE-A42F-297A7CD9CDDD}" sibTransId="{B5B86B92-BD58-4AFB-8267-B50706992529}"/>
    <dgm:cxn modelId="{B0840C79-68D7-424C-BBC5-E8F2B91420D5}" type="presOf" srcId="{6C9CAE0A-CB66-447A-A85F-292729167A21}" destId="{7809C635-1F51-4383-96FD-FAAFF65E9702}" srcOrd="0" destOrd="0" presId="urn:microsoft.com/office/officeart/2005/8/layout/hierarchy3"/>
    <dgm:cxn modelId="{C141CD9E-01CF-48B0-B211-F1AC2B679756}" type="presOf" srcId="{1CDF8CCB-9099-438F-829D-DEE5CD3618FF}" destId="{52E103D1-0A45-4948-A47E-0C426A5F4CE9}" srcOrd="0" destOrd="0" presId="urn:microsoft.com/office/officeart/2005/8/layout/hierarchy3"/>
    <dgm:cxn modelId="{C5EC11D8-4F7F-45D3-AAA8-CE785B09B410}" type="presOf" srcId="{3EADB950-1253-4C97-B676-4602748EC1FD}" destId="{2B0B0951-4153-43D1-96E9-D6049850B170}" srcOrd="0" destOrd="0" presId="urn:microsoft.com/office/officeart/2005/8/layout/hierarchy3"/>
    <dgm:cxn modelId="{4A87D3FF-3185-437B-8805-80BD56BF19B2}" srcId="{6C9CAE0A-CB66-447A-A85F-292729167A21}" destId="{3EADB950-1253-4C97-B676-4602748EC1FD}" srcOrd="0" destOrd="0" parTransId="{7F0E55B1-D384-453F-BD54-B5A85FC402CB}" sibTransId="{F240AC9F-9052-407C-A65B-F26B9C3CAEF5}"/>
    <dgm:cxn modelId="{E7175F9C-59A6-4937-BFEB-CB3ECA0E1695}" type="presParOf" srcId="{7809C635-1F51-4383-96FD-FAAFF65E9702}" destId="{83E27253-3259-4D11-8B73-E97AA1308052}" srcOrd="0" destOrd="0" presId="urn:microsoft.com/office/officeart/2005/8/layout/hierarchy3"/>
    <dgm:cxn modelId="{32655B74-BDA3-4032-8077-C88E781BCD0D}" type="presParOf" srcId="{83E27253-3259-4D11-8B73-E97AA1308052}" destId="{9ED4FE12-0F1E-42CA-82F6-0CABD16F4355}" srcOrd="0" destOrd="0" presId="urn:microsoft.com/office/officeart/2005/8/layout/hierarchy3"/>
    <dgm:cxn modelId="{47C0D6CF-4F0F-49F6-9990-9B200FFC4873}" type="presParOf" srcId="{9ED4FE12-0F1E-42CA-82F6-0CABD16F4355}" destId="{2B0B0951-4153-43D1-96E9-D6049850B170}" srcOrd="0" destOrd="0" presId="urn:microsoft.com/office/officeart/2005/8/layout/hierarchy3"/>
    <dgm:cxn modelId="{5631F902-84A3-41E4-BCE2-DF1D5A35767A}" type="presParOf" srcId="{9ED4FE12-0F1E-42CA-82F6-0CABD16F4355}" destId="{8980E66E-6F5E-49A0-A688-57B605DD3972}" srcOrd="1" destOrd="0" presId="urn:microsoft.com/office/officeart/2005/8/layout/hierarchy3"/>
    <dgm:cxn modelId="{5D93F3FA-0737-4ED2-ACBE-7A38D8CBF5B5}" type="presParOf" srcId="{83E27253-3259-4D11-8B73-E97AA1308052}" destId="{6AC640E9-0EAE-4F7B-8750-F6FB414BF7D7}" srcOrd="1" destOrd="0" presId="urn:microsoft.com/office/officeart/2005/8/layout/hierarchy3"/>
    <dgm:cxn modelId="{D49C487C-5584-45DD-8763-3B9503FB363B}" type="presParOf" srcId="{7809C635-1F51-4383-96FD-FAAFF65E9702}" destId="{C1696C89-3634-4EA6-85E5-CF43DBF9B38A}" srcOrd="1" destOrd="0" presId="urn:microsoft.com/office/officeart/2005/8/layout/hierarchy3"/>
    <dgm:cxn modelId="{76EF9529-B386-482B-8EB0-F549B31AE662}" type="presParOf" srcId="{C1696C89-3634-4EA6-85E5-CF43DBF9B38A}" destId="{159BBAA8-02D9-4C56-818A-B4FD0FDEB31C}" srcOrd="0" destOrd="0" presId="urn:microsoft.com/office/officeart/2005/8/layout/hierarchy3"/>
    <dgm:cxn modelId="{D84C28AC-B88B-467E-9A21-F9FDA14CFDCC}" type="presParOf" srcId="{159BBAA8-02D9-4C56-818A-B4FD0FDEB31C}" destId="{52E103D1-0A45-4948-A47E-0C426A5F4CE9}" srcOrd="0" destOrd="0" presId="urn:microsoft.com/office/officeart/2005/8/layout/hierarchy3"/>
    <dgm:cxn modelId="{73D0DDAE-51EA-40CD-8079-9D4D93B05DA2}" type="presParOf" srcId="{159BBAA8-02D9-4C56-818A-B4FD0FDEB31C}" destId="{1CC9D85F-95ED-412A-A24C-E4A54DDCF389}" srcOrd="1" destOrd="0" presId="urn:microsoft.com/office/officeart/2005/8/layout/hierarchy3"/>
    <dgm:cxn modelId="{5E2E6952-4802-4365-B547-5D214A9ABCBD}" type="presParOf" srcId="{C1696C89-3634-4EA6-85E5-CF43DBF9B38A}" destId="{7F52EE22-83B7-41B4-A198-95709AFEF795}"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Vertex Data</a:t>
          </a:r>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 Data</a:t>
          </a:r>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Buffers</a:t>
          </a:r>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Coordinates</a:t>
          </a:r>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Material</a:t>
          </a:r>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57D1-94BD-47DD-8A9A-B928088084CA}">
      <dsp:nvSpPr>
        <dsp:cNvPr id="0" name=""/>
        <dsp:cNvSpPr/>
      </dsp:nvSpPr>
      <dsp:spPr>
        <a:xfrm>
          <a:off x="93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a:t>Asset Loader</a:t>
          </a:r>
          <a:endParaRPr lang="en-US" sz="3300" kern="1200" dirty="0"/>
        </a:p>
      </dsp:txBody>
      <dsp:txXfrm>
        <a:off x="33042" y="253316"/>
        <a:ext cx="2128159" cy="1031973"/>
      </dsp:txXfrm>
    </dsp:sp>
    <dsp:sp modelId="{42AF4DF5-CB24-43B4-8498-6BCFAAE5F3A4}">
      <dsp:nvSpPr>
        <dsp:cNvPr id="0" name=""/>
        <dsp:cNvSpPr/>
      </dsp:nvSpPr>
      <dsp:spPr>
        <a:xfrm>
          <a:off x="2741401"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Command Queue</a:t>
          </a:r>
        </a:p>
      </dsp:txBody>
      <dsp:txXfrm>
        <a:off x="2773507" y="253316"/>
        <a:ext cx="2128159" cy="1031973"/>
      </dsp:txXfrm>
    </dsp:sp>
    <dsp:sp modelId="{E49F54BD-F139-4FA3-ABC8-9757716E276F}">
      <dsp:nvSpPr>
        <dsp:cNvPr id="0" name=""/>
        <dsp:cNvSpPr/>
      </dsp:nvSpPr>
      <dsp:spPr>
        <a:xfrm>
          <a:off x="548186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Swap Chain</a:t>
          </a:r>
        </a:p>
      </dsp:txBody>
      <dsp:txXfrm>
        <a:off x="5513972" y="253316"/>
        <a:ext cx="2128159" cy="10319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B0951-4153-43D1-96E9-D6049850B170}">
      <dsp:nvSpPr>
        <dsp:cNvPr id="0" name=""/>
        <dsp:cNvSpPr/>
      </dsp:nvSpPr>
      <dsp:spPr>
        <a:xfrm>
          <a:off x="529771"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Device</a:t>
          </a:r>
          <a:endParaRPr lang="en-US" sz="4300" kern="1200" dirty="0"/>
        </a:p>
      </dsp:txBody>
      <dsp:txXfrm>
        <a:off x="570710" y="41478"/>
        <a:ext cx="2713665" cy="1315893"/>
      </dsp:txXfrm>
    </dsp:sp>
    <dsp:sp modelId="{52E103D1-0A45-4948-A47E-0C426A5F4CE9}">
      <dsp:nvSpPr>
        <dsp:cNvPr id="0" name=""/>
        <dsp:cNvSpPr/>
      </dsp:nvSpPr>
      <dsp:spPr>
        <a:xfrm>
          <a:off x="4024200"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Commands</a:t>
          </a:r>
        </a:p>
      </dsp:txBody>
      <dsp:txXfrm>
        <a:off x="4065139" y="41478"/>
        <a:ext cx="2713665" cy="13158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12.08.2024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12.08.2024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a.com/seed/news/seed-dd18-presentation-slides-raytrac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rPr>
              <a:t>Planned </a:t>
            </a:r>
            <a:r>
              <a:rPr lang="pl-PL" sz="3200" b="1" dirty="0">
                <a:solidFill>
                  <a:schemeClr val="tx1"/>
                </a:solidFill>
              </a:rPr>
              <a:t>Rendering Architecture</a:t>
            </a:r>
          </a:p>
          <a:p>
            <a:pPr algn="ctr"/>
            <a:r>
              <a:rPr lang="en-US" sz="3200" b="1" dirty="0">
                <a:solidFill>
                  <a:schemeClr val="tx1"/>
                </a:solidFill>
              </a:rPr>
              <a:t>of Fools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pl-PL">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3996262"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3996262" cy="4746236"/>
              </a:xfrm>
              <a:prstGeom prst="rect">
                <a:avLst/>
              </a:prstGeom>
              <a:blipFill>
                <a:blip r:embed="rId4"/>
                <a:stretch>
                  <a:fillRect l="-8397"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422003" y="1275333"/>
                <a:ext cx="3531642" cy="4307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r>
                  <a:rPr lang="en-US" sz="1400" i="1" dirty="0">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kumimoji="0" lang="en-US" sz="1400" b="0" u="none" strike="noStrike" kern="1200" cap="none" spc="0" normalizeH="0" baseline="0" noProof="0" dirty="0">
                  <a:ln>
                    <a:noFill/>
                  </a:ln>
                  <a:solidFill>
                    <a:prstClr val="black"/>
                  </a:solidFill>
                  <a:effectLst/>
                  <a:uLnTx/>
                  <a:uFillTx/>
                </a:endParaRPr>
              </a:p>
              <a:p>
                <a14:m>
                  <m:oMath xmlns:m="http://schemas.openxmlformats.org/officeDocument/2006/math">
                    <m:r>
                      <m:rPr>
                        <m:sty m:val="p"/>
                      </m:rPr>
                      <a:rPr lang="en-US" sz="1400" smtClean="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kumimoji="0" lang="en-US" sz="1400" b="0" u="none" strike="noStrike" kern="1200" cap="none" spc="0" normalizeH="0" baseline="0" noProof="0" dirty="0">
                    <a:ln>
                      <a:noFill/>
                    </a:ln>
                    <a:solidFill>
                      <a:prstClr val="black"/>
                    </a:solidFill>
                    <a:effectLst/>
                    <a:uLnTx/>
                    <a:uFillTx/>
                  </a:rPr>
                  <a:t>    </a:t>
                </a:r>
                <a14:m>
                  <m:oMath xmlns:m="http://schemas.openxmlformats.org/officeDocument/2006/math">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oMath>
                </a14:m>
                <a:br>
                  <a:rPr kumimoji="0" lang="pl-PL" sz="1400" b="0" u="none" strike="noStrike" kern="1200" cap="none" spc="0" normalizeH="0" baseline="0" noProof="0" dirty="0">
                    <a:ln>
                      <a:noFill/>
                    </a:ln>
                    <a:solidFill>
                      <a:prstClr val="black"/>
                    </a:solidFill>
                    <a:effectLst/>
                    <a:uLnTx/>
                    <a:uFillTx/>
                  </a:rPr>
                </a:br>
                <a:r>
                  <a:rPr kumimoji="0" lang="en-US" sz="1400" b="0" u="none" strike="noStrike" kern="1200" cap="none" spc="0" normalizeH="0" baseline="0" noProof="0" dirty="0">
                    <a:ln>
                      <a:noFill/>
                    </a:ln>
                    <a:solidFill>
                      <a:prstClr val="black"/>
                    </a:solidFill>
                    <a:effectLst/>
                    <a:uLnTx/>
                    <a:uFillTx/>
                  </a:rPr>
                  <a:t>An aquasion approximationg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can be developed by matching precomputed results of the integral for various angles </a:t>
                </a:r>
                <a14:m>
                  <m:oMath xmlns:m="http://schemas.openxmlformats.org/officeDocument/2006/math">
                    <m:r>
                      <a:rPr lang="en-US" sz="1400" i="1">
                        <a:latin typeface="Cambria Math" panose="02040503050406030204" pitchFamily="18" charset="0"/>
                        <a:ea typeface="Cambria Math" panose="02040503050406030204" pitchFamily="18" charset="0"/>
                      </a:rPr>
                      <m:t>𝜗</m:t>
                    </m:r>
                  </m:oMath>
                </a14:m>
                <a:r>
                  <a:rPr lang="en-US" sz="1400" dirty="0"/>
                  <a:t>  </a:t>
                </a:r>
              </a:p>
              <a:p>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Para>
                </a14:m>
                <a:br>
                  <a:rPr lang="en-US" sz="1400" i="1" dirty="0">
                    <a:latin typeface="Cambria Math" panose="02040503050406030204" pitchFamily="18" charset="0"/>
                  </a:rPr>
                </a:b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a14:m>
                <a:r>
                  <a:rPr lang="en-US" sz="1400" dirty="0">
                    <a:solidFill>
                      <a:srgbClr val="836967"/>
                    </a:solidFill>
                  </a:rPr>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422003" y="1275333"/>
                <a:ext cx="3531642" cy="4307333"/>
              </a:xfrm>
              <a:prstGeom prst="rect">
                <a:avLst/>
              </a:prstGeom>
              <a:blipFill>
                <a:blip r:embed="rId2"/>
                <a:stretch>
                  <a:fillRect l="-3103" r="-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A0461F-E854-417F-0750-02C90C1938F2}"/>
                  </a:ext>
                </a:extLst>
              </p:cNvPr>
              <p:cNvSpPr txBox="1"/>
              <p:nvPr/>
            </p:nvSpPr>
            <p:spPr>
              <a:xfrm>
                <a:off x="4196550" y="1517606"/>
                <a:ext cx="7369702" cy="3478581"/>
              </a:xfrm>
              <a:prstGeom prst="rect">
                <a:avLst/>
              </a:prstGeom>
              <a:noFill/>
            </p:spPr>
            <p:txBody>
              <a:bodyPr wrap="square" rtlCol="0">
                <a:spAutoFit/>
              </a:bodyPr>
              <a:lstStyle/>
              <a:p>
                <a:r>
                  <a:rPr lang="en-US" sz="1600" dirty="0"/>
                  <a:t>We are going to calculate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𝑔</m:t>
                            </m:r>
                          </m:sub>
                        </m:sSub>
                      </m:sub>
                    </m:sSub>
                  </m:oMath>
                </a14:m>
                <a:r>
                  <a:rPr lang="en-US" sz="1600" dirty="0"/>
                  <a:t> and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𝑠</m:t>
                            </m:r>
                          </m:e>
                          <m:sub>
                            <m:r>
                              <a:rPr lang="en-US" sz="1600" i="1">
                                <a:solidFill>
                                  <a:prstClr val="black"/>
                                </a:solidFill>
                                <a:latin typeface="Cambria Math" panose="02040503050406030204" pitchFamily="18" charset="0"/>
                              </a:rPr>
                              <m:t>𝑔</m:t>
                            </m:r>
                          </m:sub>
                        </m:sSub>
                      </m:sub>
                    </m:sSub>
                  </m:oMath>
                </a14:m>
                <a:r>
                  <a:rPr lang="en-US" sz="1600" dirty="0"/>
                  <a:t> first looping through all illumination sources (light / ray).</a:t>
                </a:r>
              </a:p>
              <a:p>
                <a:r>
                  <a:rPr lang="en-US" sz="1600" dirty="0"/>
                  <a:t>We are going to calculate </a:t>
                </a:r>
                <a14:m>
                  <m:oMath xmlns:m="http://schemas.openxmlformats.org/officeDocument/2006/math">
                    <m:r>
                      <m:rPr>
                        <m:sty m:val="p"/>
                      </m:rPr>
                      <a:rPr lang="en-US" sz="1600">
                        <a:solidFill>
                          <a:prstClr val="black"/>
                        </a:solidFill>
                        <a:latin typeface="Cambria Math" panose="02040503050406030204" pitchFamily="18" charset="0"/>
                      </a:rPr>
                      <m:t>P</m:t>
                    </m:r>
                  </m:oMath>
                </a14:m>
                <a:r>
                  <a:rPr lang="en-US" sz="1600" dirty="0"/>
                  <a:t> (as approximation of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𝜗</m:t>
                        </m:r>
                      </m:e>
                    </m:d>
                  </m:oMath>
                </a14:m>
                <a:r>
                  <a:rPr lang="en-US" sz="1600" dirty="0"/>
                  <a:t>),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𝑑</m:t>
                        </m:r>
                      </m:sub>
                    </m:sSub>
                  </m:oMath>
                </a14:m>
                <a:r>
                  <a:rPr lang="en-US" sz="1600" dirty="0"/>
                  <a:t>, </a:t>
                </a:r>
                <a14:m>
                  <m:oMath xmlns:m="http://schemas.openxmlformats.org/officeDocument/2006/math">
                    <m:sSub>
                      <m:sSubPr>
                        <m:ctrlPr>
                          <a:rPr lang="en-US" sz="1600" i="1" smtClean="0">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r>
                          <a:rPr lang="en-US" sz="1600" i="1">
                            <a:solidFill>
                              <a:prstClr val="black"/>
                            </a:solidFill>
                            <a:latin typeface="Cambria Math" panose="02040503050406030204" pitchFamily="18" charset="0"/>
                          </a:rPr>
                          <m:t>𝑠</m:t>
                        </m:r>
                      </m:sub>
                    </m:sSub>
                  </m:oMath>
                </a14:m>
                <a:r>
                  <a:rPr lang="en-US" sz="1600" dirty="0"/>
                  <a:t> and finally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𝑜</m:t>
                        </m:r>
                      </m:sub>
                    </m:sSub>
                  </m:oMath>
                </a14:m>
                <a:r>
                  <a:rPr lang="en-US" sz="1600" dirty="0"/>
                  <a:t> outside the loop.</a:t>
                </a:r>
              </a:p>
              <a:p>
                <a:endParaRPr lang="en-US" sz="1600" dirty="0"/>
              </a:p>
              <a:p>
                <a:r>
                  <a:rPr lang="en-US" sz="1600" dirty="0"/>
                  <a:t>A portion of calculations is now pushed out of the loop and performed only once, instead of on a per illumination source basis.</a:t>
                </a:r>
              </a:p>
              <a:p>
                <a:endParaRPr lang="en-US" sz="1600" dirty="0"/>
              </a:p>
              <a:p>
                <a:r>
                  <a:rPr lang="en-US" sz="1600" dirty="0"/>
                  <a:t>Metalness and base color are now not accessed inside the loop at all.</a:t>
                </a:r>
              </a:p>
              <a:p>
                <a:endParaRPr lang="en-US" sz="1600" dirty="0"/>
              </a:p>
              <a:p>
                <a:r>
                  <a:rPr lang="en-US" sz="1600" dirty="0"/>
                  <a:t>Depending on chosen approximations of normal distribution function and geometry function additional elements could be pulled out of the loop (e.g. </a:t>
                </a:r>
                <a14:m>
                  <m:oMath xmlns:m="http://schemas.openxmlformats.org/officeDocument/2006/math">
                    <m:f>
                      <m:fPr>
                        <m:ctrlPr>
                          <a:rPr lang="en-US" sz="1600" i="1" smtClean="0">
                            <a:latin typeface="Cambria Math" panose="02040503050406030204" pitchFamily="18" charset="0"/>
                          </a:rPr>
                        </m:ctrlPr>
                      </m:fPr>
                      <m:num>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𝛼</m:t>
                            </m:r>
                          </m:e>
                          <m:sup>
                            <m:r>
                              <a:rPr lang="en-US" sz="1600" b="0" i="1" smtClean="0">
                                <a:latin typeface="Cambria Math" panose="02040503050406030204" pitchFamily="18" charset="0"/>
                              </a:rPr>
                              <m:t>2</m:t>
                            </m:r>
                          </m:sup>
                        </m:sSup>
                      </m:num>
                      <m:den>
                        <m:r>
                          <a:rPr lang="en-US" sz="1600" i="1" smtClean="0">
                            <a:latin typeface="Cambria Math" panose="02040503050406030204" pitchFamily="18" charset="0"/>
                            <a:ea typeface="Cambria Math" panose="02040503050406030204" pitchFamily="18" charset="0"/>
                          </a:rPr>
                          <m:t>𝜋</m:t>
                        </m:r>
                      </m:den>
                    </m:f>
                  </m:oMath>
                </a14:m>
                <a:r>
                  <a:rPr lang="en-US" sz="1600" dirty="0"/>
                  <a:t> can be pulled out of </a:t>
                </a:r>
                <a:r>
                  <a:rPr lang="en-US" sz="1600" b="0" i="0" dirty="0">
                    <a:solidFill>
                      <a:srgbClr val="111111"/>
                    </a:solidFill>
                    <a:effectLst/>
                    <a:latin typeface="Gudea"/>
                  </a:rPr>
                  <a:t>Trowbridge-Reitz GGX approximation of N</a:t>
                </a:r>
                <a:r>
                  <a:rPr lang="en-US" sz="1600" dirty="0">
                    <a:solidFill>
                      <a:srgbClr val="111111"/>
                    </a:solidFill>
                    <a:latin typeface="Gudea"/>
                  </a:rPr>
                  <a:t>DF) although not fully.</a:t>
                </a:r>
                <a:endParaRPr lang="en-US" sz="1600" dirty="0"/>
              </a:p>
            </p:txBody>
          </p:sp>
        </mc:Choice>
        <mc:Fallback xmlns="">
          <p:sp>
            <p:nvSpPr>
              <p:cNvPr id="2" name="TextBox 1">
                <a:extLst>
                  <a:ext uri="{FF2B5EF4-FFF2-40B4-BE49-F238E27FC236}">
                    <a16:creationId xmlns:a16="http://schemas.microsoft.com/office/drawing/2014/main" id="{90A0461F-E854-417F-0750-02C90C1938F2}"/>
                  </a:ext>
                </a:extLst>
              </p:cNvPr>
              <p:cNvSpPr txBox="1">
                <a:spLocks noRot="1" noChangeAspect="1" noMove="1" noResize="1" noEditPoints="1" noAdjustHandles="1" noChangeArrowheads="1" noChangeShapeType="1" noTextEdit="1"/>
              </p:cNvSpPr>
              <p:nvPr/>
            </p:nvSpPr>
            <p:spPr>
              <a:xfrm>
                <a:off x="4196550" y="1517606"/>
                <a:ext cx="7369702" cy="3478581"/>
              </a:xfrm>
              <a:prstGeom prst="rect">
                <a:avLst/>
              </a:prstGeom>
              <a:blipFill>
                <a:blip r:embed="rId3"/>
                <a:stretch>
                  <a:fillRect l="-414" t="-350" b="-1226"/>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r>
                            <a:rPr lang="en-US" sz="1200" b="0" i="1" smtClean="0">
                              <a:latin typeface="Cambria Math" panose="02040503050406030204" pitchFamily="18" charset="0"/>
                            </a:rPr>
                            <m:t>1</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pl-PL">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materials at full resolution.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r>
              <a:rPr kumimoji="0" lang="pl-PL" sz="1400" b="0" i="0" u="none" strike="noStrike" kern="1200" cap="none" spc="0" normalizeH="0" baseline="0" noProof="0" dirty="0">
                <a:ln>
                  <a:noFill/>
                </a:ln>
                <a:solidFill>
                  <a:srgbClr val="111111"/>
                </a:solidFill>
                <a:effectLst/>
                <a:uLnTx/>
                <a:uFillTx/>
                <a:ea typeface="+mn-ea"/>
                <a:cs typeface="+mn-cs"/>
              </a:rPr>
              <a:t> </a:t>
            </a:r>
            <a:r>
              <a:rPr kumimoji="0" lang="en-US" sz="1400" b="0" i="0" u="none" strike="noStrike" kern="1200" cap="none" spc="0" normalizeH="0" baseline="0" noProof="0" dirty="0">
                <a:ln>
                  <a:noFill/>
                </a:ln>
                <a:solidFill>
                  <a:prstClr val="black"/>
                </a:solidFill>
                <a:effectLst/>
                <a:uLnTx/>
                <a:uFillTx/>
                <a:ea typeface="+mn-ea"/>
                <a:cs typeface="+mn-cs"/>
              </a:rPr>
              <a:t>It will fully cover artifacts of reduced shading rate from the first stage, making them completely imperceptible. </a:t>
            </a:r>
            <a:endParaRPr kumimoji="0" lang="en-US" sz="1400" b="0" i="0" u="none" strike="noStrike" kern="1200" cap="none" spc="0" normalizeH="0" baseline="0" noProof="0" dirty="0">
              <a:ln>
                <a:noFill/>
              </a:ln>
              <a:solidFill>
                <a:srgbClr val="111111"/>
              </a:solidFill>
              <a:effectLst/>
              <a:uLnTx/>
              <a:uFillTx/>
              <a:ea typeface="+mn-ea"/>
              <a:cs typeface="+mn-cs"/>
            </a:endParaRP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48320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a:t>
                </a:r>
              </a:p>
              <a:p>
                <a:pPr marL="228600" lvl="0" indent="-228600" algn="just">
                  <a:buFontTx/>
                  <a:buAutoNum type="alphaUcPeriod"/>
                  <a:defRPr/>
                </a:pPr>
                <a:r>
                  <a:rPr lang="en-US" sz="1400" dirty="0">
                    <a:solidFill>
                      <a:prstClr val="black"/>
                    </a:solidFill>
                    <a:latin typeface="Calibri" panose="020F0502020204030204"/>
                  </a:rPr>
                  <a:t>Smart packing of G-Buffer to separate values used in the first stage and second stage</a:t>
                </a:r>
                <a:endParaRPr lang="pl-PL"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Giving up on pulling roughness into second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p>
              <a:p>
                <a:pPr marL="228600" lvl="0" indent="-228600" algn="just">
                  <a:buFont typeface="+mj-lt"/>
                  <a:buAutoNum type="alphaUcPeriod"/>
                  <a:defRPr/>
                </a:pPr>
                <a:r>
                  <a:rPr lang="en-US" sz="1400" dirty="0">
                    <a:solidFill>
                      <a:prstClr val="black"/>
                    </a:solidFill>
                    <a:latin typeface="Calibri" panose="020F0502020204030204"/>
                  </a:rPr>
                  <a:t>More sophisticated upscaling of I-Buffer:</a:t>
                </a:r>
              </a:p>
              <a:p>
                <a:pPr marL="685800" lvl="1" indent="-228600" algn="just">
                  <a:buFont typeface="+mj-lt"/>
                  <a:buAutoNum type="alphaUcPeriod"/>
                  <a:defRPr/>
                </a:pPr>
                <a:r>
                  <a:rPr lang="en-US" sz="1400" dirty="0">
                    <a:solidFill>
                      <a:prstClr val="black"/>
                    </a:solidFill>
                    <a:latin typeface="Calibri" panose="020F0502020204030204"/>
                  </a:rPr>
                  <a:t>considering separately diffuse and specular</a:t>
                </a:r>
              </a:p>
              <a:p>
                <a:pPr marL="685800" lvl="1" indent="-228600" algn="just">
                  <a:buFont typeface="+mj-lt"/>
                  <a:buAutoNum type="alphaUcPeriod"/>
                  <a:defRPr/>
                </a:pPr>
                <a:r>
                  <a:rPr lang="en-US" sz="1400" dirty="0">
                    <a:solidFill>
                      <a:prstClr val="black"/>
                    </a:solidFill>
                    <a:latin typeface="Calibri" panose="020F0502020204030204"/>
                  </a:rPr>
                  <a:t>Using G-Buffer</a:t>
                </a:r>
              </a:p>
              <a:p>
                <a:pPr marL="228600" lvl="0" indent="-228600" algn="just">
                  <a:buFont typeface="+mj-lt"/>
                  <a:buAutoNum type="alphaUcPeriod"/>
                  <a:defRPr/>
                </a:pPr>
                <a:endParaRPr lang="en-US" sz="1400" dirty="0">
                  <a:solidFill>
                    <a:prstClr val="black"/>
                  </a:solidFill>
                  <a:latin typeface="Calibri" panose="020F0502020204030204"/>
                </a:endParaRPr>
              </a:p>
              <a:p>
                <a:pPr marL="228600" lvl="0" indent="-228600" algn="just">
                  <a:buFont typeface="+mj-l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Separate diffuse and specular aspects of illumination can be saved ac</a:t>
                </a:r>
                <a:r>
                  <a:rPr lang="en-US" sz="1400" dirty="0">
                    <a:solidFill>
                      <a:prstClr val="black"/>
                    </a:solidFill>
                    <a:latin typeface="Calibri" panose="020F0502020204030204"/>
                  </a:rPr>
                  <a:t>ross frames and used with temporal techniques separately, to improve quality:</a:t>
                </a:r>
              </a:p>
              <a:p>
                <a:pPr marL="342900" lvl="0" indent="-342900" algn="just">
                  <a:buAutoNum type="alphaUcPeriod"/>
                  <a:defRPr/>
                </a:pPr>
                <a:r>
                  <a:rPr lang="en-US" sz="1400" dirty="0">
                    <a:solidFill>
                      <a:prstClr val="black"/>
                    </a:solidFill>
                    <a:latin typeface="Calibri" panose="020F0502020204030204"/>
                  </a:rPr>
                  <a:t>Different types of reprojection: hit point and motion vector (</a:t>
                </a:r>
                <a:r>
                  <a:rPr lang="en-US" sz="1400" dirty="0">
                    <a:solidFill>
                      <a:prstClr val="black"/>
                    </a:solidFill>
                    <a:latin typeface="Calibri" panose="020F0502020204030204"/>
                    <a:hlinkClick r:id="rId2"/>
                  </a:rPr>
                  <a:t>Tomasz </a:t>
                </a:r>
                <a:r>
                  <a:rPr lang="en-US" sz="1400" dirty="0" err="1">
                    <a:solidFill>
                      <a:prstClr val="black"/>
                    </a:solidFill>
                    <a:latin typeface="Calibri" panose="020F0502020204030204"/>
                    <a:hlinkClick r:id="rId2"/>
                  </a:rPr>
                  <a:t>Stachowiak</a:t>
                </a:r>
                <a:r>
                  <a:rPr lang="en-US" sz="1400" dirty="0">
                    <a:solidFill>
                      <a:prstClr val="black"/>
                    </a:solidFill>
                    <a:latin typeface="Calibri" panose="020F0502020204030204"/>
                    <a:hlinkClick r:id="rId2"/>
                  </a:rPr>
                  <a:t>: Stochastic all the things: Raytracing in hybrid real-time rendering</a:t>
                </a:r>
                <a:r>
                  <a:rPr lang="en-US" sz="1400" dirty="0">
                    <a:solidFill>
                      <a:prstClr val="black"/>
                    </a:solidFill>
                    <a:latin typeface="Calibri" panose="020F0502020204030204"/>
                  </a:rPr>
                  <a:t>)</a:t>
                </a:r>
              </a:p>
              <a:p>
                <a:pPr marL="342900" lvl="0" indent="-342900" algn="just">
                  <a:buAutoNum type="alphaUcPeriod"/>
                  <a:defRPr/>
                </a:pPr>
                <a:r>
                  <a:rPr lang="en-US" sz="1400" dirty="0">
                    <a:solidFill>
                      <a:prstClr val="black"/>
                    </a:solidFill>
                    <a:latin typeface="Calibri" panose="020F0502020204030204"/>
                  </a:rPr>
                  <a:t>Ghosting additionally reduced by second shading stage</a:t>
                </a:r>
              </a:p>
              <a:p>
                <a:pPr marL="342900" lvl="0" indent="-342900" algn="just">
                  <a:buAutoNum type="alphaUcPeriod"/>
                  <a:defRPr/>
                </a:pPr>
                <a:r>
                  <a:rPr lang="en-US" sz="1400" dirty="0">
                    <a:solidFill>
                      <a:prstClr val="black"/>
                    </a:solidFill>
                    <a:latin typeface="Calibri" panose="020F0502020204030204"/>
                  </a:rPr>
                  <a:t>Using temporal techniques before second shading stage brings back texture details</a:t>
                </a:r>
              </a:p>
              <a:p>
                <a:pPr marL="342900" lvl="0" indent="-342900" algn="jus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4832092"/>
              </a:xfrm>
              <a:prstGeom prst="rect">
                <a:avLst/>
              </a:prstGeom>
              <a:blipFill>
                <a:blip r:embed="rId3"/>
                <a:stretch>
                  <a:fillRect l="-312" t="-252" r="-234"/>
                </a:stretch>
              </a:blipFill>
            </p:spPr>
            <p:txBody>
              <a:bodyPr/>
              <a:lstStyle/>
              <a:p>
                <a:r>
                  <a:rPr lang="pl-PL">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sSub>
                                    <m:sSubPr>
                                      <m:ctrlPr>
                                        <a:rPr lang="en-GB" sz="1200" i="1">
                                          <a:solidFill>
                                            <a:srgbClr val="836967"/>
                                          </a:solidFill>
                                          <a:latin typeface="Cambria Math" panose="02040503050406030204" pitchFamily="18" charset="0"/>
                                        </a:rPr>
                                      </m:ctrlPr>
                                    </m:sSubPr>
                                    <m:e>
                                      <m:r>
                                        <m:rPr>
                                          <m:sty m:val="p"/>
                                        </m:rPr>
                                        <a:rPr lang="en-GB" sz="1200">
                                          <a:latin typeface="Cambria Math" panose="02040503050406030204" pitchFamily="18" charset="0"/>
                                        </a:rPr>
                                        <m:t>ω</m:t>
                                      </m:r>
                                    </m:e>
                                    <m:sub>
                                      <m:r>
                                        <a:rPr lang="en-GB" sz="1200" i="1">
                                          <a:latin typeface="Cambria Math" panose="02040503050406030204" pitchFamily="18" charset="0"/>
                                        </a:rPr>
                                        <m:t>𝑜</m:t>
                                      </m:r>
                                    </m:sub>
                                  </m:sSub>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4"/>
                <a:stretch>
                  <a:fillRect l="-4699" t="-25708"/>
                </a:stretch>
              </a:blipFill>
            </p:spPr>
            <p:txBody>
              <a:bodyPr/>
              <a:lstStyle/>
              <a:p>
                <a:r>
                  <a:rPr lang="pl-PL">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84034605"/>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1494329355"/>
              </p:ext>
            </p:extLst>
          </p:nvPr>
        </p:nvGraphicFramePr>
        <p:xfrm>
          <a:off x="825584" y="2385918"/>
          <a:ext cx="7349515" cy="1398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708631509"/>
              </p:ext>
            </p:extLst>
          </p:nvPr>
        </p:nvGraphicFramePr>
        <p:xfrm>
          <a:off x="463591" y="2458109"/>
          <a:ext cx="7675175" cy="15386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24439</TotalTime>
  <Words>1577</Words>
  <Application>Microsoft Office PowerPoint</Application>
  <PresentationFormat>Widescreen</PresentationFormat>
  <Paragraphs>263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55</cp:revision>
  <dcterms:created xsi:type="dcterms:W3CDTF">2023-07-13T00:34:55Z</dcterms:created>
  <dcterms:modified xsi:type="dcterms:W3CDTF">2024-08-12T04:08:33Z</dcterms:modified>
</cp:coreProperties>
</file>