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14" d="100"/>
          <a:sy n="114"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8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6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7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Buffers</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Data</a:t>
          </a:r>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 Data</a:t>
          </a:r>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Coordinates</a:t>
          </a:r>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Material</a:t>
          </a:r>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Vertex Data</a:t>
          </a:r>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 Data</a:t>
          </a:r>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Buffers</a:t>
          </a:r>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Coordinates</a:t>
          </a:r>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Material</a:t>
          </a:r>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06.08.2024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06.08.2024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en-US" sz="3200" b="1" dirty="0">
                <a:solidFill>
                  <a:schemeClr val="tx1"/>
                </a:solidFill>
              </a:rPr>
              <a:t>of Fools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550268" y="817602"/>
                <a:ext cx="10054042" cy="51808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14:m>
                  <m:oMath xmlns:m="http://schemas.openxmlformats.org/officeDocument/2006/math">
                    <m:r>
                      <m:rPr>
                        <m:sty m:val="p"/>
                      </m:rPr>
                      <a:rPr lang="en-US" sz="140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i="1" dirty="0">
                    <a:latin typeface="Cambria Math" panose="02040503050406030204" pitchFamily="18" charset="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oMath>
                </a14:m>
                <a:endParaRPr lang="en-US" sz="1400" i="1" dirty="0">
                  <a:latin typeface="Cambria Math" panose="02040503050406030204" pitchFamily="18" charset="0"/>
                </a:endParaRPr>
              </a:p>
              <a:p>
                <a:pPr/>
                <a:br>
                  <a:rPr lang="en-US" sz="14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m:oMathPara>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a:p>
                <a:r>
                  <a:rPr lang="en-US" sz="1400" dirty="0"/>
                  <a:t>We are going to calculate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first looping through all illumination sources (light / ray).</a:t>
                </a:r>
              </a:p>
              <a:p>
                <a:r>
                  <a:rPr lang="en-US" sz="1400" dirty="0"/>
                  <a:t>We are going to calculate </a:t>
                </a:r>
                <a14:m>
                  <m:oMath xmlns:m="http://schemas.openxmlformats.org/officeDocument/2006/math">
                    <m:r>
                      <m:rPr>
                        <m:sty m:val="p"/>
                      </m:rPr>
                      <a:rPr lang="en-US" sz="1400">
                        <a:solidFill>
                          <a:prstClr val="black"/>
                        </a:solidFill>
                        <a:latin typeface="Cambria Math" panose="02040503050406030204" pitchFamily="18" charset="0"/>
                      </a:rPr>
                      <m:t>P</m:t>
                    </m:r>
                  </m:oMath>
                </a14:m>
                <a:r>
                  <a:rPr lang="en-US" sz="1400" dirty="0"/>
                  <a:t> (as approximation of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oMath>
                </a14:m>
                <a:r>
                  <a:rPr lang="en-US" sz="1400" dirty="0"/>
                  <a:t> and finally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oMath>
                </a14:m>
                <a:r>
                  <a:rPr lang="en-US" sz="1400" dirty="0"/>
                  <a:t> outside the loop.</a:t>
                </a:r>
              </a:p>
              <a:p>
                <a:endParaRPr lang="en-US" sz="1400" dirty="0"/>
              </a:p>
              <a:p>
                <a:r>
                  <a:rPr lang="en-US" sz="1400" dirty="0"/>
                  <a:t>A portion of calculations is now pushed out of the loop and performed only once, instead of on a per illumination source basis.</a:t>
                </a:r>
              </a:p>
              <a:p>
                <a:endParaRPr lang="en-US" sz="1400" dirty="0"/>
              </a:p>
              <a:p>
                <a:r>
                  <a:rPr lang="en-US" sz="1400" dirty="0"/>
                  <a:t>Metalness and base color are now not accessed inside the loop at all, what reduces memory congestion.</a:t>
                </a:r>
              </a:p>
              <a:p>
                <a:endParaRPr lang="en-US" sz="1400" dirty="0"/>
              </a:p>
              <a:p>
                <a:r>
                  <a:rPr lang="en-US" sz="1400" dirty="0"/>
                  <a:t>Depending on chosen approximations of normal distribution function and geometry function additional elements could be pulled out of the loop (e.g. </a:t>
                </a:r>
                <a14:m>
                  <m:oMath xmlns:m="http://schemas.openxmlformats.org/officeDocument/2006/math">
                    <m:f>
                      <m:fPr>
                        <m:ctrlPr>
                          <a:rPr lang="en-US" sz="1400" i="1" smtClean="0">
                            <a:latin typeface="Cambria Math" panose="02040503050406030204" pitchFamily="18" charset="0"/>
                          </a:rPr>
                        </m:ctrlPr>
                      </m:fPr>
                      <m:num>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𝛼</m:t>
                            </m:r>
                          </m:e>
                          <m:sup>
                            <m:r>
                              <a:rPr lang="en-US" sz="1400" b="0" i="1" smtClean="0">
                                <a:latin typeface="Cambria Math" panose="02040503050406030204" pitchFamily="18" charset="0"/>
                              </a:rPr>
                              <m:t>2</m:t>
                            </m:r>
                          </m:sup>
                        </m:sSup>
                      </m:num>
                      <m:den>
                        <m:r>
                          <a:rPr lang="en-US" sz="1400" i="1" smtClean="0">
                            <a:latin typeface="Cambria Math" panose="02040503050406030204" pitchFamily="18" charset="0"/>
                            <a:ea typeface="Cambria Math" panose="02040503050406030204" pitchFamily="18" charset="0"/>
                          </a:rPr>
                          <m:t>𝜋</m:t>
                        </m:r>
                      </m:den>
                    </m:f>
                  </m:oMath>
                </a14:m>
                <a:r>
                  <a:rPr lang="en-US" sz="1400" dirty="0"/>
                  <a:t> can be pulled out of </a:t>
                </a:r>
                <a:r>
                  <a:rPr lang="en-US" sz="1400" b="0" i="0" dirty="0">
                    <a:solidFill>
                      <a:srgbClr val="111111"/>
                    </a:solidFill>
                    <a:effectLst/>
                    <a:latin typeface="Gudea"/>
                  </a:rPr>
                  <a:t>Trowbridge-Reitz GGX approximation of N</a:t>
                </a:r>
                <a:r>
                  <a:rPr lang="en-US" sz="1400" dirty="0">
                    <a:solidFill>
                      <a:srgbClr val="111111"/>
                    </a:solidFill>
                    <a:latin typeface="Gudea"/>
                  </a:rPr>
                  <a:t>DF) although not fully.</a:t>
                </a:r>
                <a:endParaRPr lang="en-US" sz="1400" dirty="0"/>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817602"/>
                <a:ext cx="10054042" cy="5180842"/>
              </a:xfrm>
              <a:prstGeom prst="rect">
                <a:avLst/>
              </a:prstGeom>
              <a:blipFill>
                <a:blip r:embed="rId2"/>
                <a:stretch>
                  <a:fillRect l="-1091" b="-3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5879D0-CBC9-AEAD-57ED-568C38F09340}"/>
                  </a:ext>
                </a:extLst>
              </p:cNvPr>
              <p:cNvSpPr txBox="1"/>
              <p:nvPr/>
            </p:nvSpPr>
            <p:spPr>
              <a:xfrm>
                <a:off x="2838882" y="817602"/>
                <a:ext cx="1971954" cy="3811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br>
                  <a:rPr kumimoji="0" lang="pl-PL" sz="1400" b="0" u="none" strike="noStrike" kern="1200" cap="none" spc="0" normalizeH="0" baseline="0" noProof="0" dirty="0">
                    <a:ln>
                      <a:noFill/>
                    </a:ln>
                    <a:solidFill>
                      <a:prstClr val="black"/>
                    </a:solidFill>
                    <a:effectLst/>
                    <a:uLnTx/>
                    <a:uFillTx/>
                  </a:rPr>
                </a:br>
                <a:endParaRPr lang="en-US" sz="2400" dirty="0"/>
              </a:p>
            </p:txBody>
          </p:sp>
        </mc:Choice>
        <mc:Fallback xmlns="">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838882" y="817602"/>
                <a:ext cx="1971954" cy="3811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substances at full resolution. It will fully cover artifacts of reduced shading rate from the first stage, making them completely imperceptible.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 (one float instead of three)</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packing of G-Buffer to gather values used in the first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2246769"/>
              </a:xfrm>
              <a:prstGeom prst="rect">
                <a:avLst/>
              </a:prstGeom>
              <a:blipFill>
                <a:blip r:embed="rId2"/>
                <a:stretch>
                  <a:fillRect l="-312" t="-542" r="-234" b="-162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3"/>
                <a:stretch>
                  <a:fillRect l="-4699" t="-25708"/>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84034605"/>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43812509"/>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691582644"/>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24298</TotalTime>
  <Words>1504</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52</cp:revision>
  <dcterms:created xsi:type="dcterms:W3CDTF">2023-07-13T00:34:55Z</dcterms:created>
  <dcterms:modified xsi:type="dcterms:W3CDTF">2024-08-06T19:33:11Z</dcterms:modified>
</cp:coreProperties>
</file>