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1" r:id="rId3"/>
    <p:sldId id="260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weł" initials="P" lastIdx="1" clrIdx="0">
    <p:extLst>
      <p:ext uri="{19B8F6BF-5375-455C-9EA6-DF929625EA0E}">
        <p15:presenceInfo xmlns:p15="http://schemas.microsoft.com/office/powerpoint/2012/main" userId="Paweł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Bez stylu, siatka tabeli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Styl jasny 3 — Ak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2DD2C-27F7-4F93-96E8-CD28AD9267D9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D7F03-7197-42E4-9778-D52D335F3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75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D7F03-7197-42E4-9778-D52D335F30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262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332CA-85A8-A44F-F7F0-802848A94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2FFC50-B98E-45BB-0118-2B09714D3D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2D5DF-840E-0993-11D1-AAA521D56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7D5-4D76-4679-A391-31CBAFA90932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4D1D5-E8AF-342E-705C-AE4C01085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52823-B688-A38B-17EF-3FEDFDA52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9E66-07F0-48AB-B31F-400C003F3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137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C199B-9503-B417-CF08-73FB88A77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BCB738-529D-4CA4-E043-AA4DE1B54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E0CD9-0448-8E6C-4B78-2CECD1EF5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7D5-4D76-4679-A391-31CBAFA90932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2D9D0-E7BC-793F-EBD5-E50CFEE3C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D2100-B4C9-9382-D087-4543B17B2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9E66-07F0-48AB-B31F-400C003F3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34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753A06-C757-3F42-1BE6-EFD332C3E9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C61104-2880-E51C-E0C6-52AF223B7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6BE62-7C0C-A74A-D0C1-7FCF9DA0D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7D5-4D76-4679-A391-31CBAFA90932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8DD3E-CA3A-05B3-CA96-C920EB449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3BBBF-35DD-F10B-827A-E14C9728B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9E66-07F0-48AB-B31F-400C003F3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25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DE4B3-132B-83A5-2743-CBE9BC3BC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0CCFE-7693-8884-0C3F-822ABA3C6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B34CA-5271-55F1-6AFA-82A90882F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7D5-4D76-4679-A391-31CBAFA90932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BFFB0-D236-17CC-F596-41DA82DA3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F85A3-9CB6-5F69-EFCD-88F1076FF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9E66-07F0-48AB-B31F-400C003F3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58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020B7-F9C9-13AC-B4AE-B3967BC9E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E9105-ABDA-4736-7007-B6853BE17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D09C2-4FA4-0F6D-65FA-995661FDE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7D5-4D76-4679-A391-31CBAFA90932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B737E-1B51-2B0C-79C3-AA1AB3D1E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DB55B-30F4-FCF5-72BA-81C84BA55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9E66-07F0-48AB-B31F-400C003F3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34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36031-7FB2-0C1D-5A93-52B986191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B9E38-7FC2-F7AE-DD61-974B30AADF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273DE-30CA-5A8B-1AB6-D3CADE634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22EBAD-4F63-5B18-B8AF-B5E37CF27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7D5-4D76-4679-A391-31CBAFA90932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D032F-EF20-749F-D600-7277E3AE5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BDE34E-5F86-0A0C-E6E1-28959B81B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9E66-07F0-48AB-B31F-400C003F3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89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9D96A-B277-8388-F7B0-5068DFBDE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34513-3231-231C-130B-F655B007B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D11966-1223-9692-C64C-68F6B5FEC1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8459A1-DC9E-0C88-F6FD-194B467F84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0B534A-BCC5-4FE9-E055-5FC972A8D5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C15C0B-27A2-7AE2-BC80-3AE861F20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7D5-4D76-4679-A391-31CBAFA90932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BFA42A-C695-11E1-7724-7BB32D878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103B81-5DD6-63D1-593D-55CA3AFAB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9E66-07F0-48AB-B31F-400C003F3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32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0D25D-BADB-7C0C-DD66-A9E2B4A44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65EB57-2494-4E83-7292-75DF2717F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7D5-4D76-4679-A391-31CBAFA90932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6E685C-6440-03FB-8C4E-59070373C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8A13E0-BE0E-980D-818A-8E88C06CB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9E66-07F0-48AB-B31F-400C003F3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39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A45830-6E9B-9456-6CA8-2377D36DB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7D5-4D76-4679-A391-31CBAFA90932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58CA50-43E3-8CE3-98AC-DE04D18E8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18B89A-8DFE-4D36-2508-C08FC9E65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9E66-07F0-48AB-B31F-400C003F3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52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15379-2ECF-A6D6-B85D-90DF8087E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03E64-CE2D-7B8B-63BD-B48235499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1AFBA4-928B-9329-F1DF-AF1F9E436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4F36D3-E685-24AF-F778-65396A07A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7D5-4D76-4679-A391-31CBAFA90932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C4B8E-4840-0DF1-2189-93EBC2B7A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3DF11D-93C4-70A3-E20A-67B460A10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9E66-07F0-48AB-B31F-400C003F3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21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321D6-A2A9-5C00-555B-CF8EFF23C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48E170-7BC2-1FA9-716D-DA05A4B55D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6034C9-83A4-D79F-3719-2F4F0D746B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502F53-6C2A-E201-F362-CA043AA61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7D5-4D76-4679-A391-31CBAFA90932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5F5C9-FC76-4AB3-2AAE-D1ECD043B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EF40C9-E37A-0F43-A1B8-1C15AC8BE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9E66-07F0-48AB-B31F-400C003F3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16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749CB-74CC-5D46-B148-11027265E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9D360-C622-AB11-B89C-2B0A30A0C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FD4EE-E6CB-BF3A-214B-B0C817C9E3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DC7D5-4D76-4679-A391-31CBAFA90932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2BDF7-3175-7879-1EFB-79C312B119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CFED2-DD52-1D59-3D1A-CB449D5D8F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09E66-07F0-48AB-B31F-400C003F3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56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: zaokrąglone rogi 48">
            <a:extLst>
              <a:ext uri="{FF2B5EF4-FFF2-40B4-BE49-F238E27FC236}">
                <a16:creationId xmlns:a16="http://schemas.microsoft.com/office/drawing/2014/main" id="{00E3EF20-8713-973F-1F1F-5AC08054FF40}"/>
              </a:ext>
            </a:extLst>
          </p:cNvPr>
          <p:cNvSpPr/>
          <p:nvPr/>
        </p:nvSpPr>
        <p:spPr>
          <a:xfrm>
            <a:off x="2930925" y="2077081"/>
            <a:ext cx="6330150" cy="2703838"/>
          </a:xfrm>
          <a:prstGeom prst="roundRect">
            <a:avLst>
              <a:gd name="adj" fmla="val 9724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Asset Pipeline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of Fools Engine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08E659E-F4D7-EE37-2E21-72B8063294EB}"/>
              </a:ext>
            </a:extLst>
          </p:cNvPr>
          <p:cNvSpPr/>
          <p:nvPr/>
        </p:nvSpPr>
        <p:spPr>
          <a:xfrm>
            <a:off x="6891306" y="4638612"/>
            <a:ext cx="2113415" cy="442061"/>
          </a:xfrm>
          <a:prstGeom prst="roundRect">
            <a:avLst>
              <a:gd name="adj" fmla="val 33105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 in progress</a:t>
            </a:r>
          </a:p>
        </p:txBody>
      </p:sp>
    </p:spTree>
    <p:extLst>
      <p:ext uri="{BB962C8B-B14F-4D97-AF65-F5344CB8AC3E}">
        <p14:creationId xmlns:p14="http://schemas.microsoft.com/office/powerpoint/2010/main" val="1782496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F5ECA-56E3-DE76-AA11-E3E6631D27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F14D1E7-EAC0-EADD-53A3-BB4D512A8E91}"/>
              </a:ext>
            </a:extLst>
          </p:cNvPr>
          <p:cNvSpPr/>
          <p:nvPr/>
        </p:nvSpPr>
        <p:spPr>
          <a:xfrm>
            <a:off x="7947164" y="529233"/>
            <a:ext cx="3813106" cy="2498052"/>
          </a:xfrm>
          <a:prstGeom prst="roundRect">
            <a:avLst>
              <a:gd name="adj" fmla="val 1216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16000">
              <a:buFont typeface="Arial" panose="020B0604020202020204" pitchFamily="34" charset="0"/>
              <a:buChar char="•"/>
            </a:pPr>
            <a:r>
              <a:rPr lang="en-US" sz="1400" dirty="0"/>
              <a:t>Decides what to load and what to unload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384F6B3-7709-56C2-6D06-D57565B7EDE1}"/>
              </a:ext>
            </a:extLst>
          </p:cNvPr>
          <p:cNvSpPr/>
          <p:nvPr/>
        </p:nvSpPr>
        <p:spPr>
          <a:xfrm>
            <a:off x="2603249" y="385855"/>
            <a:ext cx="2712098" cy="58234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Runtime Management</a:t>
            </a:r>
          </a:p>
          <a:p>
            <a:pPr algn="ctr"/>
            <a:r>
              <a:rPr lang="en-US" sz="1200" dirty="0"/>
              <a:t>Editor and Game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2C93808-12D2-3D5F-4FBB-E1DE07155D29}"/>
              </a:ext>
            </a:extLst>
          </p:cNvPr>
          <p:cNvSpPr/>
          <p:nvPr/>
        </p:nvSpPr>
        <p:spPr>
          <a:xfrm>
            <a:off x="9063722" y="366800"/>
            <a:ext cx="1698172" cy="29117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AssetsManager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3CE2984-FC23-7C9A-CFFB-B97F55D2AF3C}"/>
              </a:ext>
            </a:extLst>
          </p:cNvPr>
          <p:cNvSpPr/>
          <p:nvPr/>
        </p:nvSpPr>
        <p:spPr>
          <a:xfrm>
            <a:off x="8512371" y="1285365"/>
            <a:ext cx="2712098" cy="1380037"/>
          </a:xfrm>
          <a:prstGeom prst="roundRect">
            <a:avLst>
              <a:gd name="adj" fmla="val 1216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6F97C2F-45B2-77CB-9927-B8D80F536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313631"/>
              </p:ext>
            </p:extLst>
          </p:nvPr>
        </p:nvGraphicFramePr>
        <p:xfrm>
          <a:off x="8673585" y="1531388"/>
          <a:ext cx="2389670" cy="18229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8967">
                  <a:extLst>
                    <a:ext uri="{9D8B030D-6E8A-4147-A177-3AD203B41FA5}">
                      <a16:colId xmlns:a16="http://schemas.microsoft.com/office/drawing/2014/main" val="1452157560"/>
                    </a:ext>
                  </a:extLst>
                </a:gridCol>
                <a:gridCol w="238967">
                  <a:extLst>
                    <a:ext uri="{9D8B030D-6E8A-4147-A177-3AD203B41FA5}">
                      <a16:colId xmlns:a16="http://schemas.microsoft.com/office/drawing/2014/main" val="2094690716"/>
                    </a:ext>
                  </a:extLst>
                </a:gridCol>
                <a:gridCol w="238967">
                  <a:extLst>
                    <a:ext uri="{9D8B030D-6E8A-4147-A177-3AD203B41FA5}">
                      <a16:colId xmlns:a16="http://schemas.microsoft.com/office/drawing/2014/main" val="2410800384"/>
                    </a:ext>
                  </a:extLst>
                </a:gridCol>
                <a:gridCol w="238967">
                  <a:extLst>
                    <a:ext uri="{9D8B030D-6E8A-4147-A177-3AD203B41FA5}">
                      <a16:colId xmlns:a16="http://schemas.microsoft.com/office/drawing/2014/main" val="219437509"/>
                    </a:ext>
                  </a:extLst>
                </a:gridCol>
                <a:gridCol w="238967">
                  <a:extLst>
                    <a:ext uri="{9D8B030D-6E8A-4147-A177-3AD203B41FA5}">
                      <a16:colId xmlns:a16="http://schemas.microsoft.com/office/drawing/2014/main" val="2787922525"/>
                    </a:ext>
                  </a:extLst>
                </a:gridCol>
                <a:gridCol w="238967">
                  <a:extLst>
                    <a:ext uri="{9D8B030D-6E8A-4147-A177-3AD203B41FA5}">
                      <a16:colId xmlns:a16="http://schemas.microsoft.com/office/drawing/2014/main" val="4092570086"/>
                    </a:ext>
                  </a:extLst>
                </a:gridCol>
                <a:gridCol w="238967">
                  <a:extLst>
                    <a:ext uri="{9D8B030D-6E8A-4147-A177-3AD203B41FA5}">
                      <a16:colId xmlns:a16="http://schemas.microsoft.com/office/drawing/2014/main" val="2420869638"/>
                    </a:ext>
                  </a:extLst>
                </a:gridCol>
                <a:gridCol w="238967">
                  <a:extLst>
                    <a:ext uri="{9D8B030D-6E8A-4147-A177-3AD203B41FA5}">
                      <a16:colId xmlns:a16="http://schemas.microsoft.com/office/drawing/2014/main" val="1752270359"/>
                    </a:ext>
                  </a:extLst>
                </a:gridCol>
                <a:gridCol w="238967">
                  <a:extLst>
                    <a:ext uri="{9D8B030D-6E8A-4147-A177-3AD203B41FA5}">
                      <a16:colId xmlns:a16="http://schemas.microsoft.com/office/drawing/2014/main" val="1624973094"/>
                    </a:ext>
                  </a:extLst>
                </a:gridCol>
                <a:gridCol w="238967">
                  <a:extLst>
                    <a:ext uri="{9D8B030D-6E8A-4147-A177-3AD203B41FA5}">
                      <a16:colId xmlns:a16="http://schemas.microsoft.com/office/drawing/2014/main" val="2483870472"/>
                    </a:ext>
                  </a:extLst>
                </a:gridCol>
              </a:tblGrid>
              <a:tr h="182292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7107412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4BE8794-0B6D-7B47-27B2-05E7CE34E1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933751"/>
              </p:ext>
            </p:extLst>
          </p:nvPr>
        </p:nvGraphicFramePr>
        <p:xfrm>
          <a:off x="8673584" y="1784710"/>
          <a:ext cx="1596054" cy="18229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6009">
                  <a:extLst>
                    <a:ext uri="{9D8B030D-6E8A-4147-A177-3AD203B41FA5}">
                      <a16:colId xmlns:a16="http://schemas.microsoft.com/office/drawing/2014/main" val="1452157560"/>
                    </a:ext>
                  </a:extLst>
                </a:gridCol>
                <a:gridCol w="266009">
                  <a:extLst>
                    <a:ext uri="{9D8B030D-6E8A-4147-A177-3AD203B41FA5}">
                      <a16:colId xmlns:a16="http://schemas.microsoft.com/office/drawing/2014/main" val="2094690716"/>
                    </a:ext>
                  </a:extLst>
                </a:gridCol>
                <a:gridCol w="266009">
                  <a:extLst>
                    <a:ext uri="{9D8B030D-6E8A-4147-A177-3AD203B41FA5}">
                      <a16:colId xmlns:a16="http://schemas.microsoft.com/office/drawing/2014/main" val="2410800384"/>
                    </a:ext>
                  </a:extLst>
                </a:gridCol>
                <a:gridCol w="266009">
                  <a:extLst>
                    <a:ext uri="{9D8B030D-6E8A-4147-A177-3AD203B41FA5}">
                      <a16:colId xmlns:a16="http://schemas.microsoft.com/office/drawing/2014/main" val="219437509"/>
                    </a:ext>
                  </a:extLst>
                </a:gridCol>
                <a:gridCol w="266009">
                  <a:extLst>
                    <a:ext uri="{9D8B030D-6E8A-4147-A177-3AD203B41FA5}">
                      <a16:colId xmlns:a16="http://schemas.microsoft.com/office/drawing/2014/main" val="4092570086"/>
                    </a:ext>
                  </a:extLst>
                </a:gridCol>
                <a:gridCol w="266009">
                  <a:extLst>
                    <a:ext uri="{9D8B030D-6E8A-4147-A177-3AD203B41FA5}">
                      <a16:colId xmlns:a16="http://schemas.microsoft.com/office/drawing/2014/main" val="2420869638"/>
                    </a:ext>
                  </a:extLst>
                </a:gridCol>
              </a:tblGrid>
              <a:tr h="182292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107412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13C76AB-9289-979D-F0B2-452B03FFD5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325901"/>
              </p:ext>
            </p:extLst>
          </p:nvPr>
        </p:nvGraphicFramePr>
        <p:xfrm>
          <a:off x="8673583" y="2038032"/>
          <a:ext cx="1782664" cy="18229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5666">
                  <a:extLst>
                    <a:ext uri="{9D8B030D-6E8A-4147-A177-3AD203B41FA5}">
                      <a16:colId xmlns:a16="http://schemas.microsoft.com/office/drawing/2014/main" val="1452157560"/>
                    </a:ext>
                  </a:extLst>
                </a:gridCol>
                <a:gridCol w="445666">
                  <a:extLst>
                    <a:ext uri="{9D8B030D-6E8A-4147-A177-3AD203B41FA5}">
                      <a16:colId xmlns:a16="http://schemas.microsoft.com/office/drawing/2014/main" val="2410800384"/>
                    </a:ext>
                  </a:extLst>
                </a:gridCol>
                <a:gridCol w="445666">
                  <a:extLst>
                    <a:ext uri="{9D8B030D-6E8A-4147-A177-3AD203B41FA5}">
                      <a16:colId xmlns:a16="http://schemas.microsoft.com/office/drawing/2014/main" val="219437509"/>
                    </a:ext>
                  </a:extLst>
                </a:gridCol>
                <a:gridCol w="445666">
                  <a:extLst>
                    <a:ext uri="{9D8B030D-6E8A-4147-A177-3AD203B41FA5}">
                      <a16:colId xmlns:a16="http://schemas.microsoft.com/office/drawing/2014/main" val="2787922525"/>
                    </a:ext>
                  </a:extLst>
                </a:gridCol>
              </a:tblGrid>
              <a:tr h="182292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107412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53E20BC-26F9-CA62-BA7E-204FF623E7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792248"/>
              </p:ext>
            </p:extLst>
          </p:nvPr>
        </p:nvGraphicFramePr>
        <p:xfrm>
          <a:off x="8673582" y="2291354"/>
          <a:ext cx="1666240" cy="18229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4521575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946907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1080038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94375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879225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925700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49730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83870472"/>
                    </a:ext>
                  </a:extLst>
                </a:gridCol>
              </a:tblGrid>
              <a:tr h="182292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1074123"/>
                  </a:ext>
                </a:extLst>
              </a:tr>
            </a:tbl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DDF581-5B86-170F-3E65-BA0862109DC4}"/>
              </a:ext>
            </a:extLst>
          </p:cNvPr>
          <p:cNvSpPr/>
          <p:nvPr/>
        </p:nvSpPr>
        <p:spPr>
          <a:xfrm>
            <a:off x="9593167" y="1131506"/>
            <a:ext cx="550506" cy="2911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ECS</a:t>
            </a:r>
          </a:p>
        </p:txBody>
      </p:sp>
      <p:sp>
        <p:nvSpPr>
          <p:cNvPr id="2" name="TextBox 174">
            <a:extLst>
              <a:ext uri="{FF2B5EF4-FFF2-40B4-BE49-F238E27FC236}">
                <a16:creationId xmlns:a16="http://schemas.microsoft.com/office/drawing/2014/main" id="{B840F48E-9753-BBEE-3243-976A6FAF4C3A}"/>
              </a:ext>
            </a:extLst>
          </p:cNvPr>
          <p:cNvSpPr txBox="1"/>
          <p:nvPr/>
        </p:nvSpPr>
        <p:spPr>
          <a:xfrm>
            <a:off x="431730" y="1498919"/>
            <a:ext cx="5915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Storage structure:</a:t>
            </a:r>
          </a:p>
          <a:p>
            <a:pPr algn="just"/>
            <a:r>
              <a:rPr lang="en-US" sz="1600" dirty="0"/>
              <a:t>Assets are broken down into components and stored in ECS.</a:t>
            </a:r>
          </a:p>
        </p:txBody>
      </p:sp>
      <p:sp>
        <p:nvSpPr>
          <p:cNvPr id="38" name="TextBox 174">
            <a:extLst>
              <a:ext uri="{FF2B5EF4-FFF2-40B4-BE49-F238E27FC236}">
                <a16:creationId xmlns:a16="http://schemas.microsoft.com/office/drawing/2014/main" id="{BDD77A1B-BA92-8A1E-BB64-ABBB1A3CDDC1}"/>
              </a:ext>
            </a:extLst>
          </p:cNvPr>
          <p:cNvSpPr txBox="1"/>
          <p:nvPr/>
        </p:nvSpPr>
        <p:spPr>
          <a:xfrm>
            <a:off x="312655" y="3025032"/>
            <a:ext cx="1155499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Centralized streaming:</a:t>
            </a:r>
          </a:p>
          <a:p>
            <a:pPr algn="just"/>
            <a:r>
              <a:rPr lang="en-US" sz="1600" dirty="0"/>
              <a:t>You can never assume an asset is loaded and there is no explicit asset loading request possibility. Instead, a handle to the asset has a loading priority value - </a:t>
            </a:r>
            <a:r>
              <a:rPr lang="en-US" sz="1600" dirty="0" err="1"/>
              <a:t>enum</a:t>
            </a:r>
            <a:r>
              <a:rPr lang="en-US" sz="1600" dirty="0"/>
              <a:t>. Asset handles of each loading priority are atomically counted in a component of that asset (reference counting). Asset Manager uses those counts to decide centrally which assets to load and unload:</a:t>
            </a:r>
          </a:p>
        </p:txBody>
      </p:sp>
      <p:pic>
        <p:nvPicPr>
          <p:cNvPr id="13" name="Obraz 12">
            <a:extLst>
              <a:ext uri="{FF2B5EF4-FFF2-40B4-BE49-F238E27FC236}">
                <a16:creationId xmlns:a16="http://schemas.microsoft.com/office/drawing/2014/main" id="{84415EB4-3E81-1A80-86C1-42A88B5DF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5419" y="4251664"/>
            <a:ext cx="2709325" cy="1377753"/>
          </a:xfrm>
          <a:prstGeom prst="rect">
            <a:avLst/>
          </a:prstGeom>
        </p:spPr>
      </p:pic>
      <p:sp>
        <p:nvSpPr>
          <p:cNvPr id="14" name="TextBox 174">
            <a:extLst>
              <a:ext uri="{FF2B5EF4-FFF2-40B4-BE49-F238E27FC236}">
                <a16:creationId xmlns:a16="http://schemas.microsoft.com/office/drawing/2014/main" id="{78B6CFE9-200C-0178-2827-812534C4F41B}"/>
              </a:ext>
            </a:extLst>
          </p:cNvPr>
          <p:cNvSpPr txBox="1"/>
          <p:nvPr/>
        </p:nvSpPr>
        <p:spPr>
          <a:xfrm>
            <a:off x="312654" y="5666461"/>
            <a:ext cx="11554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This makes dynamic adaptive asset loading management much easier and safer (e.g. preloading assets for next level simply by setting their handles from None to Low). Asset loading/unloading and score calculation/sorting runs in an asynchronous loop, but in a foreground (structured concurrency).</a:t>
            </a:r>
          </a:p>
        </p:txBody>
      </p:sp>
      <p:sp>
        <p:nvSpPr>
          <p:cNvPr id="15" name="TextBox 174">
            <a:extLst>
              <a:ext uri="{FF2B5EF4-FFF2-40B4-BE49-F238E27FC236}">
                <a16:creationId xmlns:a16="http://schemas.microsoft.com/office/drawing/2014/main" id="{1ACE7A83-40FF-0BAB-3E5A-4AF60264ED2A}"/>
              </a:ext>
            </a:extLst>
          </p:cNvPr>
          <p:cNvSpPr txBox="1"/>
          <p:nvPr/>
        </p:nvSpPr>
        <p:spPr>
          <a:xfrm>
            <a:off x="312654" y="4376524"/>
            <a:ext cx="64418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1600" dirty="0"/>
              <a:t>Calculates score of each asset as ∑ of count*priority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/>
              <a:t>Sorts those scores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/>
              <a:t>Unloads assets with score 0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/>
              <a:t>Load as many assets as much memory is available</a:t>
            </a:r>
          </a:p>
        </p:txBody>
      </p:sp>
    </p:spTree>
    <p:extLst>
      <p:ext uri="{BB962C8B-B14F-4D97-AF65-F5344CB8AC3E}">
        <p14:creationId xmlns:p14="http://schemas.microsoft.com/office/powerpoint/2010/main" val="3509704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3DA6CFE8-1891-5B54-1E0D-1A1BC025E081}"/>
              </a:ext>
            </a:extLst>
          </p:cNvPr>
          <p:cNvSpPr/>
          <p:nvPr/>
        </p:nvSpPr>
        <p:spPr>
          <a:xfrm>
            <a:off x="1877012" y="4165973"/>
            <a:ext cx="2712098" cy="403767"/>
          </a:xfrm>
          <a:prstGeom prst="roundRect">
            <a:avLst>
              <a:gd name="adj" fmla="val 1216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marL="69750" algn="ctr"/>
            <a:r>
              <a:rPr lang="en-US" sz="1400" dirty="0" err="1"/>
              <a:t>AssetID</a:t>
            </a:r>
            <a:r>
              <a:rPr lang="en-US" sz="1400" dirty="0"/>
              <a:t> + </a:t>
            </a:r>
            <a:r>
              <a:rPr lang="en-US" sz="1400" dirty="0" err="1"/>
              <a:t>AssetLoadingPriority</a:t>
            </a:r>
            <a:endParaRPr lang="en-US" sz="14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B34552E-9BD7-0A0C-084C-D59CBFB6B90F}"/>
              </a:ext>
            </a:extLst>
          </p:cNvPr>
          <p:cNvSpPr/>
          <p:nvPr/>
        </p:nvSpPr>
        <p:spPr>
          <a:xfrm>
            <a:off x="1866509" y="415174"/>
            <a:ext cx="2712098" cy="58234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Access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EF42813-46D0-10FD-67DE-D6BACF08FB44}"/>
              </a:ext>
            </a:extLst>
          </p:cNvPr>
          <p:cNvSpPr/>
          <p:nvPr/>
        </p:nvSpPr>
        <p:spPr>
          <a:xfrm>
            <a:off x="2077621" y="1586433"/>
            <a:ext cx="2396644" cy="363190"/>
          </a:xfrm>
          <a:prstGeom prst="roundRect">
            <a:avLst>
              <a:gd name="adj" fmla="val 1216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marL="285750" indent="-216000">
              <a:buFont typeface="Arial" panose="020B0604020202020204" pitchFamily="34" charset="0"/>
              <a:buChar char="•"/>
            </a:pPr>
            <a:r>
              <a:rPr lang="en-US" sz="1400" dirty="0"/>
              <a:t>Generic interface to ECS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2C9A6F4-DA46-462F-FA1E-C718EDD33103}"/>
              </a:ext>
            </a:extLst>
          </p:cNvPr>
          <p:cNvSpPr/>
          <p:nvPr/>
        </p:nvSpPr>
        <p:spPr>
          <a:xfrm>
            <a:off x="2902720" y="1354406"/>
            <a:ext cx="746446" cy="2911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Asset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85EAEF1-A414-DCE0-CB7D-4284A65BA02B}"/>
              </a:ext>
            </a:extLst>
          </p:cNvPr>
          <p:cNvSpPr/>
          <p:nvPr/>
        </p:nvSpPr>
        <p:spPr>
          <a:xfrm>
            <a:off x="576948" y="2167078"/>
            <a:ext cx="5312226" cy="1645323"/>
          </a:xfrm>
          <a:prstGeom prst="roundRect">
            <a:avLst>
              <a:gd name="adj" fmla="val 724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16000">
              <a:buFont typeface="Arial" panose="020B0604020202020204" pitchFamily="34" charset="0"/>
              <a:buChar char="•"/>
            </a:pPr>
            <a:r>
              <a:rPr lang="en-US" sz="1400" dirty="0"/>
              <a:t>Concrete Asset</a:t>
            </a:r>
          </a:p>
          <a:p>
            <a:pPr marL="285750" indent="-216000">
              <a:buFont typeface="Arial" panose="020B0604020202020204" pitchFamily="34" charset="0"/>
              <a:buChar char="•"/>
            </a:pPr>
            <a:r>
              <a:rPr lang="en-US" sz="1400" dirty="0"/>
              <a:t>Public only methods specific to its</a:t>
            </a:r>
            <a:br>
              <a:rPr lang="en-US" sz="1400" dirty="0"/>
            </a:br>
            <a:r>
              <a:rPr lang="en-US" sz="1400" dirty="0"/>
              <a:t>asset type</a:t>
            </a:r>
          </a:p>
          <a:p>
            <a:pPr marL="285750" indent="-216000">
              <a:buFont typeface="Arial" panose="020B0604020202020204" pitchFamily="34" charset="0"/>
              <a:buChar char="•"/>
            </a:pPr>
            <a:r>
              <a:rPr lang="en-US" sz="1400" dirty="0"/>
              <a:t>Can be conceptualized as an asset</a:t>
            </a:r>
            <a:br>
              <a:rPr lang="en-US" sz="1400" dirty="0"/>
            </a:br>
            <a:r>
              <a:rPr lang="en-US" sz="1400" dirty="0"/>
              <a:t>itself, but actually is just an interface</a:t>
            </a:r>
            <a:br>
              <a:rPr lang="en-US" sz="1400" dirty="0"/>
            </a:br>
            <a:r>
              <a:rPr lang="en-US" sz="1400" dirty="0"/>
              <a:t>to ECS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4B9983E-B778-6BFD-97D6-90BE954CD878}"/>
              </a:ext>
            </a:extLst>
          </p:cNvPr>
          <p:cNvSpPr/>
          <p:nvPr/>
        </p:nvSpPr>
        <p:spPr>
          <a:xfrm>
            <a:off x="4110914" y="2262272"/>
            <a:ext cx="1698172" cy="2911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Texture : Asset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8F679557-2737-50F4-CB08-593E0B2C31EB}"/>
              </a:ext>
            </a:extLst>
          </p:cNvPr>
          <p:cNvSpPr/>
          <p:nvPr/>
        </p:nvSpPr>
        <p:spPr>
          <a:xfrm>
            <a:off x="4110914" y="2647068"/>
            <a:ext cx="1698172" cy="2911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Shader : Asset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0A4F2A2-BE78-F95E-C47E-3E2C5C01F0FB}"/>
              </a:ext>
            </a:extLst>
          </p:cNvPr>
          <p:cNvSpPr/>
          <p:nvPr/>
        </p:nvSpPr>
        <p:spPr>
          <a:xfrm>
            <a:off x="4110914" y="3031864"/>
            <a:ext cx="1698172" cy="2911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Material : Asset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0D7A861-8771-2F69-5AF5-A01C91A04648}"/>
              </a:ext>
            </a:extLst>
          </p:cNvPr>
          <p:cNvSpPr/>
          <p:nvPr/>
        </p:nvSpPr>
        <p:spPr>
          <a:xfrm>
            <a:off x="4110914" y="3416660"/>
            <a:ext cx="1698172" cy="2911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Audio : Asset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68638C0-86FD-BF63-CFD7-AD8590CC15AA}"/>
              </a:ext>
            </a:extLst>
          </p:cNvPr>
          <p:cNvCxnSpPr>
            <a:cxnSpLocks/>
          </p:cNvCxnSpPr>
          <p:nvPr/>
        </p:nvCxnSpPr>
        <p:spPr>
          <a:xfrm>
            <a:off x="3736914" y="1949623"/>
            <a:ext cx="0" cy="2174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CAD081EE-3F1B-2C36-94C4-8FB30D431875}"/>
              </a:ext>
            </a:extLst>
          </p:cNvPr>
          <p:cNvCxnSpPr>
            <a:endCxn id="32" idx="1"/>
          </p:cNvCxnSpPr>
          <p:nvPr/>
        </p:nvCxnSpPr>
        <p:spPr>
          <a:xfrm rot="16200000" flipH="1">
            <a:off x="3226330" y="2677662"/>
            <a:ext cx="1395169" cy="3740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750701F6-5177-1999-9EA9-4246A9AEFB83}"/>
              </a:ext>
            </a:extLst>
          </p:cNvPr>
          <p:cNvCxnSpPr>
            <a:endCxn id="31" idx="1"/>
          </p:cNvCxnSpPr>
          <p:nvPr/>
        </p:nvCxnSpPr>
        <p:spPr>
          <a:xfrm rot="16200000" flipH="1">
            <a:off x="3418726" y="2485263"/>
            <a:ext cx="1010374" cy="37400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FDA2C075-ACAB-899D-7CC7-AF48D767B0BC}"/>
              </a:ext>
            </a:extLst>
          </p:cNvPr>
          <p:cNvCxnSpPr>
            <a:endCxn id="30" idx="1"/>
          </p:cNvCxnSpPr>
          <p:nvPr/>
        </p:nvCxnSpPr>
        <p:spPr>
          <a:xfrm rot="16200000" flipH="1">
            <a:off x="3611123" y="2292863"/>
            <a:ext cx="625579" cy="37400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93FCDE67-0159-EB48-396A-210D41E520E1}"/>
              </a:ext>
            </a:extLst>
          </p:cNvPr>
          <p:cNvCxnSpPr>
            <a:endCxn id="29" idx="1"/>
          </p:cNvCxnSpPr>
          <p:nvPr/>
        </p:nvCxnSpPr>
        <p:spPr>
          <a:xfrm>
            <a:off x="3736910" y="2167074"/>
            <a:ext cx="374004" cy="240785"/>
          </a:xfrm>
          <a:prstGeom prst="bentConnector3">
            <a:avLst>
              <a:gd name="adj1" fmla="val 104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B1B16EFC-0F53-09AF-F5F4-6F198738767F}"/>
              </a:ext>
            </a:extLst>
          </p:cNvPr>
          <p:cNvSpPr/>
          <p:nvPr/>
        </p:nvSpPr>
        <p:spPr>
          <a:xfrm>
            <a:off x="2077621" y="3993092"/>
            <a:ext cx="2310881" cy="2911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AssetHandle</a:t>
            </a:r>
            <a:r>
              <a:rPr lang="en-US" dirty="0"/>
              <a:t>&lt;</a:t>
            </a:r>
            <a:r>
              <a:rPr lang="en-US" dirty="0" err="1"/>
              <a:t>tnAsset</a:t>
            </a:r>
            <a:r>
              <a:rPr lang="en-US" dirty="0"/>
              <a:t>&gt;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7138047-1435-4CFC-D361-44E0446CC57E}"/>
              </a:ext>
            </a:extLst>
          </p:cNvPr>
          <p:cNvSpPr/>
          <p:nvPr/>
        </p:nvSpPr>
        <p:spPr>
          <a:xfrm>
            <a:off x="601344" y="5379773"/>
            <a:ext cx="2272508" cy="890403"/>
          </a:xfrm>
          <a:prstGeom prst="roundRect">
            <a:avLst>
              <a:gd name="adj" fmla="val 1216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16000">
              <a:buFont typeface="Arial" panose="020B0604020202020204" pitchFamily="34" charset="0"/>
              <a:buChar char="•"/>
            </a:pPr>
            <a:r>
              <a:rPr lang="en-US" sz="1400" dirty="0"/>
              <a:t>Like </a:t>
            </a:r>
            <a:r>
              <a:rPr lang="en-US" sz="1400" dirty="0" err="1"/>
              <a:t>unique_ptr</a:t>
            </a:r>
            <a:endParaRPr lang="en-US" sz="1400" dirty="0"/>
          </a:p>
          <a:p>
            <a:pPr marL="285750" indent="-216000">
              <a:buFont typeface="Arial" panose="020B0604020202020204" pitchFamily="34" charset="0"/>
              <a:buChar char="•"/>
            </a:pPr>
            <a:r>
              <a:rPr lang="en-US" sz="1400" dirty="0"/>
              <a:t>Like lock guard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20E7630-0CFD-004A-B609-E0DE138512AF}"/>
              </a:ext>
            </a:extLst>
          </p:cNvPr>
          <p:cNvSpPr/>
          <p:nvPr/>
        </p:nvSpPr>
        <p:spPr>
          <a:xfrm>
            <a:off x="423019" y="5194447"/>
            <a:ext cx="2668044" cy="2911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AssetUser</a:t>
            </a:r>
            <a:r>
              <a:rPr lang="en-US" dirty="0"/>
              <a:t>&lt;&gt; : </a:t>
            </a:r>
            <a:r>
              <a:rPr lang="en-US" dirty="0" err="1"/>
              <a:t>tnAsset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0318DE5-E77C-5009-EA86-699CDE0425AB}"/>
              </a:ext>
            </a:extLst>
          </p:cNvPr>
          <p:cNvSpPr/>
          <p:nvPr/>
        </p:nvSpPr>
        <p:spPr>
          <a:xfrm>
            <a:off x="3555506" y="5381603"/>
            <a:ext cx="2272508" cy="890403"/>
          </a:xfrm>
          <a:prstGeom prst="roundRect">
            <a:avLst>
              <a:gd name="adj" fmla="val 1216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marL="285750" indent="-216000">
              <a:buFont typeface="Arial" panose="020B0604020202020204" pitchFamily="34" charset="0"/>
              <a:buChar char="•"/>
            </a:pPr>
            <a:r>
              <a:rPr lang="en-US" sz="1400" dirty="0"/>
              <a:t>Like </a:t>
            </a:r>
            <a:r>
              <a:rPr lang="en-US" sz="1400" dirty="0" err="1"/>
              <a:t>shared_ptr</a:t>
            </a:r>
            <a:endParaRPr lang="en-US" sz="1400" dirty="0"/>
          </a:p>
          <a:p>
            <a:pPr marL="285750" indent="-216000">
              <a:buFont typeface="Arial" panose="020B0604020202020204" pitchFamily="34" charset="0"/>
              <a:buChar char="•"/>
            </a:pPr>
            <a:r>
              <a:rPr lang="en-US" sz="1400" dirty="0"/>
              <a:t>Like lock guard</a:t>
            </a:r>
          </a:p>
          <a:p>
            <a:pPr marL="285750" indent="-216000">
              <a:buFont typeface="Arial" panose="020B0604020202020204" pitchFamily="34" charset="0"/>
              <a:buChar char="•"/>
            </a:pPr>
            <a:r>
              <a:rPr lang="en-US" sz="1400" dirty="0"/>
              <a:t>Always const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A759DC1-565C-90B3-E60A-0DE5E49147DE}"/>
              </a:ext>
            </a:extLst>
          </p:cNvPr>
          <p:cNvSpPr/>
          <p:nvPr/>
        </p:nvSpPr>
        <p:spPr>
          <a:xfrm>
            <a:off x="3377181" y="5196277"/>
            <a:ext cx="2668044" cy="2911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AssetObserver</a:t>
            </a:r>
            <a:r>
              <a:rPr lang="en-US" dirty="0"/>
              <a:t>&lt;&gt; : </a:t>
            </a:r>
            <a:r>
              <a:rPr lang="en-US" dirty="0" err="1"/>
              <a:t>tnAsset</a:t>
            </a:r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6D48294-6737-74AC-867B-EE0086B7CEA3}"/>
              </a:ext>
            </a:extLst>
          </p:cNvPr>
          <p:cNvCxnSpPr>
            <a:cxnSpLocks/>
            <a:stCxn id="49" idx="2"/>
          </p:cNvCxnSpPr>
          <p:nvPr/>
        </p:nvCxnSpPr>
        <p:spPr>
          <a:xfrm flipH="1">
            <a:off x="2602017" y="4569740"/>
            <a:ext cx="631044" cy="616038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96B30E5-A163-FFDD-B309-CB6827B1DACF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3233061" y="4569740"/>
            <a:ext cx="631044" cy="624707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9BDF7E11-BE2C-6836-175E-2E7D81F34479}"/>
              </a:ext>
            </a:extLst>
          </p:cNvPr>
          <p:cNvSpPr/>
          <p:nvPr/>
        </p:nvSpPr>
        <p:spPr>
          <a:xfrm>
            <a:off x="3739548" y="4679880"/>
            <a:ext cx="987487" cy="2911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.Observe()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7D075B01-F2E4-A506-EC5C-080F6BCCAE10}"/>
              </a:ext>
            </a:extLst>
          </p:cNvPr>
          <p:cNvSpPr/>
          <p:nvPr/>
        </p:nvSpPr>
        <p:spPr>
          <a:xfrm>
            <a:off x="2074712" y="4679779"/>
            <a:ext cx="641728" cy="2911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.Use()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99E177F-E1DD-DFA3-27B9-C9851D0BB2FD}"/>
              </a:ext>
            </a:extLst>
          </p:cNvPr>
          <p:cNvCxnSpPr>
            <a:cxnSpLocks/>
          </p:cNvCxnSpPr>
          <p:nvPr/>
        </p:nvCxnSpPr>
        <p:spPr>
          <a:xfrm>
            <a:off x="5413849" y="3812401"/>
            <a:ext cx="0" cy="13820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52011AB-C22B-7C34-E7C8-7EB78FCBCE6D}"/>
              </a:ext>
            </a:extLst>
          </p:cNvPr>
          <p:cNvCxnSpPr>
            <a:cxnSpLocks/>
          </p:cNvCxnSpPr>
          <p:nvPr/>
        </p:nvCxnSpPr>
        <p:spPr>
          <a:xfrm flipH="1">
            <a:off x="1150135" y="3812401"/>
            <a:ext cx="25404" cy="13820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3">
            <a:extLst>
              <a:ext uri="{FF2B5EF4-FFF2-40B4-BE49-F238E27FC236}">
                <a16:creationId xmlns:a16="http://schemas.microsoft.com/office/drawing/2014/main" id="{2AC0048E-D772-5FE3-D7BA-FDBAF51C3A99}"/>
              </a:ext>
            </a:extLst>
          </p:cNvPr>
          <p:cNvSpPr/>
          <p:nvPr/>
        </p:nvSpPr>
        <p:spPr>
          <a:xfrm>
            <a:off x="7613393" y="415174"/>
            <a:ext cx="2712098" cy="58234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Synchronization</a:t>
            </a:r>
          </a:p>
        </p:txBody>
      </p:sp>
      <p:sp>
        <p:nvSpPr>
          <p:cNvPr id="20" name="Prostokąt: zaokrąglone rogi 19">
            <a:extLst>
              <a:ext uri="{FF2B5EF4-FFF2-40B4-BE49-F238E27FC236}">
                <a16:creationId xmlns:a16="http://schemas.microsoft.com/office/drawing/2014/main" id="{6D35BE75-E2AA-4E05-6BD5-2F27FE44E115}"/>
              </a:ext>
            </a:extLst>
          </p:cNvPr>
          <p:cNvSpPr/>
          <p:nvPr/>
        </p:nvSpPr>
        <p:spPr>
          <a:xfrm>
            <a:off x="7563572" y="1465205"/>
            <a:ext cx="1317466" cy="3607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Mutex A</a:t>
            </a:r>
          </a:p>
        </p:txBody>
      </p:sp>
      <p:sp>
        <p:nvSpPr>
          <p:cNvPr id="21" name="Prostokąt: zaokrąglone rogi 20">
            <a:extLst>
              <a:ext uri="{FF2B5EF4-FFF2-40B4-BE49-F238E27FC236}">
                <a16:creationId xmlns:a16="http://schemas.microsoft.com/office/drawing/2014/main" id="{912EC7EA-FC82-EC0B-4756-0A02D27862F8}"/>
              </a:ext>
            </a:extLst>
          </p:cNvPr>
          <p:cNvSpPr/>
          <p:nvPr/>
        </p:nvSpPr>
        <p:spPr>
          <a:xfrm>
            <a:off x="9155996" y="1465205"/>
            <a:ext cx="1317466" cy="3607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Mutex B</a:t>
            </a:r>
          </a:p>
        </p:txBody>
      </p:sp>
      <p:sp>
        <p:nvSpPr>
          <p:cNvPr id="22" name="Prostokąt: zaokrąglone rogi 21">
            <a:extLst>
              <a:ext uri="{FF2B5EF4-FFF2-40B4-BE49-F238E27FC236}">
                <a16:creationId xmlns:a16="http://schemas.microsoft.com/office/drawing/2014/main" id="{3BB90B92-4C3B-8A32-48AD-0C693331AE68}"/>
              </a:ext>
            </a:extLst>
          </p:cNvPr>
          <p:cNvSpPr/>
          <p:nvPr/>
        </p:nvSpPr>
        <p:spPr>
          <a:xfrm>
            <a:off x="7563572" y="2040667"/>
            <a:ext cx="2909887" cy="3607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Atomic Observers Count</a:t>
            </a:r>
          </a:p>
        </p:txBody>
      </p:sp>
      <p:graphicFrame>
        <p:nvGraphicFramePr>
          <p:cNvPr id="40" name="Tabela 39">
            <a:extLst>
              <a:ext uri="{FF2B5EF4-FFF2-40B4-BE49-F238E27FC236}">
                <a16:creationId xmlns:a16="http://schemas.microsoft.com/office/drawing/2014/main" id="{5CAEC3CA-DFF1-04E5-5A19-BD7B29C94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715361"/>
              </p:ext>
            </p:extLst>
          </p:nvPr>
        </p:nvGraphicFramePr>
        <p:xfrm>
          <a:off x="6520218" y="2718753"/>
          <a:ext cx="4995026" cy="30600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7513">
                  <a:extLst>
                    <a:ext uri="{9D8B030D-6E8A-4147-A177-3AD203B41FA5}">
                      <a16:colId xmlns:a16="http://schemas.microsoft.com/office/drawing/2014/main" val="2271414279"/>
                    </a:ext>
                  </a:extLst>
                </a:gridCol>
                <a:gridCol w="2497513">
                  <a:extLst>
                    <a:ext uri="{9D8B030D-6E8A-4147-A177-3AD203B41FA5}">
                      <a16:colId xmlns:a16="http://schemas.microsoft.com/office/drawing/2014/main" val="1892622944"/>
                    </a:ext>
                  </a:extLst>
                </a:gridCol>
              </a:tblGrid>
              <a:tr h="1530003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Observer()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sz="1400" dirty="0"/>
                        <a:t>Lock Mutex A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sz="1400" dirty="0"/>
                        <a:t>Observers Count ++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sz="1400" dirty="0"/>
                        <a:t>If 2. was 0</a:t>
                      </a:r>
                      <a:r>
                        <a:rPr lang="pl-PL" sz="1400" dirty="0"/>
                        <a:t>-</a:t>
                      </a:r>
                      <a:r>
                        <a:rPr lang="en-US" sz="1400" dirty="0"/>
                        <a:t>&gt;1</a:t>
                      </a:r>
                    </a:p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Lock Mutex B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sz="1400" dirty="0"/>
                        <a:t>Unlock Mutex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User()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sz="1400" dirty="0"/>
                        <a:t>Lock Mutex A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sz="1400" dirty="0"/>
                        <a:t>Lock Mutex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378373"/>
                  </a:ext>
                </a:extLst>
              </a:tr>
              <a:tr h="1530003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~</a:t>
                      </a:r>
                      <a:r>
                        <a:rPr lang="en-US" dirty="0"/>
                        <a:t>Observer()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sz="1400" dirty="0"/>
                        <a:t>Observers Count --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sz="1400" dirty="0"/>
                        <a:t>If 1. was 1</a:t>
                      </a:r>
                      <a:r>
                        <a:rPr lang="pl-PL" sz="1400" dirty="0"/>
                        <a:t>-</a:t>
                      </a:r>
                      <a:r>
                        <a:rPr lang="en-US" sz="1400" dirty="0"/>
                        <a:t>&gt;0</a:t>
                      </a:r>
                    </a:p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Unlock Mutex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~</a:t>
                      </a:r>
                      <a:r>
                        <a:rPr lang="en-US" dirty="0"/>
                        <a:t>User()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sz="1400" dirty="0"/>
                        <a:t>Unlock Mutex B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sz="1400" dirty="0"/>
                        <a:t>Unlock Mutex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901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60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FA9AD4-D71B-42D5-D3E4-7F80FA1364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Obraz 74">
            <a:extLst>
              <a:ext uri="{FF2B5EF4-FFF2-40B4-BE49-F238E27FC236}">
                <a16:creationId xmlns:a16="http://schemas.microsoft.com/office/drawing/2014/main" id="{BECE016E-6725-9C7E-171C-398650795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647" y="2556587"/>
            <a:ext cx="7588900" cy="2129997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1418581-A409-2192-2A07-4725F3576055}"/>
              </a:ext>
            </a:extLst>
          </p:cNvPr>
          <p:cNvSpPr/>
          <p:nvPr/>
        </p:nvSpPr>
        <p:spPr>
          <a:xfrm>
            <a:off x="4090964" y="296966"/>
            <a:ext cx="3566358" cy="58234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Synchronized Runtime Access</a:t>
            </a:r>
          </a:p>
          <a:p>
            <a:pPr algn="ctr"/>
            <a:r>
              <a:rPr lang="en-US" sz="2000" b="1" dirty="0"/>
              <a:t>Examples</a:t>
            </a:r>
            <a:endParaRPr lang="en-US" b="1" dirty="0"/>
          </a:p>
        </p:txBody>
      </p:sp>
      <p:sp>
        <p:nvSpPr>
          <p:cNvPr id="2" name="Prostokąt: zaokrąglone rogi 1">
            <a:extLst>
              <a:ext uri="{FF2B5EF4-FFF2-40B4-BE49-F238E27FC236}">
                <a16:creationId xmlns:a16="http://schemas.microsoft.com/office/drawing/2014/main" id="{BA87AED6-D731-709A-98FC-6434E9FF1E83}"/>
              </a:ext>
            </a:extLst>
          </p:cNvPr>
          <p:cNvSpPr/>
          <p:nvPr/>
        </p:nvSpPr>
        <p:spPr>
          <a:xfrm>
            <a:off x="335901" y="3265715"/>
            <a:ext cx="2264230" cy="8335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Dedicated scope to destroy </a:t>
            </a:r>
            <a:r>
              <a:rPr lang="en-US" sz="1200" dirty="0" err="1"/>
              <a:t>shaderUser</a:t>
            </a:r>
            <a:r>
              <a:rPr lang="en-US" sz="1200" dirty="0"/>
              <a:t> and release locks when its no longer needed</a:t>
            </a:r>
          </a:p>
        </p:txBody>
      </p:sp>
      <p:sp>
        <p:nvSpPr>
          <p:cNvPr id="6" name="Nawias klamrowy otwierający 5">
            <a:extLst>
              <a:ext uri="{FF2B5EF4-FFF2-40B4-BE49-F238E27FC236}">
                <a16:creationId xmlns:a16="http://schemas.microsoft.com/office/drawing/2014/main" id="{0AFAEBB2-30B9-7ACD-4FC9-03F35C22FCF5}"/>
              </a:ext>
            </a:extLst>
          </p:cNvPr>
          <p:cNvSpPr/>
          <p:nvPr/>
        </p:nvSpPr>
        <p:spPr>
          <a:xfrm>
            <a:off x="2662334" y="3072880"/>
            <a:ext cx="367004" cy="1219200"/>
          </a:xfrm>
          <a:prstGeom prst="leftBrace">
            <a:avLst>
              <a:gd name="adj1" fmla="val 55149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Łącznik prosty 9">
            <a:extLst>
              <a:ext uri="{FF2B5EF4-FFF2-40B4-BE49-F238E27FC236}">
                <a16:creationId xmlns:a16="http://schemas.microsoft.com/office/drawing/2014/main" id="{ED9AAB46-268A-BE8A-E15E-AD0AD03C9FB9}"/>
              </a:ext>
            </a:extLst>
          </p:cNvPr>
          <p:cNvCxnSpPr/>
          <p:nvPr/>
        </p:nvCxnSpPr>
        <p:spPr>
          <a:xfrm>
            <a:off x="5984035" y="3072880"/>
            <a:ext cx="73400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Łącznik prosty 10">
            <a:extLst>
              <a:ext uri="{FF2B5EF4-FFF2-40B4-BE49-F238E27FC236}">
                <a16:creationId xmlns:a16="http://schemas.microsoft.com/office/drawing/2014/main" id="{E406229B-3FAC-D5D7-D50B-4D416FD22920}"/>
              </a:ext>
            </a:extLst>
          </p:cNvPr>
          <p:cNvCxnSpPr>
            <a:cxnSpLocks/>
          </p:cNvCxnSpPr>
          <p:nvPr/>
        </p:nvCxnSpPr>
        <p:spPr>
          <a:xfrm>
            <a:off x="5050974" y="4624872"/>
            <a:ext cx="39188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Prostokąt: zaokrąglone rogi 62">
            <a:extLst>
              <a:ext uri="{FF2B5EF4-FFF2-40B4-BE49-F238E27FC236}">
                <a16:creationId xmlns:a16="http://schemas.microsoft.com/office/drawing/2014/main" id="{C7B617CD-A88D-6BD5-612E-D345F53B601E}"/>
              </a:ext>
            </a:extLst>
          </p:cNvPr>
          <p:cNvSpPr/>
          <p:nvPr/>
        </p:nvSpPr>
        <p:spPr>
          <a:xfrm>
            <a:off x="6562535" y="1395605"/>
            <a:ext cx="3645156" cy="66662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Use() and Observe() are chainable for convenience.</a:t>
            </a:r>
          </a:p>
          <a:p>
            <a:pPr algn="ctr"/>
            <a:r>
              <a:rPr lang="en-US" sz="1200" dirty="0"/>
              <a:t>Synchronization is inline (beware of the cost!).</a:t>
            </a:r>
          </a:p>
        </p:txBody>
      </p:sp>
      <p:cxnSp>
        <p:nvCxnSpPr>
          <p:cNvPr id="71" name="Łącznik prosty 70">
            <a:extLst>
              <a:ext uri="{FF2B5EF4-FFF2-40B4-BE49-F238E27FC236}">
                <a16:creationId xmlns:a16="http://schemas.microsoft.com/office/drawing/2014/main" id="{1E441B41-D2FE-82B9-A6A5-74E3B2B9FBC7}"/>
              </a:ext>
            </a:extLst>
          </p:cNvPr>
          <p:cNvCxnSpPr>
            <a:cxnSpLocks/>
          </p:cNvCxnSpPr>
          <p:nvPr/>
        </p:nvCxnSpPr>
        <p:spPr>
          <a:xfrm>
            <a:off x="4708851" y="3387009"/>
            <a:ext cx="401216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Łącznik: zakrzywiony 77">
            <a:extLst>
              <a:ext uri="{FF2B5EF4-FFF2-40B4-BE49-F238E27FC236}">
                <a16:creationId xmlns:a16="http://schemas.microsoft.com/office/drawing/2014/main" id="{626567C6-750C-9D8B-C424-13B23134FA21}"/>
              </a:ext>
            </a:extLst>
          </p:cNvPr>
          <p:cNvCxnSpPr>
            <a:cxnSpLocks/>
            <a:endCxn id="63" idx="2"/>
          </p:cNvCxnSpPr>
          <p:nvPr/>
        </p:nvCxnSpPr>
        <p:spPr>
          <a:xfrm flipV="1">
            <a:off x="6714932" y="2062226"/>
            <a:ext cx="1670181" cy="1010654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Łącznik: zakrzywiony 79">
            <a:extLst>
              <a:ext uri="{FF2B5EF4-FFF2-40B4-BE49-F238E27FC236}">
                <a16:creationId xmlns:a16="http://schemas.microsoft.com/office/drawing/2014/main" id="{B5245C15-7103-9FC9-F784-DB209C24C8AB}"/>
              </a:ext>
            </a:extLst>
          </p:cNvPr>
          <p:cNvCxnSpPr>
            <a:cxnSpLocks/>
            <a:endCxn id="63" idx="2"/>
          </p:cNvCxnSpPr>
          <p:nvPr/>
        </p:nvCxnSpPr>
        <p:spPr>
          <a:xfrm flipV="1">
            <a:off x="5442860" y="2062226"/>
            <a:ext cx="2942253" cy="2562646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Prostokąt: zaokrąglone rogi 80">
            <a:extLst>
              <a:ext uri="{FF2B5EF4-FFF2-40B4-BE49-F238E27FC236}">
                <a16:creationId xmlns:a16="http://schemas.microsoft.com/office/drawing/2014/main" id="{247C19A0-D2AE-C068-79EF-8EFAF8DC93C6}"/>
              </a:ext>
            </a:extLst>
          </p:cNvPr>
          <p:cNvSpPr/>
          <p:nvPr/>
        </p:nvSpPr>
        <p:spPr>
          <a:xfrm>
            <a:off x="7551582" y="5074538"/>
            <a:ext cx="4086802" cy="105878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AssetHandle</a:t>
            </a:r>
            <a:r>
              <a:rPr lang="en-US" sz="1200" dirty="0"/>
              <a:t> is constructible on the fly.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 err="1"/>
              <a:t>AssetHandles</a:t>
            </a:r>
            <a:r>
              <a:rPr lang="en-US" sz="1200" dirty="0"/>
              <a:t> with </a:t>
            </a:r>
            <a:r>
              <a:rPr lang="en-US" sz="1200" dirty="0" err="1"/>
              <a:t>AssetLoadingPriority</a:t>
            </a:r>
            <a:r>
              <a:rPr lang="en-US" sz="1200" dirty="0"/>
              <a:t>::None are not globally counted – no hidden cost.</a:t>
            </a:r>
          </a:p>
        </p:txBody>
      </p:sp>
      <p:sp>
        <p:nvSpPr>
          <p:cNvPr id="94" name="Łuk 93">
            <a:extLst>
              <a:ext uri="{FF2B5EF4-FFF2-40B4-BE49-F238E27FC236}">
                <a16:creationId xmlns:a16="http://schemas.microsoft.com/office/drawing/2014/main" id="{A4E96E68-DB85-581D-84BA-BFE55E13D1FC}"/>
              </a:ext>
            </a:extLst>
          </p:cNvPr>
          <p:cNvSpPr/>
          <p:nvPr/>
        </p:nvSpPr>
        <p:spPr>
          <a:xfrm>
            <a:off x="7641775" y="3393065"/>
            <a:ext cx="2158482" cy="3374733"/>
          </a:xfrm>
          <a:prstGeom prst="arc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40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rostokąt: zaokrąglone rogi 15">
            <a:extLst>
              <a:ext uri="{FF2B5EF4-FFF2-40B4-BE49-F238E27FC236}">
                <a16:creationId xmlns:a16="http://schemas.microsoft.com/office/drawing/2014/main" id="{2A0423BC-C930-8484-D2D7-D42A2484E299}"/>
              </a:ext>
            </a:extLst>
          </p:cNvPr>
          <p:cNvSpPr/>
          <p:nvPr/>
        </p:nvSpPr>
        <p:spPr>
          <a:xfrm>
            <a:off x="3446108" y="3344138"/>
            <a:ext cx="7352524" cy="58234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2" name="Rectangle: Rounded Corners 3">
            <a:extLst>
              <a:ext uri="{FF2B5EF4-FFF2-40B4-BE49-F238E27FC236}">
                <a16:creationId xmlns:a16="http://schemas.microsoft.com/office/drawing/2014/main" id="{404DC3D8-F878-872E-5898-6AFED02B9CDC}"/>
              </a:ext>
            </a:extLst>
          </p:cNvPr>
          <p:cNvSpPr/>
          <p:nvPr/>
        </p:nvSpPr>
        <p:spPr>
          <a:xfrm>
            <a:off x="4057794" y="378414"/>
            <a:ext cx="3566358" cy="58234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Geometry Assets</a:t>
            </a:r>
          </a:p>
        </p:txBody>
      </p:sp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7DC1B869-0D55-DBE5-CB6D-B52A1D9AB747}"/>
              </a:ext>
            </a:extLst>
          </p:cNvPr>
          <p:cNvSpPr/>
          <p:nvPr/>
        </p:nvSpPr>
        <p:spPr>
          <a:xfrm>
            <a:off x="5097624" y="3404013"/>
            <a:ext cx="1996752" cy="4540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Mesh</a:t>
            </a:r>
          </a:p>
        </p:txBody>
      </p:sp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BA477DC3-49B8-4D7A-AF02-F386BACC8A94}"/>
              </a:ext>
            </a:extLst>
          </p:cNvPr>
          <p:cNvSpPr/>
          <p:nvPr/>
        </p:nvSpPr>
        <p:spPr>
          <a:xfrm>
            <a:off x="7181465" y="3404013"/>
            <a:ext cx="1996752" cy="4540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MaterialInstance</a:t>
            </a:r>
            <a:endParaRPr lang="en-US" dirty="0"/>
          </a:p>
        </p:txBody>
      </p:sp>
      <p:sp>
        <p:nvSpPr>
          <p:cNvPr id="13" name="Prostokąt: zaokrąglone rogi 12">
            <a:extLst>
              <a:ext uri="{FF2B5EF4-FFF2-40B4-BE49-F238E27FC236}">
                <a16:creationId xmlns:a16="http://schemas.microsoft.com/office/drawing/2014/main" id="{A0FD60EF-87B6-6B13-F32F-D0B4B552008D}"/>
              </a:ext>
            </a:extLst>
          </p:cNvPr>
          <p:cNvSpPr/>
          <p:nvPr/>
        </p:nvSpPr>
        <p:spPr>
          <a:xfrm>
            <a:off x="3446108" y="1217291"/>
            <a:ext cx="7352524" cy="58234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rostokąt: zaokrąglone rogi 13">
            <a:extLst>
              <a:ext uri="{FF2B5EF4-FFF2-40B4-BE49-F238E27FC236}">
                <a16:creationId xmlns:a16="http://schemas.microsoft.com/office/drawing/2014/main" id="{897FECBC-4C47-1445-96DB-428BA58D01CB}"/>
              </a:ext>
            </a:extLst>
          </p:cNvPr>
          <p:cNvSpPr/>
          <p:nvPr/>
        </p:nvSpPr>
        <p:spPr>
          <a:xfrm>
            <a:off x="3446108" y="1926240"/>
            <a:ext cx="7352524" cy="58234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b="1" dirty="0"/>
          </a:p>
        </p:txBody>
      </p:sp>
      <p:sp>
        <p:nvSpPr>
          <p:cNvPr id="15" name="Prostokąt: zaokrąglone rogi 14">
            <a:extLst>
              <a:ext uri="{FF2B5EF4-FFF2-40B4-BE49-F238E27FC236}">
                <a16:creationId xmlns:a16="http://schemas.microsoft.com/office/drawing/2014/main" id="{B94F2211-64DC-A131-4117-28163CC5E325}"/>
              </a:ext>
            </a:extLst>
          </p:cNvPr>
          <p:cNvSpPr/>
          <p:nvPr/>
        </p:nvSpPr>
        <p:spPr>
          <a:xfrm>
            <a:off x="3446108" y="2635189"/>
            <a:ext cx="7352524" cy="58234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rostokąt: zaokrąglone rogi 16">
            <a:extLst>
              <a:ext uri="{FF2B5EF4-FFF2-40B4-BE49-F238E27FC236}">
                <a16:creationId xmlns:a16="http://schemas.microsoft.com/office/drawing/2014/main" id="{29B3EDB4-AA20-7B1E-2E67-D0B4A67C0906}"/>
              </a:ext>
            </a:extLst>
          </p:cNvPr>
          <p:cNvSpPr/>
          <p:nvPr/>
        </p:nvSpPr>
        <p:spPr>
          <a:xfrm>
            <a:off x="3446108" y="4053087"/>
            <a:ext cx="7352524" cy="58234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8" name="Prostokąt: zaokrąglone rogi 17">
            <a:extLst>
              <a:ext uri="{FF2B5EF4-FFF2-40B4-BE49-F238E27FC236}">
                <a16:creationId xmlns:a16="http://schemas.microsoft.com/office/drawing/2014/main" id="{154721C8-F29E-2243-06B1-A602C584922D}"/>
              </a:ext>
            </a:extLst>
          </p:cNvPr>
          <p:cNvSpPr/>
          <p:nvPr/>
        </p:nvSpPr>
        <p:spPr>
          <a:xfrm>
            <a:off x="3446108" y="4762035"/>
            <a:ext cx="7352524" cy="58234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rostokąt: zaokrąglone rogi 18">
            <a:extLst>
              <a:ext uri="{FF2B5EF4-FFF2-40B4-BE49-F238E27FC236}">
                <a16:creationId xmlns:a16="http://schemas.microsoft.com/office/drawing/2014/main" id="{AB90DAFD-234B-7A84-A8D3-4555CC31A120}"/>
              </a:ext>
            </a:extLst>
          </p:cNvPr>
          <p:cNvSpPr/>
          <p:nvPr/>
        </p:nvSpPr>
        <p:spPr>
          <a:xfrm>
            <a:off x="6183089" y="4117212"/>
            <a:ext cx="1996752" cy="4540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N × </a:t>
            </a:r>
            <a:r>
              <a:rPr lang="en-US" dirty="0" err="1"/>
              <a:t>RenderMesh</a:t>
            </a:r>
            <a:endParaRPr lang="en-US" dirty="0"/>
          </a:p>
        </p:txBody>
      </p:sp>
      <p:sp>
        <p:nvSpPr>
          <p:cNvPr id="21" name="Prostokąt: zaokrąglone rogi 20">
            <a:extLst>
              <a:ext uri="{FF2B5EF4-FFF2-40B4-BE49-F238E27FC236}">
                <a16:creationId xmlns:a16="http://schemas.microsoft.com/office/drawing/2014/main" id="{D583FA01-2820-1FD4-E0D6-EFDA0DDBFAC3}"/>
              </a:ext>
            </a:extLst>
          </p:cNvPr>
          <p:cNvSpPr/>
          <p:nvPr/>
        </p:nvSpPr>
        <p:spPr>
          <a:xfrm>
            <a:off x="3446108" y="5470983"/>
            <a:ext cx="7352524" cy="58234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b="1" dirty="0"/>
          </a:p>
        </p:txBody>
      </p:sp>
      <p:sp>
        <p:nvSpPr>
          <p:cNvPr id="22" name="Prostokąt: zaokrąglone rogi 21">
            <a:extLst>
              <a:ext uri="{FF2B5EF4-FFF2-40B4-BE49-F238E27FC236}">
                <a16:creationId xmlns:a16="http://schemas.microsoft.com/office/drawing/2014/main" id="{BF595126-B4DB-766D-BB40-875AEB9834EA}"/>
              </a:ext>
            </a:extLst>
          </p:cNvPr>
          <p:cNvSpPr/>
          <p:nvPr/>
        </p:nvSpPr>
        <p:spPr>
          <a:xfrm>
            <a:off x="4040153" y="5543383"/>
            <a:ext cx="1996752" cy="4540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Skeleton</a:t>
            </a:r>
          </a:p>
        </p:txBody>
      </p:sp>
      <p:sp>
        <p:nvSpPr>
          <p:cNvPr id="23" name="Prostokąt: zaokrąglone rogi 22">
            <a:extLst>
              <a:ext uri="{FF2B5EF4-FFF2-40B4-BE49-F238E27FC236}">
                <a16:creationId xmlns:a16="http://schemas.microsoft.com/office/drawing/2014/main" id="{3E9B9E4D-B225-7EED-713C-596F474BCFDF}"/>
              </a:ext>
            </a:extLst>
          </p:cNvPr>
          <p:cNvSpPr/>
          <p:nvPr/>
        </p:nvSpPr>
        <p:spPr>
          <a:xfrm>
            <a:off x="6123994" y="5543383"/>
            <a:ext cx="1996752" cy="4540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24" name="Prostokąt: zaokrąglone rogi 23">
            <a:extLst>
              <a:ext uri="{FF2B5EF4-FFF2-40B4-BE49-F238E27FC236}">
                <a16:creationId xmlns:a16="http://schemas.microsoft.com/office/drawing/2014/main" id="{CA4F5D74-F9C0-33DB-A6C3-11AF9EF90C8F}"/>
              </a:ext>
            </a:extLst>
          </p:cNvPr>
          <p:cNvSpPr/>
          <p:nvPr/>
        </p:nvSpPr>
        <p:spPr>
          <a:xfrm>
            <a:off x="4049486" y="1990365"/>
            <a:ext cx="1996752" cy="4540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Material</a:t>
            </a:r>
          </a:p>
        </p:txBody>
      </p:sp>
      <p:sp>
        <p:nvSpPr>
          <p:cNvPr id="25" name="Prostokąt: zaokrąglone rogi 24">
            <a:extLst>
              <a:ext uri="{FF2B5EF4-FFF2-40B4-BE49-F238E27FC236}">
                <a16:creationId xmlns:a16="http://schemas.microsoft.com/office/drawing/2014/main" id="{7B90A194-A5C2-66A5-F7C2-BEDE06203A33}"/>
              </a:ext>
            </a:extLst>
          </p:cNvPr>
          <p:cNvSpPr/>
          <p:nvPr/>
        </p:nvSpPr>
        <p:spPr>
          <a:xfrm>
            <a:off x="6127101" y="1990171"/>
            <a:ext cx="1996752" cy="4540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800" b="1" dirty="0"/>
              <a:t>N × </a:t>
            </a:r>
            <a:r>
              <a:rPr lang="en-US" dirty="0"/>
              <a:t>Texture</a:t>
            </a:r>
          </a:p>
        </p:txBody>
      </p:sp>
      <p:sp>
        <p:nvSpPr>
          <p:cNvPr id="26" name="Prostokąt: zaokrąglone rogi 25">
            <a:extLst>
              <a:ext uri="{FF2B5EF4-FFF2-40B4-BE49-F238E27FC236}">
                <a16:creationId xmlns:a16="http://schemas.microsoft.com/office/drawing/2014/main" id="{F42F88EB-1A34-1A30-5484-700E344CD7B0}"/>
              </a:ext>
            </a:extLst>
          </p:cNvPr>
          <p:cNvSpPr/>
          <p:nvPr/>
        </p:nvSpPr>
        <p:spPr>
          <a:xfrm>
            <a:off x="5097624" y="1281419"/>
            <a:ext cx="1996752" cy="4540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Shader</a:t>
            </a:r>
          </a:p>
        </p:txBody>
      </p:sp>
      <p:sp>
        <p:nvSpPr>
          <p:cNvPr id="27" name="Prostokąt: zaokrąglone rogi 26">
            <a:extLst>
              <a:ext uri="{FF2B5EF4-FFF2-40B4-BE49-F238E27FC236}">
                <a16:creationId xmlns:a16="http://schemas.microsoft.com/office/drawing/2014/main" id="{569493F9-F3EC-0062-A180-C93A667ADF67}"/>
              </a:ext>
            </a:extLst>
          </p:cNvPr>
          <p:cNvSpPr/>
          <p:nvPr/>
        </p:nvSpPr>
        <p:spPr>
          <a:xfrm>
            <a:off x="7181465" y="1281419"/>
            <a:ext cx="1996752" cy="45409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Shader parameters (samplers, uniforms)</a:t>
            </a:r>
          </a:p>
        </p:txBody>
      </p:sp>
      <p:sp>
        <p:nvSpPr>
          <p:cNvPr id="28" name="Prostokąt: zaokrąglone rogi 27">
            <a:extLst>
              <a:ext uri="{FF2B5EF4-FFF2-40B4-BE49-F238E27FC236}">
                <a16:creationId xmlns:a16="http://schemas.microsoft.com/office/drawing/2014/main" id="{5C27AB83-49D2-7C3E-5AC5-6488022D575E}"/>
              </a:ext>
            </a:extLst>
          </p:cNvPr>
          <p:cNvSpPr/>
          <p:nvPr/>
        </p:nvSpPr>
        <p:spPr>
          <a:xfrm>
            <a:off x="8204716" y="1990172"/>
            <a:ext cx="1996752" cy="45409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Uniform Values</a:t>
            </a:r>
          </a:p>
        </p:txBody>
      </p:sp>
      <p:sp>
        <p:nvSpPr>
          <p:cNvPr id="29" name="Prostokąt: zaokrąglone rogi 28">
            <a:extLst>
              <a:ext uri="{FF2B5EF4-FFF2-40B4-BE49-F238E27FC236}">
                <a16:creationId xmlns:a16="http://schemas.microsoft.com/office/drawing/2014/main" id="{ABDC9015-5091-503D-A9A9-AB69ED341999}"/>
              </a:ext>
            </a:extLst>
          </p:cNvPr>
          <p:cNvSpPr/>
          <p:nvPr/>
        </p:nvSpPr>
        <p:spPr>
          <a:xfrm>
            <a:off x="6123994" y="2699315"/>
            <a:ext cx="1996752" cy="45409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Vertices and Indices</a:t>
            </a:r>
          </a:p>
        </p:txBody>
      </p:sp>
      <p:sp>
        <p:nvSpPr>
          <p:cNvPr id="30" name="Prostokąt: zaokrąglone rogi 29">
            <a:extLst>
              <a:ext uri="{FF2B5EF4-FFF2-40B4-BE49-F238E27FC236}">
                <a16:creationId xmlns:a16="http://schemas.microsoft.com/office/drawing/2014/main" id="{99303775-020C-8FCE-35FF-1F7E6C962DA7}"/>
              </a:ext>
            </a:extLst>
          </p:cNvPr>
          <p:cNvSpPr/>
          <p:nvPr/>
        </p:nvSpPr>
        <p:spPr>
          <a:xfrm>
            <a:off x="6183089" y="4826163"/>
            <a:ext cx="1996752" cy="45409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Hierarchy of transforms with default values (base pose)</a:t>
            </a:r>
          </a:p>
        </p:txBody>
      </p:sp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557E3F4A-60E9-DCA0-D97F-434355F2C91D}"/>
              </a:ext>
            </a:extLst>
          </p:cNvPr>
          <p:cNvSpPr/>
          <p:nvPr/>
        </p:nvSpPr>
        <p:spPr>
          <a:xfrm>
            <a:off x="1539550" y="3408263"/>
            <a:ext cx="1996752" cy="4540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err="1"/>
              <a:t>RenderMesh</a:t>
            </a:r>
            <a:endParaRPr lang="en-US" dirty="0"/>
          </a:p>
        </p:txBody>
      </p:sp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C4776758-F8EB-4357-8F25-C44477D42B3E}"/>
              </a:ext>
            </a:extLst>
          </p:cNvPr>
          <p:cNvSpPr/>
          <p:nvPr/>
        </p:nvSpPr>
        <p:spPr>
          <a:xfrm>
            <a:off x="1539549" y="2699315"/>
            <a:ext cx="1996752" cy="4540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Mesh</a:t>
            </a: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8052E21F-3AB5-BDE8-DC91-780EA97C6F68}"/>
              </a:ext>
            </a:extLst>
          </p:cNvPr>
          <p:cNvSpPr/>
          <p:nvPr/>
        </p:nvSpPr>
        <p:spPr>
          <a:xfrm>
            <a:off x="1539549" y="1990367"/>
            <a:ext cx="1996752" cy="4540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MaterialInstance</a:t>
            </a:r>
            <a:endParaRPr lang="en-US" dirty="0"/>
          </a:p>
        </p:txBody>
      </p:sp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09686041-2BBF-BF0F-1A49-FF7BCFEAFFEC}"/>
              </a:ext>
            </a:extLst>
          </p:cNvPr>
          <p:cNvSpPr/>
          <p:nvPr/>
        </p:nvSpPr>
        <p:spPr>
          <a:xfrm>
            <a:off x="1539549" y="4117212"/>
            <a:ext cx="1996752" cy="4540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855B2F68-687D-EDD6-4E78-2D44B5FF46A4}"/>
              </a:ext>
            </a:extLst>
          </p:cNvPr>
          <p:cNvSpPr/>
          <p:nvPr/>
        </p:nvSpPr>
        <p:spPr>
          <a:xfrm>
            <a:off x="1539549" y="4826163"/>
            <a:ext cx="1996752" cy="4540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Skeleton</a:t>
            </a:r>
          </a:p>
        </p:txBody>
      </p:sp>
      <p:sp>
        <p:nvSpPr>
          <p:cNvPr id="10" name="Prostokąt: zaokrąglone rogi 9">
            <a:extLst>
              <a:ext uri="{FF2B5EF4-FFF2-40B4-BE49-F238E27FC236}">
                <a16:creationId xmlns:a16="http://schemas.microsoft.com/office/drawing/2014/main" id="{CF0201FE-182B-A715-5EFB-89E3DB288C39}"/>
              </a:ext>
            </a:extLst>
          </p:cNvPr>
          <p:cNvSpPr/>
          <p:nvPr/>
        </p:nvSpPr>
        <p:spPr>
          <a:xfrm>
            <a:off x="1539549" y="1281419"/>
            <a:ext cx="1996752" cy="4540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Material</a:t>
            </a:r>
          </a:p>
        </p:txBody>
      </p:sp>
      <p:sp>
        <p:nvSpPr>
          <p:cNvPr id="20" name="Prostokąt: zaokrąglone rogi 19">
            <a:extLst>
              <a:ext uri="{FF2B5EF4-FFF2-40B4-BE49-F238E27FC236}">
                <a16:creationId xmlns:a16="http://schemas.microsoft.com/office/drawing/2014/main" id="{E974B9BC-FF5E-6BA1-5D41-9FA952D76AE8}"/>
              </a:ext>
            </a:extLst>
          </p:cNvPr>
          <p:cNvSpPr/>
          <p:nvPr/>
        </p:nvSpPr>
        <p:spPr>
          <a:xfrm>
            <a:off x="1539549" y="5535108"/>
            <a:ext cx="1996752" cy="4540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err="1"/>
              <a:t>SkinnedModel</a:t>
            </a:r>
            <a:endParaRPr lang="en-US" dirty="0"/>
          </a:p>
        </p:txBody>
      </p:sp>
      <p:sp>
        <p:nvSpPr>
          <p:cNvPr id="32" name="Prostokąt: zaokrąglone rogi 31">
            <a:extLst>
              <a:ext uri="{FF2B5EF4-FFF2-40B4-BE49-F238E27FC236}">
                <a16:creationId xmlns:a16="http://schemas.microsoft.com/office/drawing/2014/main" id="{EDDA5CDE-6FD3-ACBF-8E5B-F0BE562B71B9}"/>
              </a:ext>
            </a:extLst>
          </p:cNvPr>
          <p:cNvSpPr/>
          <p:nvPr/>
        </p:nvSpPr>
        <p:spPr>
          <a:xfrm>
            <a:off x="8204716" y="5543384"/>
            <a:ext cx="1996752" cy="45409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Skinning</a:t>
            </a:r>
          </a:p>
        </p:txBody>
      </p:sp>
    </p:spTree>
    <p:extLst>
      <p:ext uri="{BB962C8B-B14F-4D97-AF65-F5344CB8AC3E}">
        <p14:creationId xmlns:p14="http://schemas.microsoft.com/office/powerpoint/2010/main" val="3986972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5101</TotalTime>
  <Words>439</Words>
  <Application>Microsoft Office PowerPoint</Application>
  <PresentationFormat>Panoramiczny</PresentationFormat>
  <Paragraphs>88</Paragraphs>
  <Slides>5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Paweł</dc:creator>
  <cp:lastModifiedBy>Paweł</cp:lastModifiedBy>
  <cp:revision>15</cp:revision>
  <dcterms:created xsi:type="dcterms:W3CDTF">2024-03-28T22:47:25Z</dcterms:created>
  <dcterms:modified xsi:type="dcterms:W3CDTF">2025-05-15T03:25:48Z</dcterms:modified>
</cp:coreProperties>
</file>