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5" r:id="rId4"/>
    <p:sldId id="260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ł" initials="P" lastIdx="1" clrIdx="0">
    <p:extLst>
      <p:ext uri="{19B8F6BF-5375-455C-9EA6-DF929625EA0E}">
        <p15:presenceInfo xmlns:p15="http://schemas.microsoft.com/office/powerpoint/2012/main" userId="Pawe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2DD2C-27F7-4F93-96E8-CD28AD9267D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D7F03-7197-42E4-9778-D52D335F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5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D7F03-7197-42E4-9778-D52D335F30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6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E9004-0E1D-91B1-7106-A42D2DA27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EFF6D5C-AE87-B77E-F61A-025730E69D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7E028B0B-CCA9-81FA-00C2-7561697CAA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6199B2E-9142-202B-185F-A384DBA2A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D7F03-7197-42E4-9778-D52D335F30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32CA-85A8-A44F-F7F0-802848A94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FFC50-B98E-45BB-0118-2B09714D3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D5DF-840E-0993-11D1-AAA521D5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D1D5-E8AF-342E-705C-AE4C0108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52823-B688-A38B-17EF-3FEDFDA5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199B-9503-B417-CF08-73FB88A7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CB738-529D-4CA4-E043-AA4DE1B54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0CD9-0448-8E6C-4B78-2CECD1EF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2D9D0-E7BC-793F-EBD5-E50CFEE3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2100-B4C9-9382-D087-4543B17B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3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53A06-C757-3F42-1BE6-EFD332C3E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61104-2880-E51C-E0C6-52AF223B7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6BE62-7C0C-A74A-D0C1-7FCF9DA0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8DD3E-CA3A-05B3-CA96-C920EB44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3BBBF-35DD-F10B-827A-E14C9728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5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E4B3-132B-83A5-2743-CBE9BC3B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CCFE-7693-8884-0C3F-822ABA3C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B34CA-5271-55F1-6AFA-82A90882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FFB0-D236-17CC-F596-41DA82DA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85A3-9CB6-5F69-EFCD-88F1076F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20B7-F9C9-13AC-B4AE-B3967BC9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E9105-ABDA-4736-7007-B6853BE17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D09C2-4FA4-0F6D-65FA-995661FD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B737E-1B51-2B0C-79C3-AA1AB3D1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DB55B-30F4-FCF5-72BA-81C84BA5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6031-7FB2-0C1D-5A93-52B98619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E38-7FC2-F7AE-DD61-974B30AAD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273DE-30CA-5A8B-1AB6-D3CADE63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2EBAD-4F63-5B18-B8AF-B5E37CF2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D032F-EF20-749F-D600-7277E3AE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DE34E-5F86-0A0C-E6E1-28959B81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D96A-B277-8388-F7B0-5068DFBD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34513-3231-231C-130B-F655B007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11966-1223-9692-C64C-68F6B5FEC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459A1-DC9E-0C88-F6FD-194B467F8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B534A-BCC5-4FE9-E055-5FC972A8D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15C0B-27A2-7AE2-BC80-3AE861F2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FA42A-C695-11E1-7724-7BB32D87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03B81-5DD6-63D1-593D-55CA3AFA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D25D-BADB-7C0C-DD66-A9E2B4A4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5EB57-2494-4E83-7292-75DF2717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E685C-6440-03FB-8C4E-59070373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A13E0-BE0E-980D-818A-8E88C06C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3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45830-6E9B-9456-6CA8-2377D36D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8CA50-43E3-8CE3-98AC-DE04D18E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8B89A-8DFE-4D36-2508-C08FC9E6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5379-2ECF-A6D6-B85D-90DF8087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3E64-CE2D-7B8B-63BD-B48235499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AFBA4-928B-9329-F1DF-AF1F9E436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F36D3-E685-24AF-F778-65396A07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C4B8E-4840-0DF1-2189-93EBC2B7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DF11D-93C4-70A3-E20A-67B460A1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21D6-A2A9-5C00-555B-CF8EFF23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8E170-7BC2-1FA9-716D-DA05A4B55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034C9-83A4-D79F-3719-2F4F0D746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02F53-6C2A-E201-F362-CA043AA6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5F5C9-FC76-4AB3-2AAE-D1ECD043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F40C9-E37A-0F43-A1B8-1C15AC8B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1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749CB-74CC-5D46-B148-11027265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D360-C622-AB11-B89C-2B0A30A0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FD4EE-E6CB-BF3A-214B-B0C817C9E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C7D5-4D76-4679-A391-31CBAFA9093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2BDF7-3175-7879-1EFB-79C312B11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FED2-DD52-1D59-3D1A-CB449D5D8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: zaokrąglone rogi 48">
            <a:extLst>
              <a:ext uri="{FF2B5EF4-FFF2-40B4-BE49-F238E27FC236}">
                <a16:creationId xmlns:a16="http://schemas.microsoft.com/office/drawing/2014/main" id="{00E3EF20-8713-973F-1F1F-5AC08054FF40}"/>
              </a:ext>
            </a:extLst>
          </p:cNvPr>
          <p:cNvSpPr/>
          <p:nvPr/>
        </p:nvSpPr>
        <p:spPr>
          <a:xfrm>
            <a:off x="2930925" y="2077081"/>
            <a:ext cx="6330150" cy="2703838"/>
          </a:xfrm>
          <a:prstGeom prst="roundRect">
            <a:avLst>
              <a:gd name="adj" fmla="val 972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Asset Pipeline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of Fools Engine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8E659E-F4D7-EE37-2E21-72B8063294EB}"/>
              </a:ext>
            </a:extLst>
          </p:cNvPr>
          <p:cNvSpPr/>
          <p:nvPr/>
        </p:nvSpPr>
        <p:spPr>
          <a:xfrm>
            <a:off x="6891306" y="4638612"/>
            <a:ext cx="2113415" cy="442061"/>
          </a:xfrm>
          <a:prstGeom prst="roundRect">
            <a:avLst>
              <a:gd name="adj" fmla="val 3310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178249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F5ECA-56E3-DE76-AA11-E3E6631D2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14D1E7-EAC0-EADD-53A3-BB4D512A8E91}"/>
              </a:ext>
            </a:extLst>
          </p:cNvPr>
          <p:cNvSpPr/>
          <p:nvPr/>
        </p:nvSpPr>
        <p:spPr>
          <a:xfrm>
            <a:off x="7609411" y="3428682"/>
            <a:ext cx="3813106" cy="2498052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160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84F6B3-7709-56C2-6D06-D57565B7EDE1}"/>
              </a:ext>
            </a:extLst>
          </p:cNvPr>
          <p:cNvSpPr/>
          <p:nvPr/>
        </p:nvSpPr>
        <p:spPr>
          <a:xfrm>
            <a:off x="3958192" y="384937"/>
            <a:ext cx="271209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Storage structure</a:t>
            </a:r>
          </a:p>
          <a:p>
            <a:pPr algn="ctr"/>
            <a:r>
              <a:rPr lang="en-US" sz="1200" dirty="0"/>
              <a:t>Editor and Game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C93808-12D2-3D5F-4FBB-E1DE07155D29}"/>
              </a:ext>
            </a:extLst>
          </p:cNvPr>
          <p:cNvSpPr/>
          <p:nvPr/>
        </p:nvSpPr>
        <p:spPr>
          <a:xfrm>
            <a:off x="8725969" y="3266249"/>
            <a:ext cx="1698172" cy="29117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AssetsManager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CE2984-FC23-7C9A-CFFB-B97F55D2AF3C}"/>
              </a:ext>
            </a:extLst>
          </p:cNvPr>
          <p:cNvSpPr/>
          <p:nvPr/>
        </p:nvSpPr>
        <p:spPr>
          <a:xfrm>
            <a:off x="8174618" y="4184814"/>
            <a:ext cx="2712098" cy="1380037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F97C2F-45B2-77CB-9927-B8D80F536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51953"/>
              </p:ext>
            </p:extLst>
          </p:nvPr>
        </p:nvGraphicFramePr>
        <p:xfrm>
          <a:off x="8335832" y="4430837"/>
          <a:ext cx="2389670" cy="1822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967">
                  <a:extLst>
                    <a:ext uri="{9D8B030D-6E8A-4147-A177-3AD203B41FA5}">
                      <a16:colId xmlns:a16="http://schemas.microsoft.com/office/drawing/2014/main" val="1452157560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094690716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410800384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19437509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787922525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4092570086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420869638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1752270359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1624973094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483870472"/>
                    </a:ext>
                  </a:extLst>
                </a:gridCol>
              </a:tblGrid>
              <a:tr h="18229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10741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BE8794-0B6D-7B47-27B2-05E7CE34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77694"/>
              </p:ext>
            </p:extLst>
          </p:nvPr>
        </p:nvGraphicFramePr>
        <p:xfrm>
          <a:off x="8335831" y="4684159"/>
          <a:ext cx="1596054" cy="1822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009">
                  <a:extLst>
                    <a:ext uri="{9D8B030D-6E8A-4147-A177-3AD203B41FA5}">
                      <a16:colId xmlns:a16="http://schemas.microsoft.com/office/drawing/2014/main" val="1452157560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2094690716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2410800384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219437509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4092570086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2420869638"/>
                    </a:ext>
                  </a:extLst>
                </a:gridCol>
              </a:tblGrid>
              <a:tr h="18229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0741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3C76AB-9289-979D-F0B2-452B03FFD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22438"/>
              </p:ext>
            </p:extLst>
          </p:nvPr>
        </p:nvGraphicFramePr>
        <p:xfrm>
          <a:off x="8335830" y="4937481"/>
          <a:ext cx="1782664" cy="1822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5666">
                  <a:extLst>
                    <a:ext uri="{9D8B030D-6E8A-4147-A177-3AD203B41FA5}">
                      <a16:colId xmlns:a16="http://schemas.microsoft.com/office/drawing/2014/main" val="1452157560"/>
                    </a:ext>
                  </a:extLst>
                </a:gridCol>
                <a:gridCol w="445666">
                  <a:extLst>
                    <a:ext uri="{9D8B030D-6E8A-4147-A177-3AD203B41FA5}">
                      <a16:colId xmlns:a16="http://schemas.microsoft.com/office/drawing/2014/main" val="2410800384"/>
                    </a:ext>
                  </a:extLst>
                </a:gridCol>
                <a:gridCol w="445666">
                  <a:extLst>
                    <a:ext uri="{9D8B030D-6E8A-4147-A177-3AD203B41FA5}">
                      <a16:colId xmlns:a16="http://schemas.microsoft.com/office/drawing/2014/main" val="219437509"/>
                    </a:ext>
                  </a:extLst>
                </a:gridCol>
                <a:gridCol w="445666">
                  <a:extLst>
                    <a:ext uri="{9D8B030D-6E8A-4147-A177-3AD203B41FA5}">
                      <a16:colId xmlns:a16="http://schemas.microsoft.com/office/drawing/2014/main" val="2787922525"/>
                    </a:ext>
                  </a:extLst>
                </a:gridCol>
              </a:tblGrid>
              <a:tr h="18229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0741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3E20BC-26F9-CA62-BA7E-204FF623E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411830"/>
              </p:ext>
            </p:extLst>
          </p:nvPr>
        </p:nvGraphicFramePr>
        <p:xfrm>
          <a:off x="8335829" y="5190803"/>
          <a:ext cx="1666240" cy="1822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21575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946907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108003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94375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87922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25700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4973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3870472"/>
                    </a:ext>
                  </a:extLst>
                </a:gridCol>
              </a:tblGrid>
              <a:tr h="18229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074123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DDF581-5B86-170F-3E65-BA0862109DC4}"/>
              </a:ext>
            </a:extLst>
          </p:cNvPr>
          <p:cNvSpPr/>
          <p:nvPr/>
        </p:nvSpPr>
        <p:spPr>
          <a:xfrm>
            <a:off x="9255414" y="4030955"/>
            <a:ext cx="550506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ECS</a:t>
            </a:r>
          </a:p>
        </p:txBody>
      </p:sp>
      <p:sp>
        <p:nvSpPr>
          <p:cNvPr id="2" name="TextBox 174">
            <a:extLst>
              <a:ext uri="{FF2B5EF4-FFF2-40B4-BE49-F238E27FC236}">
                <a16:creationId xmlns:a16="http://schemas.microsoft.com/office/drawing/2014/main" id="{B840F48E-9753-BBEE-3243-976A6FAF4C3A}"/>
              </a:ext>
            </a:extLst>
          </p:cNvPr>
          <p:cNvSpPr txBox="1"/>
          <p:nvPr/>
        </p:nvSpPr>
        <p:spPr>
          <a:xfrm>
            <a:off x="1335260" y="1436114"/>
            <a:ext cx="668615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Assets are broken down into components and stored in ECS.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err="1"/>
              <a:t>AssetManager</a:t>
            </a:r>
            <a:r>
              <a:rPr lang="en-US" sz="1600" dirty="0"/>
              <a:t> creates assets and decides what to load and what to unload.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Asset Types: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Texture,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Texture2D,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Shader,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ShadingModel</a:t>
            </a:r>
            <a:r>
              <a:rPr lang="en-US" sz="1600" dirty="0"/>
              <a:t>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Material,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Mesh,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RenderMesh</a:t>
            </a:r>
            <a:r>
              <a:rPr lang="en-US" sz="1600" dirty="0"/>
              <a:t>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Model,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Skeleton,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SkinnedModel</a:t>
            </a:r>
            <a:r>
              <a:rPr lang="en-US" sz="1600" dirty="0"/>
              <a:t>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Animation,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Scene,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Prefab,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350970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993B2-9C15-E053-B6AC-8093773B3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9009C1-B0A4-2B26-6A41-BBFA67D35DBE}"/>
              </a:ext>
            </a:extLst>
          </p:cNvPr>
          <p:cNvSpPr/>
          <p:nvPr/>
        </p:nvSpPr>
        <p:spPr>
          <a:xfrm>
            <a:off x="4734104" y="360542"/>
            <a:ext cx="271209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Management</a:t>
            </a:r>
          </a:p>
          <a:p>
            <a:pPr algn="ctr"/>
            <a:r>
              <a:rPr lang="en-US" sz="1200" dirty="0"/>
              <a:t>Editor and Game</a:t>
            </a:r>
          </a:p>
        </p:txBody>
      </p:sp>
      <p:sp>
        <p:nvSpPr>
          <p:cNvPr id="38" name="TextBox 174">
            <a:extLst>
              <a:ext uri="{FF2B5EF4-FFF2-40B4-BE49-F238E27FC236}">
                <a16:creationId xmlns:a16="http://schemas.microsoft.com/office/drawing/2014/main" id="{1A69DFC9-6799-E624-E84B-8D5F2BB38FE5}"/>
              </a:ext>
            </a:extLst>
          </p:cNvPr>
          <p:cNvSpPr txBox="1"/>
          <p:nvPr/>
        </p:nvSpPr>
        <p:spPr>
          <a:xfrm>
            <a:off x="431008" y="1590588"/>
            <a:ext cx="113182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Centralized streaming:</a:t>
            </a:r>
          </a:p>
          <a:p>
            <a:pPr algn="just"/>
            <a:r>
              <a:rPr lang="en-US" sz="1600" dirty="0"/>
              <a:t>You can never assume an asset is loaded and there is no explicit asset loading request possibility. Instead, a handle to the asset has a loading priority value - </a:t>
            </a:r>
            <a:r>
              <a:rPr lang="en-US" sz="1600" dirty="0" err="1"/>
              <a:t>enum</a:t>
            </a:r>
            <a:r>
              <a:rPr lang="en-US" sz="1600" dirty="0"/>
              <a:t>. Asset handles of each loading priority are atomically counted in a component of that asset (reference counting). Asset Manager uses those counts to decide centrally which assets to load and unload: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AD2F7317-A225-74F6-A24D-D9A75BD89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619" y="3929834"/>
            <a:ext cx="2709325" cy="1377753"/>
          </a:xfrm>
          <a:prstGeom prst="rect">
            <a:avLst/>
          </a:prstGeom>
        </p:spPr>
      </p:pic>
      <p:sp>
        <p:nvSpPr>
          <p:cNvPr id="14" name="TextBox 174">
            <a:extLst>
              <a:ext uri="{FF2B5EF4-FFF2-40B4-BE49-F238E27FC236}">
                <a16:creationId xmlns:a16="http://schemas.microsoft.com/office/drawing/2014/main" id="{FC3B3CC7-1C9E-A7B9-E246-AF24F12BB258}"/>
              </a:ext>
            </a:extLst>
          </p:cNvPr>
          <p:cNvSpPr txBox="1"/>
          <p:nvPr/>
        </p:nvSpPr>
        <p:spPr>
          <a:xfrm>
            <a:off x="431008" y="4618710"/>
            <a:ext cx="7821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This makes dynamic adaptive asset loading management much easier and safer (e.g. preloading assets for next level simply by setting their handles from None to Low). Asset loading/unloading and score calculation/sorting runs in an asynchronous loop, but in a foreground (structured concurrency).</a:t>
            </a:r>
          </a:p>
        </p:txBody>
      </p:sp>
      <p:sp>
        <p:nvSpPr>
          <p:cNvPr id="15" name="TextBox 174">
            <a:extLst>
              <a:ext uri="{FF2B5EF4-FFF2-40B4-BE49-F238E27FC236}">
                <a16:creationId xmlns:a16="http://schemas.microsoft.com/office/drawing/2014/main" id="{067B7CED-B707-54A5-6971-56978590A6DF}"/>
              </a:ext>
            </a:extLst>
          </p:cNvPr>
          <p:cNvSpPr txBox="1"/>
          <p:nvPr/>
        </p:nvSpPr>
        <p:spPr>
          <a:xfrm>
            <a:off x="369804" y="3043024"/>
            <a:ext cx="64418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Calculates score of each asset as ∑ of count*priority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Sorts assets based on theirs scores: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Load as many assets as much memory is available going from highest score down (and unloading going from lowest score up).</a:t>
            </a:r>
          </a:p>
        </p:txBody>
      </p:sp>
    </p:spTree>
    <p:extLst>
      <p:ext uri="{BB962C8B-B14F-4D97-AF65-F5344CB8AC3E}">
        <p14:creationId xmlns:p14="http://schemas.microsoft.com/office/powerpoint/2010/main" val="400809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DA6CFE8-1891-5B54-1E0D-1A1BC025E081}"/>
              </a:ext>
            </a:extLst>
          </p:cNvPr>
          <p:cNvSpPr/>
          <p:nvPr/>
        </p:nvSpPr>
        <p:spPr>
          <a:xfrm>
            <a:off x="4777672" y="4165973"/>
            <a:ext cx="2712098" cy="403767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69750" algn="ctr"/>
            <a:r>
              <a:rPr lang="en-US" sz="1400" dirty="0" err="1"/>
              <a:t>AssetID</a:t>
            </a:r>
            <a:r>
              <a:rPr lang="en-US" sz="1400" dirty="0"/>
              <a:t> + </a:t>
            </a:r>
            <a:r>
              <a:rPr lang="en-US" sz="1400" dirty="0" err="1"/>
              <a:t>AssetLoadingPriority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34552E-9BD7-0A0C-084C-D59CBFB6B90F}"/>
              </a:ext>
            </a:extLst>
          </p:cNvPr>
          <p:cNvSpPr/>
          <p:nvPr/>
        </p:nvSpPr>
        <p:spPr>
          <a:xfrm>
            <a:off x="4591959" y="415174"/>
            <a:ext cx="271209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F42813-46D0-10FD-67DE-D6BACF08FB44}"/>
              </a:ext>
            </a:extLst>
          </p:cNvPr>
          <p:cNvSpPr/>
          <p:nvPr/>
        </p:nvSpPr>
        <p:spPr>
          <a:xfrm>
            <a:off x="3557853" y="1479899"/>
            <a:ext cx="2396644" cy="363190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69750" algn="ctr"/>
            <a:r>
              <a:rPr lang="en-US" sz="1400" dirty="0"/>
              <a:t>Generic interface to ECS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C9A6F4-DA46-462F-FA1E-C718EDD33103}"/>
              </a:ext>
            </a:extLst>
          </p:cNvPr>
          <p:cNvSpPr/>
          <p:nvPr/>
        </p:nvSpPr>
        <p:spPr>
          <a:xfrm>
            <a:off x="3921204" y="1247872"/>
            <a:ext cx="1669942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AssetInterface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85EAEF1-A414-DCE0-CB7D-4284A65BA02B}"/>
              </a:ext>
            </a:extLst>
          </p:cNvPr>
          <p:cNvSpPr/>
          <p:nvPr/>
        </p:nvSpPr>
        <p:spPr>
          <a:xfrm>
            <a:off x="396659" y="2228295"/>
            <a:ext cx="2806535" cy="2277994"/>
          </a:xfrm>
          <a:prstGeom prst="roundRect">
            <a:avLst>
              <a:gd name="adj" fmla="val 72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Interface to a concrete Asset</a:t>
            </a:r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Public only methods specific to its asset type</a:t>
            </a:r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Can be conceptualized as an asset itself, but actually is just an ECS handle (Asset ID + Registry </a:t>
            </a:r>
            <a:r>
              <a:rPr lang="en-US" sz="1400" dirty="0" err="1"/>
              <a:t>ptr</a:t>
            </a:r>
            <a:r>
              <a:rPr lang="en-US" sz="1400" dirty="0"/>
              <a:t>)</a:t>
            </a:r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Treats Asset as const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4B9983E-B778-6BFD-97D6-90BE954CD878}"/>
              </a:ext>
            </a:extLst>
          </p:cNvPr>
          <p:cNvSpPr/>
          <p:nvPr/>
        </p:nvSpPr>
        <p:spPr>
          <a:xfrm>
            <a:off x="4037553" y="2155738"/>
            <a:ext cx="184686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TextureObserver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F679557-2737-50F4-CB08-593E0B2C31EB}"/>
              </a:ext>
            </a:extLst>
          </p:cNvPr>
          <p:cNvSpPr/>
          <p:nvPr/>
        </p:nvSpPr>
        <p:spPr>
          <a:xfrm>
            <a:off x="4037553" y="2540534"/>
            <a:ext cx="184686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ShaderObserver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A4F2A2-BE78-F95E-C47E-3E2C5C01F0FB}"/>
              </a:ext>
            </a:extLst>
          </p:cNvPr>
          <p:cNvSpPr/>
          <p:nvPr/>
        </p:nvSpPr>
        <p:spPr>
          <a:xfrm>
            <a:off x="4037553" y="2925330"/>
            <a:ext cx="184686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MaterialObserver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0D7A861-8771-2F69-5AF5-A01C91A04648}"/>
              </a:ext>
            </a:extLst>
          </p:cNvPr>
          <p:cNvSpPr/>
          <p:nvPr/>
        </p:nvSpPr>
        <p:spPr>
          <a:xfrm>
            <a:off x="4037553" y="3310126"/>
            <a:ext cx="184686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AudioObserver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8638C0-86FD-BF63-CFD7-AD8590CC15AA}"/>
              </a:ext>
            </a:extLst>
          </p:cNvPr>
          <p:cNvCxnSpPr>
            <a:cxnSpLocks/>
          </p:cNvCxnSpPr>
          <p:nvPr/>
        </p:nvCxnSpPr>
        <p:spPr>
          <a:xfrm>
            <a:off x="3663553" y="1843089"/>
            <a:ext cx="0" cy="217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AD081EE-3F1B-2C36-94C4-8FB30D431875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3152968" y="2571128"/>
            <a:ext cx="1395170" cy="3740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50701F6-5177-1999-9EA9-4246A9AEFB83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3345365" y="2378729"/>
            <a:ext cx="1010374" cy="3740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DA2C075-ACAB-899D-7CC7-AF48D767B0BC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3537761" y="2186329"/>
            <a:ext cx="625580" cy="3740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3FCDE67-0159-EB48-396A-210D41E520E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663549" y="2060540"/>
            <a:ext cx="374004" cy="240785"/>
          </a:xfrm>
          <a:prstGeom prst="bentConnector3">
            <a:avLst>
              <a:gd name="adj1" fmla="val 15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1B16EFC-0F53-09AF-F5F4-6F198738767F}"/>
              </a:ext>
            </a:extLst>
          </p:cNvPr>
          <p:cNvSpPr/>
          <p:nvPr/>
        </p:nvSpPr>
        <p:spPr>
          <a:xfrm>
            <a:off x="4901321" y="3993092"/>
            <a:ext cx="2464802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AssetHandle</a:t>
            </a:r>
            <a:r>
              <a:rPr lang="en-US" dirty="0"/>
              <a:t>&lt; </a:t>
            </a:r>
            <a:r>
              <a:rPr lang="en-US" dirty="0" err="1"/>
              <a:t>tnAsset</a:t>
            </a:r>
            <a:r>
              <a:rPr lang="en-US" dirty="0"/>
              <a:t> &gt;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138047-1435-4CFC-D361-44E0446CC57E}"/>
              </a:ext>
            </a:extLst>
          </p:cNvPr>
          <p:cNvSpPr/>
          <p:nvPr/>
        </p:nvSpPr>
        <p:spPr>
          <a:xfrm>
            <a:off x="6383940" y="5379773"/>
            <a:ext cx="2391760" cy="1114648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Common (templated) derivation of all users</a:t>
            </a:r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Acting like a unique lock guard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0E7630-0CFD-004A-B609-E0DE138512AF}"/>
              </a:ext>
            </a:extLst>
          </p:cNvPr>
          <p:cNvSpPr/>
          <p:nvPr/>
        </p:nvSpPr>
        <p:spPr>
          <a:xfrm>
            <a:off x="6205614" y="5194447"/>
            <a:ext cx="2790711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AssetUser</a:t>
            </a:r>
            <a:r>
              <a:rPr lang="en-US" dirty="0"/>
              <a:t>&lt; </a:t>
            </a:r>
            <a:r>
              <a:rPr lang="en-US" dirty="0" err="1"/>
              <a:t>tnAsset</a:t>
            </a:r>
            <a:r>
              <a:rPr lang="en-US" dirty="0"/>
              <a:t> 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318DE5-E77C-5009-EA86-699CDE0425AB}"/>
              </a:ext>
            </a:extLst>
          </p:cNvPr>
          <p:cNvSpPr/>
          <p:nvPr/>
        </p:nvSpPr>
        <p:spPr>
          <a:xfrm>
            <a:off x="3371850" y="5379773"/>
            <a:ext cx="2509494" cy="1114648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Common (templated) derivation of all observers</a:t>
            </a:r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Acting like a shared lock guard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A759DC1-565C-90B3-E60A-0DE5E49147DE}"/>
              </a:ext>
            </a:extLst>
          </p:cNvPr>
          <p:cNvSpPr/>
          <p:nvPr/>
        </p:nvSpPr>
        <p:spPr>
          <a:xfrm>
            <a:off x="3203194" y="5194447"/>
            <a:ext cx="2856243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AssetObserver</a:t>
            </a:r>
            <a:r>
              <a:rPr lang="en-US" dirty="0"/>
              <a:t>&lt; </a:t>
            </a:r>
            <a:r>
              <a:rPr lang="en-US" dirty="0" err="1"/>
              <a:t>tnAsset</a:t>
            </a:r>
            <a:r>
              <a:rPr lang="en-US" dirty="0"/>
              <a:t> &gt;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D48294-6737-74AC-867B-EE0086B7CEA3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502677" y="4569740"/>
            <a:ext cx="631044" cy="61603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6B30E5-A163-FFDD-B309-CB6827B1DACF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133721" y="4569740"/>
            <a:ext cx="631044" cy="62470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BDF7E11-BE2C-6836-175E-2E7D81F34479}"/>
              </a:ext>
            </a:extLst>
          </p:cNvPr>
          <p:cNvSpPr/>
          <p:nvPr/>
        </p:nvSpPr>
        <p:spPr>
          <a:xfrm>
            <a:off x="4634206" y="4688448"/>
            <a:ext cx="987487" cy="291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.Observe()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D075B01-F2E4-A506-EC5C-080F6BCCAE10}"/>
              </a:ext>
            </a:extLst>
          </p:cNvPr>
          <p:cNvSpPr/>
          <p:nvPr/>
        </p:nvSpPr>
        <p:spPr>
          <a:xfrm>
            <a:off x="6647986" y="4688448"/>
            <a:ext cx="641728" cy="291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.Use()</a:t>
            </a:r>
          </a:p>
        </p:txBody>
      </p:sp>
      <p:sp>
        <p:nvSpPr>
          <p:cNvPr id="13" name="Rectangle: Rounded Corners 28">
            <a:extLst>
              <a:ext uri="{FF2B5EF4-FFF2-40B4-BE49-F238E27FC236}">
                <a16:creationId xmlns:a16="http://schemas.microsoft.com/office/drawing/2014/main" id="{0896CC2F-843C-0E59-F288-040DB1E9FA70}"/>
              </a:ext>
            </a:extLst>
          </p:cNvPr>
          <p:cNvSpPr/>
          <p:nvPr/>
        </p:nvSpPr>
        <p:spPr>
          <a:xfrm>
            <a:off x="6359316" y="2155738"/>
            <a:ext cx="184686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TextureUser</a:t>
            </a:r>
            <a:endParaRPr lang="en-US" dirty="0"/>
          </a:p>
        </p:txBody>
      </p:sp>
      <p:sp>
        <p:nvSpPr>
          <p:cNvPr id="14" name="Rectangle: Rounded Corners 29">
            <a:extLst>
              <a:ext uri="{FF2B5EF4-FFF2-40B4-BE49-F238E27FC236}">
                <a16:creationId xmlns:a16="http://schemas.microsoft.com/office/drawing/2014/main" id="{4840085D-FFDE-E329-56F6-30F9E9CF84B2}"/>
              </a:ext>
            </a:extLst>
          </p:cNvPr>
          <p:cNvSpPr/>
          <p:nvPr/>
        </p:nvSpPr>
        <p:spPr>
          <a:xfrm>
            <a:off x="6359316" y="2540534"/>
            <a:ext cx="184686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ShaderUser</a:t>
            </a:r>
            <a:endParaRPr lang="en-US" dirty="0"/>
          </a:p>
        </p:txBody>
      </p:sp>
      <p:sp>
        <p:nvSpPr>
          <p:cNvPr id="16" name="Rectangle: Rounded Corners 30">
            <a:extLst>
              <a:ext uri="{FF2B5EF4-FFF2-40B4-BE49-F238E27FC236}">
                <a16:creationId xmlns:a16="http://schemas.microsoft.com/office/drawing/2014/main" id="{AC2AC64B-3BDA-A2AE-3384-2B457D81E504}"/>
              </a:ext>
            </a:extLst>
          </p:cNvPr>
          <p:cNvSpPr/>
          <p:nvPr/>
        </p:nvSpPr>
        <p:spPr>
          <a:xfrm>
            <a:off x="6359316" y="2925330"/>
            <a:ext cx="184686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MaterialUser</a:t>
            </a:r>
            <a:endParaRPr lang="en-US" dirty="0"/>
          </a:p>
        </p:txBody>
      </p:sp>
      <p:sp>
        <p:nvSpPr>
          <p:cNvPr id="17" name="Rectangle: Rounded Corners 31">
            <a:extLst>
              <a:ext uri="{FF2B5EF4-FFF2-40B4-BE49-F238E27FC236}">
                <a16:creationId xmlns:a16="http://schemas.microsoft.com/office/drawing/2014/main" id="{B1E38D9D-25A5-1EAB-1193-0981584CD309}"/>
              </a:ext>
            </a:extLst>
          </p:cNvPr>
          <p:cNvSpPr/>
          <p:nvPr/>
        </p:nvSpPr>
        <p:spPr>
          <a:xfrm>
            <a:off x="6359316" y="3310126"/>
            <a:ext cx="184686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AudioUser</a:t>
            </a:r>
            <a:endParaRPr lang="en-US" dirty="0"/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F6749D9A-BB9C-69AD-FE8F-C9B62FBCBE02}"/>
              </a:ext>
            </a:extLst>
          </p:cNvPr>
          <p:cNvCxnSpPr>
            <a:stCxn id="29" idx="3"/>
            <a:endCxn id="13" idx="1"/>
          </p:cNvCxnSpPr>
          <p:nvPr/>
        </p:nvCxnSpPr>
        <p:spPr>
          <a:xfrm>
            <a:off x="5884417" y="2301325"/>
            <a:ext cx="4748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61B5217A-FF17-A3F2-2FC0-E3E534D02189}"/>
              </a:ext>
            </a:extLst>
          </p:cNvPr>
          <p:cNvCxnSpPr>
            <a:stCxn id="30" idx="3"/>
            <a:endCxn id="14" idx="1"/>
          </p:cNvCxnSpPr>
          <p:nvPr/>
        </p:nvCxnSpPr>
        <p:spPr>
          <a:xfrm>
            <a:off x="5884417" y="2686121"/>
            <a:ext cx="4748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D80D36D1-1DFA-487F-298F-053B0BBE9EEA}"/>
              </a:ext>
            </a:extLst>
          </p:cNvPr>
          <p:cNvCxnSpPr>
            <a:stCxn id="31" idx="3"/>
            <a:endCxn id="16" idx="1"/>
          </p:cNvCxnSpPr>
          <p:nvPr/>
        </p:nvCxnSpPr>
        <p:spPr>
          <a:xfrm>
            <a:off x="5884417" y="3070917"/>
            <a:ext cx="4748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ze strzałką 41">
            <a:extLst>
              <a:ext uri="{FF2B5EF4-FFF2-40B4-BE49-F238E27FC236}">
                <a16:creationId xmlns:a16="http://schemas.microsoft.com/office/drawing/2014/main" id="{23EFA2F2-C238-92D0-0045-E0178B4F4989}"/>
              </a:ext>
            </a:extLst>
          </p:cNvPr>
          <p:cNvCxnSpPr>
            <a:stCxn id="32" idx="3"/>
            <a:endCxn id="17" idx="1"/>
          </p:cNvCxnSpPr>
          <p:nvPr/>
        </p:nvCxnSpPr>
        <p:spPr>
          <a:xfrm>
            <a:off x="5884417" y="3455713"/>
            <a:ext cx="4748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25">
            <a:extLst>
              <a:ext uri="{FF2B5EF4-FFF2-40B4-BE49-F238E27FC236}">
                <a16:creationId xmlns:a16="http://schemas.microsoft.com/office/drawing/2014/main" id="{86D5CA39-305F-1B73-C391-3C5BD1BF811B}"/>
              </a:ext>
            </a:extLst>
          </p:cNvPr>
          <p:cNvSpPr/>
          <p:nvPr/>
        </p:nvSpPr>
        <p:spPr>
          <a:xfrm>
            <a:off x="8996326" y="2228293"/>
            <a:ext cx="2806535" cy="2277995"/>
          </a:xfrm>
          <a:prstGeom prst="roundRect">
            <a:avLst>
              <a:gd name="adj" fmla="val 72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Extends Observer adding methods modifying an Asset</a:t>
            </a:r>
          </a:p>
        </p:txBody>
      </p:sp>
      <p:sp>
        <p:nvSpPr>
          <p:cNvPr id="77" name="Rectangle: Rounded Corners 24">
            <a:extLst>
              <a:ext uri="{FF2B5EF4-FFF2-40B4-BE49-F238E27FC236}">
                <a16:creationId xmlns:a16="http://schemas.microsoft.com/office/drawing/2014/main" id="{2C67E1BD-3604-E857-D9D4-04E029E2D43A}"/>
              </a:ext>
            </a:extLst>
          </p:cNvPr>
          <p:cNvSpPr/>
          <p:nvPr/>
        </p:nvSpPr>
        <p:spPr>
          <a:xfrm>
            <a:off x="918846" y="2060540"/>
            <a:ext cx="1669942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Observer</a:t>
            </a:r>
          </a:p>
        </p:txBody>
      </p:sp>
      <p:sp>
        <p:nvSpPr>
          <p:cNvPr id="78" name="Rectangle: Rounded Corners 24">
            <a:extLst>
              <a:ext uri="{FF2B5EF4-FFF2-40B4-BE49-F238E27FC236}">
                <a16:creationId xmlns:a16="http://schemas.microsoft.com/office/drawing/2014/main" id="{2DAC3360-27C2-5575-730D-27956685787F}"/>
              </a:ext>
            </a:extLst>
          </p:cNvPr>
          <p:cNvSpPr/>
          <p:nvPr/>
        </p:nvSpPr>
        <p:spPr>
          <a:xfrm>
            <a:off x="9564622" y="2035345"/>
            <a:ext cx="1669942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146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CFD3B-E715-9A28-0B3A-269C4D8BF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90EF193-3B60-0144-7139-C03A4D6A6332}"/>
              </a:ext>
            </a:extLst>
          </p:cNvPr>
          <p:cNvSpPr/>
          <p:nvPr/>
        </p:nvSpPr>
        <p:spPr>
          <a:xfrm>
            <a:off x="7750394" y="1067061"/>
            <a:ext cx="2712098" cy="403767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69750" algn="ctr"/>
            <a:r>
              <a:rPr lang="en-US" sz="1400" dirty="0" err="1"/>
              <a:t>AssetID</a:t>
            </a:r>
            <a:r>
              <a:rPr lang="en-US" sz="1400" dirty="0"/>
              <a:t> + </a:t>
            </a:r>
            <a:r>
              <a:rPr lang="en-US" sz="1400" dirty="0" err="1"/>
              <a:t>AssetLoadingPriority</a:t>
            </a:r>
            <a:endParaRPr lang="en-US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B6E1BE3-B0F0-1E2D-0D47-3B40084323D3}"/>
              </a:ext>
            </a:extLst>
          </p:cNvPr>
          <p:cNvSpPr/>
          <p:nvPr/>
        </p:nvSpPr>
        <p:spPr>
          <a:xfrm>
            <a:off x="7887787" y="894180"/>
            <a:ext cx="243731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AssetHandle</a:t>
            </a:r>
            <a:r>
              <a:rPr lang="en-US" dirty="0"/>
              <a:t>&lt; </a:t>
            </a:r>
            <a:r>
              <a:rPr lang="en-US" dirty="0" err="1"/>
              <a:t>tnAsset</a:t>
            </a:r>
            <a:r>
              <a:rPr lang="en-US" dirty="0"/>
              <a:t> &gt;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409D1D-162C-0453-9D8C-6E62DD5C9B56}"/>
              </a:ext>
            </a:extLst>
          </p:cNvPr>
          <p:cNvSpPr/>
          <p:nvPr/>
        </p:nvSpPr>
        <p:spPr>
          <a:xfrm>
            <a:off x="9356662" y="2280861"/>
            <a:ext cx="2272508" cy="659189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69750" algn="ctr"/>
            <a:r>
              <a:rPr lang="en-US" sz="1400" dirty="0"/>
              <a:t>Acting like a unique lock guard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5E67B0-0507-9DF8-925C-CAADBC511F41}"/>
              </a:ext>
            </a:extLst>
          </p:cNvPr>
          <p:cNvSpPr/>
          <p:nvPr/>
        </p:nvSpPr>
        <p:spPr>
          <a:xfrm>
            <a:off x="9178337" y="2095535"/>
            <a:ext cx="266804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AssetUser</a:t>
            </a:r>
            <a:r>
              <a:rPr lang="en-US" dirty="0"/>
              <a:t>&lt; </a:t>
            </a:r>
            <a:r>
              <a:rPr lang="en-US" dirty="0" err="1"/>
              <a:t>tnAsset</a:t>
            </a:r>
            <a:r>
              <a:rPr lang="en-US" dirty="0"/>
              <a:t> 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633F3C-AB34-9C61-3961-F9E42249B95A}"/>
              </a:ext>
            </a:extLst>
          </p:cNvPr>
          <p:cNvSpPr/>
          <p:nvPr/>
        </p:nvSpPr>
        <p:spPr>
          <a:xfrm>
            <a:off x="6542440" y="2280861"/>
            <a:ext cx="2272508" cy="659189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69750" algn="ctr"/>
            <a:r>
              <a:rPr lang="en-US" sz="1400" dirty="0"/>
              <a:t>Acting like a shared lock guard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1496BFC-596A-3840-58AD-FCE4E0863FF6}"/>
              </a:ext>
            </a:extLst>
          </p:cNvPr>
          <p:cNvSpPr/>
          <p:nvPr/>
        </p:nvSpPr>
        <p:spPr>
          <a:xfrm>
            <a:off x="6364115" y="2095535"/>
            <a:ext cx="266804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AssetObserver</a:t>
            </a:r>
            <a:r>
              <a:rPr lang="en-US" dirty="0"/>
              <a:t>&lt; </a:t>
            </a:r>
            <a:r>
              <a:rPr lang="en-US" dirty="0" err="1"/>
              <a:t>tnAsset</a:t>
            </a:r>
            <a:r>
              <a:rPr lang="en-US" dirty="0"/>
              <a:t> &gt;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C77421-9C74-63FD-9BC5-9EA83A080BA6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8475399" y="1470828"/>
            <a:ext cx="631044" cy="61603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623534-411D-E25E-3503-C6D061B1320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9106443" y="1470828"/>
            <a:ext cx="631044" cy="62470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AA4C64-0BC4-A1AE-2D00-AEC38A76DBC4}"/>
              </a:ext>
            </a:extLst>
          </p:cNvPr>
          <p:cNvSpPr/>
          <p:nvPr/>
        </p:nvSpPr>
        <p:spPr>
          <a:xfrm>
            <a:off x="7606928" y="1589536"/>
            <a:ext cx="987487" cy="291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.Observe()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7A9D6F-89DC-2474-3811-B5FCC4E02593}"/>
              </a:ext>
            </a:extLst>
          </p:cNvPr>
          <p:cNvSpPr/>
          <p:nvPr/>
        </p:nvSpPr>
        <p:spPr>
          <a:xfrm>
            <a:off x="9620708" y="1589536"/>
            <a:ext cx="641728" cy="291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.Use()</a:t>
            </a:r>
          </a:p>
        </p:txBody>
      </p:sp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67F84B00-962E-DE15-4464-21748DEC7603}"/>
              </a:ext>
            </a:extLst>
          </p:cNvPr>
          <p:cNvSpPr/>
          <p:nvPr/>
        </p:nvSpPr>
        <p:spPr>
          <a:xfrm>
            <a:off x="4739951" y="389476"/>
            <a:ext cx="271209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Synchronization</a:t>
            </a: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05FEAA22-7D45-1AA8-71E5-73155C542963}"/>
              </a:ext>
            </a:extLst>
          </p:cNvPr>
          <p:cNvSpPr/>
          <p:nvPr/>
        </p:nvSpPr>
        <p:spPr>
          <a:xfrm>
            <a:off x="1990625" y="2675868"/>
            <a:ext cx="2143616" cy="3607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Mutex A</a:t>
            </a: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FF3FE17A-1407-9982-8858-1A0FF1E22792}"/>
              </a:ext>
            </a:extLst>
          </p:cNvPr>
          <p:cNvSpPr/>
          <p:nvPr/>
        </p:nvSpPr>
        <p:spPr>
          <a:xfrm>
            <a:off x="2166706" y="4019274"/>
            <a:ext cx="1851784" cy="3607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Mutex B</a:t>
            </a: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231E5F2B-D162-22DE-DDCE-3DAAD86D1E79}"/>
              </a:ext>
            </a:extLst>
          </p:cNvPr>
          <p:cNvSpPr/>
          <p:nvPr/>
        </p:nvSpPr>
        <p:spPr>
          <a:xfrm>
            <a:off x="1111251" y="5819065"/>
            <a:ext cx="4124162" cy="3607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Atomic Observers Count</a:t>
            </a:r>
          </a:p>
        </p:txBody>
      </p:sp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9B76C2DB-7CF3-54A7-F889-E75F23AFC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15543"/>
              </p:ext>
            </p:extLst>
          </p:nvPr>
        </p:nvGraphicFramePr>
        <p:xfrm>
          <a:off x="6904903" y="3317356"/>
          <a:ext cx="4403082" cy="306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541">
                  <a:extLst>
                    <a:ext uri="{9D8B030D-6E8A-4147-A177-3AD203B41FA5}">
                      <a16:colId xmlns:a16="http://schemas.microsoft.com/office/drawing/2014/main" val="2271414279"/>
                    </a:ext>
                  </a:extLst>
                </a:gridCol>
                <a:gridCol w="2201541">
                  <a:extLst>
                    <a:ext uri="{9D8B030D-6E8A-4147-A177-3AD203B41FA5}">
                      <a16:colId xmlns:a16="http://schemas.microsoft.com/office/drawing/2014/main" val="1892622944"/>
                    </a:ext>
                  </a:extLst>
                </a:gridCol>
              </a:tblGrid>
              <a:tr h="153000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Observer()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Lock Mutex A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Observers Count ++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If 2. was 0</a:t>
                      </a:r>
                      <a:r>
                        <a:rPr lang="pl-PL" sz="1400" dirty="0"/>
                        <a:t>-</a:t>
                      </a:r>
                      <a:r>
                        <a:rPr lang="en-US" sz="1400" dirty="0"/>
                        <a:t>&gt;1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Lock Mutex B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Unlock Mutex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User()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Lock Mutex A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Lock Mutex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378373"/>
                  </a:ext>
                </a:extLst>
              </a:tr>
              <a:tr h="1530003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~</a:t>
                      </a:r>
                      <a:r>
                        <a:rPr lang="en-US" dirty="0"/>
                        <a:t>Observer()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Observers Count --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If 1. was 1</a:t>
                      </a:r>
                      <a:r>
                        <a:rPr lang="pl-PL" sz="1400" dirty="0"/>
                        <a:t>-</a:t>
                      </a:r>
                      <a:r>
                        <a:rPr lang="en-US" sz="1400" dirty="0"/>
                        <a:t>&gt;0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Unlock Mutex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~</a:t>
                      </a:r>
                      <a:r>
                        <a:rPr lang="en-US" dirty="0"/>
                        <a:t>User()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Unlock Mutex B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Unlock Mutex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1571"/>
                  </a:ext>
                </a:extLst>
              </a:tr>
            </a:tbl>
          </a:graphicData>
        </a:graphic>
      </p:graphicFrame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91A2592E-6DB3-3A67-065D-BDBB51DAAB72}"/>
              </a:ext>
            </a:extLst>
          </p:cNvPr>
          <p:cNvSpPr/>
          <p:nvPr/>
        </p:nvSpPr>
        <p:spPr>
          <a:xfrm>
            <a:off x="489839" y="1373579"/>
            <a:ext cx="1366795" cy="65568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Observer constructor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18DDACD0-C801-EB8C-0B1C-2F7BD6A267C4}"/>
              </a:ext>
            </a:extLst>
          </p:cNvPr>
          <p:cNvCxnSpPr>
            <a:cxnSpLocks/>
          </p:cNvCxnSpPr>
          <p:nvPr/>
        </p:nvCxnSpPr>
        <p:spPr>
          <a:xfrm>
            <a:off x="1813615" y="2008768"/>
            <a:ext cx="367198" cy="665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F78121E-16CB-1E5E-068D-36E8A889E726}"/>
              </a:ext>
            </a:extLst>
          </p:cNvPr>
          <p:cNvCxnSpPr>
            <a:cxnSpLocks/>
          </p:cNvCxnSpPr>
          <p:nvPr/>
        </p:nvCxnSpPr>
        <p:spPr>
          <a:xfrm flipH="1">
            <a:off x="1263931" y="3035961"/>
            <a:ext cx="902775" cy="1163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D967AE62-E1A0-131C-0E74-54057CEF730C}"/>
              </a:ext>
            </a:extLst>
          </p:cNvPr>
          <p:cNvCxnSpPr>
            <a:cxnSpLocks/>
          </p:cNvCxnSpPr>
          <p:nvPr/>
        </p:nvCxnSpPr>
        <p:spPr>
          <a:xfrm>
            <a:off x="1263931" y="4200565"/>
            <a:ext cx="0" cy="1618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Łącznik prosty ze strzałką 54">
            <a:extLst>
              <a:ext uri="{FF2B5EF4-FFF2-40B4-BE49-F238E27FC236}">
                <a16:creationId xmlns:a16="http://schemas.microsoft.com/office/drawing/2014/main" id="{53AEB3C7-B099-78D0-7E9A-30C2549FBC78}"/>
              </a:ext>
            </a:extLst>
          </p:cNvPr>
          <p:cNvCxnSpPr>
            <a:cxnSpLocks/>
          </p:cNvCxnSpPr>
          <p:nvPr/>
        </p:nvCxnSpPr>
        <p:spPr>
          <a:xfrm flipV="1">
            <a:off x="1361221" y="5130125"/>
            <a:ext cx="672543" cy="678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Łącznik prosty ze strzałką 56">
            <a:extLst>
              <a:ext uri="{FF2B5EF4-FFF2-40B4-BE49-F238E27FC236}">
                <a16:creationId xmlns:a16="http://schemas.microsoft.com/office/drawing/2014/main" id="{27F9A589-51A5-3F2B-BCCB-A2ED878A2281}"/>
              </a:ext>
            </a:extLst>
          </p:cNvPr>
          <p:cNvCxnSpPr>
            <a:cxnSpLocks/>
          </p:cNvCxnSpPr>
          <p:nvPr/>
        </p:nvCxnSpPr>
        <p:spPr>
          <a:xfrm flipH="1" flipV="1">
            <a:off x="1811593" y="4199647"/>
            <a:ext cx="225131" cy="930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Łącznik prosty ze strzałką 58">
            <a:extLst>
              <a:ext uri="{FF2B5EF4-FFF2-40B4-BE49-F238E27FC236}">
                <a16:creationId xmlns:a16="http://schemas.microsoft.com/office/drawing/2014/main" id="{51D4B5D6-D7AA-4450-2AB6-04C1D5FE8F6F}"/>
              </a:ext>
            </a:extLst>
          </p:cNvPr>
          <p:cNvCxnSpPr>
            <a:cxnSpLocks/>
          </p:cNvCxnSpPr>
          <p:nvPr/>
        </p:nvCxnSpPr>
        <p:spPr>
          <a:xfrm flipV="1">
            <a:off x="1811593" y="3596481"/>
            <a:ext cx="622045" cy="603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Łącznik prosty ze strzałką 60">
            <a:extLst>
              <a:ext uri="{FF2B5EF4-FFF2-40B4-BE49-F238E27FC236}">
                <a16:creationId xmlns:a16="http://schemas.microsoft.com/office/drawing/2014/main" id="{1FBADFE4-2252-8725-FE83-2C5A5C8CEBBE}"/>
              </a:ext>
            </a:extLst>
          </p:cNvPr>
          <p:cNvCxnSpPr/>
          <p:nvPr/>
        </p:nvCxnSpPr>
        <p:spPr>
          <a:xfrm flipV="1">
            <a:off x="2450786" y="3035961"/>
            <a:ext cx="0" cy="529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Łącznik prosty ze strzałką 75">
            <a:extLst>
              <a:ext uri="{FF2B5EF4-FFF2-40B4-BE49-F238E27FC236}">
                <a16:creationId xmlns:a16="http://schemas.microsoft.com/office/drawing/2014/main" id="{FFB796AF-01E9-3B47-6B70-1EE5CA070405}"/>
              </a:ext>
            </a:extLst>
          </p:cNvPr>
          <p:cNvCxnSpPr>
            <a:cxnSpLocks/>
          </p:cNvCxnSpPr>
          <p:nvPr/>
        </p:nvCxnSpPr>
        <p:spPr>
          <a:xfrm flipV="1">
            <a:off x="2053873" y="4380021"/>
            <a:ext cx="396913" cy="7195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Łącznik prosty ze strzałką 77">
            <a:extLst>
              <a:ext uri="{FF2B5EF4-FFF2-40B4-BE49-F238E27FC236}">
                <a16:creationId xmlns:a16="http://schemas.microsoft.com/office/drawing/2014/main" id="{4D95AD7F-2DD6-3BD8-DBC8-D306CED70357}"/>
              </a:ext>
            </a:extLst>
          </p:cNvPr>
          <p:cNvCxnSpPr>
            <a:cxnSpLocks/>
          </p:cNvCxnSpPr>
          <p:nvPr/>
        </p:nvCxnSpPr>
        <p:spPr>
          <a:xfrm flipV="1">
            <a:off x="2450786" y="3596481"/>
            <a:ext cx="0" cy="4227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Prostokąt: zaokrąglone rogi 85">
            <a:extLst>
              <a:ext uri="{FF2B5EF4-FFF2-40B4-BE49-F238E27FC236}">
                <a16:creationId xmlns:a16="http://schemas.microsoft.com/office/drawing/2014/main" id="{36F31DE1-EE6E-CD8D-E09A-D9A409456634}"/>
              </a:ext>
            </a:extLst>
          </p:cNvPr>
          <p:cNvSpPr/>
          <p:nvPr/>
        </p:nvSpPr>
        <p:spPr>
          <a:xfrm>
            <a:off x="2255097" y="1416543"/>
            <a:ext cx="2335181" cy="4037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Observing</a:t>
            </a:r>
          </a:p>
        </p:txBody>
      </p:sp>
      <p:cxnSp>
        <p:nvCxnSpPr>
          <p:cNvPr id="87" name="Łącznik prosty ze strzałką 86">
            <a:extLst>
              <a:ext uri="{FF2B5EF4-FFF2-40B4-BE49-F238E27FC236}">
                <a16:creationId xmlns:a16="http://schemas.microsoft.com/office/drawing/2014/main" id="{5881CDA8-706E-AFDF-8700-116917FB122F}"/>
              </a:ext>
            </a:extLst>
          </p:cNvPr>
          <p:cNvCxnSpPr>
            <a:cxnSpLocks/>
          </p:cNvCxnSpPr>
          <p:nvPr/>
        </p:nvCxnSpPr>
        <p:spPr>
          <a:xfrm flipV="1">
            <a:off x="2456822" y="1826660"/>
            <a:ext cx="0" cy="837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Łącznik prosty ze strzałką 90">
            <a:extLst>
              <a:ext uri="{FF2B5EF4-FFF2-40B4-BE49-F238E27FC236}">
                <a16:creationId xmlns:a16="http://schemas.microsoft.com/office/drawing/2014/main" id="{4DCC9B42-3178-C128-1853-37C9471EB5D3}"/>
              </a:ext>
            </a:extLst>
          </p:cNvPr>
          <p:cNvCxnSpPr>
            <a:cxnSpLocks/>
          </p:cNvCxnSpPr>
          <p:nvPr/>
        </p:nvCxnSpPr>
        <p:spPr>
          <a:xfrm>
            <a:off x="5085283" y="4153420"/>
            <a:ext cx="0" cy="1655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Łącznik prosty ze strzałką 94">
            <a:extLst>
              <a:ext uri="{FF2B5EF4-FFF2-40B4-BE49-F238E27FC236}">
                <a16:creationId xmlns:a16="http://schemas.microsoft.com/office/drawing/2014/main" id="{0585CF5E-A744-D917-3A7E-922FD29F107F}"/>
              </a:ext>
            </a:extLst>
          </p:cNvPr>
          <p:cNvCxnSpPr>
            <a:cxnSpLocks/>
          </p:cNvCxnSpPr>
          <p:nvPr/>
        </p:nvCxnSpPr>
        <p:spPr>
          <a:xfrm flipH="1" flipV="1">
            <a:off x="4330700" y="5182306"/>
            <a:ext cx="638312" cy="62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Łącznik prosty ze strzałką 95">
            <a:extLst>
              <a:ext uri="{FF2B5EF4-FFF2-40B4-BE49-F238E27FC236}">
                <a16:creationId xmlns:a16="http://schemas.microsoft.com/office/drawing/2014/main" id="{976B2C71-8F0B-6B9E-2528-41939295E856}"/>
              </a:ext>
            </a:extLst>
          </p:cNvPr>
          <p:cNvCxnSpPr>
            <a:cxnSpLocks/>
          </p:cNvCxnSpPr>
          <p:nvPr/>
        </p:nvCxnSpPr>
        <p:spPr>
          <a:xfrm flipV="1">
            <a:off x="4362840" y="4238423"/>
            <a:ext cx="172266" cy="943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Łącznik prosty ze strzałką 96">
            <a:extLst>
              <a:ext uri="{FF2B5EF4-FFF2-40B4-BE49-F238E27FC236}">
                <a16:creationId xmlns:a16="http://schemas.microsoft.com/office/drawing/2014/main" id="{088525AB-0CAB-48C0-2312-5F4CEDF49C85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4120277" y="3698847"/>
            <a:ext cx="414829" cy="539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Łącznik prosty ze strzałką 97">
            <a:extLst>
              <a:ext uri="{FF2B5EF4-FFF2-40B4-BE49-F238E27FC236}">
                <a16:creationId xmlns:a16="http://schemas.microsoft.com/office/drawing/2014/main" id="{9F091C5C-6F9C-F730-7B98-58037DC33DA3}"/>
              </a:ext>
            </a:extLst>
          </p:cNvPr>
          <p:cNvCxnSpPr>
            <a:cxnSpLocks/>
          </p:cNvCxnSpPr>
          <p:nvPr/>
        </p:nvCxnSpPr>
        <p:spPr>
          <a:xfrm flipH="1" flipV="1">
            <a:off x="3832240" y="4390919"/>
            <a:ext cx="498460" cy="7913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Łącznik prosty ze strzałką 98">
            <a:extLst>
              <a:ext uri="{FF2B5EF4-FFF2-40B4-BE49-F238E27FC236}">
                <a16:creationId xmlns:a16="http://schemas.microsoft.com/office/drawing/2014/main" id="{38EA0E44-53B0-3047-9488-AC8F1B2A51E7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3832240" y="3698847"/>
            <a:ext cx="288037" cy="3313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" name="Prostokąt: zaokrąglone rogi 102">
            <a:extLst>
              <a:ext uri="{FF2B5EF4-FFF2-40B4-BE49-F238E27FC236}">
                <a16:creationId xmlns:a16="http://schemas.microsoft.com/office/drawing/2014/main" id="{99E78C9D-FABC-6D42-8A44-48D5E654AE3C}"/>
              </a:ext>
            </a:extLst>
          </p:cNvPr>
          <p:cNvSpPr/>
          <p:nvPr/>
        </p:nvSpPr>
        <p:spPr>
          <a:xfrm>
            <a:off x="3796622" y="3295080"/>
            <a:ext cx="647309" cy="40376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04" name="Prostokąt: zaokrąglone rogi 103">
            <a:extLst>
              <a:ext uri="{FF2B5EF4-FFF2-40B4-BE49-F238E27FC236}">
                <a16:creationId xmlns:a16="http://schemas.microsoft.com/office/drawing/2014/main" id="{7092512B-A66C-FA80-869C-3C4D2A134D0F}"/>
              </a:ext>
            </a:extLst>
          </p:cNvPr>
          <p:cNvSpPr/>
          <p:nvPr/>
        </p:nvSpPr>
        <p:spPr>
          <a:xfrm>
            <a:off x="4797211" y="1407280"/>
            <a:ext cx="1343237" cy="6556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constructor</a:t>
            </a:r>
          </a:p>
        </p:txBody>
      </p:sp>
      <p:cxnSp>
        <p:nvCxnSpPr>
          <p:cNvPr id="106" name="Łącznik prosty ze strzałką 105">
            <a:extLst>
              <a:ext uri="{FF2B5EF4-FFF2-40B4-BE49-F238E27FC236}">
                <a16:creationId xmlns:a16="http://schemas.microsoft.com/office/drawing/2014/main" id="{85C4BAFC-FD3D-F9FC-3C4F-FF58B9880C5A}"/>
              </a:ext>
            </a:extLst>
          </p:cNvPr>
          <p:cNvCxnSpPr>
            <a:cxnSpLocks/>
          </p:cNvCxnSpPr>
          <p:nvPr/>
        </p:nvCxnSpPr>
        <p:spPr>
          <a:xfrm flipH="1">
            <a:off x="2783183" y="1984985"/>
            <a:ext cx="2014029" cy="673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Łącznik prosty ze strzałką 107">
            <a:extLst>
              <a:ext uri="{FF2B5EF4-FFF2-40B4-BE49-F238E27FC236}">
                <a16:creationId xmlns:a16="http://schemas.microsoft.com/office/drawing/2014/main" id="{B300A2BC-F5AA-64F6-0744-86C25D6EACDF}"/>
              </a:ext>
            </a:extLst>
          </p:cNvPr>
          <p:cNvCxnSpPr>
            <a:cxnSpLocks/>
          </p:cNvCxnSpPr>
          <p:nvPr/>
        </p:nvCxnSpPr>
        <p:spPr>
          <a:xfrm>
            <a:off x="2775290" y="3034813"/>
            <a:ext cx="7893" cy="973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2" name="Prostokąt: zaokrąglone rogi 111">
            <a:extLst>
              <a:ext uri="{FF2B5EF4-FFF2-40B4-BE49-F238E27FC236}">
                <a16:creationId xmlns:a16="http://schemas.microsoft.com/office/drawing/2014/main" id="{249C346F-10BA-C44A-33B6-366BB587BB83}"/>
              </a:ext>
            </a:extLst>
          </p:cNvPr>
          <p:cNvSpPr/>
          <p:nvPr/>
        </p:nvSpPr>
        <p:spPr>
          <a:xfrm>
            <a:off x="2720087" y="5037690"/>
            <a:ext cx="784275" cy="4037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Using</a:t>
            </a:r>
          </a:p>
        </p:txBody>
      </p:sp>
      <p:cxnSp>
        <p:nvCxnSpPr>
          <p:cNvPr id="125" name="Łącznik prosty ze strzałką 124">
            <a:extLst>
              <a:ext uri="{FF2B5EF4-FFF2-40B4-BE49-F238E27FC236}">
                <a16:creationId xmlns:a16="http://schemas.microsoft.com/office/drawing/2014/main" id="{ED9221AD-34D7-5E50-1BBE-C9B88EDD5E6F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2767397" y="4371975"/>
            <a:ext cx="344828" cy="66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Łącznik prosty ze strzałką 126">
            <a:extLst>
              <a:ext uri="{FF2B5EF4-FFF2-40B4-BE49-F238E27FC236}">
                <a16:creationId xmlns:a16="http://schemas.microsoft.com/office/drawing/2014/main" id="{81D2EB34-285C-2B4B-759D-EC150E10B312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3112225" y="4390919"/>
            <a:ext cx="177075" cy="646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Łącznik prosty ze strzałką 130">
            <a:extLst>
              <a:ext uri="{FF2B5EF4-FFF2-40B4-BE49-F238E27FC236}">
                <a16:creationId xmlns:a16="http://schemas.microsoft.com/office/drawing/2014/main" id="{8C37F702-4EE0-4F21-55E6-716A66807B7A}"/>
              </a:ext>
            </a:extLst>
          </p:cNvPr>
          <p:cNvCxnSpPr>
            <a:cxnSpLocks/>
          </p:cNvCxnSpPr>
          <p:nvPr/>
        </p:nvCxnSpPr>
        <p:spPr>
          <a:xfrm flipV="1">
            <a:off x="3289300" y="3032820"/>
            <a:ext cx="289263" cy="980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Łącznik prosty ze strzałką 134">
            <a:extLst>
              <a:ext uri="{FF2B5EF4-FFF2-40B4-BE49-F238E27FC236}">
                <a16:creationId xmlns:a16="http://schemas.microsoft.com/office/drawing/2014/main" id="{50077E2F-48B9-FC6A-AA3C-6E8933FD931B}"/>
              </a:ext>
            </a:extLst>
          </p:cNvPr>
          <p:cNvCxnSpPr>
            <a:cxnSpLocks/>
          </p:cNvCxnSpPr>
          <p:nvPr/>
        </p:nvCxnSpPr>
        <p:spPr>
          <a:xfrm flipV="1">
            <a:off x="3626765" y="2437463"/>
            <a:ext cx="1246929" cy="214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0" name="Prostokąt: zaokrąglone rogi 139">
            <a:extLst>
              <a:ext uri="{FF2B5EF4-FFF2-40B4-BE49-F238E27FC236}">
                <a16:creationId xmlns:a16="http://schemas.microsoft.com/office/drawing/2014/main" id="{4CF63BC0-AA90-2A5D-C086-DDF8FCEC3116}"/>
              </a:ext>
            </a:extLst>
          </p:cNvPr>
          <p:cNvSpPr/>
          <p:nvPr/>
        </p:nvSpPr>
        <p:spPr>
          <a:xfrm>
            <a:off x="4882433" y="2280861"/>
            <a:ext cx="647309" cy="40376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5BD10849-C690-7389-9412-40CCFCF03196}"/>
              </a:ext>
            </a:extLst>
          </p:cNvPr>
          <p:cNvSpPr txBox="1"/>
          <p:nvPr/>
        </p:nvSpPr>
        <p:spPr>
          <a:xfrm>
            <a:off x="2053872" y="4865638"/>
            <a:ext cx="704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6"/>
                </a:solidFill>
              </a:rPr>
              <a:t>Count == 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8C2DB64A-CCF9-36F7-CF8C-633E8FD81625}"/>
              </a:ext>
            </a:extLst>
          </p:cNvPr>
          <p:cNvSpPr txBox="1"/>
          <p:nvPr/>
        </p:nvSpPr>
        <p:spPr>
          <a:xfrm>
            <a:off x="1361376" y="4868711"/>
            <a:ext cx="704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6"/>
                </a:solidFill>
              </a:rPr>
              <a:t>Count &gt; 1</a:t>
            </a:r>
          </a:p>
        </p:txBody>
      </p:sp>
      <p:cxnSp>
        <p:nvCxnSpPr>
          <p:cNvPr id="157" name="Łącznik prosty ze strzałką 156">
            <a:extLst>
              <a:ext uri="{FF2B5EF4-FFF2-40B4-BE49-F238E27FC236}">
                <a16:creationId xmlns:a16="http://schemas.microsoft.com/office/drawing/2014/main" id="{16AB6119-D2BB-81C7-0979-C118B580D150}"/>
              </a:ext>
            </a:extLst>
          </p:cNvPr>
          <p:cNvCxnSpPr>
            <a:cxnSpLocks/>
          </p:cNvCxnSpPr>
          <p:nvPr/>
        </p:nvCxnSpPr>
        <p:spPr>
          <a:xfrm>
            <a:off x="4386783" y="1826660"/>
            <a:ext cx="704970" cy="2292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4" name="pole tekstowe 173">
            <a:extLst>
              <a:ext uri="{FF2B5EF4-FFF2-40B4-BE49-F238E27FC236}">
                <a16:creationId xmlns:a16="http://schemas.microsoft.com/office/drawing/2014/main" id="{EB848076-E837-A7D2-506C-9A9B97D7DE23}"/>
              </a:ext>
            </a:extLst>
          </p:cNvPr>
          <p:cNvSpPr txBox="1"/>
          <p:nvPr/>
        </p:nvSpPr>
        <p:spPr>
          <a:xfrm>
            <a:off x="3555683" y="4876015"/>
            <a:ext cx="704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6"/>
                </a:solidFill>
              </a:rPr>
              <a:t>Count == 0</a:t>
            </a:r>
          </a:p>
        </p:txBody>
      </p:sp>
      <p:sp>
        <p:nvSpPr>
          <p:cNvPr id="175" name="pole tekstowe 174">
            <a:extLst>
              <a:ext uri="{FF2B5EF4-FFF2-40B4-BE49-F238E27FC236}">
                <a16:creationId xmlns:a16="http://schemas.microsoft.com/office/drawing/2014/main" id="{E95DA522-7C24-B0E0-ED2E-6144E72C42DA}"/>
              </a:ext>
            </a:extLst>
          </p:cNvPr>
          <p:cNvSpPr txBox="1"/>
          <p:nvPr/>
        </p:nvSpPr>
        <p:spPr>
          <a:xfrm>
            <a:off x="4305567" y="4884688"/>
            <a:ext cx="704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6"/>
                </a:solidFill>
              </a:rPr>
              <a:t>Count &gt; 0</a:t>
            </a:r>
          </a:p>
        </p:txBody>
      </p:sp>
    </p:spTree>
    <p:extLst>
      <p:ext uri="{BB962C8B-B14F-4D97-AF65-F5344CB8AC3E}">
        <p14:creationId xmlns:p14="http://schemas.microsoft.com/office/powerpoint/2010/main" val="213266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A9AD4-D71B-42D5-D3E4-7F80FA136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2D34841B-C04C-FFF1-87C8-72881EFBE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99" y="1255893"/>
            <a:ext cx="8371801" cy="260391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418581-A409-2192-2A07-4725F3576055}"/>
              </a:ext>
            </a:extLst>
          </p:cNvPr>
          <p:cNvSpPr/>
          <p:nvPr/>
        </p:nvSpPr>
        <p:spPr>
          <a:xfrm>
            <a:off x="4090964" y="296966"/>
            <a:ext cx="356635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Synchronized Runtime Access</a:t>
            </a:r>
          </a:p>
          <a:p>
            <a:pPr algn="ctr"/>
            <a:r>
              <a:rPr lang="en-US" sz="2000" b="1" dirty="0"/>
              <a:t>Examples</a:t>
            </a:r>
            <a:endParaRPr lang="en-US" b="1" dirty="0"/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BA87AED6-D731-709A-98FC-6434E9FF1E83}"/>
              </a:ext>
            </a:extLst>
          </p:cNvPr>
          <p:cNvSpPr/>
          <p:nvPr/>
        </p:nvSpPr>
        <p:spPr>
          <a:xfrm>
            <a:off x="479842" y="2101330"/>
            <a:ext cx="1435749" cy="121919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Dedicated scope to destroy </a:t>
            </a:r>
            <a:r>
              <a:rPr lang="en-US" sz="1200" dirty="0" err="1"/>
              <a:t>shader_observer</a:t>
            </a:r>
            <a:r>
              <a:rPr lang="en-US" sz="1200" dirty="0"/>
              <a:t> and release locks when its no longer needed</a:t>
            </a:r>
          </a:p>
        </p:txBody>
      </p:sp>
      <p:sp>
        <p:nvSpPr>
          <p:cNvPr id="6" name="Nawias klamrowy otwierający 5">
            <a:extLst>
              <a:ext uri="{FF2B5EF4-FFF2-40B4-BE49-F238E27FC236}">
                <a16:creationId xmlns:a16="http://schemas.microsoft.com/office/drawing/2014/main" id="{0AFAEBB2-30B9-7ACD-4FC9-03F35C22FCF5}"/>
              </a:ext>
            </a:extLst>
          </p:cNvPr>
          <p:cNvSpPr/>
          <p:nvPr/>
        </p:nvSpPr>
        <p:spPr>
          <a:xfrm>
            <a:off x="1970184" y="2133080"/>
            <a:ext cx="367004" cy="1219200"/>
          </a:xfrm>
          <a:prstGeom prst="leftBrace">
            <a:avLst>
              <a:gd name="adj1" fmla="val 55149"/>
              <a:gd name="adj2" fmla="val 50000"/>
            </a:avLst>
          </a:prstGeom>
          <a:ln w="38100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ED9AAB46-268A-BE8A-E15E-AD0AD03C9FB9}"/>
              </a:ext>
            </a:extLst>
          </p:cNvPr>
          <p:cNvCxnSpPr/>
          <p:nvPr/>
        </p:nvCxnSpPr>
        <p:spPr>
          <a:xfrm>
            <a:off x="6131773" y="2101330"/>
            <a:ext cx="73400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406229B-3FAC-D5D7-D50B-4D416FD22920}"/>
              </a:ext>
            </a:extLst>
          </p:cNvPr>
          <p:cNvCxnSpPr>
            <a:cxnSpLocks/>
          </p:cNvCxnSpPr>
          <p:nvPr/>
        </p:nvCxnSpPr>
        <p:spPr>
          <a:xfrm flipV="1">
            <a:off x="7112000" y="3747092"/>
            <a:ext cx="650655" cy="148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Prostokąt: zaokrąglone rogi 62">
            <a:extLst>
              <a:ext uri="{FF2B5EF4-FFF2-40B4-BE49-F238E27FC236}">
                <a16:creationId xmlns:a16="http://schemas.microsoft.com/office/drawing/2014/main" id="{C7B617CD-A88D-6BD5-612E-D345F53B601E}"/>
              </a:ext>
            </a:extLst>
          </p:cNvPr>
          <p:cNvSpPr/>
          <p:nvPr/>
        </p:nvSpPr>
        <p:spPr>
          <a:xfrm>
            <a:off x="7803372" y="4297645"/>
            <a:ext cx="3645156" cy="6666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Use() and Observe() are chainable for convenience.</a:t>
            </a:r>
          </a:p>
          <a:p>
            <a:pPr algn="ctr"/>
            <a:r>
              <a:rPr lang="en-US" sz="1200" dirty="0"/>
              <a:t>Synchronization is inline (beware of the cost!).</a:t>
            </a:r>
          </a:p>
        </p:txBody>
      </p:sp>
      <p:cxnSp>
        <p:nvCxnSpPr>
          <p:cNvPr id="71" name="Łącznik prosty 70">
            <a:extLst>
              <a:ext uri="{FF2B5EF4-FFF2-40B4-BE49-F238E27FC236}">
                <a16:creationId xmlns:a16="http://schemas.microsoft.com/office/drawing/2014/main" id="{1E441B41-D2FE-82B9-A6A5-74E3B2B9FBC7}"/>
              </a:ext>
            </a:extLst>
          </p:cNvPr>
          <p:cNvCxnSpPr>
            <a:cxnSpLocks/>
          </p:cNvCxnSpPr>
          <p:nvPr/>
        </p:nvCxnSpPr>
        <p:spPr>
          <a:xfrm flipV="1">
            <a:off x="4358824" y="2443024"/>
            <a:ext cx="3779030" cy="102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Prostokąt: zaokrąglone rogi 80">
            <a:extLst>
              <a:ext uri="{FF2B5EF4-FFF2-40B4-BE49-F238E27FC236}">
                <a16:creationId xmlns:a16="http://schemas.microsoft.com/office/drawing/2014/main" id="{247C19A0-D2AE-C068-79EF-8EFAF8DC93C6}"/>
              </a:ext>
            </a:extLst>
          </p:cNvPr>
          <p:cNvSpPr/>
          <p:nvPr/>
        </p:nvSpPr>
        <p:spPr>
          <a:xfrm>
            <a:off x="1238085" y="4434874"/>
            <a:ext cx="4086802" cy="10587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AssetHandle</a:t>
            </a:r>
            <a:r>
              <a:rPr lang="en-US" sz="1200" dirty="0"/>
              <a:t> is constructible on the fly.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AssetHandles</a:t>
            </a:r>
            <a:r>
              <a:rPr lang="en-US" sz="1200" dirty="0"/>
              <a:t> with </a:t>
            </a:r>
            <a:r>
              <a:rPr lang="en-US" sz="1200" dirty="0" err="1"/>
              <a:t>AssetLoadingPriority</a:t>
            </a:r>
            <a:r>
              <a:rPr lang="en-US" sz="1200" dirty="0"/>
              <a:t>::None are not globally counted – no hidden cost.</a:t>
            </a:r>
          </a:p>
        </p:txBody>
      </p:sp>
      <p:sp>
        <p:nvSpPr>
          <p:cNvPr id="94" name="Łuk 93">
            <a:extLst>
              <a:ext uri="{FF2B5EF4-FFF2-40B4-BE49-F238E27FC236}">
                <a16:creationId xmlns:a16="http://schemas.microsoft.com/office/drawing/2014/main" id="{A4E96E68-DB85-581D-84BA-BFE55E13D1FC}"/>
              </a:ext>
            </a:extLst>
          </p:cNvPr>
          <p:cNvSpPr/>
          <p:nvPr/>
        </p:nvSpPr>
        <p:spPr>
          <a:xfrm flipH="1">
            <a:off x="2133267" y="2448144"/>
            <a:ext cx="4451114" cy="3957526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650A180E-92C1-8DFE-E570-0D3884EF6749}"/>
              </a:ext>
            </a:extLst>
          </p:cNvPr>
          <p:cNvCxnSpPr>
            <a:cxnSpLocks/>
          </p:cNvCxnSpPr>
          <p:nvPr/>
        </p:nvCxnSpPr>
        <p:spPr>
          <a:xfrm>
            <a:off x="4214548" y="1946173"/>
            <a:ext cx="52723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Łuk 21">
            <a:extLst>
              <a:ext uri="{FF2B5EF4-FFF2-40B4-BE49-F238E27FC236}">
                <a16:creationId xmlns:a16="http://schemas.microsoft.com/office/drawing/2014/main" id="{AD27090E-36E8-26A3-3128-8420F7C6807A}"/>
              </a:ext>
            </a:extLst>
          </p:cNvPr>
          <p:cNvSpPr/>
          <p:nvPr/>
        </p:nvSpPr>
        <p:spPr>
          <a:xfrm rot="5400000" flipH="1" flipV="1">
            <a:off x="4590577" y="1466807"/>
            <a:ext cx="4412787" cy="5681834"/>
          </a:xfrm>
          <a:prstGeom prst="arc">
            <a:avLst>
              <a:gd name="adj1" fmla="val 87858"/>
              <a:gd name="adj2" fmla="val 5365406"/>
            </a:avLst>
          </a:prstGeom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Łuk 25">
            <a:extLst>
              <a:ext uri="{FF2B5EF4-FFF2-40B4-BE49-F238E27FC236}">
                <a16:creationId xmlns:a16="http://schemas.microsoft.com/office/drawing/2014/main" id="{FB6D6F38-CC39-19D6-79BD-D8E177A58D93}"/>
              </a:ext>
            </a:extLst>
          </p:cNvPr>
          <p:cNvSpPr/>
          <p:nvPr/>
        </p:nvSpPr>
        <p:spPr>
          <a:xfrm flipH="1">
            <a:off x="2130534" y="1946173"/>
            <a:ext cx="4155966" cy="4960461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Łuk 27">
            <a:extLst>
              <a:ext uri="{FF2B5EF4-FFF2-40B4-BE49-F238E27FC236}">
                <a16:creationId xmlns:a16="http://schemas.microsoft.com/office/drawing/2014/main" id="{7AE2D700-25D6-7916-5ED2-1ABDBBBDD08E}"/>
              </a:ext>
            </a:extLst>
          </p:cNvPr>
          <p:cNvSpPr/>
          <p:nvPr/>
        </p:nvSpPr>
        <p:spPr>
          <a:xfrm rot="5400000" flipH="1" flipV="1">
            <a:off x="7150852" y="2374740"/>
            <a:ext cx="1115577" cy="3847582"/>
          </a:xfrm>
          <a:prstGeom prst="arc">
            <a:avLst>
              <a:gd name="adj1" fmla="val 87858"/>
              <a:gd name="adj2" fmla="val 5365406"/>
            </a:avLst>
          </a:prstGeom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0E1BAE77-2E62-635A-960E-D8CE45C93A4E}"/>
              </a:ext>
            </a:extLst>
          </p:cNvPr>
          <p:cNvCxnSpPr>
            <a:cxnSpLocks/>
          </p:cNvCxnSpPr>
          <p:nvPr/>
        </p:nvCxnSpPr>
        <p:spPr>
          <a:xfrm>
            <a:off x="2418572" y="3743303"/>
            <a:ext cx="4625771" cy="37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Łuk 31">
            <a:extLst>
              <a:ext uri="{FF2B5EF4-FFF2-40B4-BE49-F238E27FC236}">
                <a16:creationId xmlns:a16="http://schemas.microsoft.com/office/drawing/2014/main" id="{7E163559-6A1C-20D6-277D-4F74766241EA}"/>
              </a:ext>
            </a:extLst>
          </p:cNvPr>
          <p:cNvSpPr/>
          <p:nvPr/>
        </p:nvSpPr>
        <p:spPr>
          <a:xfrm flipH="1">
            <a:off x="2127810" y="3738946"/>
            <a:ext cx="603531" cy="1391854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2A0423BC-C930-8484-D2D7-D42A2484E299}"/>
              </a:ext>
            </a:extLst>
          </p:cNvPr>
          <p:cNvSpPr/>
          <p:nvPr/>
        </p:nvSpPr>
        <p:spPr>
          <a:xfrm>
            <a:off x="3446108" y="3344138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404DC3D8-F878-872E-5898-6AFED02B9CDC}"/>
              </a:ext>
            </a:extLst>
          </p:cNvPr>
          <p:cNvSpPr/>
          <p:nvPr/>
        </p:nvSpPr>
        <p:spPr>
          <a:xfrm>
            <a:off x="4057794" y="378414"/>
            <a:ext cx="356635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Geometry Assets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DC1B869-0D55-DBE5-CB6D-B52A1D9AB747}"/>
              </a:ext>
            </a:extLst>
          </p:cNvPr>
          <p:cNvSpPr/>
          <p:nvPr/>
        </p:nvSpPr>
        <p:spPr>
          <a:xfrm>
            <a:off x="5097624" y="3404013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Mesh</a:t>
            </a: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BA477DC3-49B8-4D7A-AF02-F386BACC8A94}"/>
              </a:ext>
            </a:extLst>
          </p:cNvPr>
          <p:cNvSpPr/>
          <p:nvPr/>
        </p:nvSpPr>
        <p:spPr>
          <a:xfrm>
            <a:off x="7181465" y="3404013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Material</a:t>
            </a: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A0FD60EF-87B6-6B13-F32F-D0B4B552008D}"/>
              </a:ext>
            </a:extLst>
          </p:cNvPr>
          <p:cNvSpPr/>
          <p:nvPr/>
        </p:nvSpPr>
        <p:spPr>
          <a:xfrm>
            <a:off x="3446108" y="1217291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897FECBC-4C47-1445-96DB-428BA58D01CB}"/>
              </a:ext>
            </a:extLst>
          </p:cNvPr>
          <p:cNvSpPr/>
          <p:nvPr/>
        </p:nvSpPr>
        <p:spPr>
          <a:xfrm>
            <a:off x="3446108" y="1926240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/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B94F2211-64DC-A131-4117-28163CC5E325}"/>
              </a:ext>
            </a:extLst>
          </p:cNvPr>
          <p:cNvSpPr/>
          <p:nvPr/>
        </p:nvSpPr>
        <p:spPr>
          <a:xfrm>
            <a:off x="3446108" y="2635189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29B3EDB4-AA20-7B1E-2E67-D0B4A67C0906}"/>
              </a:ext>
            </a:extLst>
          </p:cNvPr>
          <p:cNvSpPr/>
          <p:nvPr/>
        </p:nvSpPr>
        <p:spPr>
          <a:xfrm>
            <a:off x="3446108" y="4053087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154721C8-F29E-2243-06B1-A602C584922D}"/>
              </a:ext>
            </a:extLst>
          </p:cNvPr>
          <p:cNvSpPr/>
          <p:nvPr/>
        </p:nvSpPr>
        <p:spPr>
          <a:xfrm>
            <a:off x="3446108" y="4762035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AB90DAFD-234B-7A84-A8D3-4555CC31A120}"/>
              </a:ext>
            </a:extLst>
          </p:cNvPr>
          <p:cNvSpPr/>
          <p:nvPr/>
        </p:nvSpPr>
        <p:spPr>
          <a:xfrm>
            <a:off x="6183089" y="4117212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N × </a:t>
            </a:r>
            <a:r>
              <a:rPr lang="en-US" dirty="0" err="1"/>
              <a:t>RenderMesh</a:t>
            </a:r>
            <a:endParaRPr lang="en-US" dirty="0"/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D583FA01-2820-1FD4-E0D6-EFDA0DDBFAC3}"/>
              </a:ext>
            </a:extLst>
          </p:cNvPr>
          <p:cNvSpPr/>
          <p:nvPr/>
        </p:nvSpPr>
        <p:spPr>
          <a:xfrm>
            <a:off x="3446108" y="5470983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/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BF595126-B4DB-766D-BB40-875AEB9834EA}"/>
              </a:ext>
            </a:extLst>
          </p:cNvPr>
          <p:cNvSpPr/>
          <p:nvPr/>
        </p:nvSpPr>
        <p:spPr>
          <a:xfrm>
            <a:off x="4040153" y="5543383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Skeleton</a:t>
            </a:r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3E9B9E4D-B225-7EED-713C-596F474BCFDF}"/>
              </a:ext>
            </a:extLst>
          </p:cNvPr>
          <p:cNvSpPr/>
          <p:nvPr/>
        </p:nvSpPr>
        <p:spPr>
          <a:xfrm>
            <a:off x="6123994" y="5543383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CA4F5D74-F9C0-33DB-A6C3-11AF9EF90C8F}"/>
              </a:ext>
            </a:extLst>
          </p:cNvPr>
          <p:cNvSpPr/>
          <p:nvPr/>
        </p:nvSpPr>
        <p:spPr>
          <a:xfrm>
            <a:off x="4049486" y="1990365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ShadingModel</a:t>
            </a:r>
            <a:endParaRPr lang="en-US" dirty="0"/>
          </a:p>
        </p:txBody>
      </p: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7B90A194-A5C2-66A5-F7C2-BEDE06203A33}"/>
              </a:ext>
            </a:extLst>
          </p:cNvPr>
          <p:cNvSpPr/>
          <p:nvPr/>
        </p:nvSpPr>
        <p:spPr>
          <a:xfrm>
            <a:off x="6127101" y="1990171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800" b="1" dirty="0"/>
              <a:t>N × </a:t>
            </a:r>
            <a:r>
              <a:rPr lang="en-US" dirty="0"/>
              <a:t>Texture</a:t>
            </a:r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F42F88EB-1A34-1A30-5484-700E344CD7B0}"/>
              </a:ext>
            </a:extLst>
          </p:cNvPr>
          <p:cNvSpPr/>
          <p:nvPr/>
        </p:nvSpPr>
        <p:spPr>
          <a:xfrm>
            <a:off x="5097624" y="1281419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Shader</a:t>
            </a:r>
          </a:p>
        </p:txBody>
      </p: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569493F9-F3EC-0062-A180-C93A667ADF67}"/>
              </a:ext>
            </a:extLst>
          </p:cNvPr>
          <p:cNvSpPr/>
          <p:nvPr/>
        </p:nvSpPr>
        <p:spPr>
          <a:xfrm>
            <a:off x="7181465" y="1281419"/>
            <a:ext cx="1996752" cy="454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Shader parameters (samplers, uniforms)</a:t>
            </a:r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5C27AB83-49D2-7C3E-5AC5-6488022D575E}"/>
              </a:ext>
            </a:extLst>
          </p:cNvPr>
          <p:cNvSpPr/>
          <p:nvPr/>
        </p:nvSpPr>
        <p:spPr>
          <a:xfrm>
            <a:off x="8204716" y="1990172"/>
            <a:ext cx="1996752" cy="454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Uniform Values</a:t>
            </a:r>
          </a:p>
        </p:txBody>
      </p:sp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ABDC9015-5091-503D-A9A9-AB69ED341999}"/>
              </a:ext>
            </a:extLst>
          </p:cNvPr>
          <p:cNvSpPr/>
          <p:nvPr/>
        </p:nvSpPr>
        <p:spPr>
          <a:xfrm>
            <a:off x="6123994" y="2699315"/>
            <a:ext cx="1996752" cy="454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Vertices and Indices</a:t>
            </a:r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99303775-020C-8FCE-35FF-1F7E6C962DA7}"/>
              </a:ext>
            </a:extLst>
          </p:cNvPr>
          <p:cNvSpPr/>
          <p:nvPr/>
        </p:nvSpPr>
        <p:spPr>
          <a:xfrm>
            <a:off x="6183089" y="4826163"/>
            <a:ext cx="1996752" cy="454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Hierarchy of transforms with default values (base pose)</a:t>
            </a: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557E3F4A-60E9-DCA0-D97F-434355F2C91D}"/>
              </a:ext>
            </a:extLst>
          </p:cNvPr>
          <p:cNvSpPr/>
          <p:nvPr/>
        </p:nvSpPr>
        <p:spPr>
          <a:xfrm>
            <a:off x="1539550" y="3408263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/>
              <a:t>RenderMesh</a:t>
            </a:r>
            <a:endParaRPr lang="en-US" dirty="0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C4776758-F8EB-4357-8F25-C44477D42B3E}"/>
              </a:ext>
            </a:extLst>
          </p:cNvPr>
          <p:cNvSpPr/>
          <p:nvPr/>
        </p:nvSpPr>
        <p:spPr>
          <a:xfrm>
            <a:off x="1539549" y="2699315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Mesh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052E21F-3AB5-BDE8-DC91-780EA97C6F68}"/>
              </a:ext>
            </a:extLst>
          </p:cNvPr>
          <p:cNvSpPr/>
          <p:nvPr/>
        </p:nvSpPr>
        <p:spPr>
          <a:xfrm>
            <a:off x="1539549" y="1990367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Material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09686041-2BBF-BF0F-1A49-FF7BCFEAFFEC}"/>
              </a:ext>
            </a:extLst>
          </p:cNvPr>
          <p:cNvSpPr/>
          <p:nvPr/>
        </p:nvSpPr>
        <p:spPr>
          <a:xfrm>
            <a:off x="1539549" y="4117212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855B2F68-687D-EDD6-4E78-2D44B5FF46A4}"/>
              </a:ext>
            </a:extLst>
          </p:cNvPr>
          <p:cNvSpPr/>
          <p:nvPr/>
        </p:nvSpPr>
        <p:spPr>
          <a:xfrm>
            <a:off x="1539549" y="4826163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Skeleton</a:t>
            </a: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CF0201FE-182B-A715-5EFB-89E3DB288C39}"/>
              </a:ext>
            </a:extLst>
          </p:cNvPr>
          <p:cNvSpPr/>
          <p:nvPr/>
        </p:nvSpPr>
        <p:spPr>
          <a:xfrm>
            <a:off x="1539549" y="1281419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ShadingModel</a:t>
            </a:r>
            <a:endParaRPr lang="en-US" dirty="0"/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E974B9BC-FF5E-6BA1-5D41-9FA952D76AE8}"/>
              </a:ext>
            </a:extLst>
          </p:cNvPr>
          <p:cNvSpPr/>
          <p:nvPr/>
        </p:nvSpPr>
        <p:spPr>
          <a:xfrm>
            <a:off x="1539549" y="5535108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/>
              <a:t>SkinnedModel</a:t>
            </a:r>
            <a:endParaRPr lang="en-US" dirty="0"/>
          </a:p>
        </p:txBody>
      </p: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EDDA5CDE-6FD3-ACBF-8E5B-F0BE562B71B9}"/>
              </a:ext>
            </a:extLst>
          </p:cNvPr>
          <p:cNvSpPr/>
          <p:nvPr/>
        </p:nvSpPr>
        <p:spPr>
          <a:xfrm>
            <a:off x="8204716" y="5543384"/>
            <a:ext cx="1996752" cy="454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Skinning</a:t>
            </a:r>
          </a:p>
        </p:txBody>
      </p:sp>
    </p:spTree>
    <p:extLst>
      <p:ext uri="{BB962C8B-B14F-4D97-AF65-F5344CB8AC3E}">
        <p14:creationId xmlns:p14="http://schemas.microsoft.com/office/powerpoint/2010/main" val="398697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6492</TotalTime>
  <Words>572</Words>
  <Application>Microsoft Office PowerPoint</Application>
  <PresentationFormat>Panoramiczny</PresentationFormat>
  <Paragraphs>131</Paragraphs>
  <Slides>7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Paweł</dc:creator>
  <cp:lastModifiedBy>Paweł</cp:lastModifiedBy>
  <cp:revision>17</cp:revision>
  <dcterms:created xsi:type="dcterms:W3CDTF">2024-03-28T22:47:25Z</dcterms:created>
  <dcterms:modified xsi:type="dcterms:W3CDTF">2025-05-20T06:46:57Z</dcterms:modified>
</cp:coreProperties>
</file>