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2CA-85A8-A44F-F7F0-802848A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FC50-B98E-45BB-0118-2B09714D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D5DF-840E-0993-11D1-AAA521D5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D1D5-E8AF-342E-705C-AE4C010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2823-B688-A38B-17EF-3FEDFDA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9B-9503-B417-CF08-73FB88A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738-529D-4CA4-E043-AA4DE1B5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CD9-0448-8E6C-4B78-2CECD1E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D9D0-E7BC-793F-EBD5-E50CFEE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100-B4C9-9382-D087-4543B17B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3A06-C757-3F42-1BE6-EFD332C3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1104-2880-E51C-E0C6-52AF223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BE62-7C0C-A74A-D0C1-7FCF9DA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DD3E-CA3A-05B3-CA96-C920EB4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BBBF-35DD-F10B-827A-E14C972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E4B3-132B-83A5-2743-CBE9BC3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CFE-7693-8884-0C3F-822ABA3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4CA-5271-55F1-6AFA-82A908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FB0-D236-17CC-F596-41DA82D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5A3-9CB6-5F69-EFCD-88F1076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0B7-F9C9-13AC-B4AE-B3967BC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9105-ABDA-4736-7007-B6853BE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09C2-4FA4-0F6D-65FA-995661F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37E-1B51-2B0C-79C3-AA1AB3D1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55B-30F4-FCF5-72BA-81C84BA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031-7FB2-0C1D-5A93-52B9861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E38-7FC2-F7AE-DD61-974B30AA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73DE-30CA-5A8B-1AB6-D3CADE63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EBAD-4F63-5B18-B8AF-B5E37CF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032F-EF20-749F-D600-7277E3A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E34E-5F86-0A0C-E6E1-28959B8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D96A-B277-8388-F7B0-5068DFB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4513-3231-231C-130B-F655B00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966-1223-9692-C64C-68F6B5F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59A1-DC9E-0C88-F6FD-194B467F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34A-BCC5-4FE9-E055-5FC972A8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5C0B-27A2-7AE2-BC80-3AE861F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A42A-C695-11E1-7724-7BB32D8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3B81-5DD6-63D1-593D-55CA3AF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25D-BADB-7C0C-DD66-A9E2B4A4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5EB57-2494-4E83-7292-75DF27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685C-6440-03FB-8C4E-5907037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13E0-BE0E-980D-818A-8E88C06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5830-6E9B-9456-6CA8-2377D36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50-43E3-8CE3-98AC-DE04D18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B89A-8DFE-4D36-2508-C08FC9E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379-2ECF-A6D6-B85D-90DF808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3E64-CE2D-7B8B-63BD-B48235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FBA4-928B-9329-F1DF-AF1F9E43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36D3-E685-24AF-F778-65396A07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4B8E-4840-0DF1-2189-93EBC2B7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F11D-93C4-70A3-E20A-67B460A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1D6-A2A9-5C00-555B-CF8EFF23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8E170-7BC2-1FA9-716D-DA05A4B5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34C9-83A4-D79F-3719-2F4F0D74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F53-6C2A-E201-F362-CA043AA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F5C9-FC76-4AB3-2AAE-D1ECD04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0C9-E37A-0F43-A1B8-1C15AC8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49CB-74CC-5D46-B148-1102726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D360-C622-AB11-B89C-2B0A30A0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4EE-E6CB-BF3A-214B-B0C817C9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7D5-4D76-4679-A391-31CBAFA909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BDF7-3175-7879-1EFB-79C312B1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FED2-DD52-1D59-3D1A-CB449D5D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48">
            <a:extLst>
              <a:ext uri="{FF2B5EF4-FFF2-40B4-BE49-F238E27FC236}">
                <a16:creationId xmlns:a16="http://schemas.microsoft.com/office/drawing/2014/main" id="{00E3EF20-8713-973F-1F1F-5AC08054FF40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 err="1">
                <a:solidFill>
                  <a:schemeClr val="tx1"/>
                </a:solidFill>
              </a:rPr>
              <a:t>Asset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b="1" dirty="0" err="1">
                <a:solidFill>
                  <a:schemeClr val="tx1"/>
                </a:solidFill>
              </a:rPr>
              <a:t>Pipeline</a:t>
            </a:r>
            <a:endParaRPr lang="pl-PL" sz="3200" b="1" dirty="0">
              <a:solidFill>
                <a:schemeClr val="tx1"/>
              </a:solidFill>
            </a:endParaRPr>
          </a:p>
          <a:p>
            <a:pPr algn="ctr"/>
            <a:r>
              <a:rPr lang="pl-PL" sz="3200" b="1" dirty="0">
                <a:solidFill>
                  <a:schemeClr val="tx1"/>
                </a:solidFill>
              </a:rPr>
              <a:t>of </a:t>
            </a:r>
            <a:r>
              <a:rPr lang="pl-PL" sz="3200" b="1" dirty="0" err="1">
                <a:solidFill>
                  <a:schemeClr val="tx1"/>
                </a:solidFill>
              </a:rPr>
              <a:t>Fools</a:t>
            </a:r>
            <a:r>
              <a:rPr lang="pl-PL" sz="3200" b="1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E659E-F4D7-EE37-2E21-72B8063294EB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Work</a:t>
            </a:r>
            <a:r>
              <a:rPr lang="pl-PL" dirty="0"/>
              <a:t> in </a:t>
            </a:r>
            <a:r>
              <a:rPr lang="pl-PL" dirty="0" err="1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4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74">
            <a:extLst>
              <a:ext uri="{FF2B5EF4-FFF2-40B4-BE49-F238E27FC236}">
                <a16:creationId xmlns:a16="http://schemas.microsoft.com/office/drawing/2014/main" id="{3C9A4C0F-3003-F045-87B1-23FE381480E0}"/>
              </a:ext>
            </a:extLst>
          </p:cNvPr>
          <p:cNvSpPr txBox="1"/>
          <p:nvPr/>
        </p:nvSpPr>
        <p:spPr>
          <a:xfrm>
            <a:off x="606732" y="1147177"/>
            <a:ext cx="108262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Description</a:t>
            </a:r>
          </a:p>
          <a:p>
            <a:r>
              <a:rPr lang="en-US" sz="1600" dirty="0"/>
              <a:t>Assets authored in external programs sometimes</a:t>
            </a:r>
            <a:r>
              <a:rPr lang="pl-PL" sz="1600" dirty="0"/>
              <a:t> </a:t>
            </a:r>
            <a:r>
              <a:rPr lang="en-US" sz="1600" dirty="0"/>
              <a:t>cannot be used directly either by the editor or by the game:</a:t>
            </a:r>
          </a:p>
          <a:p>
            <a:r>
              <a:rPr lang="en-US" sz="1600" dirty="0"/>
              <a:t>- Single file may include data about multiple assets</a:t>
            </a:r>
          </a:p>
          <a:p>
            <a:r>
              <a:rPr lang="en-US" sz="1600" dirty="0"/>
              <a:t>- Many existing formats</a:t>
            </a:r>
          </a:p>
          <a:p>
            <a:r>
              <a:rPr lang="en-US" sz="1600" dirty="0"/>
              <a:t>- Formats not suitable for quick loading at the game’s runtime</a:t>
            </a:r>
          </a:p>
          <a:p>
            <a:r>
              <a:rPr lang="en-US" sz="1600" dirty="0"/>
              <a:t>- Formats not suitable for direct usage (structure of data is not optimal and/or requires additional processing/data generation)</a:t>
            </a:r>
          </a:p>
          <a:p>
            <a:endParaRPr lang="en-US" sz="1600" dirty="0"/>
          </a:p>
          <a:p>
            <a:r>
              <a:rPr lang="en-US" sz="2000" dirty="0"/>
              <a:t>Standard Solution - importing:</a:t>
            </a:r>
          </a:p>
          <a:p>
            <a:pPr marL="342900" indent="-342900">
              <a:buAutoNum type="arabicPeriod"/>
            </a:pPr>
            <a:r>
              <a:rPr lang="en-US" sz="1600" dirty="0"/>
              <a:t>Asset loader loading all types of assets.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Additional processing and data generation into a universally structured asset (per type).</a:t>
            </a:r>
          </a:p>
          <a:p>
            <a:pPr marL="342900" indent="-342900">
              <a:buAutoNum type="arabicPeriod"/>
            </a:pPr>
            <a:r>
              <a:rPr lang="en-US" sz="1600" dirty="0"/>
              <a:t>Saving the asset to a disk for quick and easy loading.</a:t>
            </a:r>
          </a:p>
          <a:p>
            <a:endParaRPr lang="en-US" sz="1600" dirty="0"/>
          </a:p>
          <a:p>
            <a:r>
              <a:rPr lang="en-US" sz="2000" dirty="0"/>
              <a:t>Issues with Standard Solution:</a:t>
            </a:r>
          </a:p>
          <a:p>
            <a:r>
              <a:rPr lang="en-US" sz="1600" dirty="0"/>
              <a:t>- The asset file generated by the engine does not reference the original source file.</a:t>
            </a:r>
          </a:p>
          <a:p>
            <a:r>
              <a:rPr lang="en-US" sz="1600" dirty="0"/>
              <a:t>- The original asset file requires reimporting whenever it changes.</a:t>
            </a:r>
          </a:p>
          <a:p>
            <a:r>
              <a:rPr lang="en-US" sz="1600" dirty="0"/>
              <a:t>- Data is duplicated on a disk, just in a different format.</a:t>
            </a:r>
          </a:p>
          <a:p>
            <a:r>
              <a:rPr lang="en-US" sz="1600" dirty="0"/>
              <a:t>- Still, an additional packaging process is necessary to improve loading times in the game’s runtime. </a:t>
            </a:r>
          </a:p>
        </p:txBody>
      </p:sp>
    </p:spTree>
    <p:extLst>
      <p:ext uri="{BB962C8B-B14F-4D97-AF65-F5344CB8AC3E}">
        <p14:creationId xmlns:p14="http://schemas.microsoft.com/office/powerpoint/2010/main" val="174692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0E9F582-9011-5992-26D6-B9ECEEB44C20}"/>
              </a:ext>
            </a:extLst>
          </p:cNvPr>
          <p:cNvSpPr/>
          <p:nvPr/>
        </p:nvSpPr>
        <p:spPr>
          <a:xfrm>
            <a:off x="9879891" y="1417017"/>
            <a:ext cx="1889861" cy="4796058"/>
          </a:xfrm>
          <a:prstGeom prst="roundRect">
            <a:avLst>
              <a:gd name="adj" fmla="val 173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DAA0E54-0848-0B68-8396-D70ABD40FC8B}"/>
              </a:ext>
            </a:extLst>
          </p:cNvPr>
          <p:cNvSpPr/>
          <p:nvPr/>
        </p:nvSpPr>
        <p:spPr>
          <a:xfrm>
            <a:off x="5977812" y="1417017"/>
            <a:ext cx="3593702" cy="4796058"/>
          </a:xfrm>
          <a:prstGeom prst="roundRect">
            <a:avLst>
              <a:gd name="adj" fmla="val 74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5E5BE3-29E9-50D9-C498-C8DCFE3DB140}"/>
              </a:ext>
            </a:extLst>
          </p:cNvPr>
          <p:cNvSpPr/>
          <p:nvPr/>
        </p:nvSpPr>
        <p:spPr>
          <a:xfrm>
            <a:off x="6275759" y="1786627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B24E9D-2FFE-8970-4A92-BC67E23FD65D}"/>
              </a:ext>
            </a:extLst>
          </p:cNvPr>
          <p:cNvSpPr/>
          <p:nvPr/>
        </p:nvSpPr>
        <p:spPr>
          <a:xfrm>
            <a:off x="8006688" y="3092823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9DF4A-74EC-E9B3-1A93-12C76F4588EE}"/>
              </a:ext>
            </a:extLst>
          </p:cNvPr>
          <p:cNvSpPr/>
          <p:nvPr/>
        </p:nvSpPr>
        <p:spPr>
          <a:xfrm>
            <a:off x="8006688" y="3720983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BEE67D-16C1-8266-9492-13ACC6A3A4BC}"/>
              </a:ext>
            </a:extLst>
          </p:cNvPr>
          <p:cNvSpPr/>
          <p:nvPr/>
        </p:nvSpPr>
        <p:spPr>
          <a:xfrm>
            <a:off x="6251080" y="4710688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A9B7D8-3394-6E5D-51DF-A8F8E02666CB}"/>
              </a:ext>
            </a:extLst>
          </p:cNvPr>
          <p:cNvSpPr/>
          <p:nvPr/>
        </p:nvSpPr>
        <p:spPr>
          <a:xfrm>
            <a:off x="8006688" y="4387471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D70D07-FE3B-EC1C-709D-AC86198386C7}"/>
              </a:ext>
            </a:extLst>
          </p:cNvPr>
          <p:cNvSpPr/>
          <p:nvPr/>
        </p:nvSpPr>
        <p:spPr>
          <a:xfrm>
            <a:off x="8006688" y="5022861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5F4621-3998-D58E-5535-ADD2BFAF0E5A}"/>
              </a:ext>
            </a:extLst>
          </p:cNvPr>
          <p:cNvSpPr/>
          <p:nvPr/>
        </p:nvSpPr>
        <p:spPr>
          <a:xfrm>
            <a:off x="10214948" y="2451731"/>
            <a:ext cx="1256082" cy="34265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E6023C5-65C7-4233-6EF7-3136820A32BC}"/>
              </a:ext>
            </a:extLst>
          </p:cNvPr>
          <p:cNvSpPr/>
          <p:nvPr/>
        </p:nvSpPr>
        <p:spPr>
          <a:xfrm>
            <a:off x="10190269" y="3103364"/>
            <a:ext cx="1256082" cy="34265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82C1784-C72C-0F57-3753-A90D4E3A794D}"/>
              </a:ext>
            </a:extLst>
          </p:cNvPr>
          <p:cNvSpPr/>
          <p:nvPr/>
        </p:nvSpPr>
        <p:spPr>
          <a:xfrm>
            <a:off x="10183643" y="3725129"/>
            <a:ext cx="1256082" cy="34265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7EB69E3-5E74-E6D2-B4E8-BC7E0C6D8E2E}"/>
              </a:ext>
            </a:extLst>
          </p:cNvPr>
          <p:cNvSpPr/>
          <p:nvPr/>
        </p:nvSpPr>
        <p:spPr>
          <a:xfrm>
            <a:off x="10183643" y="4382519"/>
            <a:ext cx="1256082" cy="34265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B7ACEF-E45A-5F29-14F2-EF850A80384F}"/>
              </a:ext>
            </a:extLst>
          </p:cNvPr>
          <p:cNvSpPr/>
          <p:nvPr/>
        </p:nvSpPr>
        <p:spPr>
          <a:xfrm>
            <a:off x="10183643" y="5022861"/>
            <a:ext cx="1256082" cy="34265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EF168EE-4A7C-FB80-66F8-3E11653B5DE6}"/>
              </a:ext>
            </a:extLst>
          </p:cNvPr>
          <p:cNvSpPr/>
          <p:nvPr/>
        </p:nvSpPr>
        <p:spPr>
          <a:xfrm>
            <a:off x="8031367" y="1786240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1F4AB2A-0E67-6F5D-0554-54679C1B8314}"/>
              </a:ext>
            </a:extLst>
          </p:cNvPr>
          <p:cNvSpPr/>
          <p:nvPr/>
        </p:nvSpPr>
        <p:spPr>
          <a:xfrm>
            <a:off x="10214948" y="1793395"/>
            <a:ext cx="1256082" cy="34265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5F3D26E-64F3-02BC-147A-4E6F0D37D1D2}"/>
              </a:ext>
            </a:extLst>
          </p:cNvPr>
          <p:cNvCxnSpPr>
            <a:cxnSpLocks/>
            <a:stCxn id="101" idx="1"/>
            <a:endCxn id="10" idx="3"/>
          </p:cNvCxnSpPr>
          <p:nvPr/>
        </p:nvCxnSpPr>
        <p:spPr>
          <a:xfrm flipH="1">
            <a:off x="7531841" y="1961712"/>
            <a:ext cx="499526" cy="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AA6696-B8CE-F8D5-A92C-EBFC4B381A8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9287449" y="1961712"/>
            <a:ext cx="927499" cy="30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69AAA13-BC3A-508C-5EAE-7447278A1980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flipH="1">
            <a:off x="7507162" y="3268295"/>
            <a:ext cx="499526" cy="1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299C5AB-9FDF-8FCC-ABC3-2FAE62A4B5F3}"/>
              </a:ext>
            </a:extLst>
          </p:cNvPr>
          <p:cNvCxnSpPr>
            <a:cxnSpLocks/>
            <a:stCxn id="19" idx="1"/>
            <a:endCxn id="27" idx="3"/>
          </p:cNvCxnSpPr>
          <p:nvPr/>
        </p:nvCxnSpPr>
        <p:spPr>
          <a:xfrm flipH="1" flipV="1">
            <a:off x="7507162" y="3269599"/>
            <a:ext cx="499526" cy="626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380BE15-3B4C-9C55-EE4D-BEEA163064D8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flipH="1" flipV="1">
            <a:off x="9262770" y="3268295"/>
            <a:ext cx="927499" cy="63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D176073-0446-1DCB-2992-EB946347C39B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>
            <a:off x="9262770" y="3896455"/>
            <a:ext cx="9208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C70683-D3B4-3B33-3E88-D81EF7A5F2D6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7507162" y="4562943"/>
            <a:ext cx="499526" cy="323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A4E9FCA-E731-A5AA-6F69-F81E5A3473DF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 flipV="1">
            <a:off x="7507162" y="4886160"/>
            <a:ext cx="499526" cy="312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C59A5F5-5766-4534-4A2D-BD00F6073D7B}"/>
              </a:ext>
            </a:extLst>
          </p:cNvPr>
          <p:cNvCxnSpPr>
            <a:cxnSpLocks/>
            <a:stCxn id="98" idx="1"/>
            <a:endCxn id="23" idx="3"/>
          </p:cNvCxnSpPr>
          <p:nvPr/>
        </p:nvCxnSpPr>
        <p:spPr>
          <a:xfrm flipH="1">
            <a:off x="9262770" y="4553845"/>
            <a:ext cx="920873" cy="90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CE73484-A248-2F7F-9FD9-88D85E278714}"/>
              </a:ext>
            </a:extLst>
          </p:cNvPr>
          <p:cNvCxnSpPr>
            <a:cxnSpLocks/>
            <a:stCxn id="99" idx="1"/>
            <a:endCxn id="26" idx="3"/>
          </p:cNvCxnSpPr>
          <p:nvPr/>
        </p:nvCxnSpPr>
        <p:spPr>
          <a:xfrm flipH="1">
            <a:off x="9262770" y="5194187"/>
            <a:ext cx="920873" cy="41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1AF6DC80-E98E-36E5-5C60-DB03679A7A45}"/>
              </a:ext>
            </a:extLst>
          </p:cNvPr>
          <p:cNvSpPr/>
          <p:nvPr/>
        </p:nvSpPr>
        <p:spPr>
          <a:xfrm>
            <a:off x="9928396" y="1067694"/>
            <a:ext cx="1792850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Editor’s Runtime Memory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57880FDC-CA66-2E4D-29AB-999765BABA22}"/>
              </a:ext>
            </a:extLst>
          </p:cNvPr>
          <p:cNvSpPr/>
          <p:nvPr/>
        </p:nvSpPr>
        <p:spPr>
          <a:xfrm>
            <a:off x="6829236" y="1065525"/>
            <a:ext cx="1792850" cy="5823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C9A4C0F-3003-F045-87B1-23FE381480E0}"/>
              </a:ext>
            </a:extLst>
          </p:cNvPr>
          <p:cNvSpPr txBox="1"/>
          <p:nvPr/>
        </p:nvSpPr>
        <p:spPr>
          <a:xfrm>
            <a:off x="422248" y="1309886"/>
            <a:ext cx="527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Assets Import Model in Fools Engine:</a:t>
            </a:r>
          </a:p>
          <a:p>
            <a:r>
              <a:rPr lang="en-US" sz="1600" dirty="0"/>
              <a:t>Assets are not saved to disk after importing.</a:t>
            </a:r>
          </a:p>
          <a:p>
            <a:r>
              <a:rPr lang="en-US" sz="1600" dirty="0"/>
              <a:t>Loading and importing processes are unified in the editor.</a:t>
            </a:r>
          </a:p>
          <a:p>
            <a:r>
              <a:rPr lang="en-US" sz="1600" dirty="0"/>
              <a:t>Import settings for a given asset are saved in a dedicated file.</a:t>
            </a:r>
          </a:p>
          <a:p>
            <a:endParaRPr lang="en-US" sz="1600" dirty="0"/>
          </a:p>
          <a:p>
            <a:r>
              <a:rPr lang="en-US" sz="2000" dirty="0"/>
              <a:t>Advantages:</a:t>
            </a:r>
          </a:p>
          <a:p>
            <a:r>
              <a:rPr lang="en-US" sz="1600" dirty="0"/>
              <a:t>Setting import options is necessary only once (unless a change in the Asset Source File creates a need for adjustment).</a:t>
            </a:r>
          </a:p>
          <a:p>
            <a:r>
              <a:rPr lang="en-US" sz="1600" dirty="0"/>
              <a:t>Assets can be hot-loaded at the editor’s runtime or the runtime of a non-distribution game build without manual reimporting.</a:t>
            </a:r>
          </a:p>
          <a:p>
            <a:r>
              <a:rPr lang="en-US" sz="1600" dirty="0"/>
              <a:t>Asset data is stored on disk in one form without duplication.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D2276D-7E34-9900-16A1-C196491FDF01}"/>
              </a:ext>
            </a:extLst>
          </p:cNvPr>
          <p:cNvSpPr/>
          <p:nvPr/>
        </p:nvSpPr>
        <p:spPr>
          <a:xfrm>
            <a:off x="6251080" y="3094127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3654C64-1342-F26E-435F-AE7AC7573C6B}"/>
              </a:ext>
            </a:extLst>
          </p:cNvPr>
          <p:cNvSpPr/>
          <p:nvPr/>
        </p:nvSpPr>
        <p:spPr>
          <a:xfrm>
            <a:off x="8006688" y="2447718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C27280-467A-0052-B003-BEFA7A558294}"/>
              </a:ext>
            </a:extLst>
          </p:cNvPr>
          <p:cNvCxnSpPr>
            <a:cxnSpLocks/>
            <a:stCxn id="124" idx="1"/>
            <a:endCxn id="27" idx="3"/>
          </p:cNvCxnSpPr>
          <p:nvPr/>
        </p:nvCxnSpPr>
        <p:spPr>
          <a:xfrm flipH="1">
            <a:off x="7507162" y="2623190"/>
            <a:ext cx="499526" cy="646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8CFB61E-DA5E-34BB-70B9-3661562798F5}"/>
              </a:ext>
            </a:extLst>
          </p:cNvPr>
          <p:cNvCxnSpPr>
            <a:cxnSpLocks/>
            <a:stCxn id="30" idx="1"/>
            <a:endCxn id="124" idx="3"/>
          </p:cNvCxnSpPr>
          <p:nvPr/>
        </p:nvCxnSpPr>
        <p:spPr>
          <a:xfrm flipH="1">
            <a:off x="9262770" y="2623057"/>
            <a:ext cx="952178" cy="1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8CDD2A-EE5F-1DDE-4394-7F17F0C44C65}"/>
              </a:ext>
            </a:extLst>
          </p:cNvPr>
          <p:cNvSpPr/>
          <p:nvPr/>
        </p:nvSpPr>
        <p:spPr>
          <a:xfrm>
            <a:off x="6251080" y="5615221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3B4F9A-69EB-2662-2FD8-FEAE4087527A}"/>
              </a:ext>
            </a:extLst>
          </p:cNvPr>
          <p:cNvSpPr/>
          <p:nvPr/>
        </p:nvSpPr>
        <p:spPr>
          <a:xfrm>
            <a:off x="8006688" y="5614834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C9FF4F-0FAE-37CF-190E-96AE2673EEC1}"/>
              </a:ext>
            </a:extLst>
          </p:cNvPr>
          <p:cNvSpPr/>
          <p:nvPr/>
        </p:nvSpPr>
        <p:spPr>
          <a:xfrm>
            <a:off x="10190269" y="5621989"/>
            <a:ext cx="1256082" cy="34265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C7BB1F-C62B-EAC8-9E4D-A79516EDBB8A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7507162" y="5790306"/>
            <a:ext cx="499526" cy="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1E309B-7312-0D9E-43E3-FABB0B9CD601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 flipV="1">
            <a:off x="9262770" y="5790306"/>
            <a:ext cx="927499" cy="30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B9F892-4AE6-8275-7017-38642685BC75}"/>
              </a:ext>
            </a:extLst>
          </p:cNvPr>
          <p:cNvSpPr/>
          <p:nvPr/>
        </p:nvSpPr>
        <p:spPr>
          <a:xfrm>
            <a:off x="8630521" y="4411094"/>
            <a:ext cx="2212920" cy="1891003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/>
            <a:endParaRPr lang="en-US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DA6CFE8-1891-5B54-1E0D-1A1BC025E081}"/>
              </a:ext>
            </a:extLst>
          </p:cNvPr>
          <p:cNvSpPr/>
          <p:nvPr/>
        </p:nvSpPr>
        <p:spPr>
          <a:xfrm>
            <a:off x="1898501" y="3702372"/>
            <a:ext cx="2712098" cy="672435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Like </a:t>
            </a:r>
            <a:r>
              <a:rPr lang="en-US" sz="1400" dirty="0" err="1"/>
              <a:t>weak_ptr</a:t>
            </a:r>
            <a:endParaRPr lang="pl-PL" sz="1400" dirty="0"/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pl-PL" sz="1400" dirty="0"/>
              <a:t>Just </a:t>
            </a:r>
            <a:r>
              <a:rPr lang="pl-PL" sz="1400" dirty="0" err="1"/>
              <a:t>AssetID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4552E-9BD7-0A0C-084C-D59CBFB6B90F}"/>
              </a:ext>
            </a:extLst>
          </p:cNvPr>
          <p:cNvSpPr/>
          <p:nvPr/>
        </p:nvSpPr>
        <p:spPr>
          <a:xfrm>
            <a:off x="4517811" y="301347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Runtime’s Management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27B462-0403-79E1-FD21-40C1F106D7CA}"/>
              </a:ext>
            </a:extLst>
          </p:cNvPr>
          <p:cNvSpPr/>
          <p:nvPr/>
        </p:nvSpPr>
        <p:spPr>
          <a:xfrm>
            <a:off x="7800884" y="952257"/>
            <a:ext cx="3813106" cy="2950584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Creates and manages </a:t>
            </a:r>
            <a:r>
              <a:rPr lang="en-US" sz="1400" dirty="0" err="1"/>
              <a:t>ECSes</a:t>
            </a:r>
            <a:endParaRPr lang="en-US" sz="1400" dirty="0"/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Decides what to load and what to unload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5E1443-876E-5358-E360-96AECB58DB48}"/>
              </a:ext>
            </a:extLst>
          </p:cNvPr>
          <p:cNvSpPr/>
          <p:nvPr/>
        </p:nvSpPr>
        <p:spPr>
          <a:xfrm>
            <a:off x="8917442" y="789824"/>
            <a:ext cx="1698172" cy="2911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AssetsManager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7AA30D-BFD4-79CE-25C5-CBEA8C68FD00}"/>
              </a:ext>
            </a:extLst>
          </p:cNvPr>
          <p:cNvSpPr/>
          <p:nvPr/>
        </p:nvSpPr>
        <p:spPr>
          <a:xfrm>
            <a:off x="8887896" y="4694266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err="1"/>
              <a:t>TextureLoader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C8088E-D709-D392-3900-8A97632FCCE3}"/>
              </a:ext>
            </a:extLst>
          </p:cNvPr>
          <p:cNvSpPr/>
          <p:nvPr/>
        </p:nvSpPr>
        <p:spPr>
          <a:xfrm>
            <a:off x="8887896" y="5079062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err="1"/>
              <a:t>Shader</a:t>
            </a:r>
            <a:r>
              <a:rPr lang="en-US" dirty="0"/>
              <a:t>Loader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B96F15-E655-ACC0-8971-BDE84D0E67B4}"/>
              </a:ext>
            </a:extLst>
          </p:cNvPr>
          <p:cNvSpPr/>
          <p:nvPr/>
        </p:nvSpPr>
        <p:spPr>
          <a:xfrm>
            <a:off x="8887896" y="5463858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err="1"/>
              <a:t>Material</a:t>
            </a:r>
            <a:r>
              <a:rPr lang="en-US" dirty="0"/>
              <a:t>Loader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FE7CE4-B094-F994-4B5C-D0B4AA11D0DC}"/>
              </a:ext>
            </a:extLst>
          </p:cNvPr>
          <p:cNvSpPr/>
          <p:nvPr/>
        </p:nvSpPr>
        <p:spPr>
          <a:xfrm>
            <a:off x="8887896" y="5848654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/>
              <a:t>Audio</a:t>
            </a:r>
            <a:r>
              <a:rPr lang="en-US" dirty="0"/>
              <a:t>Loader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F42813-46D0-10FD-67DE-D6BACF08FB44}"/>
              </a:ext>
            </a:extLst>
          </p:cNvPr>
          <p:cNvSpPr/>
          <p:nvPr/>
        </p:nvSpPr>
        <p:spPr>
          <a:xfrm>
            <a:off x="1468017" y="964033"/>
            <a:ext cx="2396644" cy="363190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Generic interface to ECS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C9A6F4-DA46-462F-FA1E-C718EDD33103}"/>
              </a:ext>
            </a:extLst>
          </p:cNvPr>
          <p:cNvSpPr/>
          <p:nvPr/>
        </p:nvSpPr>
        <p:spPr>
          <a:xfrm>
            <a:off x="2293116" y="732006"/>
            <a:ext cx="74644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5EAEF1-A414-DCE0-CB7D-4284A65BA02B}"/>
              </a:ext>
            </a:extLst>
          </p:cNvPr>
          <p:cNvSpPr/>
          <p:nvPr/>
        </p:nvSpPr>
        <p:spPr>
          <a:xfrm>
            <a:off x="580547" y="1663074"/>
            <a:ext cx="5312226" cy="1645323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Concrete Asset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Public only methods specific to its</a:t>
            </a:r>
            <a:br>
              <a:rPr lang="en-US" sz="1400" dirty="0"/>
            </a:br>
            <a:r>
              <a:rPr lang="en-US" sz="1400" dirty="0"/>
              <a:t>asset type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Can be conceptualized as an asset</a:t>
            </a:r>
            <a:br>
              <a:rPr lang="en-US" sz="1400" dirty="0"/>
            </a:br>
            <a:r>
              <a:rPr lang="en-US" sz="1400" dirty="0"/>
              <a:t>itself, but actually is just an interface</a:t>
            </a:r>
            <a:br>
              <a:rPr lang="en-US" sz="1400" dirty="0"/>
            </a:br>
            <a:r>
              <a:rPr lang="en-US" sz="1400" dirty="0"/>
              <a:t>to ECS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9983E-B778-6BFD-97D6-90BE954CD878}"/>
              </a:ext>
            </a:extLst>
          </p:cNvPr>
          <p:cNvSpPr/>
          <p:nvPr/>
        </p:nvSpPr>
        <p:spPr>
          <a:xfrm>
            <a:off x="4114513" y="1758268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Texture : Asset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679557-2737-50F4-CB08-593E0B2C31EB}"/>
              </a:ext>
            </a:extLst>
          </p:cNvPr>
          <p:cNvSpPr/>
          <p:nvPr/>
        </p:nvSpPr>
        <p:spPr>
          <a:xfrm>
            <a:off x="4114513" y="2143064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Shader : Asset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4F2A2-BE78-F95E-C47E-3E2C5C01F0FB}"/>
              </a:ext>
            </a:extLst>
          </p:cNvPr>
          <p:cNvSpPr/>
          <p:nvPr/>
        </p:nvSpPr>
        <p:spPr>
          <a:xfrm>
            <a:off x="4114513" y="2527860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Material : Asset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0D7A861-8771-2F69-5AF5-A01C91A04648}"/>
              </a:ext>
            </a:extLst>
          </p:cNvPr>
          <p:cNvSpPr/>
          <p:nvPr/>
        </p:nvSpPr>
        <p:spPr>
          <a:xfrm>
            <a:off x="4114513" y="2912656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Audio : Asset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638C0-86FD-BF63-CFD7-AD8590CC15AA}"/>
              </a:ext>
            </a:extLst>
          </p:cNvPr>
          <p:cNvCxnSpPr>
            <a:cxnSpLocks/>
          </p:cNvCxnSpPr>
          <p:nvPr/>
        </p:nvCxnSpPr>
        <p:spPr>
          <a:xfrm>
            <a:off x="3740513" y="1327223"/>
            <a:ext cx="0" cy="335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AD081EE-3F1B-2C36-94C4-8FB30D43187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3229929" y="2173658"/>
            <a:ext cx="1395169" cy="374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50701F6-5177-1999-9EA9-4246A9AEFB83}"/>
              </a:ext>
            </a:extLst>
          </p:cNvPr>
          <p:cNvCxnSpPr>
            <a:endCxn id="31" idx="1"/>
          </p:cNvCxnSpPr>
          <p:nvPr/>
        </p:nvCxnSpPr>
        <p:spPr>
          <a:xfrm rot="16200000" flipH="1">
            <a:off x="3422325" y="1981259"/>
            <a:ext cx="1010374" cy="3740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DA2C075-ACAB-899D-7CC7-AF48D767B0BC}"/>
              </a:ext>
            </a:extLst>
          </p:cNvPr>
          <p:cNvCxnSpPr>
            <a:endCxn id="30" idx="1"/>
          </p:cNvCxnSpPr>
          <p:nvPr/>
        </p:nvCxnSpPr>
        <p:spPr>
          <a:xfrm rot="16200000" flipH="1">
            <a:off x="3614722" y="1788859"/>
            <a:ext cx="625579" cy="3740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3FCDE67-0159-EB48-396A-210D41E520E1}"/>
              </a:ext>
            </a:extLst>
          </p:cNvPr>
          <p:cNvCxnSpPr>
            <a:endCxn id="29" idx="1"/>
          </p:cNvCxnSpPr>
          <p:nvPr/>
        </p:nvCxnSpPr>
        <p:spPr>
          <a:xfrm>
            <a:off x="3740509" y="1663070"/>
            <a:ext cx="374004" cy="240785"/>
          </a:xfrm>
          <a:prstGeom prst="bentConnector3">
            <a:avLst>
              <a:gd name="adj1" fmla="val 1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B16EFC-0F53-09AF-F5F4-6F198738767F}"/>
              </a:ext>
            </a:extLst>
          </p:cNvPr>
          <p:cNvSpPr/>
          <p:nvPr/>
        </p:nvSpPr>
        <p:spPr>
          <a:xfrm>
            <a:off x="2099110" y="3529491"/>
            <a:ext cx="2310881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</a:t>
            </a:r>
            <a:r>
              <a:rPr lang="en-US" dirty="0" err="1"/>
              <a:t>tnAsset</a:t>
            </a:r>
            <a:r>
              <a:rPr lang="en-US" dirty="0"/>
              <a:t>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718222-A285-B7AB-65DE-1190C8ED1063}"/>
              </a:ext>
            </a:extLst>
          </p:cNvPr>
          <p:cNvSpPr/>
          <p:nvPr/>
        </p:nvSpPr>
        <p:spPr>
          <a:xfrm>
            <a:off x="8562879" y="2241829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063FDF-1E90-C287-F3CB-6DAC3167651D}"/>
              </a:ext>
            </a:extLst>
          </p:cNvPr>
          <p:cNvSpPr/>
          <p:nvPr/>
        </p:nvSpPr>
        <p:spPr>
          <a:xfrm>
            <a:off x="8410479" y="2089429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5361BF-E5C7-487A-5E78-A32E29767BFB}"/>
              </a:ext>
            </a:extLst>
          </p:cNvPr>
          <p:cNvSpPr/>
          <p:nvPr/>
        </p:nvSpPr>
        <p:spPr>
          <a:xfrm>
            <a:off x="8258079" y="1937029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75D195-7BA4-C0B7-ABDD-9E716D5BCE41}"/>
              </a:ext>
            </a:extLst>
          </p:cNvPr>
          <p:cNvSpPr/>
          <p:nvPr/>
        </p:nvSpPr>
        <p:spPr>
          <a:xfrm>
            <a:off x="8105679" y="1784629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94259D-24FB-489E-01BE-C86E3C45B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105"/>
              </p:ext>
            </p:extLst>
          </p:nvPr>
        </p:nvGraphicFramePr>
        <p:xfrm>
          <a:off x="8266893" y="2030652"/>
          <a:ext cx="2389670" cy="182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967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75227035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99153B-0AD3-7E03-98B6-7C6A71CF1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17957"/>
              </p:ext>
            </p:extLst>
          </p:nvPr>
        </p:nvGraphicFramePr>
        <p:xfrm>
          <a:off x="8266892" y="2283974"/>
          <a:ext cx="1596054" cy="182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009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D2CD65-D9F8-AB8E-4726-599243B1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60046"/>
              </p:ext>
            </p:extLst>
          </p:nvPr>
        </p:nvGraphicFramePr>
        <p:xfrm>
          <a:off x="8266891" y="2537296"/>
          <a:ext cx="1782664" cy="182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666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5E8A18-FCDF-F1D0-6C08-638D434B0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85519"/>
              </p:ext>
            </p:extLst>
          </p:nvPr>
        </p:nvGraphicFramePr>
        <p:xfrm>
          <a:off x="8266890" y="2790618"/>
          <a:ext cx="1666240" cy="182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C1B9FE-9ADD-5730-5074-00B154FB3187}"/>
              </a:ext>
            </a:extLst>
          </p:cNvPr>
          <p:cNvSpPr/>
          <p:nvPr/>
        </p:nvSpPr>
        <p:spPr>
          <a:xfrm>
            <a:off x="9186475" y="1630770"/>
            <a:ext cx="55050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138047-1435-4CFC-D361-44E0446CC57E}"/>
              </a:ext>
            </a:extLst>
          </p:cNvPr>
          <p:cNvSpPr/>
          <p:nvPr/>
        </p:nvSpPr>
        <p:spPr>
          <a:xfrm>
            <a:off x="420900" y="5246725"/>
            <a:ext cx="2712098" cy="1166516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Like </a:t>
            </a:r>
            <a:r>
              <a:rPr lang="pl-PL" sz="1400" dirty="0" err="1"/>
              <a:t>unique_ptr</a:t>
            </a:r>
            <a:endParaRPr lang="pl-PL" sz="1400" dirty="0"/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pl-PL" sz="1400" dirty="0" err="1"/>
              <a:t>Like</a:t>
            </a:r>
            <a:r>
              <a:rPr lang="pl-PL" sz="1400" dirty="0"/>
              <a:t> lock </a:t>
            </a:r>
            <a:r>
              <a:rPr lang="pl-PL" sz="1400" dirty="0" err="1"/>
              <a:t>guard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E7630-0CFD-004A-B609-E0DE138512AF}"/>
              </a:ext>
            </a:extLst>
          </p:cNvPr>
          <p:cNvSpPr/>
          <p:nvPr/>
        </p:nvSpPr>
        <p:spPr>
          <a:xfrm>
            <a:off x="523542" y="5073844"/>
            <a:ext cx="250681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  <a:r>
              <a:rPr lang="pl-PL" dirty="0"/>
              <a:t>User</a:t>
            </a:r>
            <a:r>
              <a:rPr lang="en-US" dirty="0"/>
              <a:t>&lt;</a:t>
            </a:r>
            <a:r>
              <a:rPr lang="en-US" dirty="0" err="1"/>
              <a:t>tnAsset</a:t>
            </a:r>
            <a:r>
              <a:rPr lang="en-US" dirty="0"/>
              <a:t>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34484C-A69B-18E0-6EA3-9161B22140C0}"/>
              </a:ext>
            </a:extLst>
          </p:cNvPr>
          <p:cNvSpPr/>
          <p:nvPr/>
        </p:nvSpPr>
        <p:spPr>
          <a:xfrm>
            <a:off x="9014643" y="4228943"/>
            <a:ext cx="1444678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  <a:r>
              <a:rPr lang="pl-PL" dirty="0" err="1"/>
              <a:t>Loaders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318DE5-E77C-5009-EA86-699CDE0425AB}"/>
              </a:ext>
            </a:extLst>
          </p:cNvPr>
          <p:cNvSpPr/>
          <p:nvPr/>
        </p:nvSpPr>
        <p:spPr>
          <a:xfrm>
            <a:off x="3333607" y="5248555"/>
            <a:ext cx="2712098" cy="1166516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Like </a:t>
            </a:r>
            <a:r>
              <a:rPr lang="pl-PL" sz="1400" dirty="0" err="1"/>
              <a:t>shared</a:t>
            </a:r>
            <a:r>
              <a:rPr lang="en-US" sz="1400" dirty="0"/>
              <a:t>_</a:t>
            </a:r>
            <a:r>
              <a:rPr lang="en-US" sz="1400" dirty="0" err="1"/>
              <a:t>ptr</a:t>
            </a:r>
            <a:endParaRPr lang="pl-PL" sz="1400" dirty="0"/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pl-PL" sz="1400" dirty="0" err="1"/>
              <a:t>Like</a:t>
            </a:r>
            <a:r>
              <a:rPr lang="pl-PL" sz="1400" dirty="0"/>
              <a:t> lock </a:t>
            </a:r>
            <a:r>
              <a:rPr lang="pl-PL" sz="1400" dirty="0" err="1"/>
              <a:t>guard</a:t>
            </a:r>
            <a:endParaRPr lang="pl-PL" sz="1400" dirty="0"/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pl-PL" sz="1400" dirty="0" err="1"/>
              <a:t>Gives</a:t>
            </a:r>
            <a:r>
              <a:rPr lang="pl-PL" sz="1400" dirty="0"/>
              <a:t> </a:t>
            </a:r>
            <a:r>
              <a:rPr lang="pl-PL" sz="1400" dirty="0" err="1"/>
              <a:t>access</a:t>
            </a:r>
            <a:r>
              <a:rPr lang="pl-PL" sz="1400" dirty="0"/>
              <a:t> </a:t>
            </a:r>
            <a:r>
              <a:rPr lang="pl-PL" sz="1400" dirty="0" err="1"/>
              <a:t>only</a:t>
            </a:r>
            <a:r>
              <a:rPr lang="pl-PL" sz="1400" dirty="0"/>
              <a:t> to </a:t>
            </a:r>
            <a:r>
              <a:rPr lang="pl-PL" sz="1400" dirty="0" err="1"/>
              <a:t>const</a:t>
            </a:r>
            <a:r>
              <a:rPr lang="pl-PL" sz="1400" dirty="0"/>
              <a:t> </a:t>
            </a:r>
            <a:r>
              <a:rPr lang="pl-PL" sz="1400" dirty="0" err="1"/>
              <a:t>methods</a:t>
            </a:r>
            <a:r>
              <a:rPr lang="pl-PL" sz="1400" dirty="0"/>
              <a:t> of </a:t>
            </a:r>
            <a:r>
              <a:rPr lang="en-US" sz="1400" dirty="0" err="1"/>
              <a:t>tnA</a:t>
            </a:r>
            <a:r>
              <a:rPr lang="pl-PL" sz="1400" dirty="0" err="1"/>
              <a:t>sset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759DC1-565C-90B3-E60A-0DE5E49147DE}"/>
              </a:ext>
            </a:extLst>
          </p:cNvPr>
          <p:cNvSpPr/>
          <p:nvPr/>
        </p:nvSpPr>
        <p:spPr>
          <a:xfrm>
            <a:off x="3436249" y="5075674"/>
            <a:ext cx="250681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  <a:r>
              <a:rPr lang="pl-PL" dirty="0" err="1"/>
              <a:t>Observer</a:t>
            </a:r>
            <a:r>
              <a:rPr lang="en-US" dirty="0"/>
              <a:t>&lt;</a:t>
            </a:r>
            <a:r>
              <a:rPr lang="en-US" dirty="0" err="1"/>
              <a:t>tnAsset</a:t>
            </a:r>
            <a:r>
              <a:rPr lang="en-US" dirty="0"/>
              <a:t>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48294-6737-74AC-867B-EE0086B7CEA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411431" y="4374807"/>
            <a:ext cx="843119" cy="69903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6B30E5-A163-FFDD-B309-CB6827B1DAC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254550" y="4374807"/>
            <a:ext cx="796210" cy="69903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BDF7E11-BE2C-6836-175E-2E7D81F34479}"/>
              </a:ext>
            </a:extLst>
          </p:cNvPr>
          <p:cNvSpPr/>
          <p:nvPr/>
        </p:nvSpPr>
        <p:spPr>
          <a:xfrm>
            <a:off x="3698530" y="4450392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.</a:t>
            </a:r>
            <a:r>
              <a:rPr lang="pl-PL" sz="1400" dirty="0" err="1"/>
              <a:t>Observe</a:t>
            </a:r>
            <a:r>
              <a:rPr lang="pl-PL" sz="1400" dirty="0"/>
              <a:t>()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075B01-F2E4-A506-EC5C-080F6BCCAE10}"/>
              </a:ext>
            </a:extLst>
          </p:cNvPr>
          <p:cNvSpPr/>
          <p:nvPr/>
        </p:nvSpPr>
        <p:spPr>
          <a:xfrm>
            <a:off x="2162621" y="4450392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.</a:t>
            </a:r>
            <a:r>
              <a:rPr lang="pl-PL" sz="1400" dirty="0" err="1"/>
              <a:t>Use</a:t>
            </a:r>
            <a:r>
              <a:rPr lang="pl-PL" sz="1400" dirty="0"/>
              <a:t>()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9E177F-E1DD-DFA3-27B9-C9851D0BB2FD}"/>
              </a:ext>
            </a:extLst>
          </p:cNvPr>
          <p:cNvCxnSpPr/>
          <p:nvPr/>
        </p:nvCxnSpPr>
        <p:spPr>
          <a:xfrm>
            <a:off x="5411755" y="3317066"/>
            <a:ext cx="0" cy="1756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2011AB-C22B-7C34-E7C8-7EB78FCBCE6D}"/>
              </a:ext>
            </a:extLst>
          </p:cNvPr>
          <p:cNvCxnSpPr>
            <a:cxnSpLocks/>
          </p:cNvCxnSpPr>
          <p:nvPr/>
        </p:nvCxnSpPr>
        <p:spPr>
          <a:xfrm flipH="1">
            <a:off x="1148041" y="3317066"/>
            <a:ext cx="21396" cy="1756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431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9</cp:revision>
  <dcterms:created xsi:type="dcterms:W3CDTF">2024-03-28T22:47:25Z</dcterms:created>
  <dcterms:modified xsi:type="dcterms:W3CDTF">2024-08-01T06:36:00Z</dcterms:modified>
</cp:coreProperties>
</file>