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58" d="100"/>
          <a:sy n="158" d="100"/>
        </p:scale>
        <p:origin x="16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pl-PL" noProof="0" dirty="0" err="1"/>
            <a:t>Buffers</a:t>
          </a:r>
          <a:endParaRPr lang="en-US" noProof="0" dirty="0"/>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pl-PL" noProof="0" dirty="0" err="1"/>
            <a:t>Vertex</a:t>
          </a:r>
          <a:r>
            <a:rPr lang="pl-PL" noProof="0" dirty="0"/>
            <a:t> Data</a:t>
          </a:r>
          <a:endParaRPr lang="en-US" noProof="0" dirty="0"/>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a:t>Texture Data</a:t>
          </a:r>
          <a:endParaRPr lang="en-US" noProof="0" dirty="0"/>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a:t>Coordinates</a:t>
          </a:r>
          <a:endParaRPr lang="en-US" noProof="0" dirty="0"/>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a:t>Material</a:t>
          </a:r>
          <a:endParaRPr lang="en-US" noProof="0" dirty="0"/>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pl-PL" sz="1200" kern="1200" noProof="0" dirty="0" err="1"/>
            <a:t>Vertex</a:t>
          </a:r>
          <a:r>
            <a:rPr lang="pl-PL" sz="1200" kern="1200" noProof="0" dirty="0"/>
            <a:t> Data</a:t>
          </a:r>
          <a:endParaRPr lang="en-US" sz="1200" kern="1200" noProof="0" dirty="0"/>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Texture Data</a:t>
          </a:r>
          <a:endParaRPr lang="en-US" sz="1200" kern="1200" noProof="0" dirty="0"/>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pl-PL" sz="1200" kern="1200" noProof="0" dirty="0" err="1"/>
            <a:t>Buffers</a:t>
          </a:r>
          <a:endParaRPr lang="en-US" sz="1200" kern="1200" noProof="0" dirty="0"/>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Coordinates</a:t>
          </a:r>
          <a:endParaRPr lang="en-US" sz="1200" kern="1200" noProof="0" dirty="0"/>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Material</a:t>
          </a:r>
          <a:endParaRPr lang="en-US" sz="1200" kern="1200" noProof="0" dirty="0"/>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23.03.2024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23.03.2024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5925989" cy="276999"/>
          </a:xfrm>
          <a:prstGeom prst="rect">
            <a:avLst/>
          </a:prstGeom>
          <a:noFill/>
        </p:spPr>
        <p:txBody>
          <a:bodyPr wrap="square" rtlCol="0">
            <a:spAutoFit/>
          </a:bodyPr>
          <a:lstStyle/>
          <a:p>
            <a:r>
              <a:rPr lang="en-US" sz="1200" dirty="0"/>
              <a:t>Let’s split diffused and specular contributions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pPr/>
                <a:endParaRPr lang="en-US" sz="1100" dirty="0"/>
              </a:p>
            </p:txBody>
          </p:sp>
        </mc:Choice>
        <mc:Fallback>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pl-PL" sz="1100" i="1">
                                  <a:latin typeface="Cambria Math" panose="02040503050406030204" pitchFamily="18" charset="0"/>
                                </a:rPr>
                              </m:ctrlPr>
                            </m:dPr>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e>
                          </m:d>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550268" y="817602"/>
                <a:ext cx="7583154" cy="405226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𝑔</m:t>
                              </m:r>
                            </m:sub>
                          </m:sSub>
                        </m:sub>
                      </m:sSub>
                      <m:r>
                        <a:rPr lang="en-US" sz="1100" i="1">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n-US"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𝑔</m:t>
                              </m:r>
                            </m:sub>
                          </m:sSub>
                        </m:sub>
                      </m:sSub>
                      <m:r>
                        <a:rPr lang="en-US"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n-US"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latin typeface="Cambria Math" panose="02040503050406030204" pitchFamily="18" charset="0"/>
                  </a:rPr>
                </a:br>
                <a14:m>
                  <m:oMath xmlns:m="http://schemas.openxmlformats.org/officeDocument/2006/math">
                    <m:r>
                      <m:rPr>
                        <m:sty m:val="p"/>
                      </m:rPr>
                      <a:rPr lang="en-US" sz="1100">
                        <a:solidFill>
                          <a:prstClr val="black"/>
                        </a:solidFill>
                        <a:latin typeface="Cambria Math" panose="02040503050406030204" pitchFamily="18" charset="0"/>
                      </a:rPr>
                      <m:t>P</m:t>
                    </m:r>
                    <m:r>
                      <a:rPr lang="en-US"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n-US"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r>
                      <a:rPr lang="en-US" sz="1100" i="1">
                        <a:latin typeface="Cambria Math" panose="02040503050406030204" pitchFamily="18" charset="0"/>
                      </a:rPr>
                      <m:t>𝑓</m:t>
                    </m:r>
                    <m:d>
                      <m:dPr>
                        <m:ctrlPr>
                          <a:rPr lang="en-US" sz="1100" i="1">
                            <a:latin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𝜗</m:t>
                        </m:r>
                      </m:e>
                    </m:d>
                  </m:oMath>
                </a14:m>
                <a:r>
                  <a:rPr lang="en-US" sz="1100" i="1" dirty="0">
                    <a:latin typeface="Cambria Math" panose="02040503050406030204" pitchFamily="18" charset="0"/>
                    <a:ea typeface="Cambria Math" panose="02040503050406030204" pitchFamily="18" charset="0"/>
                  </a:rPr>
                  <a:t> </a:t>
                </a:r>
                <a14:m>
                  <m:oMath xmlns:m="http://schemas.openxmlformats.org/officeDocument/2006/math">
                    <m:r>
                      <a:rPr lang="en-US" sz="1100" b="0" i="1" smtClean="0">
                        <a:latin typeface="Cambria Math" panose="02040503050406030204" pitchFamily="18" charset="0"/>
                        <a:ea typeface="Cambria Math" panose="02040503050406030204" pitchFamily="18" charset="0"/>
                      </a:rPr>
                      <m:t>          </m:t>
                    </m:r>
                    <m:r>
                      <a:rPr lang="en-US" sz="1100" i="1">
                        <a:latin typeface="Cambria Math" panose="02040503050406030204" pitchFamily="18" charset="0"/>
                        <a:ea typeface="Cambria Math" panose="02040503050406030204" pitchFamily="18" charset="0"/>
                      </a:rPr>
                      <m:t>𝜗</m:t>
                    </m:r>
                    <m:r>
                      <a:rPr lang="en-US" sz="1100" i="1">
                        <a:latin typeface="Cambria Math" panose="02040503050406030204" pitchFamily="18" charset="0"/>
                        <a:ea typeface="Cambria Math" panose="02040503050406030204" pitchFamily="18" charset="0"/>
                      </a:rPr>
                      <m:t>=</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oMath>
                </a14:m>
                <a:endParaRPr lang="en-US" sz="1100" i="1" dirty="0">
                  <a:latin typeface="Cambria Math" panose="02040503050406030204" pitchFamily="18" charset="0"/>
                </a:endParaRPr>
              </a:p>
              <a:p>
                <a:pPr/>
                <a:br>
                  <a:rPr lang="en-US" sz="11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m:rPr>
                              <m:sty m:val="p"/>
                            </m:rPr>
                            <a:rPr lang="en-US"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𝑔</m:t>
                              </m:r>
                            </m:sub>
                          </m:sSub>
                        </m:sub>
                      </m:sSub>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d>
                        <m:dPr>
                          <m:ctrlPr>
                            <a:rPr lang="en-US" sz="1100" i="1">
                              <a:solidFill>
                                <a:srgbClr val="836967"/>
                              </a:solidFill>
                              <a:latin typeface="Cambria Math" panose="02040503050406030204" pitchFamily="18" charset="0"/>
                            </a:rPr>
                          </m:ctrlPr>
                        </m:dPr>
                        <m:e>
                          <m:r>
                            <m:rPr>
                              <m:sty m:val="p"/>
                            </m:rPr>
                            <a:rPr lang="en-US" sz="1100">
                              <a:solidFill>
                                <a:prstClr val="black"/>
                              </a:solidFill>
                              <a:latin typeface="Cambria Math" panose="02040503050406030204" pitchFamily="18" charset="0"/>
                            </a:rPr>
                            <m:t>p</m:t>
                          </m:r>
                          <m:r>
                            <a:rPr lang="en-US" sz="110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ω</m:t>
                              </m:r>
                            </m:e>
                            <m:sub>
                              <m:r>
                                <a:rPr lang="en-US" sz="1100" i="1">
                                  <a:solidFill>
                                    <a:prstClr val="black"/>
                                  </a:solidFill>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rPr>
                          </m:ctrlPr>
                        </m:fPr>
                        <m:num>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𝑔</m:t>
                                  </m:r>
                                </m:sub>
                              </m:sSub>
                            </m:sub>
                          </m:sSub>
                        </m:num>
                        <m:den>
                          <m:r>
                            <a:rPr lang="en-US" sz="1100" i="1">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m:t>
                          </m:r>
                          <m:r>
                            <m:rPr>
                              <m:sty m:val="p"/>
                            </m:rPr>
                            <a:rPr lang="en-US" sz="1100">
                              <a:solidFill>
                                <a:prstClr val="black"/>
                              </a:solidFill>
                              <a:latin typeface="Cambria Math" panose="02040503050406030204" pitchFamily="18" charset="0"/>
                            </a:rPr>
                            <m:t>P</m:t>
                          </m:r>
                        </m:e>
                      </m:d>
                    </m:oMath>
                  </m:oMathPara>
                </a14:m>
                <a:endParaRPr lang="en-US" sz="1100" i="1" dirty="0">
                  <a:solidFill>
                    <a:prstClr val="black"/>
                  </a:solidFill>
                  <a:latin typeface="Cambria Math" panose="02040503050406030204" pitchFamily="18" charset="0"/>
                </a:endParaRPr>
              </a:p>
              <a:p>
                <a:pPr/>
                <a:br>
                  <a:rPr lang="en-US" sz="11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𝑑</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𝑠</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oMath>
                  </m:oMathPara>
                </a14:m>
                <a:endParaRPr lang="en-US" sz="1100" dirty="0"/>
              </a:p>
              <a:p>
                <a:endParaRPr lang="en-US" sz="1100" dirty="0">
                  <a:latin typeface="Cambria Math" panose="02040503050406030204" pitchFamily="18" charset="0"/>
                </a:endParaRPr>
              </a:p>
              <a:p>
                <a:r>
                  <a:rPr lang="en-US" sz="1100" dirty="0"/>
                  <a:t>We are going to calculate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𝑔</m:t>
                            </m:r>
                          </m:sub>
                        </m:sSub>
                      </m:sub>
                    </m:sSub>
                  </m:oMath>
                </a14:m>
                <a:r>
                  <a:rPr lang="en-US" sz="1100" dirty="0"/>
                  <a:t> and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𝑔</m:t>
                            </m:r>
                          </m:sub>
                        </m:sSub>
                      </m:sub>
                    </m:sSub>
                  </m:oMath>
                </a14:m>
                <a:r>
                  <a:rPr lang="en-US" sz="1100" dirty="0"/>
                  <a:t> first looping through all illumination sources (light / ray).</a:t>
                </a:r>
              </a:p>
              <a:p>
                <a:r>
                  <a:rPr lang="en-US" sz="1100" dirty="0"/>
                  <a:t>We are going to calculate </a:t>
                </a:r>
                <a14:m>
                  <m:oMath xmlns:m="http://schemas.openxmlformats.org/officeDocument/2006/math">
                    <m:r>
                      <m:rPr>
                        <m:sty m:val="p"/>
                      </m:rPr>
                      <a:rPr lang="en-US" sz="1100">
                        <a:solidFill>
                          <a:prstClr val="black"/>
                        </a:solidFill>
                        <a:latin typeface="Cambria Math" panose="02040503050406030204" pitchFamily="18" charset="0"/>
                      </a:rPr>
                      <m:t>P</m:t>
                    </m:r>
                  </m:oMath>
                </a14:m>
                <a:r>
                  <a:rPr lang="en-US" sz="1100" dirty="0"/>
                  <a:t> (as approximation of </a:t>
                </a:r>
                <a14:m>
                  <m:oMath xmlns:m="http://schemas.openxmlformats.org/officeDocument/2006/math">
                    <m:r>
                      <a:rPr lang="en-US" sz="1100" i="1">
                        <a:latin typeface="Cambria Math" panose="02040503050406030204" pitchFamily="18" charset="0"/>
                      </a:rPr>
                      <m:t>𝑓</m:t>
                    </m:r>
                    <m:d>
                      <m:dPr>
                        <m:ctrlPr>
                          <a:rPr lang="en-US" sz="1100" i="1">
                            <a:latin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𝜗</m:t>
                        </m:r>
                      </m:e>
                    </m:d>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oMath>
                </a14:m>
                <a:r>
                  <a:rPr lang="en-US" sz="1100" dirty="0"/>
                  <a:t>, </a:t>
                </a:r>
                <a14:m>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oMath>
                </a14:m>
                <a:r>
                  <a:rPr lang="en-US" sz="1100" dirty="0"/>
                  <a:t> and finally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oMath>
                </a14:m>
                <a:r>
                  <a:rPr lang="en-US" sz="1100" dirty="0"/>
                  <a:t> outside the loop.</a:t>
                </a:r>
              </a:p>
              <a:p>
                <a:endParaRPr lang="en-US" sz="1100" dirty="0"/>
              </a:p>
              <a:p>
                <a:r>
                  <a:rPr lang="en-US" sz="1100" dirty="0"/>
                  <a:t>A portion of calculations is now pushed out of the loop and performed only once, instead of on a per illumination source basis.</a:t>
                </a:r>
              </a:p>
              <a:p>
                <a:endParaRPr lang="en-US" sz="1100" dirty="0"/>
              </a:p>
              <a:p>
                <a:r>
                  <a:rPr lang="en-US" sz="1100" dirty="0"/>
                  <a:t>Metalness and albedo are now not accessed inside the loop at all, what reduces memory congestion.</a:t>
                </a:r>
              </a:p>
              <a:p>
                <a:endParaRPr lang="en-US" sz="1100" dirty="0"/>
              </a:p>
              <a:p>
                <a:r>
                  <a:rPr lang="en-US" sz="1100" dirty="0"/>
                  <a:t>Depending on chosen approximations of normal distribution function and geometry function additional elements could be pulled out of the loop (e.g. </a:t>
                </a:r>
                <a14:m>
                  <m:oMath xmlns:m="http://schemas.openxmlformats.org/officeDocument/2006/math">
                    <m:f>
                      <m:fPr>
                        <m:ctrlPr>
                          <a:rPr lang="en-US" sz="1100" i="1" smtClean="0">
                            <a:latin typeface="Cambria Math" panose="02040503050406030204" pitchFamily="18" charset="0"/>
                          </a:rPr>
                        </m:ctrlPr>
                      </m:fPr>
                      <m:num>
                        <m:sSup>
                          <m:sSupPr>
                            <m:ctrlPr>
                              <a:rPr lang="en-US" sz="1100" i="1" smtClean="0">
                                <a:latin typeface="Cambria Math" panose="02040503050406030204" pitchFamily="18" charset="0"/>
                              </a:rPr>
                            </m:ctrlPr>
                          </m:sSupPr>
                          <m:e>
                            <m:r>
                              <a:rPr lang="en-US" sz="1100" i="1" smtClean="0">
                                <a:latin typeface="Cambria Math" panose="02040503050406030204" pitchFamily="18" charset="0"/>
                                <a:ea typeface="Cambria Math" panose="02040503050406030204" pitchFamily="18" charset="0"/>
                              </a:rPr>
                              <m:t>𝛼</m:t>
                            </m:r>
                          </m:e>
                          <m:sup>
                            <m:r>
                              <a:rPr lang="en-US" sz="1100" b="0" i="1" smtClean="0">
                                <a:latin typeface="Cambria Math" panose="02040503050406030204" pitchFamily="18" charset="0"/>
                              </a:rPr>
                              <m:t>2</m:t>
                            </m:r>
                          </m:sup>
                        </m:sSup>
                      </m:num>
                      <m:den>
                        <m:r>
                          <a:rPr lang="en-US" sz="1100" i="1" smtClean="0">
                            <a:latin typeface="Cambria Math" panose="02040503050406030204" pitchFamily="18" charset="0"/>
                            <a:ea typeface="Cambria Math" panose="02040503050406030204" pitchFamily="18" charset="0"/>
                          </a:rPr>
                          <m:t>𝜋</m:t>
                        </m:r>
                      </m:den>
                    </m:f>
                  </m:oMath>
                </a14:m>
                <a:r>
                  <a:rPr lang="en-US" sz="1100" dirty="0"/>
                  <a:t> can be pulled out of </a:t>
                </a:r>
                <a:r>
                  <a:rPr lang="en-US" sz="1100" b="0" i="0" dirty="0">
                    <a:solidFill>
                      <a:srgbClr val="111111"/>
                    </a:solidFill>
                    <a:effectLst/>
                    <a:latin typeface="Gudea"/>
                  </a:rPr>
                  <a:t>Trowbridge-Reitz GGX approximation of N</a:t>
                </a:r>
                <a:r>
                  <a:rPr lang="en-US" sz="1100" dirty="0">
                    <a:solidFill>
                      <a:srgbClr val="111111"/>
                    </a:solidFill>
                    <a:latin typeface="Gudea"/>
                  </a:rPr>
                  <a:t>DF) although not fully.</a:t>
                </a:r>
                <a:endParaRPr lang="en-US" sz="1100" dirty="0"/>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817602"/>
                <a:ext cx="7583154" cy="4052263"/>
              </a:xfrm>
              <a:prstGeom prst="rect">
                <a:avLst/>
              </a:prstGeom>
              <a:blipFill>
                <a:blip r:embed="rId2"/>
                <a:stretch>
                  <a:fillRect l="-2894" t="-16992" r="-402" b="-90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15879D0-CBC9-AEAD-57ED-568C38F09340}"/>
                  </a:ext>
                </a:extLst>
              </p:cNvPr>
              <p:cNvSpPr txBox="1"/>
              <p:nvPr/>
            </p:nvSpPr>
            <p:spPr>
              <a:xfrm>
                <a:off x="2838882" y="817602"/>
                <a:ext cx="1571198" cy="31931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br>
                  <a:rPr kumimoji="0" lang="pl-PL" sz="1100" b="0" u="none" strike="noStrike" kern="1200" cap="none" spc="0" normalizeH="0" baseline="0" noProof="0" dirty="0">
                    <a:ln>
                      <a:noFill/>
                    </a:ln>
                    <a:solidFill>
                      <a:prstClr val="black"/>
                    </a:solidFill>
                    <a:effectLst/>
                    <a:uLnTx/>
                    <a:uFillTx/>
                  </a:rPr>
                </a:br>
                <a:endParaRPr lang="en-US" dirty="0"/>
              </a:p>
            </p:txBody>
          </p:sp>
        </mc:Choice>
        <mc:Fallback>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838882" y="817602"/>
                <a:ext cx="1571198" cy="31931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the indirect illumination techniques too and their results can be accumulated to the same I-buffer with a common second stage to be applied.</a:t>
                </a: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736D20-9BBD-2FC3-EC4F-2D7A4AE87D9F}"/>
                  </a:ext>
                </a:extLst>
              </p:cNvPr>
              <p:cNvSpPr txBox="1"/>
              <p:nvPr/>
            </p:nvSpPr>
            <p:spPr>
              <a:xfrm>
                <a:off x="550268" y="957354"/>
                <a:ext cx="3210278" cy="234468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000" i="1" smtClean="0">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𝑔</m:t>
                              </m:r>
                            </m:sub>
                          </m:sSub>
                        </m:sub>
                      </m:sSub>
                      <m:r>
                        <a:rPr lang="en-US" sz="1000" i="1">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d>
                            <m:dPr>
                              <m:ctrlPr>
                                <a:rPr lang="en-US" sz="1000" i="1">
                                  <a:latin typeface="Cambria Math" panose="02040503050406030204" pitchFamily="18" charset="0"/>
                                </a:rPr>
                              </m:ctrlPr>
                            </m:dPr>
                            <m:e>
                              <m:r>
                                <a:rPr lang="en-US" sz="1000" i="1">
                                  <a:latin typeface="Cambria Math" panose="02040503050406030204" pitchFamily="18" charset="0"/>
                                </a:rPr>
                                <m:t>𝑛</m:t>
                              </m:r>
                              <m:r>
                                <a:rPr lang="en-US" sz="1000" i="1">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d>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𝑔</m:t>
                              </m:r>
                            </m:sub>
                          </m:sSub>
                        </m:sub>
                      </m:sSub>
                      <m:r>
                        <a:rPr lang="en-US" sz="1000" i="1">
                          <a:solidFill>
                            <a:prstClr val="black"/>
                          </a:solidFill>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oMath>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en-US" sz="1000" i="1" dirty="0">
                    <a:latin typeface="Cambria Math" panose="02040503050406030204" pitchFamily="18" charset="0"/>
                  </a:rPr>
                </a:br>
                <a14:m>
                  <m:oMath xmlns:m="http://schemas.openxmlformats.org/officeDocument/2006/math">
                    <m:r>
                      <m:rPr>
                        <m:sty m:val="p"/>
                      </m:rPr>
                      <a:rPr lang="en-US" sz="1000">
                        <a:solidFill>
                          <a:prstClr val="black"/>
                        </a:solidFill>
                        <a:latin typeface="Cambria Math" panose="02040503050406030204" pitchFamily="18" charset="0"/>
                      </a:rPr>
                      <m:t>P</m:t>
                    </m:r>
                    <m:r>
                      <a:rPr lang="en-US" sz="1000" i="1">
                        <a:solidFill>
                          <a:prstClr val="black"/>
                        </a:solidFill>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sSub>
                          <m:sSubPr>
                            <m:ctrlPr>
                              <a:rPr lang="en-US" sz="1000" i="1">
                                <a:latin typeface="Cambria Math" panose="02040503050406030204" pitchFamily="18" charset="0"/>
                              </a:rPr>
                            </m:ctrlPr>
                          </m:sSubPr>
                          <m:e>
                            <m:r>
                              <a:rPr lang="en-US" sz="1000" i="1">
                                <a:latin typeface="Cambria Math" panose="02040503050406030204" pitchFamily="18" charset="0"/>
                              </a:rPr>
                              <m:t>𝑃</m:t>
                            </m:r>
                          </m:e>
                          <m:sub>
                            <m:r>
                              <a:rPr lang="en-US" sz="1000" i="1">
                                <a:latin typeface="Cambria Math" panose="02040503050406030204" pitchFamily="18" charset="0"/>
                              </a:rPr>
                              <m:t>𝑖</m:t>
                            </m:r>
                          </m:sub>
                        </m:sSub>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r>
                      <a:rPr lang="en-US" sz="1000" i="1">
                        <a:latin typeface="Cambria Math" panose="02040503050406030204" pitchFamily="18" charset="0"/>
                      </a:rPr>
                      <m:t>=</m:t>
                    </m:r>
                    <m:r>
                      <a:rPr lang="en-US" sz="1000" i="1">
                        <a:latin typeface="Cambria Math" panose="02040503050406030204" pitchFamily="18" charset="0"/>
                      </a:rPr>
                      <m:t>𝑓</m:t>
                    </m:r>
                    <m:d>
                      <m:dPr>
                        <m:ctrlPr>
                          <a:rPr lang="en-US" sz="1000" i="1">
                            <a:latin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𝜗</m:t>
                        </m:r>
                      </m:e>
                    </m:d>
                  </m:oMath>
                </a14:m>
                <a:r>
                  <a:rPr lang="en-US" sz="1000" i="1" dirty="0">
                    <a:latin typeface="Cambria Math" panose="02040503050406030204" pitchFamily="18" charset="0"/>
                    <a:ea typeface="Cambria Math" panose="02040503050406030204" pitchFamily="18" charset="0"/>
                  </a:rPr>
                  <a:t> </a:t>
                </a:r>
                <a14:m>
                  <m:oMath xmlns:m="http://schemas.openxmlformats.org/officeDocument/2006/math">
                    <m:r>
                      <a:rPr lang="en-US" sz="1000" i="1">
                        <a:latin typeface="Cambria Math" panose="02040503050406030204" pitchFamily="18" charset="0"/>
                        <a:ea typeface="Cambria Math" panose="02040503050406030204" pitchFamily="18" charset="0"/>
                      </a:rPr>
                      <m:t>          </m:t>
                    </m:r>
                    <m:r>
                      <a:rPr lang="en-US" sz="1000" i="1">
                        <a:latin typeface="Cambria Math" panose="02040503050406030204" pitchFamily="18" charset="0"/>
                        <a:ea typeface="Cambria Math" panose="02040503050406030204" pitchFamily="18" charset="0"/>
                      </a:rPr>
                      <m:t>𝜗</m:t>
                    </m:r>
                    <m:r>
                      <a:rPr lang="en-US" sz="1000" i="1">
                        <a:latin typeface="Cambria Math" panose="02040503050406030204" pitchFamily="18" charset="0"/>
                        <a:ea typeface="Cambria Math" panose="02040503050406030204" pitchFamily="18" charset="0"/>
                      </a:rPr>
                      <m:t>=</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oMath>
                </a14:m>
                <a:endParaRPr lang="en-US" sz="1000" i="1" dirty="0">
                  <a:latin typeface="Cambria Math" panose="02040503050406030204" pitchFamily="18" charset="0"/>
                </a:endParaRPr>
              </a:p>
              <a:p>
                <a:pP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m:rPr>
                              <m:sty m:val="p"/>
                            </m:rPr>
                            <a:rPr lang="en-US" sz="1000">
                              <a:solidFill>
                                <a:prstClr val="black"/>
                              </a:solidFill>
                              <a:latin typeface="Cambria Math" panose="02040503050406030204" pitchFamily="18" charset="0"/>
                            </a:rPr>
                            <m:t>P</m:t>
                          </m:r>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𝑔</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𝑔</m:t>
                                  </m:r>
                                </m:sub>
                              </m:sSub>
                            </m:sub>
                          </m:sSub>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r>
                            <m:rPr>
                              <m:sty m:val="p"/>
                            </m:rPr>
                            <a:rPr lang="en-US" sz="1000">
                              <a:solidFill>
                                <a:prstClr val="black"/>
                              </a:solidFill>
                              <a:latin typeface="Cambria Math" panose="02040503050406030204" pitchFamily="18" charset="0"/>
                            </a:rPr>
                            <m:t>P</m:t>
                          </m:r>
                        </m:e>
                      </m:d>
                    </m:oMath>
                  </m:oMathPara>
                </a14:m>
                <a:endParaRPr lang="en-US" sz="1000" i="1" dirty="0">
                  <a:solidFill>
                    <a:prstClr val="black"/>
                  </a:solidFill>
                  <a:latin typeface="Cambria Math" panose="02040503050406030204" pitchFamily="18" charset="0"/>
                </a:endParaRPr>
              </a:p>
              <a:p>
                <a:pPr/>
                <a:br>
                  <a:rPr lang="en-US" sz="10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lang="en-US" sz="1000" dirty="0"/>
              </a:p>
            </p:txBody>
          </p:sp>
        </mc:Choice>
        <mc:Fallback>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957354"/>
                <a:ext cx="3210278" cy="2344681"/>
              </a:xfrm>
              <a:prstGeom prst="rect">
                <a:avLst/>
              </a:prstGeom>
              <a:blipFill>
                <a:blip r:embed="rId3"/>
                <a:stretch>
                  <a:fillRect l="-3985" t="-2597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03132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(hard shadow / geometry edge)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noProof="0" dirty="0">
                <a:ln>
                  <a:noFill/>
                </a:ln>
                <a:solidFill>
                  <a:prstClr val="black"/>
                </a:solidFill>
                <a:effectLst/>
                <a:uLnTx/>
                <a:uFillTx/>
                <a:ea typeface="+mn-ea"/>
                <a:cs typeface="+mn-cs"/>
              </a:rPr>
              <a:t>– this will require visual confirmation about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Second stage does not have to iterate over illumination sources, so it will be used to refine results by integrating them with materials at full resolution. It will fully cover artifacts of reduced shading rate from the first stage, making them completely imperceptible. If roughness is pulled out of the </a:t>
            </a:r>
            <a:r>
              <a:rPr kumimoji="0" lang="en-US" sz="1400" b="0" i="0" u="none" strike="noStrike" kern="1200" cap="none" spc="0" normalizeH="0" baseline="0" noProof="0" dirty="0">
                <a:ln>
                  <a:noFill/>
                </a:ln>
                <a:solidFill>
                  <a:srgbClr val="111111"/>
                </a:solidFill>
                <a:effectLst/>
                <a:uLnTx/>
                <a:uFillTx/>
                <a:ea typeface="+mn-ea"/>
                <a:cs typeface="+mn-cs"/>
              </a:rPr>
              <a:t>Trowbridge-Reitz GGX approximation of NDF, then we have all parameters of a given pixel from the G-buffer taken into consideration during refining second stage.</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203132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becomes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packing of G-Buffer to gather values used in fist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VRS / VRCS with dedicated shading rate attachments per illumination aspect</a:t>
                </a:r>
                <a:r>
                  <a:rPr lang="en-US" sz="1400" dirty="0">
                    <a:solidFill>
                      <a:prstClr val="black"/>
                    </a:solidFill>
                    <a:latin typeface="Calibri" panose="020F0502020204030204"/>
                  </a:rPr>
                  <a:t> (direct, shadows, reflections, indirect diffuse,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 typeface="+mj-lt"/>
                  <a:buAutoNum type="alphaUcPeriod"/>
                  <a:defRPr/>
                </a:pPr>
                <a:r>
                  <a:rPr lang="en-US" sz="1400" dirty="0">
                    <a:solidFill>
                      <a:prstClr val="black"/>
                    </a:solidFill>
                    <a:latin typeface="Calibri" panose="020F0502020204030204"/>
                  </a:rPr>
                  <a:t>Using different shading rates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 illumination aspect</a:t>
                </a:r>
                <a:r>
                  <a:rPr lang="en-US" sz="1400" dirty="0">
                    <a:solidFill>
                      <a:prstClr val="black"/>
                    </a:solidFill>
                    <a:latin typeface="Calibri" panose="020F0502020204030204"/>
                  </a:rPr>
                  <a: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2031325"/>
              </a:xfrm>
              <a:prstGeom prst="rect">
                <a:avLst/>
              </a:prstGeom>
              <a:blipFill>
                <a:blip r:embed="rId2"/>
                <a:stretch>
                  <a:fillRect l="-312" t="-601" r="-234" b="-2402"/>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D0B99B9-45DC-0396-68D9-7C3E5B0E68C1}"/>
                  </a:ext>
                </a:extLst>
              </p:cNvPr>
              <p:cNvSpPr txBox="1"/>
              <p:nvPr/>
            </p:nvSpPr>
            <p:spPr>
              <a:xfrm>
                <a:off x="8979274" y="371911"/>
                <a:ext cx="2662458" cy="23959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𝑔</m:t>
                              </m:r>
                            </m:sub>
                          </m:sSub>
                        </m:sub>
                      </m:sSub>
                      <m:r>
                        <a:rPr lang="en-US" sz="1000" i="1">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d>
                            <m:dPr>
                              <m:ctrlPr>
                                <a:rPr lang="en-US" sz="1000" i="1">
                                  <a:latin typeface="Cambria Math" panose="02040503050406030204" pitchFamily="18" charset="0"/>
                                </a:rPr>
                              </m:ctrlPr>
                            </m:dPr>
                            <m:e>
                              <m:r>
                                <a:rPr lang="en-US" sz="1000" i="1">
                                  <a:latin typeface="Cambria Math" panose="02040503050406030204" pitchFamily="18" charset="0"/>
                                </a:rPr>
                                <m:t>𝑛</m:t>
                              </m:r>
                              <m:r>
                                <a:rPr lang="en-US" sz="1000" i="1">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d>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𝑔</m:t>
                              </m:r>
                            </m:sub>
                          </m:sSub>
                        </m:sub>
                      </m:sSub>
                      <m:r>
                        <a:rPr lang="en-US" sz="1000" i="1">
                          <a:solidFill>
                            <a:prstClr val="black"/>
                          </a:solidFill>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oMath>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en-US" sz="1000" i="1" dirty="0">
                    <a:latin typeface="Cambria Math" panose="02040503050406030204" pitchFamily="18" charset="0"/>
                  </a:rPr>
                </a:br>
                <a14:m>
                  <m:oMath xmlns:m="http://schemas.openxmlformats.org/officeDocument/2006/math">
                    <m:r>
                      <m:rPr>
                        <m:sty m:val="p"/>
                      </m:rPr>
                      <a:rPr lang="en-US" sz="1000">
                        <a:solidFill>
                          <a:prstClr val="black"/>
                        </a:solidFill>
                        <a:latin typeface="Cambria Math" panose="02040503050406030204" pitchFamily="18" charset="0"/>
                      </a:rPr>
                      <m:t>P</m:t>
                    </m:r>
                    <m:r>
                      <a:rPr lang="en-US" sz="1000" i="1">
                        <a:solidFill>
                          <a:prstClr val="black"/>
                        </a:solidFill>
                        <a:latin typeface="Cambria Math" panose="02040503050406030204" pitchFamily="18" charset="0"/>
                      </a:rPr>
                      <m:t>=</m:t>
                    </m:r>
                    <m:nary>
                      <m:naryPr>
                        <m:limLoc m:val="undOvr"/>
                        <m:ctrlPr>
                          <a:rPr lang="en-US" sz="1000" i="1">
                            <a:latin typeface="Cambria Math" panose="02040503050406030204" pitchFamily="18" charset="0"/>
                          </a:rPr>
                        </m:ctrlPr>
                      </m:naryPr>
                      <m:sub>
                        <m:r>
                          <m:rPr>
                            <m:sty m:val="p"/>
                            <m:brk m:alnAt="24"/>
                          </m:rPr>
                          <a:rPr lang="en-US" sz="1000" i="1">
                            <a:latin typeface="Cambria Math" panose="02040503050406030204" pitchFamily="18" charset="0"/>
                            <a:ea typeface="Cambria Math" panose="02040503050406030204" pitchFamily="18" charset="0"/>
                          </a:rPr>
                          <m:t>Ω</m:t>
                        </m:r>
                      </m:sub>
                      <m:sup>
                        <m:r>
                          <a:rPr lang="en-US" sz="1000" i="1">
                            <a:latin typeface="Cambria Math" panose="02040503050406030204" pitchFamily="18" charset="0"/>
                          </a:rPr>
                          <m:t> </m:t>
                        </m:r>
                      </m:sup>
                      <m:e>
                        <m:sSub>
                          <m:sSubPr>
                            <m:ctrlPr>
                              <a:rPr lang="en-US" sz="1000" i="1">
                                <a:latin typeface="Cambria Math" panose="02040503050406030204" pitchFamily="18" charset="0"/>
                              </a:rPr>
                            </m:ctrlPr>
                          </m:sSubPr>
                          <m:e>
                            <m:r>
                              <a:rPr lang="en-US" sz="1000" i="1">
                                <a:latin typeface="Cambria Math" panose="02040503050406030204" pitchFamily="18" charset="0"/>
                              </a:rPr>
                              <m:t>𝑃</m:t>
                            </m:r>
                          </m:e>
                          <m:sub>
                            <m:r>
                              <a:rPr lang="en-US" sz="1000" i="1">
                                <a:latin typeface="Cambria Math" panose="02040503050406030204" pitchFamily="18" charset="0"/>
                              </a:rPr>
                              <m:t>𝑖</m:t>
                            </m:r>
                          </m:sub>
                        </m:sSub>
                        <m:r>
                          <a:rPr lang="en-US" sz="1000" i="1">
                            <a:latin typeface="Cambria Math" panose="02040503050406030204" pitchFamily="18" charset="0"/>
                          </a:rPr>
                          <m:t> </m:t>
                        </m:r>
                        <m:r>
                          <a:rPr lang="en-US" sz="1000" i="1">
                            <a:latin typeface="Cambria Math" panose="02040503050406030204" pitchFamily="18" charset="0"/>
                          </a:rPr>
                          <m:t>𝑑</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𝜔</m:t>
                            </m:r>
                          </m:e>
                          <m:sub>
                            <m:r>
                              <a:rPr lang="en-US" sz="1000" i="1">
                                <a:latin typeface="Cambria Math" panose="02040503050406030204" pitchFamily="18" charset="0"/>
                              </a:rPr>
                              <m:t>𝑖</m:t>
                            </m:r>
                          </m:sub>
                        </m:sSub>
                      </m:e>
                    </m:nary>
                    <m:r>
                      <a:rPr lang="en-US" sz="1000" i="1">
                        <a:latin typeface="Cambria Math" panose="02040503050406030204" pitchFamily="18" charset="0"/>
                      </a:rPr>
                      <m:t>=</m:t>
                    </m:r>
                    <m:r>
                      <a:rPr lang="en-US" sz="1000" i="1">
                        <a:latin typeface="Cambria Math" panose="02040503050406030204" pitchFamily="18" charset="0"/>
                      </a:rPr>
                      <m:t>𝑓</m:t>
                    </m:r>
                    <m:d>
                      <m:dPr>
                        <m:ctrlPr>
                          <a:rPr lang="en-US" sz="1000" i="1">
                            <a:latin typeface="Cambria Math" panose="02040503050406030204" pitchFamily="18" charset="0"/>
                          </a:rPr>
                        </m:ctrlPr>
                      </m:dPr>
                      <m:e>
                        <m:r>
                          <a:rPr lang="en-US" sz="1000" i="1">
                            <a:latin typeface="Cambria Math" panose="02040503050406030204" pitchFamily="18" charset="0"/>
                            <a:ea typeface="Cambria Math" panose="02040503050406030204" pitchFamily="18" charset="0"/>
                          </a:rPr>
                          <m:t>𝜗</m:t>
                        </m:r>
                      </m:e>
                    </m:d>
                  </m:oMath>
                </a14:m>
                <a:r>
                  <a:rPr lang="en-US" sz="1000" i="1" dirty="0">
                    <a:latin typeface="Cambria Math" panose="02040503050406030204" pitchFamily="18" charset="0"/>
                    <a:ea typeface="Cambria Math" panose="02040503050406030204" pitchFamily="18" charset="0"/>
                  </a:rPr>
                  <a:t> </a:t>
                </a:r>
                <a14:m>
                  <m:oMath xmlns:m="http://schemas.openxmlformats.org/officeDocument/2006/math">
                    <m:r>
                      <a:rPr lang="en-US" sz="1000" i="1">
                        <a:latin typeface="Cambria Math" panose="02040503050406030204" pitchFamily="18" charset="0"/>
                        <a:ea typeface="Cambria Math" panose="02040503050406030204" pitchFamily="18" charset="0"/>
                      </a:rPr>
                      <m:t>          </m:t>
                    </m:r>
                    <m:r>
                      <a:rPr lang="en-US" sz="1000" i="1">
                        <a:latin typeface="Cambria Math" panose="02040503050406030204" pitchFamily="18" charset="0"/>
                        <a:ea typeface="Cambria Math" panose="02040503050406030204" pitchFamily="18" charset="0"/>
                      </a:rPr>
                      <m:t>𝜗</m:t>
                    </m:r>
                    <m:r>
                      <a:rPr lang="en-US" sz="1000" i="1">
                        <a:latin typeface="Cambria Math" panose="02040503050406030204" pitchFamily="18" charset="0"/>
                        <a:ea typeface="Cambria Math" panose="02040503050406030204" pitchFamily="18" charset="0"/>
                      </a:rPr>
                      <m:t>=</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oMath>
                </a14:m>
                <a:endParaRPr lang="en-US" sz="1000" i="1" dirty="0">
                  <a:latin typeface="Cambria Math" panose="02040503050406030204" pitchFamily="18" charset="0"/>
                </a:endParaRPr>
              </a:p>
              <a:p>
                <a:pP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m:rPr>
                              <m:sty m:val="p"/>
                            </m:rPr>
                            <a:rPr lang="en-US" sz="1000">
                              <a:solidFill>
                                <a:prstClr val="black"/>
                              </a:solidFill>
                              <a:latin typeface="Cambria Math" panose="02040503050406030204" pitchFamily="18" charset="0"/>
                            </a:rPr>
                            <m:t>P</m:t>
                          </m:r>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𝑔</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𝑔</m:t>
                                  </m:r>
                                </m:sub>
                              </m:sSub>
                            </m:sub>
                          </m:sSub>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r>
                            <m:rPr>
                              <m:sty m:val="p"/>
                            </m:rPr>
                            <a:rPr lang="en-US" sz="1000">
                              <a:solidFill>
                                <a:prstClr val="black"/>
                              </a:solidFill>
                              <a:latin typeface="Cambria Math" panose="02040503050406030204" pitchFamily="18" charset="0"/>
                            </a:rPr>
                            <m:t>P</m:t>
                          </m:r>
                        </m:e>
                      </m:d>
                    </m:oMath>
                  </m:oMathPara>
                </a14:m>
                <a:endParaRPr lang="en-US" sz="1000" i="1" dirty="0">
                  <a:solidFill>
                    <a:prstClr val="black"/>
                  </a:solidFill>
                  <a:latin typeface="Cambria Math" panose="02040503050406030204" pitchFamily="18" charset="0"/>
                </a:endParaRPr>
              </a:p>
              <a:p>
                <a:pPr/>
                <a:br>
                  <a:rPr lang="en-US" sz="10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lang="en-US" sz="1000" dirty="0"/>
              </a:p>
            </p:txBody>
          </p:sp>
        </mc:Choice>
        <mc:Fallback>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979274" y="371911"/>
                <a:ext cx="2662458" cy="2395912"/>
              </a:xfrm>
              <a:prstGeom prst="rect">
                <a:avLst/>
              </a:prstGeom>
              <a:blipFill>
                <a:blip r:embed="rId3"/>
                <a:stretch>
                  <a:fillRect l="-5034" t="-25445"/>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93338089"/>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43812509"/>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691582644"/>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23829</TotalTime>
  <Words>1467</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48</cp:revision>
  <dcterms:created xsi:type="dcterms:W3CDTF">2023-07-13T00:34:55Z</dcterms:created>
  <dcterms:modified xsi:type="dcterms:W3CDTF">2024-03-24T01:31:35Z</dcterms:modified>
</cp:coreProperties>
</file>