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61" r:id="rId3"/>
    <p:sldId id="260" r:id="rId4"/>
    <p:sldId id="262" r:id="rId5"/>
    <p:sldId id="26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weł" initials="P" lastIdx="1" clrIdx="0">
    <p:extLst>
      <p:ext uri="{19B8F6BF-5375-455C-9EA6-DF929625EA0E}">
        <p15:presenceInfo xmlns:p15="http://schemas.microsoft.com/office/powerpoint/2012/main" userId="Paweł"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Styl jasny 3 — Ak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87" autoAdjust="0"/>
    <p:restoredTop sz="94660"/>
  </p:normalViewPr>
  <p:slideViewPr>
    <p:cSldViewPr snapToGrid="0">
      <p:cViewPr varScale="1">
        <p:scale>
          <a:sx n="154" d="100"/>
          <a:sy n="154" d="100"/>
        </p:scale>
        <p:origin x="16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E2DD2C-27F7-4F93-96E8-CD28AD9267D9}" type="datetimeFigureOut">
              <a:rPr lang="en-US" smtClean="0"/>
              <a:t>5/13/2025</a:t>
            </a:fld>
            <a:endParaRPr lang="en-US"/>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D7F03-7197-42E4-9778-D52D335F305D}" type="slidenum">
              <a:rPr lang="en-US" smtClean="0"/>
              <a:t>‹#›</a:t>
            </a:fld>
            <a:endParaRPr lang="en-US"/>
          </a:p>
        </p:txBody>
      </p:sp>
    </p:spTree>
    <p:extLst>
      <p:ext uri="{BB962C8B-B14F-4D97-AF65-F5344CB8AC3E}">
        <p14:creationId xmlns:p14="http://schemas.microsoft.com/office/powerpoint/2010/main" val="1894875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dirty="0"/>
          </a:p>
        </p:txBody>
      </p:sp>
      <p:sp>
        <p:nvSpPr>
          <p:cNvPr id="4" name="Symbol zastępczy numeru slajdu 3"/>
          <p:cNvSpPr>
            <a:spLocks noGrp="1"/>
          </p:cNvSpPr>
          <p:nvPr>
            <p:ph type="sldNum" sz="quarter" idx="5"/>
          </p:nvPr>
        </p:nvSpPr>
        <p:spPr/>
        <p:txBody>
          <a:bodyPr/>
          <a:lstStyle/>
          <a:p>
            <a:fld id="{583D7F03-7197-42E4-9778-D52D335F305D}" type="slidenum">
              <a:rPr lang="en-US" smtClean="0"/>
              <a:t>2</a:t>
            </a:fld>
            <a:endParaRPr lang="en-US"/>
          </a:p>
        </p:txBody>
      </p:sp>
    </p:spTree>
    <p:extLst>
      <p:ext uri="{BB962C8B-B14F-4D97-AF65-F5344CB8AC3E}">
        <p14:creationId xmlns:p14="http://schemas.microsoft.com/office/powerpoint/2010/main" val="3750262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332CA-85A8-A44F-F7F0-802848A946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2FFC50-B98E-45BB-0118-2B09714D3D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2D5DF-840E-0993-11D1-AAA521D56F96}"/>
              </a:ext>
            </a:extLst>
          </p:cNvPr>
          <p:cNvSpPr>
            <a:spLocks noGrp="1"/>
          </p:cNvSpPr>
          <p:nvPr>
            <p:ph type="dt" sz="half" idx="10"/>
          </p:nvPr>
        </p:nvSpPr>
        <p:spPr/>
        <p:txBody>
          <a:bodyPr/>
          <a:lstStyle/>
          <a:p>
            <a:fld id="{783DC7D5-4D76-4679-A391-31CBAFA90932}" type="datetimeFigureOut">
              <a:rPr lang="en-US" smtClean="0"/>
              <a:t>5/13/2025</a:t>
            </a:fld>
            <a:endParaRPr lang="en-US"/>
          </a:p>
        </p:txBody>
      </p:sp>
      <p:sp>
        <p:nvSpPr>
          <p:cNvPr id="5" name="Footer Placeholder 4">
            <a:extLst>
              <a:ext uri="{FF2B5EF4-FFF2-40B4-BE49-F238E27FC236}">
                <a16:creationId xmlns:a16="http://schemas.microsoft.com/office/drawing/2014/main" id="{0694D1D5-E8AF-342E-705C-AE4C01085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552823-B688-A38B-17EF-3FEDFDA5211F}"/>
              </a:ext>
            </a:extLst>
          </p:cNvPr>
          <p:cNvSpPr>
            <a:spLocks noGrp="1"/>
          </p:cNvSpPr>
          <p:nvPr>
            <p:ph type="sldNum" sz="quarter" idx="12"/>
          </p:nvPr>
        </p:nvSpPr>
        <p:spPr/>
        <p:txBody>
          <a:bodyPr/>
          <a:lstStyle/>
          <a:p>
            <a:fld id="{02B09E66-07F0-48AB-B31F-400C003F37E3}" type="slidenum">
              <a:rPr lang="en-US" smtClean="0"/>
              <a:t>‹#›</a:t>
            </a:fld>
            <a:endParaRPr lang="en-US"/>
          </a:p>
        </p:txBody>
      </p:sp>
    </p:spTree>
    <p:extLst>
      <p:ext uri="{BB962C8B-B14F-4D97-AF65-F5344CB8AC3E}">
        <p14:creationId xmlns:p14="http://schemas.microsoft.com/office/powerpoint/2010/main" val="3735137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C199B-9503-B417-CF08-73FB88A77F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BCB738-529D-4CA4-E043-AA4DE1B540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AE0CD9-0448-8E6C-4B78-2CECD1EF5F8E}"/>
              </a:ext>
            </a:extLst>
          </p:cNvPr>
          <p:cNvSpPr>
            <a:spLocks noGrp="1"/>
          </p:cNvSpPr>
          <p:nvPr>
            <p:ph type="dt" sz="half" idx="10"/>
          </p:nvPr>
        </p:nvSpPr>
        <p:spPr/>
        <p:txBody>
          <a:bodyPr/>
          <a:lstStyle/>
          <a:p>
            <a:fld id="{783DC7D5-4D76-4679-A391-31CBAFA90932}" type="datetimeFigureOut">
              <a:rPr lang="en-US" smtClean="0"/>
              <a:t>5/13/2025</a:t>
            </a:fld>
            <a:endParaRPr lang="en-US"/>
          </a:p>
        </p:txBody>
      </p:sp>
      <p:sp>
        <p:nvSpPr>
          <p:cNvPr id="5" name="Footer Placeholder 4">
            <a:extLst>
              <a:ext uri="{FF2B5EF4-FFF2-40B4-BE49-F238E27FC236}">
                <a16:creationId xmlns:a16="http://schemas.microsoft.com/office/drawing/2014/main" id="{E4B2D9D0-E7BC-793F-EBD5-E50CFEE3CC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AD2100-B4C9-9382-D087-4543B17B26A1}"/>
              </a:ext>
            </a:extLst>
          </p:cNvPr>
          <p:cNvSpPr>
            <a:spLocks noGrp="1"/>
          </p:cNvSpPr>
          <p:nvPr>
            <p:ph type="sldNum" sz="quarter" idx="12"/>
          </p:nvPr>
        </p:nvSpPr>
        <p:spPr/>
        <p:txBody>
          <a:bodyPr/>
          <a:lstStyle/>
          <a:p>
            <a:fld id="{02B09E66-07F0-48AB-B31F-400C003F37E3}" type="slidenum">
              <a:rPr lang="en-US" smtClean="0"/>
              <a:t>‹#›</a:t>
            </a:fld>
            <a:endParaRPr lang="en-US"/>
          </a:p>
        </p:txBody>
      </p:sp>
    </p:spTree>
    <p:extLst>
      <p:ext uri="{BB962C8B-B14F-4D97-AF65-F5344CB8AC3E}">
        <p14:creationId xmlns:p14="http://schemas.microsoft.com/office/powerpoint/2010/main" val="2439534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753A06-C757-3F42-1BE6-EFD332C3E9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C61104-2880-E51C-E0C6-52AF223B7B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16BE62-7C0C-A74A-D0C1-7FCF9DA0DF00}"/>
              </a:ext>
            </a:extLst>
          </p:cNvPr>
          <p:cNvSpPr>
            <a:spLocks noGrp="1"/>
          </p:cNvSpPr>
          <p:nvPr>
            <p:ph type="dt" sz="half" idx="10"/>
          </p:nvPr>
        </p:nvSpPr>
        <p:spPr/>
        <p:txBody>
          <a:bodyPr/>
          <a:lstStyle/>
          <a:p>
            <a:fld id="{783DC7D5-4D76-4679-A391-31CBAFA90932}" type="datetimeFigureOut">
              <a:rPr lang="en-US" smtClean="0"/>
              <a:t>5/13/2025</a:t>
            </a:fld>
            <a:endParaRPr lang="en-US"/>
          </a:p>
        </p:txBody>
      </p:sp>
      <p:sp>
        <p:nvSpPr>
          <p:cNvPr id="5" name="Footer Placeholder 4">
            <a:extLst>
              <a:ext uri="{FF2B5EF4-FFF2-40B4-BE49-F238E27FC236}">
                <a16:creationId xmlns:a16="http://schemas.microsoft.com/office/drawing/2014/main" id="{4BB8DD3E-CA3A-05B3-CA96-C920EB4493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83BBBF-35DD-F10B-827A-E14C9728B1F5}"/>
              </a:ext>
            </a:extLst>
          </p:cNvPr>
          <p:cNvSpPr>
            <a:spLocks noGrp="1"/>
          </p:cNvSpPr>
          <p:nvPr>
            <p:ph type="sldNum" sz="quarter" idx="12"/>
          </p:nvPr>
        </p:nvSpPr>
        <p:spPr/>
        <p:txBody>
          <a:bodyPr/>
          <a:lstStyle/>
          <a:p>
            <a:fld id="{02B09E66-07F0-48AB-B31F-400C003F37E3}" type="slidenum">
              <a:rPr lang="en-US" smtClean="0"/>
              <a:t>‹#›</a:t>
            </a:fld>
            <a:endParaRPr lang="en-US"/>
          </a:p>
        </p:txBody>
      </p:sp>
    </p:spTree>
    <p:extLst>
      <p:ext uri="{BB962C8B-B14F-4D97-AF65-F5344CB8AC3E}">
        <p14:creationId xmlns:p14="http://schemas.microsoft.com/office/powerpoint/2010/main" val="3692257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DE4B3-132B-83A5-2743-CBE9BC3BC8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00CCFE-7693-8884-0C3F-822ABA3C69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CB34CA-5271-55F1-6AFA-82A90882F805}"/>
              </a:ext>
            </a:extLst>
          </p:cNvPr>
          <p:cNvSpPr>
            <a:spLocks noGrp="1"/>
          </p:cNvSpPr>
          <p:nvPr>
            <p:ph type="dt" sz="half" idx="10"/>
          </p:nvPr>
        </p:nvSpPr>
        <p:spPr/>
        <p:txBody>
          <a:bodyPr/>
          <a:lstStyle/>
          <a:p>
            <a:fld id="{783DC7D5-4D76-4679-A391-31CBAFA90932}" type="datetimeFigureOut">
              <a:rPr lang="en-US" smtClean="0"/>
              <a:t>5/13/2025</a:t>
            </a:fld>
            <a:endParaRPr lang="en-US"/>
          </a:p>
        </p:txBody>
      </p:sp>
      <p:sp>
        <p:nvSpPr>
          <p:cNvPr id="5" name="Footer Placeholder 4">
            <a:extLst>
              <a:ext uri="{FF2B5EF4-FFF2-40B4-BE49-F238E27FC236}">
                <a16:creationId xmlns:a16="http://schemas.microsoft.com/office/drawing/2014/main" id="{D35BFFB0-D236-17CC-F596-41DA82DA3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EF85A3-9CB6-5F69-EFCD-88F1076FF680}"/>
              </a:ext>
            </a:extLst>
          </p:cNvPr>
          <p:cNvSpPr>
            <a:spLocks noGrp="1"/>
          </p:cNvSpPr>
          <p:nvPr>
            <p:ph type="sldNum" sz="quarter" idx="12"/>
          </p:nvPr>
        </p:nvSpPr>
        <p:spPr/>
        <p:txBody>
          <a:bodyPr/>
          <a:lstStyle/>
          <a:p>
            <a:fld id="{02B09E66-07F0-48AB-B31F-400C003F37E3}" type="slidenum">
              <a:rPr lang="en-US" smtClean="0"/>
              <a:t>‹#›</a:t>
            </a:fld>
            <a:endParaRPr lang="en-US"/>
          </a:p>
        </p:txBody>
      </p:sp>
    </p:spTree>
    <p:extLst>
      <p:ext uri="{BB962C8B-B14F-4D97-AF65-F5344CB8AC3E}">
        <p14:creationId xmlns:p14="http://schemas.microsoft.com/office/powerpoint/2010/main" val="1273458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020B7-F9C9-13AC-B4AE-B3967BC9EE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CE9105-ABDA-4736-7007-B6853BE170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4D09C2-4FA4-0F6D-65FA-995661FDEA89}"/>
              </a:ext>
            </a:extLst>
          </p:cNvPr>
          <p:cNvSpPr>
            <a:spLocks noGrp="1"/>
          </p:cNvSpPr>
          <p:nvPr>
            <p:ph type="dt" sz="half" idx="10"/>
          </p:nvPr>
        </p:nvSpPr>
        <p:spPr/>
        <p:txBody>
          <a:bodyPr/>
          <a:lstStyle/>
          <a:p>
            <a:fld id="{783DC7D5-4D76-4679-A391-31CBAFA90932}" type="datetimeFigureOut">
              <a:rPr lang="en-US" smtClean="0"/>
              <a:t>5/13/2025</a:t>
            </a:fld>
            <a:endParaRPr lang="en-US"/>
          </a:p>
        </p:txBody>
      </p:sp>
      <p:sp>
        <p:nvSpPr>
          <p:cNvPr id="5" name="Footer Placeholder 4">
            <a:extLst>
              <a:ext uri="{FF2B5EF4-FFF2-40B4-BE49-F238E27FC236}">
                <a16:creationId xmlns:a16="http://schemas.microsoft.com/office/drawing/2014/main" id="{6F9B737E-1B51-2B0C-79C3-AA1AB3D1E5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DB55B-30F4-FCF5-72BA-81C84BA55A46}"/>
              </a:ext>
            </a:extLst>
          </p:cNvPr>
          <p:cNvSpPr>
            <a:spLocks noGrp="1"/>
          </p:cNvSpPr>
          <p:nvPr>
            <p:ph type="sldNum" sz="quarter" idx="12"/>
          </p:nvPr>
        </p:nvSpPr>
        <p:spPr/>
        <p:txBody>
          <a:bodyPr/>
          <a:lstStyle/>
          <a:p>
            <a:fld id="{02B09E66-07F0-48AB-B31F-400C003F37E3}" type="slidenum">
              <a:rPr lang="en-US" smtClean="0"/>
              <a:t>‹#›</a:t>
            </a:fld>
            <a:endParaRPr lang="en-US"/>
          </a:p>
        </p:txBody>
      </p:sp>
    </p:spTree>
    <p:extLst>
      <p:ext uri="{BB962C8B-B14F-4D97-AF65-F5344CB8AC3E}">
        <p14:creationId xmlns:p14="http://schemas.microsoft.com/office/powerpoint/2010/main" val="2939834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6031-7FB2-0C1D-5A93-52B986191F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8B9E38-7FC2-F7AE-DD61-974B30AADF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F273DE-30CA-5A8B-1AB6-D3CADE634F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22EBAD-4F63-5B18-B8AF-B5E37CF276D4}"/>
              </a:ext>
            </a:extLst>
          </p:cNvPr>
          <p:cNvSpPr>
            <a:spLocks noGrp="1"/>
          </p:cNvSpPr>
          <p:nvPr>
            <p:ph type="dt" sz="half" idx="10"/>
          </p:nvPr>
        </p:nvSpPr>
        <p:spPr/>
        <p:txBody>
          <a:bodyPr/>
          <a:lstStyle/>
          <a:p>
            <a:fld id="{783DC7D5-4D76-4679-A391-31CBAFA90932}" type="datetimeFigureOut">
              <a:rPr lang="en-US" smtClean="0"/>
              <a:t>5/13/2025</a:t>
            </a:fld>
            <a:endParaRPr lang="en-US"/>
          </a:p>
        </p:txBody>
      </p:sp>
      <p:sp>
        <p:nvSpPr>
          <p:cNvPr id="6" name="Footer Placeholder 5">
            <a:extLst>
              <a:ext uri="{FF2B5EF4-FFF2-40B4-BE49-F238E27FC236}">
                <a16:creationId xmlns:a16="http://schemas.microsoft.com/office/drawing/2014/main" id="{2D2D032F-EF20-749F-D600-7277E3AE52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BDE34E-5F86-0A0C-E6E1-28959B81BEFD}"/>
              </a:ext>
            </a:extLst>
          </p:cNvPr>
          <p:cNvSpPr>
            <a:spLocks noGrp="1"/>
          </p:cNvSpPr>
          <p:nvPr>
            <p:ph type="sldNum" sz="quarter" idx="12"/>
          </p:nvPr>
        </p:nvSpPr>
        <p:spPr/>
        <p:txBody>
          <a:bodyPr/>
          <a:lstStyle/>
          <a:p>
            <a:fld id="{02B09E66-07F0-48AB-B31F-400C003F37E3}" type="slidenum">
              <a:rPr lang="en-US" smtClean="0"/>
              <a:t>‹#›</a:t>
            </a:fld>
            <a:endParaRPr lang="en-US"/>
          </a:p>
        </p:txBody>
      </p:sp>
    </p:spTree>
    <p:extLst>
      <p:ext uri="{BB962C8B-B14F-4D97-AF65-F5344CB8AC3E}">
        <p14:creationId xmlns:p14="http://schemas.microsoft.com/office/powerpoint/2010/main" val="4006489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9D96A-B277-8388-F7B0-5068DFBDEA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034513-3231-231C-130B-F655B007B1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D11966-1223-9692-C64C-68F6B5FEC1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8459A1-DC9E-0C88-F6FD-194B467F84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0B534A-BCC5-4FE9-E055-5FC972A8D5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C15C0B-27A2-7AE2-BC80-3AE861F202CF}"/>
              </a:ext>
            </a:extLst>
          </p:cNvPr>
          <p:cNvSpPr>
            <a:spLocks noGrp="1"/>
          </p:cNvSpPr>
          <p:nvPr>
            <p:ph type="dt" sz="half" idx="10"/>
          </p:nvPr>
        </p:nvSpPr>
        <p:spPr/>
        <p:txBody>
          <a:bodyPr/>
          <a:lstStyle/>
          <a:p>
            <a:fld id="{783DC7D5-4D76-4679-A391-31CBAFA90932}" type="datetimeFigureOut">
              <a:rPr lang="en-US" smtClean="0"/>
              <a:t>5/13/2025</a:t>
            </a:fld>
            <a:endParaRPr lang="en-US"/>
          </a:p>
        </p:txBody>
      </p:sp>
      <p:sp>
        <p:nvSpPr>
          <p:cNvPr id="8" name="Footer Placeholder 7">
            <a:extLst>
              <a:ext uri="{FF2B5EF4-FFF2-40B4-BE49-F238E27FC236}">
                <a16:creationId xmlns:a16="http://schemas.microsoft.com/office/drawing/2014/main" id="{3ABFA42A-C695-11E1-7724-7BB32D8786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103B81-5DD6-63D1-593D-55CA3AFAB360}"/>
              </a:ext>
            </a:extLst>
          </p:cNvPr>
          <p:cNvSpPr>
            <a:spLocks noGrp="1"/>
          </p:cNvSpPr>
          <p:nvPr>
            <p:ph type="sldNum" sz="quarter" idx="12"/>
          </p:nvPr>
        </p:nvSpPr>
        <p:spPr/>
        <p:txBody>
          <a:bodyPr/>
          <a:lstStyle/>
          <a:p>
            <a:fld id="{02B09E66-07F0-48AB-B31F-400C003F37E3}" type="slidenum">
              <a:rPr lang="en-US" smtClean="0"/>
              <a:t>‹#›</a:t>
            </a:fld>
            <a:endParaRPr lang="en-US"/>
          </a:p>
        </p:txBody>
      </p:sp>
    </p:spTree>
    <p:extLst>
      <p:ext uri="{BB962C8B-B14F-4D97-AF65-F5344CB8AC3E}">
        <p14:creationId xmlns:p14="http://schemas.microsoft.com/office/powerpoint/2010/main" val="3942132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0D25D-BADB-7C0C-DD66-A9E2B4A44D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65EB57-2494-4E83-7292-75DF2717F51A}"/>
              </a:ext>
            </a:extLst>
          </p:cNvPr>
          <p:cNvSpPr>
            <a:spLocks noGrp="1"/>
          </p:cNvSpPr>
          <p:nvPr>
            <p:ph type="dt" sz="half" idx="10"/>
          </p:nvPr>
        </p:nvSpPr>
        <p:spPr/>
        <p:txBody>
          <a:bodyPr/>
          <a:lstStyle/>
          <a:p>
            <a:fld id="{783DC7D5-4D76-4679-A391-31CBAFA90932}" type="datetimeFigureOut">
              <a:rPr lang="en-US" smtClean="0"/>
              <a:t>5/13/2025</a:t>
            </a:fld>
            <a:endParaRPr lang="en-US"/>
          </a:p>
        </p:txBody>
      </p:sp>
      <p:sp>
        <p:nvSpPr>
          <p:cNvPr id="4" name="Footer Placeholder 3">
            <a:extLst>
              <a:ext uri="{FF2B5EF4-FFF2-40B4-BE49-F238E27FC236}">
                <a16:creationId xmlns:a16="http://schemas.microsoft.com/office/drawing/2014/main" id="{DB6E685C-6440-03FB-8C4E-59070373C8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8A13E0-BE0E-980D-818A-8E88C06CBC6C}"/>
              </a:ext>
            </a:extLst>
          </p:cNvPr>
          <p:cNvSpPr>
            <a:spLocks noGrp="1"/>
          </p:cNvSpPr>
          <p:nvPr>
            <p:ph type="sldNum" sz="quarter" idx="12"/>
          </p:nvPr>
        </p:nvSpPr>
        <p:spPr/>
        <p:txBody>
          <a:bodyPr/>
          <a:lstStyle/>
          <a:p>
            <a:fld id="{02B09E66-07F0-48AB-B31F-400C003F37E3}" type="slidenum">
              <a:rPr lang="en-US" smtClean="0"/>
              <a:t>‹#›</a:t>
            </a:fld>
            <a:endParaRPr lang="en-US"/>
          </a:p>
        </p:txBody>
      </p:sp>
    </p:spTree>
    <p:extLst>
      <p:ext uri="{BB962C8B-B14F-4D97-AF65-F5344CB8AC3E}">
        <p14:creationId xmlns:p14="http://schemas.microsoft.com/office/powerpoint/2010/main" val="2985139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A45830-6E9B-9456-6CA8-2377D36DB5A5}"/>
              </a:ext>
            </a:extLst>
          </p:cNvPr>
          <p:cNvSpPr>
            <a:spLocks noGrp="1"/>
          </p:cNvSpPr>
          <p:nvPr>
            <p:ph type="dt" sz="half" idx="10"/>
          </p:nvPr>
        </p:nvSpPr>
        <p:spPr/>
        <p:txBody>
          <a:bodyPr/>
          <a:lstStyle/>
          <a:p>
            <a:fld id="{783DC7D5-4D76-4679-A391-31CBAFA90932}" type="datetimeFigureOut">
              <a:rPr lang="en-US" smtClean="0"/>
              <a:t>5/13/2025</a:t>
            </a:fld>
            <a:endParaRPr lang="en-US"/>
          </a:p>
        </p:txBody>
      </p:sp>
      <p:sp>
        <p:nvSpPr>
          <p:cNvPr id="3" name="Footer Placeholder 2">
            <a:extLst>
              <a:ext uri="{FF2B5EF4-FFF2-40B4-BE49-F238E27FC236}">
                <a16:creationId xmlns:a16="http://schemas.microsoft.com/office/drawing/2014/main" id="{B158CA50-43E3-8CE3-98AC-DE04D18E8A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18B89A-8DFE-4D36-2508-C08FC9E65E8E}"/>
              </a:ext>
            </a:extLst>
          </p:cNvPr>
          <p:cNvSpPr>
            <a:spLocks noGrp="1"/>
          </p:cNvSpPr>
          <p:nvPr>
            <p:ph type="sldNum" sz="quarter" idx="12"/>
          </p:nvPr>
        </p:nvSpPr>
        <p:spPr/>
        <p:txBody>
          <a:bodyPr/>
          <a:lstStyle/>
          <a:p>
            <a:fld id="{02B09E66-07F0-48AB-B31F-400C003F37E3}" type="slidenum">
              <a:rPr lang="en-US" smtClean="0"/>
              <a:t>‹#›</a:t>
            </a:fld>
            <a:endParaRPr lang="en-US"/>
          </a:p>
        </p:txBody>
      </p:sp>
    </p:spTree>
    <p:extLst>
      <p:ext uri="{BB962C8B-B14F-4D97-AF65-F5344CB8AC3E}">
        <p14:creationId xmlns:p14="http://schemas.microsoft.com/office/powerpoint/2010/main" val="444952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15379-2ECF-A6D6-B85D-90DF8087EE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003E64-CE2D-7B8B-63BD-B48235499A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1AFBA4-928B-9329-F1DF-AF1F9E436B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4F36D3-E685-24AF-F778-65396A07AA19}"/>
              </a:ext>
            </a:extLst>
          </p:cNvPr>
          <p:cNvSpPr>
            <a:spLocks noGrp="1"/>
          </p:cNvSpPr>
          <p:nvPr>
            <p:ph type="dt" sz="half" idx="10"/>
          </p:nvPr>
        </p:nvSpPr>
        <p:spPr/>
        <p:txBody>
          <a:bodyPr/>
          <a:lstStyle/>
          <a:p>
            <a:fld id="{783DC7D5-4D76-4679-A391-31CBAFA90932}" type="datetimeFigureOut">
              <a:rPr lang="en-US" smtClean="0"/>
              <a:t>5/13/2025</a:t>
            </a:fld>
            <a:endParaRPr lang="en-US"/>
          </a:p>
        </p:txBody>
      </p:sp>
      <p:sp>
        <p:nvSpPr>
          <p:cNvPr id="6" name="Footer Placeholder 5">
            <a:extLst>
              <a:ext uri="{FF2B5EF4-FFF2-40B4-BE49-F238E27FC236}">
                <a16:creationId xmlns:a16="http://schemas.microsoft.com/office/drawing/2014/main" id="{2B5C4B8E-4840-0DF1-2189-93EBC2B7AE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3DF11D-93C4-70A3-E20A-67B460A10024}"/>
              </a:ext>
            </a:extLst>
          </p:cNvPr>
          <p:cNvSpPr>
            <a:spLocks noGrp="1"/>
          </p:cNvSpPr>
          <p:nvPr>
            <p:ph type="sldNum" sz="quarter" idx="12"/>
          </p:nvPr>
        </p:nvSpPr>
        <p:spPr/>
        <p:txBody>
          <a:bodyPr/>
          <a:lstStyle/>
          <a:p>
            <a:fld id="{02B09E66-07F0-48AB-B31F-400C003F37E3}" type="slidenum">
              <a:rPr lang="en-US" smtClean="0"/>
              <a:t>‹#›</a:t>
            </a:fld>
            <a:endParaRPr lang="en-US"/>
          </a:p>
        </p:txBody>
      </p:sp>
    </p:spTree>
    <p:extLst>
      <p:ext uri="{BB962C8B-B14F-4D97-AF65-F5344CB8AC3E}">
        <p14:creationId xmlns:p14="http://schemas.microsoft.com/office/powerpoint/2010/main" val="223221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321D6-A2A9-5C00-555B-CF8EFF23C6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48E170-7BC2-1FA9-716D-DA05A4B55D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6034C9-83A4-D79F-3719-2F4F0D746B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502F53-6C2A-E201-F362-CA043AA618F4}"/>
              </a:ext>
            </a:extLst>
          </p:cNvPr>
          <p:cNvSpPr>
            <a:spLocks noGrp="1"/>
          </p:cNvSpPr>
          <p:nvPr>
            <p:ph type="dt" sz="half" idx="10"/>
          </p:nvPr>
        </p:nvSpPr>
        <p:spPr/>
        <p:txBody>
          <a:bodyPr/>
          <a:lstStyle/>
          <a:p>
            <a:fld id="{783DC7D5-4D76-4679-A391-31CBAFA90932}" type="datetimeFigureOut">
              <a:rPr lang="en-US" smtClean="0"/>
              <a:t>5/13/2025</a:t>
            </a:fld>
            <a:endParaRPr lang="en-US"/>
          </a:p>
        </p:txBody>
      </p:sp>
      <p:sp>
        <p:nvSpPr>
          <p:cNvPr id="6" name="Footer Placeholder 5">
            <a:extLst>
              <a:ext uri="{FF2B5EF4-FFF2-40B4-BE49-F238E27FC236}">
                <a16:creationId xmlns:a16="http://schemas.microsoft.com/office/drawing/2014/main" id="{B875F5C9-FC76-4AB3-2AAE-D1ECD043B2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EF40C9-E37A-0F43-A1B8-1C15AC8BE56F}"/>
              </a:ext>
            </a:extLst>
          </p:cNvPr>
          <p:cNvSpPr>
            <a:spLocks noGrp="1"/>
          </p:cNvSpPr>
          <p:nvPr>
            <p:ph type="sldNum" sz="quarter" idx="12"/>
          </p:nvPr>
        </p:nvSpPr>
        <p:spPr/>
        <p:txBody>
          <a:bodyPr/>
          <a:lstStyle/>
          <a:p>
            <a:fld id="{02B09E66-07F0-48AB-B31F-400C003F37E3}" type="slidenum">
              <a:rPr lang="en-US" smtClean="0"/>
              <a:t>‹#›</a:t>
            </a:fld>
            <a:endParaRPr lang="en-US"/>
          </a:p>
        </p:txBody>
      </p:sp>
    </p:spTree>
    <p:extLst>
      <p:ext uri="{BB962C8B-B14F-4D97-AF65-F5344CB8AC3E}">
        <p14:creationId xmlns:p14="http://schemas.microsoft.com/office/powerpoint/2010/main" val="3666916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749CB-74CC-5D46-B148-11027265E9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C9D360-C622-AB11-B89C-2B0A30A0C6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0FD4EE-E6CB-BF3A-214B-B0C817C9E3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3DC7D5-4D76-4679-A391-31CBAFA90932}" type="datetimeFigureOut">
              <a:rPr lang="en-US" smtClean="0"/>
              <a:t>5/13/2025</a:t>
            </a:fld>
            <a:endParaRPr lang="en-US"/>
          </a:p>
        </p:txBody>
      </p:sp>
      <p:sp>
        <p:nvSpPr>
          <p:cNvPr id="5" name="Footer Placeholder 4">
            <a:extLst>
              <a:ext uri="{FF2B5EF4-FFF2-40B4-BE49-F238E27FC236}">
                <a16:creationId xmlns:a16="http://schemas.microsoft.com/office/drawing/2014/main" id="{68F2BDF7-3175-7879-1EFB-79C312B11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ECFED2-DD52-1D59-3D1A-CB449D5D8F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B09E66-07F0-48AB-B31F-400C003F37E3}" type="slidenum">
              <a:rPr lang="en-US" smtClean="0"/>
              <a:t>‹#›</a:t>
            </a:fld>
            <a:endParaRPr lang="en-US"/>
          </a:p>
        </p:txBody>
      </p:sp>
    </p:spTree>
    <p:extLst>
      <p:ext uri="{BB962C8B-B14F-4D97-AF65-F5344CB8AC3E}">
        <p14:creationId xmlns:p14="http://schemas.microsoft.com/office/powerpoint/2010/main" val="919356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zaokrąglone rogi 48">
            <a:extLst>
              <a:ext uri="{FF2B5EF4-FFF2-40B4-BE49-F238E27FC236}">
                <a16:creationId xmlns:a16="http://schemas.microsoft.com/office/drawing/2014/main" id="{00E3EF20-8713-973F-1F1F-5AC08054FF40}"/>
              </a:ext>
            </a:extLst>
          </p:cNvPr>
          <p:cNvSpPr/>
          <p:nvPr/>
        </p:nvSpPr>
        <p:spPr>
          <a:xfrm>
            <a:off x="2930925" y="2077081"/>
            <a:ext cx="6330150" cy="2703838"/>
          </a:xfrm>
          <a:prstGeom prst="roundRect">
            <a:avLst>
              <a:gd name="adj" fmla="val 9724"/>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3200" b="1" dirty="0">
                <a:solidFill>
                  <a:schemeClr val="tx1"/>
                </a:solidFill>
              </a:rPr>
              <a:t>Asset Pipeline</a:t>
            </a:r>
          </a:p>
          <a:p>
            <a:pPr algn="ctr"/>
            <a:r>
              <a:rPr lang="en-US" sz="3200" b="1" dirty="0">
                <a:solidFill>
                  <a:schemeClr val="tx1"/>
                </a:solidFill>
              </a:rPr>
              <a:t>of Fools Engine</a:t>
            </a:r>
          </a:p>
        </p:txBody>
      </p:sp>
      <p:sp>
        <p:nvSpPr>
          <p:cNvPr id="5" name="Rectangle: Rounded Corners 4">
            <a:extLst>
              <a:ext uri="{FF2B5EF4-FFF2-40B4-BE49-F238E27FC236}">
                <a16:creationId xmlns:a16="http://schemas.microsoft.com/office/drawing/2014/main" id="{C08E659E-F4D7-EE37-2E21-72B8063294EB}"/>
              </a:ext>
            </a:extLst>
          </p:cNvPr>
          <p:cNvSpPr/>
          <p:nvPr/>
        </p:nvSpPr>
        <p:spPr>
          <a:xfrm>
            <a:off x="6891306" y="4638612"/>
            <a:ext cx="2113415" cy="442061"/>
          </a:xfrm>
          <a:prstGeom prst="roundRect">
            <a:avLst>
              <a:gd name="adj" fmla="val 33105"/>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Work in progress</a:t>
            </a:r>
          </a:p>
        </p:txBody>
      </p:sp>
    </p:spTree>
    <p:extLst>
      <p:ext uri="{BB962C8B-B14F-4D97-AF65-F5344CB8AC3E}">
        <p14:creationId xmlns:p14="http://schemas.microsoft.com/office/powerpoint/2010/main" val="1782496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BF5ECA-56E3-DE76-AA11-E3E6631D2779}"/>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CF14D1E7-EAC0-EADD-53A3-BB4D512A8E91}"/>
              </a:ext>
            </a:extLst>
          </p:cNvPr>
          <p:cNvSpPr/>
          <p:nvPr/>
        </p:nvSpPr>
        <p:spPr>
          <a:xfrm>
            <a:off x="7947164" y="529233"/>
            <a:ext cx="3813106" cy="2950584"/>
          </a:xfrm>
          <a:prstGeom prst="roundRect">
            <a:avLst>
              <a:gd name="adj" fmla="val 12160"/>
            </a:avLst>
          </a:prstGeom>
        </p:spPr>
        <p:style>
          <a:lnRef idx="1">
            <a:schemeClr val="accent3"/>
          </a:lnRef>
          <a:fillRef idx="2">
            <a:schemeClr val="accent3"/>
          </a:fillRef>
          <a:effectRef idx="1">
            <a:schemeClr val="accent3"/>
          </a:effectRef>
          <a:fontRef idx="minor">
            <a:schemeClr val="dk1"/>
          </a:fontRef>
        </p:style>
        <p:txBody>
          <a:bodyPr rtlCol="0" anchor="t"/>
          <a:lstStyle/>
          <a:p>
            <a:pPr marL="285750" indent="-216000">
              <a:buFont typeface="Arial" panose="020B0604020202020204" pitchFamily="34" charset="0"/>
              <a:buChar char="•"/>
            </a:pPr>
            <a:r>
              <a:rPr lang="en-US" sz="1400" dirty="0"/>
              <a:t>Creates and manages </a:t>
            </a:r>
            <a:r>
              <a:rPr lang="en-US" sz="1400" dirty="0" err="1"/>
              <a:t>ECSes</a:t>
            </a:r>
            <a:endParaRPr lang="en-US" sz="1400" dirty="0"/>
          </a:p>
          <a:p>
            <a:pPr marL="285750" indent="-216000">
              <a:buFont typeface="Arial" panose="020B0604020202020204" pitchFamily="34" charset="0"/>
              <a:buChar char="•"/>
            </a:pPr>
            <a:r>
              <a:rPr lang="en-US" sz="1400" dirty="0"/>
              <a:t>Decides what to load and what to unload</a:t>
            </a:r>
          </a:p>
        </p:txBody>
      </p:sp>
      <p:sp>
        <p:nvSpPr>
          <p:cNvPr id="4" name="Rectangle: Rounded Corners 3">
            <a:extLst>
              <a:ext uri="{FF2B5EF4-FFF2-40B4-BE49-F238E27FC236}">
                <a16:creationId xmlns:a16="http://schemas.microsoft.com/office/drawing/2014/main" id="{3384F6B3-7709-56C2-6D06-D57565B7EDE1}"/>
              </a:ext>
            </a:extLst>
          </p:cNvPr>
          <p:cNvSpPr/>
          <p:nvPr/>
        </p:nvSpPr>
        <p:spPr>
          <a:xfrm>
            <a:off x="2603249" y="385855"/>
            <a:ext cx="2712098" cy="58234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Runtime Management</a:t>
            </a:r>
          </a:p>
          <a:p>
            <a:pPr algn="ctr"/>
            <a:r>
              <a:rPr lang="en-US" sz="1200" dirty="0"/>
              <a:t>Editor and Game</a:t>
            </a:r>
          </a:p>
        </p:txBody>
      </p:sp>
      <p:sp>
        <p:nvSpPr>
          <p:cNvPr id="16" name="Rectangle: Rounded Corners 15">
            <a:extLst>
              <a:ext uri="{FF2B5EF4-FFF2-40B4-BE49-F238E27FC236}">
                <a16:creationId xmlns:a16="http://schemas.microsoft.com/office/drawing/2014/main" id="{82C93808-12D2-3D5F-4FBB-E1DE07155D29}"/>
              </a:ext>
            </a:extLst>
          </p:cNvPr>
          <p:cNvSpPr/>
          <p:nvPr/>
        </p:nvSpPr>
        <p:spPr>
          <a:xfrm>
            <a:off x="9063722" y="366800"/>
            <a:ext cx="1698172" cy="291173"/>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err="1"/>
              <a:t>AssetsManager</a:t>
            </a:r>
            <a:endParaRPr lang="en-US" dirty="0"/>
          </a:p>
        </p:txBody>
      </p:sp>
      <p:sp>
        <p:nvSpPr>
          <p:cNvPr id="19" name="Rectangle: Rounded Corners 18">
            <a:extLst>
              <a:ext uri="{FF2B5EF4-FFF2-40B4-BE49-F238E27FC236}">
                <a16:creationId xmlns:a16="http://schemas.microsoft.com/office/drawing/2014/main" id="{E17A3AEF-BF67-EBEA-4830-45261C24924E}"/>
              </a:ext>
            </a:extLst>
          </p:cNvPr>
          <p:cNvSpPr/>
          <p:nvPr/>
        </p:nvSpPr>
        <p:spPr>
          <a:xfrm>
            <a:off x="8709159" y="1818805"/>
            <a:ext cx="2712098" cy="1380037"/>
          </a:xfrm>
          <a:prstGeom prst="roundRect">
            <a:avLst>
              <a:gd name="adj" fmla="val 12160"/>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dirty="0"/>
          </a:p>
        </p:txBody>
      </p:sp>
      <p:sp>
        <p:nvSpPr>
          <p:cNvPr id="18" name="Rectangle: Rounded Corners 17">
            <a:extLst>
              <a:ext uri="{FF2B5EF4-FFF2-40B4-BE49-F238E27FC236}">
                <a16:creationId xmlns:a16="http://schemas.microsoft.com/office/drawing/2014/main" id="{3E2D51CF-C98F-8A87-43A8-BEB30D37DF26}"/>
              </a:ext>
            </a:extLst>
          </p:cNvPr>
          <p:cNvSpPr/>
          <p:nvPr/>
        </p:nvSpPr>
        <p:spPr>
          <a:xfrm>
            <a:off x="8556759" y="1666405"/>
            <a:ext cx="2712098" cy="1380037"/>
          </a:xfrm>
          <a:prstGeom prst="roundRect">
            <a:avLst>
              <a:gd name="adj" fmla="val 12160"/>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dirty="0"/>
          </a:p>
        </p:txBody>
      </p:sp>
      <p:sp>
        <p:nvSpPr>
          <p:cNvPr id="17" name="Rectangle: Rounded Corners 16">
            <a:extLst>
              <a:ext uri="{FF2B5EF4-FFF2-40B4-BE49-F238E27FC236}">
                <a16:creationId xmlns:a16="http://schemas.microsoft.com/office/drawing/2014/main" id="{B6959E22-4E2A-ACFF-40F8-6DC52736ECB6}"/>
              </a:ext>
            </a:extLst>
          </p:cNvPr>
          <p:cNvSpPr/>
          <p:nvPr/>
        </p:nvSpPr>
        <p:spPr>
          <a:xfrm>
            <a:off x="8404359" y="1514005"/>
            <a:ext cx="2712098" cy="1380037"/>
          </a:xfrm>
          <a:prstGeom prst="roundRect">
            <a:avLst>
              <a:gd name="adj" fmla="val 12160"/>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dirty="0"/>
          </a:p>
        </p:txBody>
      </p:sp>
      <p:sp>
        <p:nvSpPr>
          <p:cNvPr id="5" name="Rectangle: Rounded Corners 4">
            <a:extLst>
              <a:ext uri="{FF2B5EF4-FFF2-40B4-BE49-F238E27FC236}">
                <a16:creationId xmlns:a16="http://schemas.microsoft.com/office/drawing/2014/main" id="{13CE2984-FC23-7C9A-CFFB-B97F55D2AF3C}"/>
              </a:ext>
            </a:extLst>
          </p:cNvPr>
          <p:cNvSpPr/>
          <p:nvPr/>
        </p:nvSpPr>
        <p:spPr>
          <a:xfrm>
            <a:off x="8251959" y="1361605"/>
            <a:ext cx="2712098" cy="1380037"/>
          </a:xfrm>
          <a:prstGeom prst="roundRect">
            <a:avLst>
              <a:gd name="adj" fmla="val 12160"/>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dirty="0"/>
          </a:p>
        </p:txBody>
      </p:sp>
      <p:graphicFrame>
        <p:nvGraphicFramePr>
          <p:cNvPr id="6" name="Table 5">
            <a:extLst>
              <a:ext uri="{FF2B5EF4-FFF2-40B4-BE49-F238E27FC236}">
                <a16:creationId xmlns:a16="http://schemas.microsoft.com/office/drawing/2014/main" id="{E6F97C2F-45B2-77CB-9927-B8D80F536DDD}"/>
              </a:ext>
            </a:extLst>
          </p:cNvPr>
          <p:cNvGraphicFramePr>
            <a:graphicFrameLocks noGrp="1"/>
          </p:cNvGraphicFramePr>
          <p:nvPr>
            <p:extLst>
              <p:ext uri="{D42A27DB-BD31-4B8C-83A1-F6EECF244321}">
                <p14:modId xmlns:p14="http://schemas.microsoft.com/office/powerpoint/2010/main" val="606179892"/>
              </p:ext>
            </p:extLst>
          </p:nvPr>
        </p:nvGraphicFramePr>
        <p:xfrm>
          <a:off x="8413173" y="1607628"/>
          <a:ext cx="2389670" cy="182292"/>
        </p:xfrm>
        <a:graphic>
          <a:graphicData uri="http://schemas.openxmlformats.org/drawingml/2006/table">
            <a:tbl>
              <a:tblPr firstRow="1" bandRow="1">
                <a:tableStyleId>{93296810-A885-4BE3-A3E7-6D5BEEA58F35}</a:tableStyleId>
              </a:tblPr>
              <a:tblGrid>
                <a:gridCol w="238967">
                  <a:extLst>
                    <a:ext uri="{9D8B030D-6E8A-4147-A177-3AD203B41FA5}">
                      <a16:colId xmlns:a16="http://schemas.microsoft.com/office/drawing/2014/main" val="1452157560"/>
                    </a:ext>
                  </a:extLst>
                </a:gridCol>
                <a:gridCol w="238967">
                  <a:extLst>
                    <a:ext uri="{9D8B030D-6E8A-4147-A177-3AD203B41FA5}">
                      <a16:colId xmlns:a16="http://schemas.microsoft.com/office/drawing/2014/main" val="2094690716"/>
                    </a:ext>
                  </a:extLst>
                </a:gridCol>
                <a:gridCol w="238967">
                  <a:extLst>
                    <a:ext uri="{9D8B030D-6E8A-4147-A177-3AD203B41FA5}">
                      <a16:colId xmlns:a16="http://schemas.microsoft.com/office/drawing/2014/main" val="2410800384"/>
                    </a:ext>
                  </a:extLst>
                </a:gridCol>
                <a:gridCol w="238967">
                  <a:extLst>
                    <a:ext uri="{9D8B030D-6E8A-4147-A177-3AD203B41FA5}">
                      <a16:colId xmlns:a16="http://schemas.microsoft.com/office/drawing/2014/main" val="219437509"/>
                    </a:ext>
                  </a:extLst>
                </a:gridCol>
                <a:gridCol w="238967">
                  <a:extLst>
                    <a:ext uri="{9D8B030D-6E8A-4147-A177-3AD203B41FA5}">
                      <a16:colId xmlns:a16="http://schemas.microsoft.com/office/drawing/2014/main" val="2787922525"/>
                    </a:ext>
                  </a:extLst>
                </a:gridCol>
                <a:gridCol w="238967">
                  <a:extLst>
                    <a:ext uri="{9D8B030D-6E8A-4147-A177-3AD203B41FA5}">
                      <a16:colId xmlns:a16="http://schemas.microsoft.com/office/drawing/2014/main" val="4092570086"/>
                    </a:ext>
                  </a:extLst>
                </a:gridCol>
                <a:gridCol w="238967">
                  <a:extLst>
                    <a:ext uri="{9D8B030D-6E8A-4147-A177-3AD203B41FA5}">
                      <a16:colId xmlns:a16="http://schemas.microsoft.com/office/drawing/2014/main" val="2420869638"/>
                    </a:ext>
                  </a:extLst>
                </a:gridCol>
                <a:gridCol w="238967">
                  <a:extLst>
                    <a:ext uri="{9D8B030D-6E8A-4147-A177-3AD203B41FA5}">
                      <a16:colId xmlns:a16="http://schemas.microsoft.com/office/drawing/2014/main" val="1752270359"/>
                    </a:ext>
                  </a:extLst>
                </a:gridCol>
                <a:gridCol w="238967">
                  <a:extLst>
                    <a:ext uri="{9D8B030D-6E8A-4147-A177-3AD203B41FA5}">
                      <a16:colId xmlns:a16="http://schemas.microsoft.com/office/drawing/2014/main" val="1624973094"/>
                    </a:ext>
                  </a:extLst>
                </a:gridCol>
                <a:gridCol w="238967">
                  <a:extLst>
                    <a:ext uri="{9D8B030D-6E8A-4147-A177-3AD203B41FA5}">
                      <a16:colId xmlns:a16="http://schemas.microsoft.com/office/drawing/2014/main" val="2483870472"/>
                    </a:ext>
                  </a:extLst>
                </a:gridCol>
              </a:tblGrid>
              <a:tr h="182292">
                <a:tc>
                  <a:txBody>
                    <a:bodyPr/>
                    <a:lstStyle/>
                    <a:p>
                      <a:endParaRPr 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71074123"/>
                  </a:ext>
                </a:extLst>
              </a:tr>
            </a:tbl>
          </a:graphicData>
        </a:graphic>
      </p:graphicFrame>
      <p:graphicFrame>
        <p:nvGraphicFramePr>
          <p:cNvPr id="7" name="Table 6">
            <a:extLst>
              <a:ext uri="{FF2B5EF4-FFF2-40B4-BE49-F238E27FC236}">
                <a16:creationId xmlns:a16="http://schemas.microsoft.com/office/drawing/2014/main" id="{74BE8794-0B6D-7B47-27B2-05E7CE34E163}"/>
              </a:ext>
            </a:extLst>
          </p:cNvPr>
          <p:cNvGraphicFramePr>
            <a:graphicFrameLocks noGrp="1"/>
          </p:cNvGraphicFramePr>
          <p:nvPr>
            <p:extLst>
              <p:ext uri="{D42A27DB-BD31-4B8C-83A1-F6EECF244321}">
                <p14:modId xmlns:p14="http://schemas.microsoft.com/office/powerpoint/2010/main" val="251418482"/>
              </p:ext>
            </p:extLst>
          </p:nvPr>
        </p:nvGraphicFramePr>
        <p:xfrm>
          <a:off x="8413172" y="1860950"/>
          <a:ext cx="1596054" cy="182292"/>
        </p:xfrm>
        <a:graphic>
          <a:graphicData uri="http://schemas.openxmlformats.org/drawingml/2006/table">
            <a:tbl>
              <a:tblPr firstRow="1" bandRow="1">
                <a:tableStyleId>{21E4AEA4-8DFA-4A89-87EB-49C32662AFE0}</a:tableStyleId>
              </a:tblPr>
              <a:tblGrid>
                <a:gridCol w="266009">
                  <a:extLst>
                    <a:ext uri="{9D8B030D-6E8A-4147-A177-3AD203B41FA5}">
                      <a16:colId xmlns:a16="http://schemas.microsoft.com/office/drawing/2014/main" val="1452157560"/>
                    </a:ext>
                  </a:extLst>
                </a:gridCol>
                <a:gridCol w="266009">
                  <a:extLst>
                    <a:ext uri="{9D8B030D-6E8A-4147-A177-3AD203B41FA5}">
                      <a16:colId xmlns:a16="http://schemas.microsoft.com/office/drawing/2014/main" val="2094690716"/>
                    </a:ext>
                  </a:extLst>
                </a:gridCol>
                <a:gridCol w="266009">
                  <a:extLst>
                    <a:ext uri="{9D8B030D-6E8A-4147-A177-3AD203B41FA5}">
                      <a16:colId xmlns:a16="http://schemas.microsoft.com/office/drawing/2014/main" val="2410800384"/>
                    </a:ext>
                  </a:extLst>
                </a:gridCol>
                <a:gridCol w="266009">
                  <a:extLst>
                    <a:ext uri="{9D8B030D-6E8A-4147-A177-3AD203B41FA5}">
                      <a16:colId xmlns:a16="http://schemas.microsoft.com/office/drawing/2014/main" val="219437509"/>
                    </a:ext>
                  </a:extLst>
                </a:gridCol>
                <a:gridCol w="266009">
                  <a:extLst>
                    <a:ext uri="{9D8B030D-6E8A-4147-A177-3AD203B41FA5}">
                      <a16:colId xmlns:a16="http://schemas.microsoft.com/office/drawing/2014/main" val="4092570086"/>
                    </a:ext>
                  </a:extLst>
                </a:gridCol>
                <a:gridCol w="266009">
                  <a:extLst>
                    <a:ext uri="{9D8B030D-6E8A-4147-A177-3AD203B41FA5}">
                      <a16:colId xmlns:a16="http://schemas.microsoft.com/office/drawing/2014/main" val="2420869638"/>
                    </a:ext>
                  </a:extLst>
                </a:gridCol>
              </a:tblGrid>
              <a:tr h="182292">
                <a:tc>
                  <a:txBody>
                    <a:bodyPr/>
                    <a:lstStyle/>
                    <a:p>
                      <a:endParaRPr 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1074123"/>
                  </a:ext>
                </a:extLst>
              </a:tr>
            </a:tbl>
          </a:graphicData>
        </a:graphic>
      </p:graphicFrame>
      <p:graphicFrame>
        <p:nvGraphicFramePr>
          <p:cNvPr id="8" name="Table 7">
            <a:extLst>
              <a:ext uri="{FF2B5EF4-FFF2-40B4-BE49-F238E27FC236}">
                <a16:creationId xmlns:a16="http://schemas.microsoft.com/office/drawing/2014/main" id="{813C76AB-9289-979D-F0B2-452B03FFD57E}"/>
              </a:ext>
            </a:extLst>
          </p:cNvPr>
          <p:cNvGraphicFramePr>
            <a:graphicFrameLocks noGrp="1"/>
          </p:cNvGraphicFramePr>
          <p:nvPr>
            <p:extLst>
              <p:ext uri="{D42A27DB-BD31-4B8C-83A1-F6EECF244321}">
                <p14:modId xmlns:p14="http://schemas.microsoft.com/office/powerpoint/2010/main" val="654300718"/>
              </p:ext>
            </p:extLst>
          </p:nvPr>
        </p:nvGraphicFramePr>
        <p:xfrm>
          <a:off x="8413171" y="2114272"/>
          <a:ext cx="1782664" cy="182292"/>
        </p:xfrm>
        <a:graphic>
          <a:graphicData uri="http://schemas.openxmlformats.org/drawingml/2006/table">
            <a:tbl>
              <a:tblPr firstRow="1" bandRow="1">
                <a:tableStyleId>{F5AB1C69-6EDB-4FF4-983F-18BD219EF322}</a:tableStyleId>
              </a:tblPr>
              <a:tblGrid>
                <a:gridCol w="445666">
                  <a:extLst>
                    <a:ext uri="{9D8B030D-6E8A-4147-A177-3AD203B41FA5}">
                      <a16:colId xmlns:a16="http://schemas.microsoft.com/office/drawing/2014/main" val="1452157560"/>
                    </a:ext>
                  </a:extLst>
                </a:gridCol>
                <a:gridCol w="445666">
                  <a:extLst>
                    <a:ext uri="{9D8B030D-6E8A-4147-A177-3AD203B41FA5}">
                      <a16:colId xmlns:a16="http://schemas.microsoft.com/office/drawing/2014/main" val="2410800384"/>
                    </a:ext>
                  </a:extLst>
                </a:gridCol>
                <a:gridCol w="445666">
                  <a:extLst>
                    <a:ext uri="{9D8B030D-6E8A-4147-A177-3AD203B41FA5}">
                      <a16:colId xmlns:a16="http://schemas.microsoft.com/office/drawing/2014/main" val="219437509"/>
                    </a:ext>
                  </a:extLst>
                </a:gridCol>
                <a:gridCol w="445666">
                  <a:extLst>
                    <a:ext uri="{9D8B030D-6E8A-4147-A177-3AD203B41FA5}">
                      <a16:colId xmlns:a16="http://schemas.microsoft.com/office/drawing/2014/main" val="2787922525"/>
                    </a:ext>
                  </a:extLst>
                </a:gridCol>
              </a:tblGrid>
              <a:tr h="182292">
                <a:tc>
                  <a:txBody>
                    <a:bodyPr/>
                    <a:lstStyle/>
                    <a:p>
                      <a:endParaRPr 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1074123"/>
                  </a:ext>
                </a:extLst>
              </a:tr>
            </a:tbl>
          </a:graphicData>
        </a:graphic>
      </p:graphicFrame>
      <p:graphicFrame>
        <p:nvGraphicFramePr>
          <p:cNvPr id="9" name="Table 8">
            <a:extLst>
              <a:ext uri="{FF2B5EF4-FFF2-40B4-BE49-F238E27FC236}">
                <a16:creationId xmlns:a16="http://schemas.microsoft.com/office/drawing/2014/main" id="{753E20BC-26F9-CA62-BA7E-204FF623E788}"/>
              </a:ext>
            </a:extLst>
          </p:cNvPr>
          <p:cNvGraphicFramePr>
            <a:graphicFrameLocks noGrp="1"/>
          </p:cNvGraphicFramePr>
          <p:nvPr>
            <p:extLst>
              <p:ext uri="{D42A27DB-BD31-4B8C-83A1-F6EECF244321}">
                <p14:modId xmlns:p14="http://schemas.microsoft.com/office/powerpoint/2010/main" val="1525885701"/>
              </p:ext>
            </p:extLst>
          </p:nvPr>
        </p:nvGraphicFramePr>
        <p:xfrm>
          <a:off x="8413170" y="2367594"/>
          <a:ext cx="1666240" cy="182292"/>
        </p:xfrm>
        <a:graphic>
          <a:graphicData uri="http://schemas.openxmlformats.org/drawingml/2006/table">
            <a:tbl>
              <a:tblPr firstRow="1" bandRow="1">
                <a:tableStyleId>{00A15C55-8517-42AA-B614-E9B94910E393}</a:tableStyleId>
              </a:tblPr>
              <a:tblGrid>
                <a:gridCol w="208280">
                  <a:extLst>
                    <a:ext uri="{9D8B030D-6E8A-4147-A177-3AD203B41FA5}">
                      <a16:colId xmlns:a16="http://schemas.microsoft.com/office/drawing/2014/main" val="1452157560"/>
                    </a:ext>
                  </a:extLst>
                </a:gridCol>
                <a:gridCol w="208280">
                  <a:extLst>
                    <a:ext uri="{9D8B030D-6E8A-4147-A177-3AD203B41FA5}">
                      <a16:colId xmlns:a16="http://schemas.microsoft.com/office/drawing/2014/main" val="2094690716"/>
                    </a:ext>
                  </a:extLst>
                </a:gridCol>
                <a:gridCol w="208280">
                  <a:extLst>
                    <a:ext uri="{9D8B030D-6E8A-4147-A177-3AD203B41FA5}">
                      <a16:colId xmlns:a16="http://schemas.microsoft.com/office/drawing/2014/main" val="2410800384"/>
                    </a:ext>
                  </a:extLst>
                </a:gridCol>
                <a:gridCol w="208280">
                  <a:extLst>
                    <a:ext uri="{9D8B030D-6E8A-4147-A177-3AD203B41FA5}">
                      <a16:colId xmlns:a16="http://schemas.microsoft.com/office/drawing/2014/main" val="219437509"/>
                    </a:ext>
                  </a:extLst>
                </a:gridCol>
                <a:gridCol w="208280">
                  <a:extLst>
                    <a:ext uri="{9D8B030D-6E8A-4147-A177-3AD203B41FA5}">
                      <a16:colId xmlns:a16="http://schemas.microsoft.com/office/drawing/2014/main" val="2787922525"/>
                    </a:ext>
                  </a:extLst>
                </a:gridCol>
                <a:gridCol w="208280">
                  <a:extLst>
                    <a:ext uri="{9D8B030D-6E8A-4147-A177-3AD203B41FA5}">
                      <a16:colId xmlns:a16="http://schemas.microsoft.com/office/drawing/2014/main" val="4092570086"/>
                    </a:ext>
                  </a:extLst>
                </a:gridCol>
                <a:gridCol w="208280">
                  <a:extLst>
                    <a:ext uri="{9D8B030D-6E8A-4147-A177-3AD203B41FA5}">
                      <a16:colId xmlns:a16="http://schemas.microsoft.com/office/drawing/2014/main" val="1624973094"/>
                    </a:ext>
                  </a:extLst>
                </a:gridCol>
                <a:gridCol w="208280">
                  <a:extLst>
                    <a:ext uri="{9D8B030D-6E8A-4147-A177-3AD203B41FA5}">
                      <a16:colId xmlns:a16="http://schemas.microsoft.com/office/drawing/2014/main" val="2483870472"/>
                    </a:ext>
                  </a:extLst>
                </a:gridCol>
              </a:tblGrid>
              <a:tr h="182292">
                <a:tc>
                  <a:txBody>
                    <a:bodyPr/>
                    <a:lstStyle/>
                    <a:p>
                      <a:endParaRPr 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1074123"/>
                  </a:ext>
                </a:extLst>
              </a:tr>
            </a:tbl>
          </a:graphicData>
        </a:graphic>
      </p:graphicFrame>
      <p:sp>
        <p:nvSpPr>
          <p:cNvPr id="10" name="Rectangle: Rounded Corners 9">
            <a:extLst>
              <a:ext uri="{FF2B5EF4-FFF2-40B4-BE49-F238E27FC236}">
                <a16:creationId xmlns:a16="http://schemas.microsoft.com/office/drawing/2014/main" id="{A6DDF581-5B86-170F-3E65-BA0862109DC4}"/>
              </a:ext>
            </a:extLst>
          </p:cNvPr>
          <p:cNvSpPr/>
          <p:nvPr/>
        </p:nvSpPr>
        <p:spPr>
          <a:xfrm>
            <a:off x="9332755" y="1207746"/>
            <a:ext cx="550506" cy="29117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ECS</a:t>
            </a:r>
          </a:p>
        </p:txBody>
      </p:sp>
      <p:sp>
        <p:nvSpPr>
          <p:cNvPr id="2" name="TextBox 174">
            <a:extLst>
              <a:ext uri="{FF2B5EF4-FFF2-40B4-BE49-F238E27FC236}">
                <a16:creationId xmlns:a16="http://schemas.microsoft.com/office/drawing/2014/main" id="{B840F48E-9753-BBEE-3243-976A6FAF4C3A}"/>
              </a:ext>
            </a:extLst>
          </p:cNvPr>
          <p:cNvSpPr txBox="1"/>
          <p:nvPr/>
        </p:nvSpPr>
        <p:spPr>
          <a:xfrm>
            <a:off x="318784" y="972443"/>
            <a:ext cx="7326164" cy="2369880"/>
          </a:xfrm>
          <a:prstGeom prst="rect">
            <a:avLst/>
          </a:prstGeom>
          <a:noFill/>
        </p:spPr>
        <p:txBody>
          <a:bodyPr wrap="square" rtlCol="0">
            <a:spAutoFit/>
          </a:bodyPr>
          <a:lstStyle/>
          <a:p>
            <a:pPr algn="just"/>
            <a:r>
              <a:rPr lang="en-US" sz="2000" dirty="0"/>
              <a:t>Storage structure:</a:t>
            </a:r>
          </a:p>
          <a:p>
            <a:pPr algn="just"/>
            <a:r>
              <a:rPr lang="en-US" sz="1600" dirty="0"/>
              <a:t>Assets are broken down into components and stored in ECS (each asset type has its own - runtime ID may be identical for multiple assets as long, as they are different types).</a:t>
            </a:r>
          </a:p>
          <a:p>
            <a:pPr algn="just"/>
            <a:r>
              <a:rPr lang="en-US" sz="1600" dirty="0"/>
              <a:t>This gives flexibility of allowing easy creation of asset subtypes (e.g. standalone mesh and mesh that is part of a model), connections and dependencies between assets without redesigning whole asset system or fighting with poorly predicted inheritance hierarchy. Lack of complex interactions between assets (only loading dependencies and similar) makes ECS perfect fit.</a:t>
            </a:r>
          </a:p>
        </p:txBody>
      </p:sp>
      <p:sp>
        <p:nvSpPr>
          <p:cNvPr id="38" name="TextBox 174">
            <a:extLst>
              <a:ext uri="{FF2B5EF4-FFF2-40B4-BE49-F238E27FC236}">
                <a16:creationId xmlns:a16="http://schemas.microsoft.com/office/drawing/2014/main" id="{BDD77A1B-BA92-8A1E-BB64-ABBB1A3CDDC1}"/>
              </a:ext>
            </a:extLst>
          </p:cNvPr>
          <p:cNvSpPr txBox="1"/>
          <p:nvPr/>
        </p:nvSpPr>
        <p:spPr>
          <a:xfrm>
            <a:off x="313542" y="3339413"/>
            <a:ext cx="11554998" cy="1138773"/>
          </a:xfrm>
          <a:prstGeom prst="rect">
            <a:avLst/>
          </a:prstGeom>
          <a:noFill/>
        </p:spPr>
        <p:txBody>
          <a:bodyPr wrap="square" rtlCol="0">
            <a:spAutoFit/>
          </a:bodyPr>
          <a:lstStyle/>
          <a:p>
            <a:pPr algn="just"/>
            <a:r>
              <a:rPr lang="en-US" sz="2000" dirty="0"/>
              <a:t>Centralized streaming:</a:t>
            </a:r>
          </a:p>
          <a:p>
            <a:pPr algn="just"/>
            <a:r>
              <a:rPr lang="en-US" sz="1600" dirty="0"/>
              <a:t>You can never assume an asset is loaded and there is no explicit asset loading request possibility. Instead, a handle to the asset has a loading priority value - </a:t>
            </a:r>
            <a:r>
              <a:rPr lang="en-US" sz="1600" dirty="0" err="1"/>
              <a:t>enum</a:t>
            </a:r>
            <a:r>
              <a:rPr lang="en-US" sz="1600" dirty="0"/>
              <a:t>. Asset handles of each loading priority are atomically counted in a component of that asset (reference counting). Asset Manager uses those counts to decide centrally which assets to load and unload:</a:t>
            </a:r>
          </a:p>
        </p:txBody>
      </p:sp>
      <p:pic>
        <p:nvPicPr>
          <p:cNvPr id="13" name="Obraz 12">
            <a:extLst>
              <a:ext uri="{FF2B5EF4-FFF2-40B4-BE49-F238E27FC236}">
                <a16:creationId xmlns:a16="http://schemas.microsoft.com/office/drawing/2014/main" id="{84415EB4-3E81-1A80-86C1-42A88B5DF9FB}"/>
              </a:ext>
            </a:extLst>
          </p:cNvPr>
          <p:cNvPicPr>
            <a:picLocks noChangeAspect="1"/>
          </p:cNvPicPr>
          <p:nvPr/>
        </p:nvPicPr>
        <p:blipFill>
          <a:blip r:embed="rId3"/>
          <a:stretch>
            <a:fillRect/>
          </a:stretch>
        </p:blipFill>
        <p:spPr>
          <a:xfrm>
            <a:off x="8845419" y="4251664"/>
            <a:ext cx="2709325" cy="1377753"/>
          </a:xfrm>
          <a:prstGeom prst="rect">
            <a:avLst/>
          </a:prstGeom>
        </p:spPr>
      </p:pic>
      <p:sp>
        <p:nvSpPr>
          <p:cNvPr id="14" name="TextBox 174">
            <a:extLst>
              <a:ext uri="{FF2B5EF4-FFF2-40B4-BE49-F238E27FC236}">
                <a16:creationId xmlns:a16="http://schemas.microsoft.com/office/drawing/2014/main" id="{78B6CFE9-200C-0178-2827-812534C4F41B}"/>
              </a:ext>
            </a:extLst>
          </p:cNvPr>
          <p:cNvSpPr txBox="1"/>
          <p:nvPr/>
        </p:nvSpPr>
        <p:spPr>
          <a:xfrm>
            <a:off x="312654" y="5666461"/>
            <a:ext cx="11554999" cy="830997"/>
          </a:xfrm>
          <a:prstGeom prst="rect">
            <a:avLst/>
          </a:prstGeom>
          <a:noFill/>
        </p:spPr>
        <p:txBody>
          <a:bodyPr wrap="square" rtlCol="0">
            <a:spAutoFit/>
          </a:bodyPr>
          <a:lstStyle/>
          <a:p>
            <a:pPr algn="just"/>
            <a:r>
              <a:rPr lang="en-US" sz="1600" dirty="0"/>
              <a:t>This makes dynamic adaptive asset loading management much easier and safer (e.g. preloading assets for next level simply by setting their handles from None to Low). Asset loading/unloading and score calculation/sorting runs in an asynchronous loop, but in a foreground (structured concurrency).</a:t>
            </a:r>
          </a:p>
        </p:txBody>
      </p:sp>
      <p:sp>
        <p:nvSpPr>
          <p:cNvPr id="15" name="TextBox 174">
            <a:extLst>
              <a:ext uri="{FF2B5EF4-FFF2-40B4-BE49-F238E27FC236}">
                <a16:creationId xmlns:a16="http://schemas.microsoft.com/office/drawing/2014/main" id="{1ACE7A83-40FF-0BAB-3E5A-4AF60264ED2A}"/>
              </a:ext>
            </a:extLst>
          </p:cNvPr>
          <p:cNvSpPr txBox="1"/>
          <p:nvPr/>
        </p:nvSpPr>
        <p:spPr>
          <a:xfrm>
            <a:off x="312654" y="4512309"/>
            <a:ext cx="6441821" cy="1077218"/>
          </a:xfrm>
          <a:prstGeom prst="rect">
            <a:avLst/>
          </a:prstGeom>
          <a:noFill/>
        </p:spPr>
        <p:txBody>
          <a:bodyPr wrap="square" rtlCol="0">
            <a:spAutoFit/>
          </a:bodyPr>
          <a:lstStyle/>
          <a:p>
            <a:pPr marL="342900" indent="-342900" algn="just">
              <a:buFont typeface="+mj-lt"/>
              <a:buAutoNum type="arabicPeriod"/>
            </a:pPr>
            <a:r>
              <a:rPr lang="en-US" sz="1600" dirty="0"/>
              <a:t>Calculates score of each asset as ∑ of count*priority</a:t>
            </a:r>
          </a:p>
          <a:p>
            <a:pPr marL="342900" indent="-342900" algn="just">
              <a:buFont typeface="+mj-lt"/>
              <a:buAutoNum type="arabicPeriod"/>
            </a:pPr>
            <a:r>
              <a:rPr lang="en-US" sz="1600" dirty="0"/>
              <a:t>Sorts those scores</a:t>
            </a:r>
          </a:p>
          <a:p>
            <a:pPr marL="342900" indent="-342900" algn="just">
              <a:buFont typeface="+mj-lt"/>
              <a:buAutoNum type="arabicPeriod"/>
            </a:pPr>
            <a:r>
              <a:rPr lang="en-US" sz="1600" dirty="0"/>
              <a:t>Unloads assets with score 0</a:t>
            </a:r>
          </a:p>
          <a:p>
            <a:pPr marL="342900" indent="-342900" algn="just">
              <a:buFont typeface="+mj-lt"/>
              <a:buAutoNum type="arabicPeriod"/>
            </a:pPr>
            <a:r>
              <a:rPr lang="en-US" sz="1600" dirty="0"/>
              <a:t>Load as many assets as much memory is available</a:t>
            </a:r>
          </a:p>
        </p:txBody>
      </p:sp>
    </p:spTree>
    <p:extLst>
      <p:ext uri="{BB962C8B-B14F-4D97-AF65-F5344CB8AC3E}">
        <p14:creationId xmlns:p14="http://schemas.microsoft.com/office/powerpoint/2010/main" val="3509704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Rounded Corners 48">
            <a:extLst>
              <a:ext uri="{FF2B5EF4-FFF2-40B4-BE49-F238E27FC236}">
                <a16:creationId xmlns:a16="http://schemas.microsoft.com/office/drawing/2014/main" id="{3DA6CFE8-1891-5B54-1E0D-1A1BC025E081}"/>
              </a:ext>
            </a:extLst>
          </p:cNvPr>
          <p:cNvSpPr/>
          <p:nvPr/>
        </p:nvSpPr>
        <p:spPr>
          <a:xfrm>
            <a:off x="1877012" y="4165973"/>
            <a:ext cx="2712098" cy="403767"/>
          </a:xfrm>
          <a:prstGeom prst="roundRect">
            <a:avLst>
              <a:gd name="adj" fmla="val 12160"/>
            </a:avLst>
          </a:prstGeom>
        </p:spPr>
        <p:style>
          <a:lnRef idx="1">
            <a:schemeClr val="accent1"/>
          </a:lnRef>
          <a:fillRef idx="2">
            <a:schemeClr val="accent1"/>
          </a:fillRef>
          <a:effectRef idx="1">
            <a:schemeClr val="accent1"/>
          </a:effectRef>
          <a:fontRef idx="minor">
            <a:schemeClr val="dk1"/>
          </a:fontRef>
        </p:style>
        <p:txBody>
          <a:bodyPr rtlCol="0" anchor="b"/>
          <a:lstStyle/>
          <a:p>
            <a:pPr marL="69750" algn="ctr"/>
            <a:r>
              <a:rPr lang="en-US" sz="1400" dirty="0" err="1"/>
              <a:t>AssetID</a:t>
            </a:r>
            <a:r>
              <a:rPr lang="en-US" sz="1400" dirty="0"/>
              <a:t> + </a:t>
            </a:r>
            <a:r>
              <a:rPr lang="en-US" sz="1400" dirty="0" err="1"/>
              <a:t>AssetLoadingPriority</a:t>
            </a:r>
            <a:endParaRPr lang="en-US" sz="1400" dirty="0"/>
          </a:p>
        </p:txBody>
      </p:sp>
      <p:sp>
        <p:nvSpPr>
          <p:cNvPr id="4" name="Rectangle: Rounded Corners 3">
            <a:extLst>
              <a:ext uri="{FF2B5EF4-FFF2-40B4-BE49-F238E27FC236}">
                <a16:creationId xmlns:a16="http://schemas.microsoft.com/office/drawing/2014/main" id="{9B34552E-9BD7-0A0C-084C-D59CBFB6B90F}"/>
              </a:ext>
            </a:extLst>
          </p:cNvPr>
          <p:cNvSpPr/>
          <p:nvPr/>
        </p:nvSpPr>
        <p:spPr>
          <a:xfrm>
            <a:off x="1866509" y="415174"/>
            <a:ext cx="2712098" cy="58234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Access</a:t>
            </a:r>
          </a:p>
        </p:txBody>
      </p:sp>
      <p:sp>
        <p:nvSpPr>
          <p:cNvPr id="24" name="Rectangle: Rounded Corners 23">
            <a:extLst>
              <a:ext uri="{FF2B5EF4-FFF2-40B4-BE49-F238E27FC236}">
                <a16:creationId xmlns:a16="http://schemas.microsoft.com/office/drawing/2014/main" id="{3EF42813-46D0-10FD-67DE-D6BACF08FB44}"/>
              </a:ext>
            </a:extLst>
          </p:cNvPr>
          <p:cNvSpPr/>
          <p:nvPr/>
        </p:nvSpPr>
        <p:spPr>
          <a:xfrm>
            <a:off x="2077621" y="1586433"/>
            <a:ext cx="2396644" cy="363190"/>
          </a:xfrm>
          <a:prstGeom prst="roundRect">
            <a:avLst>
              <a:gd name="adj" fmla="val 12160"/>
            </a:avLst>
          </a:prstGeom>
        </p:spPr>
        <p:style>
          <a:lnRef idx="1">
            <a:schemeClr val="accent1"/>
          </a:lnRef>
          <a:fillRef idx="2">
            <a:schemeClr val="accent1"/>
          </a:fillRef>
          <a:effectRef idx="1">
            <a:schemeClr val="accent1"/>
          </a:effectRef>
          <a:fontRef idx="minor">
            <a:schemeClr val="dk1"/>
          </a:fontRef>
        </p:style>
        <p:txBody>
          <a:bodyPr rtlCol="0" anchor="b"/>
          <a:lstStyle/>
          <a:p>
            <a:pPr marL="285750" indent="-216000">
              <a:buFont typeface="Arial" panose="020B0604020202020204" pitchFamily="34" charset="0"/>
              <a:buChar char="•"/>
            </a:pPr>
            <a:r>
              <a:rPr lang="en-US" sz="1400" dirty="0"/>
              <a:t>Generic interface to ECS</a:t>
            </a:r>
          </a:p>
        </p:txBody>
      </p:sp>
      <p:sp>
        <p:nvSpPr>
          <p:cNvPr id="25" name="Rectangle: Rounded Corners 24">
            <a:extLst>
              <a:ext uri="{FF2B5EF4-FFF2-40B4-BE49-F238E27FC236}">
                <a16:creationId xmlns:a16="http://schemas.microsoft.com/office/drawing/2014/main" id="{F2C9A6F4-DA46-462F-FA1E-C718EDD33103}"/>
              </a:ext>
            </a:extLst>
          </p:cNvPr>
          <p:cNvSpPr/>
          <p:nvPr/>
        </p:nvSpPr>
        <p:spPr>
          <a:xfrm>
            <a:off x="2902720" y="1354406"/>
            <a:ext cx="746446" cy="29117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Asset</a:t>
            </a:r>
          </a:p>
        </p:txBody>
      </p:sp>
      <p:sp>
        <p:nvSpPr>
          <p:cNvPr id="26" name="Rectangle: Rounded Corners 25">
            <a:extLst>
              <a:ext uri="{FF2B5EF4-FFF2-40B4-BE49-F238E27FC236}">
                <a16:creationId xmlns:a16="http://schemas.microsoft.com/office/drawing/2014/main" id="{085EAEF1-A414-DCE0-CB7D-4284A65BA02B}"/>
              </a:ext>
            </a:extLst>
          </p:cNvPr>
          <p:cNvSpPr/>
          <p:nvPr/>
        </p:nvSpPr>
        <p:spPr>
          <a:xfrm>
            <a:off x="576948" y="2167078"/>
            <a:ext cx="5312226" cy="1645323"/>
          </a:xfrm>
          <a:prstGeom prst="roundRect">
            <a:avLst>
              <a:gd name="adj" fmla="val 7245"/>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16000">
              <a:buFont typeface="Arial" panose="020B0604020202020204" pitchFamily="34" charset="0"/>
              <a:buChar char="•"/>
            </a:pPr>
            <a:r>
              <a:rPr lang="en-US" sz="1400" dirty="0"/>
              <a:t>Concrete Asset</a:t>
            </a:r>
          </a:p>
          <a:p>
            <a:pPr marL="285750" indent="-216000">
              <a:buFont typeface="Arial" panose="020B0604020202020204" pitchFamily="34" charset="0"/>
              <a:buChar char="•"/>
            </a:pPr>
            <a:r>
              <a:rPr lang="en-US" sz="1400" dirty="0"/>
              <a:t>Public only methods specific to its</a:t>
            </a:r>
            <a:br>
              <a:rPr lang="en-US" sz="1400" dirty="0"/>
            </a:br>
            <a:r>
              <a:rPr lang="en-US" sz="1400" dirty="0"/>
              <a:t>asset type</a:t>
            </a:r>
          </a:p>
          <a:p>
            <a:pPr marL="285750" indent="-216000">
              <a:buFont typeface="Arial" panose="020B0604020202020204" pitchFamily="34" charset="0"/>
              <a:buChar char="•"/>
            </a:pPr>
            <a:r>
              <a:rPr lang="en-US" sz="1400" dirty="0"/>
              <a:t>Can be conceptualized as an asset</a:t>
            </a:r>
            <a:br>
              <a:rPr lang="en-US" sz="1400" dirty="0"/>
            </a:br>
            <a:r>
              <a:rPr lang="en-US" sz="1400" dirty="0"/>
              <a:t>itself, but actually is just an interface</a:t>
            </a:r>
            <a:br>
              <a:rPr lang="en-US" sz="1400" dirty="0"/>
            </a:br>
            <a:r>
              <a:rPr lang="en-US" sz="1400" dirty="0"/>
              <a:t>to ECS</a:t>
            </a:r>
          </a:p>
        </p:txBody>
      </p:sp>
      <p:sp>
        <p:nvSpPr>
          <p:cNvPr id="29" name="Rectangle: Rounded Corners 28">
            <a:extLst>
              <a:ext uri="{FF2B5EF4-FFF2-40B4-BE49-F238E27FC236}">
                <a16:creationId xmlns:a16="http://schemas.microsoft.com/office/drawing/2014/main" id="{74B9983E-B778-6BFD-97D6-90BE954CD878}"/>
              </a:ext>
            </a:extLst>
          </p:cNvPr>
          <p:cNvSpPr/>
          <p:nvPr/>
        </p:nvSpPr>
        <p:spPr>
          <a:xfrm>
            <a:off x="4110914" y="2262272"/>
            <a:ext cx="1698172" cy="29117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dirty="0"/>
              <a:t>Texture : Asset</a:t>
            </a:r>
          </a:p>
        </p:txBody>
      </p:sp>
      <p:sp>
        <p:nvSpPr>
          <p:cNvPr id="30" name="Rectangle: Rounded Corners 29">
            <a:extLst>
              <a:ext uri="{FF2B5EF4-FFF2-40B4-BE49-F238E27FC236}">
                <a16:creationId xmlns:a16="http://schemas.microsoft.com/office/drawing/2014/main" id="{8F679557-2737-50F4-CB08-593E0B2C31EB}"/>
              </a:ext>
            </a:extLst>
          </p:cNvPr>
          <p:cNvSpPr/>
          <p:nvPr/>
        </p:nvSpPr>
        <p:spPr>
          <a:xfrm>
            <a:off x="4110914" y="2647068"/>
            <a:ext cx="1698172" cy="29117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dirty="0"/>
              <a:t>Shader : Asset</a:t>
            </a:r>
          </a:p>
        </p:txBody>
      </p:sp>
      <p:sp>
        <p:nvSpPr>
          <p:cNvPr id="31" name="Rectangle: Rounded Corners 30">
            <a:extLst>
              <a:ext uri="{FF2B5EF4-FFF2-40B4-BE49-F238E27FC236}">
                <a16:creationId xmlns:a16="http://schemas.microsoft.com/office/drawing/2014/main" id="{70A4F2A2-BE78-F95E-C47E-3E2C5C01F0FB}"/>
              </a:ext>
            </a:extLst>
          </p:cNvPr>
          <p:cNvSpPr/>
          <p:nvPr/>
        </p:nvSpPr>
        <p:spPr>
          <a:xfrm>
            <a:off x="4110914" y="3031864"/>
            <a:ext cx="1698172" cy="29117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dirty="0"/>
              <a:t>Material : Asset</a:t>
            </a:r>
          </a:p>
        </p:txBody>
      </p:sp>
      <p:sp>
        <p:nvSpPr>
          <p:cNvPr id="32" name="Rectangle: Rounded Corners 31">
            <a:extLst>
              <a:ext uri="{FF2B5EF4-FFF2-40B4-BE49-F238E27FC236}">
                <a16:creationId xmlns:a16="http://schemas.microsoft.com/office/drawing/2014/main" id="{F0D7A861-8771-2F69-5AF5-A01C91A04648}"/>
              </a:ext>
            </a:extLst>
          </p:cNvPr>
          <p:cNvSpPr/>
          <p:nvPr/>
        </p:nvSpPr>
        <p:spPr>
          <a:xfrm>
            <a:off x="4110914" y="3416660"/>
            <a:ext cx="1698172" cy="29117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dirty="0"/>
              <a:t>Audio : Asset</a:t>
            </a:r>
          </a:p>
        </p:txBody>
      </p:sp>
      <p:cxnSp>
        <p:nvCxnSpPr>
          <p:cNvPr id="34" name="Straight Arrow Connector 33">
            <a:extLst>
              <a:ext uri="{FF2B5EF4-FFF2-40B4-BE49-F238E27FC236}">
                <a16:creationId xmlns:a16="http://schemas.microsoft.com/office/drawing/2014/main" id="{368638C0-86FD-BF63-CFD7-AD8590CC15AA}"/>
              </a:ext>
            </a:extLst>
          </p:cNvPr>
          <p:cNvCxnSpPr>
            <a:cxnSpLocks/>
          </p:cNvCxnSpPr>
          <p:nvPr/>
        </p:nvCxnSpPr>
        <p:spPr>
          <a:xfrm>
            <a:off x="3736914" y="1949623"/>
            <a:ext cx="0" cy="2174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9" name="Connector: Elbow 38">
            <a:extLst>
              <a:ext uri="{FF2B5EF4-FFF2-40B4-BE49-F238E27FC236}">
                <a16:creationId xmlns:a16="http://schemas.microsoft.com/office/drawing/2014/main" id="{CAD081EE-3F1B-2C36-94C4-8FB30D431875}"/>
              </a:ext>
            </a:extLst>
          </p:cNvPr>
          <p:cNvCxnSpPr>
            <a:endCxn id="32" idx="1"/>
          </p:cNvCxnSpPr>
          <p:nvPr/>
        </p:nvCxnSpPr>
        <p:spPr>
          <a:xfrm rot="16200000" flipH="1">
            <a:off x="3226330" y="2677662"/>
            <a:ext cx="1395169" cy="374000"/>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1" name="Connector: Elbow 40">
            <a:extLst>
              <a:ext uri="{FF2B5EF4-FFF2-40B4-BE49-F238E27FC236}">
                <a16:creationId xmlns:a16="http://schemas.microsoft.com/office/drawing/2014/main" id="{750701F6-5177-1999-9EA9-4246A9AEFB83}"/>
              </a:ext>
            </a:extLst>
          </p:cNvPr>
          <p:cNvCxnSpPr>
            <a:endCxn id="31" idx="1"/>
          </p:cNvCxnSpPr>
          <p:nvPr/>
        </p:nvCxnSpPr>
        <p:spPr>
          <a:xfrm rot="16200000" flipH="1">
            <a:off x="3418726" y="2485263"/>
            <a:ext cx="1010374" cy="374001"/>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3" name="Connector: Elbow 42">
            <a:extLst>
              <a:ext uri="{FF2B5EF4-FFF2-40B4-BE49-F238E27FC236}">
                <a16:creationId xmlns:a16="http://schemas.microsoft.com/office/drawing/2014/main" id="{FDA2C075-ACAB-899D-7CC7-AF48D767B0BC}"/>
              </a:ext>
            </a:extLst>
          </p:cNvPr>
          <p:cNvCxnSpPr>
            <a:endCxn id="30" idx="1"/>
          </p:cNvCxnSpPr>
          <p:nvPr/>
        </p:nvCxnSpPr>
        <p:spPr>
          <a:xfrm rot="16200000" flipH="1">
            <a:off x="3611123" y="2292863"/>
            <a:ext cx="625579" cy="374003"/>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5" name="Connector: Elbow 44">
            <a:extLst>
              <a:ext uri="{FF2B5EF4-FFF2-40B4-BE49-F238E27FC236}">
                <a16:creationId xmlns:a16="http://schemas.microsoft.com/office/drawing/2014/main" id="{93FCDE67-0159-EB48-396A-210D41E520E1}"/>
              </a:ext>
            </a:extLst>
          </p:cNvPr>
          <p:cNvCxnSpPr>
            <a:endCxn id="29" idx="1"/>
          </p:cNvCxnSpPr>
          <p:nvPr/>
        </p:nvCxnSpPr>
        <p:spPr>
          <a:xfrm>
            <a:off x="3736910" y="2167074"/>
            <a:ext cx="374004" cy="240785"/>
          </a:xfrm>
          <a:prstGeom prst="bentConnector3">
            <a:avLst>
              <a:gd name="adj1" fmla="val 104"/>
            </a:avLst>
          </a:prstGeom>
          <a:ln>
            <a:tailEnd type="triangle"/>
          </a:ln>
        </p:spPr>
        <p:style>
          <a:lnRef idx="3">
            <a:schemeClr val="accent1"/>
          </a:lnRef>
          <a:fillRef idx="0">
            <a:schemeClr val="accent1"/>
          </a:fillRef>
          <a:effectRef idx="2">
            <a:schemeClr val="accent1"/>
          </a:effectRef>
          <a:fontRef idx="minor">
            <a:schemeClr val="tx1"/>
          </a:fontRef>
        </p:style>
      </p:cxnSp>
      <p:sp>
        <p:nvSpPr>
          <p:cNvPr id="48" name="Rectangle: Rounded Corners 47">
            <a:extLst>
              <a:ext uri="{FF2B5EF4-FFF2-40B4-BE49-F238E27FC236}">
                <a16:creationId xmlns:a16="http://schemas.microsoft.com/office/drawing/2014/main" id="{B1B16EFC-0F53-09AF-F5F4-6F198738767F}"/>
              </a:ext>
            </a:extLst>
          </p:cNvPr>
          <p:cNvSpPr/>
          <p:nvPr/>
        </p:nvSpPr>
        <p:spPr>
          <a:xfrm>
            <a:off x="2077621" y="3993092"/>
            <a:ext cx="2310881" cy="29117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err="1"/>
              <a:t>AssetHandle</a:t>
            </a:r>
            <a:r>
              <a:rPr lang="en-US" dirty="0"/>
              <a:t>&lt;</a:t>
            </a:r>
            <a:r>
              <a:rPr lang="en-US" dirty="0" err="1"/>
              <a:t>tnAsset</a:t>
            </a:r>
            <a:r>
              <a:rPr lang="en-US" dirty="0"/>
              <a:t>&gt;</a:t>
            </a:r>
          </a:p>
        </p:txBody>
      </p:sp>
      <p:sp>
        <p:nvSpPr>
          <p:cNvPr id="3" name="Rectangle: Rounded Corners 2">
            <a:extLst>
              <a:ext uri="{FF2B5EF4-FFF2-40B4-BE49-F238E27FC236}">
                <a16:creationId xmlns:a16="http://schemas.microsoft.com/office/drawing/2014/main" id="{67138047-1435-4CFC-D361-44E0446CC57E}"/>
              </a:ext>
            </a:extLst>
          </p:cNvPr>
          <p:cNvSpPr/>
          <p:nvPr/>
        </p:nvSpPr>
        <p:spPr>
          <a:xfrm>
            <a:off x="601344" y="5379773"/>
            <a:ext cx="2272508" cy="890403"/>
          </a:xfrm>
          <a:prstGeom prst="roundRect">
            <a:avLst>
              <a:gd name="adj" fmla="val 12160"/>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16000">
              <a:buFont typeface="Arial" panose="020B0604020202020204" pitchFamily="34" charset="0"/>
              <a:buChar char="•"/>
            </a:pPr>
            <a:r>
              <a:rPr lang="en-US" sz="1400" dirty="0"/>
              <a:t>Like </a:t>
            </a:r>
            <a:r>
              <a:rPr lang="en-US" sz="1400" dirty="0" err="1"/>
              <a:t>unique_ptr</a:t>
            </a:r>
            <a:endParaRPr lang="en-US" sz="1400" dirty="0"/>
          </a:p>
          <a:p>
            <a:pPr marL="285750" indent="-216000">
              <a:buFont typeface="Arial" panose="020B0604020202020204" pitchFamily="34" charset="0"/>
              <a:buChar char="•"/>
            </a:pPr>
            <a:r>
              <a:rPr lang="en-US" sz="1400" dirty="0"/>
              <a:t>Like lock guard</a:t>
            </a:r>
          </a:p>
        </p:txBody>
      </p:sp>
      <p:sp>
        <p:nvSpPr>
          <p:cNvPr id="12" name="Rectangle: Rounded Corners 11">
            <a:extLst>
              <a:ext uri="{FF2B5EF4-FFF2-40B4-BE49-F238E27FC236}">
                <a16:creationId xmlns:a16="http://schemas.microsoft.com/office/drawing/2014/main" id="{320E7630-0CFD-004A-B609-E0DE138512AF}"/>
              </a:ext>
            </a:extLst>
          </p:cNvPr>
          <p:cNvSpPr/>
          <p:nvPr/>
        </p:nvSpPr>
        <p:spPr>
          <a:xfrm>
            <a:off x="423019" y="5194447"/>
            <a:ext cx="2668044" cy="29117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err="1"/>
              <a:t>AssetUser</a:t>
            </a:r>
            <a:r>
              <a:rPr lang="en-US" dirty="0"/>
              <a:t>&lt;&gt; : </a:t>
            </a:r>
            <a:r>
              <a:rPr lang="en-US" dirty="0" err="1"/>
              <a:t>tnAsset</a:t>
            </a:r>
            <a:endParaRPr lang="en-US" dirty="0"/>
          </a:p>
        </p:txBody>
      </p:sp>
      <p:sp>
        <p:nvSpPr>
          <p:cNvPr id="15" name="Rectangle: Rounded Corners 14">
            <a:extLst>
              <a:ext uri="{FF2B5EF4-FFF2-40B4-BE49-F238E27FC236}">
                <a16:creationId xmlns:a16="http://schemas.microsoft.com/office/drawing/2014/main" id="{20318DE5-E77C-5009-EA86-699CDE0425AB}"/>
              </a:ext>
            </a:extLst>
          </p:cNvPr>
          <p:cNvSpPr/>
          <p:nvPr/>
        </p:nvSpPr>
        <p:spPr>
          <a:xfrm>
            <a:off x="3555506" y="5381603"/>
            <a:ext cx="2272508" cy="890403"/>
          </a:xfrm>
          <a:prstGeom prst="roundRect">
            <a:avLst>
              <a:gd name="adj" fmla="val 12160"/>
            </a:avLst>
          </a:prstGeom>
        </p:spPr>
        <p:style>
          <a:lnRef idx="1">
            <a:schemeClr val="accent1"/>
          </a:lnRef>
          <a:fillRef idx="2">
            <a:schemeClr val="accent1"/>
          </a:fillRef>
          <a:effectRef idx="1">
            <a:schemeClr val="accent1"/>
          </a:effectRef>
          <a:fontRef idx="minor">
            <a:schemeClr val="dk1"/>
          </a:fontRef>
        </p:style>
        <p:txBody>
          <a:bodyPr rtlCol="0" anchor="b"/>
          <a:lstStyle/>
          <a:p>
            <a:pPr marL="285750" indent="-216000">
              <a:buFont typeface="Arial" panose="020B0604020202020204" pitchFamily="34" charset="0"/>
              <a:buChar char="•"/>
            </a:pPr>
            <a:r>
              <a:rPr lang="en-US" sz="1400" dirty="0"/>
              <a:t>Like </a:t>
            </a:r>
            <a:r>
              <a:rPr lang="en-US" sz="1400" dirty="0" err="1"/>
              <a:t>shared_ptr</a:t>
            </a:r>
            <a:endParaRPr lang="en-US" sz="1400" dirty="0"/>
          </a:p>
          <a:p>
            <a:pPr marL="285750" indent="-216000">
              <a:buFont typeface="Arial" panose="020B0604020202020204" pitchFamily="34" charset="0"/>
              <a:buChar char="•"/>
            </a:pPr>
            <a:r>
              <a:rPr lang="en-US" sz="1400" dirty="0"/>
              <a:t>Like lock guard</a:t>
            </a:r>
          </a:p>
          <a:p>
            <a:pPr marL="285750" indent="-216000">
              <a:buFont typeface="Arial" panose="020B0604020202020204" pitchFamily="34" charset="0"/>
              <a:buChar char="•"/>
            </a:pPr>
            <a:r>
              <a:rPr lang="en-US" sz="1400" dirty="0"/>
              <a:t>Always const</a:t>
            </a:r>
          </a:p>
        </p:txBody>
      </p:sp>
      <p:sp>
        <p:nvSpPr>
          <p:cNvPr id="27" name="Rectangle: Rounded Corners 26">
            <a:extLst>
              <a:ext uri="{FF2B5EF4-FFF2-40B4-BE49-F238E27FC236}">
                <a16:creationId xmlns:a16="http://schemas.microsoft.com/office/drawing/2014/main" id="{4A759DC1-565C-90B3-E60A-0DE5E49147DE}"/>
              </a:ext>
            </a:extLst>
          </p:cNvPr>
          <p:cNvSpPr/>
          <p:nvPr/>
        </p:nvSpPr>
        <p:spPr>
          <a:xfrm>
            <a:off x="3377181" y="5196277"/>
            <a:ext cx="2668044" cy="29117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err="1"/>
              <a:t>AssetObserver</a:t>
            </a:r>
            <a:r>
              <a:rPr lang="en-US" dirty="0"/>
              <a:t>&lt;&gt; : </a:t>
            </a:r>
            <a:r>
              <a:rPr lang="en-US" dirty="0" err="1"/>
              <a:t>tnAsset</a:t>
            </a:r>
            <a:endParaRPr lang="en-US" dirty="0"/>
          </a:p>
        </p:txBody>
      </p:sp>
      <p:cxnSp>
        <p:nvCxnSpPr>
          <p:cNvPr id="33" name="Straight Arrow Connector 32">
            <a:extLst>
              <a:ext uri="{FF2B5EF4-FFF2-40B4-BE49-F238E27FC236}">
                <a16:creationId xmlns:a16="http://schemas.microsoft.com/office/drawing/2014/main" id="{E6D48294-6737-74AC-867B-EE0086B7CEA3}"/>
              </a:ext>
            </a:extLst>
          </p:cNvPr>
          <p:cNvCxnSpPr>
            <a:cxnSpLocks/>
            <a:stCxn id="49" idx="2"/>
          </p:cNvCxnSpPr>
          <p:nvPr/>
        </p:nvCxnSpPr>
        <p:spPr>
          <a:xfrm flipH="1">
            <a:off x="2602017" y="4569740"/>
            <a:ext cx="631044" cy="616038"/>
          </a:xfrm>
          <a:prstGeom prst="straightConnector1">
            <a:avLst/>
          </a:prstGeom>
          <a:ln>
            <a:prstDash val="dash"/>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5" name="Straight Arrow Connector 34">
            <a:extLst>
              <a:ext uri="{FF2B5EF4-FFF2-40B4-BE49-F238E27FC236}">
                <a16:creationId xmlns:a16="http://schemas.microsoft.com/office/drawing/2014/main" id="{B96B30E5-A163-FFDD-B309-CB6827B1DACF}"/>
              </a:ext>
            </a:extLst>
          </p:cNvPr>
          <p:cNvCxnSpPr>
            <a:cxnSpLocks/>
            <a:stCxn id="49" idx="2"/>
          </p:cNvCxnSpPr>
          <p:nvPr/>
        </p:nvCxnSpPr>
        <p:spPr>
          <a:xfrm>
            <a:off x="3233061" y="4569740"/>
            <a:ext cx="631044" cy="624707"/>
          </a:xfrm>
          <a:prstGeom prst="straightConnector1">
            <a:avLst/>
          </a:prstGeom>
          <a:ln>
            <a:prstDash val="dash"/>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46" name="Rectangle: Rounded Corners 45">
            <a:extLst>
              <a:ext uri="{FF2B5EF4-FFF2-40B4-BE49-F238E27FC236}">
                <a16:creationId xmlns:a16="http://schemas.microsoft.com/office/drawing/2014/main" id="{9BDF7E11-BE2C-6836-175E-2E7D81F34479}"/>
              </a:ext>
            </a:extLst>
          </p:cNvPr>
          <p:cNvSpPr/>
          <p:nvPr/>
        </p:nvSpPr>
        <p:spPr>
          <a:xfrm>
            <a:off x="3739548" y="4679880"/>
            <a:ext cx="987487" cy="29117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.Observe()</a:t>
            </a:r>
          </a:p>
        </p:txBody>
      </p:sp>
      <p:sp>
        <p:nvSpPr>
          <p:cNvPr id="47" name="Rectangle: Rounded Corners 46">
            <a:extLst>
              <a:ext uri="{FF2B5EF4-FFF2-40B4-BE49-F238E27FC236}">
                <a16:creationId xmlns:a16="http://schemas.microsoft.com/office/drawing/2014/main" id="{7D075B01-F2E4-A506-EC5C-080F6BCCAE10}"/>
              </a:ext>
            </a:extLst>
          </p:cNvPr>
          <p:cNvSpPr/>
          <p:nvPr/>
        </p:nvSpPr>
        <p:spPr>
          <a:xfrm>
            <a:off x="2074712" y="4679779"/>
            <a:ext cx="641728" cy="29117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.Use()</a:t>
            </a:r>
          </a:p>
        </p:txBody>
      </p:sp>
      <p:cxnSp>
        <p:nvCxnSpPr>
          <p:cNvPr id="52" name="Straight Arrow Connector 51">
            <a:extLst>
              <a:ext uri="{FF2B5EF4-FFF2-40B4-BE49-F238E27FC236}">
                <a16:creationId xmlns:a16="http://schemas.microsoft.com/office/drawing/2014/main" id="{A99E177F-E1DD-DFA3-27B9-C9851D0BB2FD}"/>
              </a:ext>
            </a:extLst>
          </p:cNvPr>
          <p:cNvCxnSpPr>
            <a:cxnSpLocks/>
          </p:cNvCxnSpPr>
          <p:nvPr/>
        </p:nvCxnSpPr>
        <p:spPr>
          <a:xfrm>
            <a:off x="5413849" y="3812401"/>
            <a:ext cx="0" cy="138204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3" name="Straight Arrow Connector 52">
            <a:extLst>
              <a:ext uri="{FF2B5EF4-FFF2-40B4-BE49-F238E27FC236}">
                <a16:creationId xmlns:a16="http://schemas.microsoft.com/office/drawing/2014/main" id="{352011AB-C22B-7C34-E7C8-7EB78FCBCE6D}"/>
              </a:ext>
            </a:extLst>
          </p:cNvPr>
          <p:cNvCxnSpPr>
            <a:cxnSpLocks/>
          </p:cNvCxnSpPr>
          <p:nvPr/>
        </p:nvCxnSpPr>
        <p:spPr>
          <a:xfrm flipH="1">
            <a:off x="1150135" y="3812401"/>
            <a:ext cx="25404" cy="138204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 name="Rectangle: Rounded Corners 3">
            <a:extLst>
              <a:ext uri="{FF2B5EF4-FFF2-40B4-BE49-F238E27FC236}">
                <a16:creationId xmlns:a16="http://schemas.microsoft.com/office/drawing/2014/main" id="{2AC0048E-D772-5FE3-D7BA-FDBAF51C3A99}"/>
              </a:ext>
            </a:extLst>
          </p:cNvPr>
          <p:cNvSpPr/>
          <p:nvPr/>
        </p:nvSpPr>
        <p:spPr>
          <a:xfrm>
            <a:off x="7613393" y="415174"/>
            <a:ext cx="2712098" cy="58234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Synchronization</a:t>
            </a:r>
          </a:p>
        </p:txBody>
      </p:sp>
      <p:sp>
        <p:nvSpPr>
          <p:cNvPr id="20" name="Prostokąt: zaokrąglone rogi 19">
            <a:extLst>
              <a:ext uri="{FF2B5EF4-FFF2-40B4-BE49-F238E27FC236}">
                <a16:creationId xmlns:a16="http://schemas.microsoft.com/office/drawing/2014/main" id="{6D35BE75-E2AA-4E05-6BD5-2F27FE44E115}"/>
              </a:ext>
            </a:extLst>
          </p:cNvPr>
          <p:cNvSpPr/>
          <p:nvPr/>
        </p:nvSpPr>
        <p:spPr>
          <a:xfrm>
            <a:off x="7563572" y="1465205"/>
            <a:ext cx="1317466" cy="36074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Mutex A</a:t>
            </a:r>
          </a:p>
        </p:txBody>
      </p:sp>
      <p:sp>
        <p:nvSpPr>
          <p:cNvPr id="21" name="Prostokąt: zaokrąglone rogi 20">
            <a:extLst>
              <a:ext uri="{FF2B5EF4-FFF2-40B4-BE49-F238E27FC236}">
                <a16:creationId xmlns:a16="http://schemas.microsoft.com/office/drawing/2014/main" id="{912EC7EA-FC82-EC0B-4756-0A02D27862F8}"/>
              </a:ext>
            </a:extLst>
          </p:cNvPr>
          <p:cNvSpPr/>
          <p:nvPr/>
        </p:nvSpPr>
        <p:spPr>
          <a:xfrm>
            <a:off x="9155996" y="1465205"/>
            <a:ext cx="1317466" cy="36074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Mutex B</a:t>
            </a:r>
          </a:p>
        </p:txBody>
      </p:sp>
      <p:sp>
        <p:nvSpPr>
          <p:cNvPr id="22" name="Prostokąt: zaokrąglone rogi 21">
            <a:extLst>
              <a:ext uri="{FF2B5EF4-FFF2-40B4-BE49-F238E27FC236}">
                <a16:creationId xmlns:a16="http://schemas.microsoft.com/office/drawing/2014/main" id="{3BB90B92-4C3B-8A32-48AD-0C693331AE68}"/>
              </a:ext>
            </a:extLst>
          </p:cNvPr>
          <p:cNvSpPr/>
          <p:nvPr/>
        </p:nvSpPr>
        <p:spPr>
          <a:xfrm>
            <a:off x="7563572" y="2040667"/>
            <a:ext cx="2909887" cy="36074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Atomic Observers Count</a:t>
            </a:r>
          </a:p>
        </p:txBody>
      </p:sp>
      <p:graphicFrame>
        <p:nvGraphicFramePr>
          <p:cNvPr id="40" name="Tabela 39">
            <a:extLst>
              <a:ext uri="{FF2B5EF4-FFF2-40B4-BE49-F238E27FC236}">
                <a16:creationId xmlns:a16="http://schemas.microsoft.com/office/drawing/2014/main" id="{5CAEC3CA-DFF1-04E5-5A19-BD7B29C94EE8}"/>
              </a:ext>
            </a:extLst>
          </p:cNvPr>
          <p:cNvGraphicFramePr>
            <a:graphicFrameLocks noGrp="1"/>
          </p:cNvGraphicFramePr>
          <p:nvPr>
            <p:extLst>
              <p:ext uri="{D42A27DB-BD31-4B8C-83A1-F6EECF244321}">
                <p14:modId xmlns:p14="http://schemas.microsoft.com/office/powerpoint/2010/main" val="3966715361"/>
              </p:ext>
            </p:extLst>
          </p:nvPr>
        </p:nvGraphicFramePr>
        <p:xfrm>
          <a:off x="6520218" y="2718753"/>
          <a:ext cx="4995026" cy="3060006"/>
        </p:xfrm>
        <a:graphic>
          <a:graphicData uri="http://schemas.openxmlformats.org/drawingml/2006/table">
            <a:tbl>
              <a:tblPr firstRow="1" bandRow="1">
                <a:tableStyleId>{5940675A-B579-460E-94D1-54222C63F5DA}</a:tableStyleId>
              </a:tblPr>
              <a:tblGrid>
                <a:gridCol w="2497513">
                  <a:extLst>
                    <a:ext uri="{9D8B030D-6E8A-4147-A177-3AD203B41FA5}">
                      <a16:colId xmlns:a16="http://schemas.microsoft.com/office/drawing/2014/main" val="2271414279"/>
                    </a:ext>
                  </a:extLst>
                </a:gridCol>
                <a:gridCol w="2497513">
                  <a:extLst>
                    <a:ext uri="{9D8B030D-6E8A-4147-A177-3AD203B41FA5}">
                      <a16:colId xmlns:a16="http://schemas.microsoft.com/office/drawing/2014/main" val="1892622944"/>
                    </a:ext>
                  </a:extLst>
                </a:gridCol>
              </a:tblGrid>
              <a:tr h="1530003">
                <a:tc>
                  <a:txBody>
                    <a:bodyPr/>
                    <a:lstStyle/>
                    <a:p>
                      <a:pPr algn="l"/>
                      <a:r>
                        <a:rPr lang="en-US" dirty="0"/>
                        <a:t>Observer()</a:t>
                      </a:r>
                    </a:p>
                    <a:p>
                      <a:pPr marL="342900" indent="-342900" algn="l">
                        <a:buFont typeface="+mj-lt"/>
                        <a:buAutoNum type="arabicPeriod"/>
                      </a:pPr>
                      <a:r>
                        <a:rPr lang="en-US" sz="1400" dirty="0"/>
                        <a:t>Lock Mutex A</a:t>
                      </a:r>
                    </a:p>
                    <a:p>
                      <a:pPr marL="342900" indent="-342900" algn="l">
                        <a:buFont typeface="+mj-lt"/>
                        <a:buAutoNum type="arabicPeriod"/>
                      </a:pPr>
                      <a:r>
                        <a:rPr lang="en-US" sz="1400" dirty="0"/>
                        <a:t>Observers Count ++</a:t>
                      </a:r>
                    </a:p>
                    <a:p>
                      <a:pPr marL="342900" indent="-342900" algn="l">
                        <a:buFont typeface="+mj-lt"/>
                        <a:buAutoNum type="arabicPeriod"/>
                      </a:pPr>
                      <a:r>
                        <a:rPr lang="en-US" sz="1400" dirty="0"/>
                        <a:t>If 2. was 0</a:t>
                      </a:r>
                      <a:r>
                        <a:rPr lang="pl-PL" sz="1400" dirty="0"/>
                        <a:t>-</a:t>
                      </a:r>
                      <a:r>
                        <a:rPr lang="en-US" sz="1400" dirty="0"/>
                        <a:t>&gt;1</a:t>
                      </a:r>
                    </a:p>
                    <a:p>
                      <a:pPr marL="800100" lvl="1" indent="-342900" algn="l">
                        <a:buFont typeface="Arial" panose="020B0604020202020204" pitchFamily="34" charset="0"/>
                        <a:buChar char="•"/>
                      </a:pPr>
                      <a:r>
                        <a:rPr lang="en-US" sz="1400" dirty="0"/>
                        <a:t>Lock Mutex B</a:t>
                      </a:r>
                    </a:p>
                    <a:p>
                      <a:pPr marL="342900" indent="-342900" algn="l">
                        <a:buFont typeface="+mj-lt"/>
                        <a:buAutoNum type="arabicPeriod"/>
                      </a:pPr>
                      <a:r>
                        <a:rPr lang="en-US" sz="1400" dirty="0"/>
                        <a:t>Unlock Mutex A</a:t>
                      </a:r>
                    </a:p>
                  </a:txBody>
                  <a:tcPr/>
                </a:tc>
                <a:tc>
                  <a:txBody>
                    <a:bodyPr/>
                    <a:lstStyle/>
                    <a:p>
                      <a:pPr algn="l"/>
                      <a:r>
                        <a:rPr lang="en-US" dirty="0"/>
                        <a:t>User()</a:t>
                      </a:r>
                    </a:p>
                    <a:p>
                      <a:pPr marL="342900" indent="-342900" algn="l">
                        <a:buFont typeface="+mj-lt"/>
                        <a:buAutoNum type="arabicPeriod"/>
                      </a:pPr>
                      <a:r>
                        <a:rPr lang="en-US" sz="1400" dirty="0"/>
                        <a:t>Lock Mutex A</a:t>
                      </a:r>
                    </a:p>
                    <a:p>
                      <a:pPr marL="342900" indent="-342900" algn="l">
                        <a:buFont typeface="+mj-lt"/>
                        <a:buAutoNum type="arabicPeriod"/>
                      </a:pPr>
                      <a:r>
                        <a:rPr lang="en-US" sz="1400" dirty="0"/>
                        <a:t>Lock Mutex B</a:t>
                      </a:r>
                    </a:p>
                  </a:txBody>
                  <a:tcPr/>
                </a:tc>
                <a:extLst>
                  <a:ext uri="{0D108BD9-81ED-4DB2-BD59-A6C34878D82A}">
                    <a16:rowId xmlns:a16="http://schemas.microsoft.com/office/drawing/2014/main" val="3113378373"/>
                  </a:ext>
                </a:extLst>
              </a:tr>
              <a:tr h="1530003">
                <a:tc>
                  <a:txBody>
                    <a:bodyPr/>
                    <a:lstStyle/>
                    <a:p>
                      <a:pPr algn="l"/>
                      <a:r>
                        <a:rPr lang="en-US" b="1" dirty="0"/>
                        <a:t>~</a:t>
                      </a:r>
                      <a:r>
                        <a:rPr lang="en-US" dirty="0"/>
                        <a:t>Observer()</a:t>
                      </a:r>
                    </a:p>
                    <a:p>
                      <a:pPr marL="342900" indent="-342900" algn="l">
                        <a:buFont typeface="+mj-lt"/>
                        <a:buAutoNum type="arabicPeriod"/>
                      </a:pPr>
                      <a:r>
                        <a:rPr lang="en-US" sz="1400" dirty="0"/>
                        <a:t>Observers Count --</a:t>
                      </a:r>
                    </a:p>
                    <a:p>
                      <a:pPr marL="342900" indent="-342900" algn="l">
                        <a:buFont typeface="+mj-lt"/>
                        <a:buAutoNum type="arabicPeriod"/>
                      </a:pPr>
                      <a:r>
                        <a:rPr lang="en-US" sz="1400" dirty="0"/>
                        <a:t>If 1. was 1</a:t>
                      </a:r>
                      <a:r>
                        <a:rPr lang="pl-PL" sz="1400" dirty="0"/>
                        <a:t>-</a:t>
                      </a:r>
                      <a:r>
                        <a:rPr lang="en-US" sz="1400" dirty="0"/>
                        <a:t>&gt;0</a:t>
                      </a:r>
                    </a:p>
                    <a:p>
                      <a:pPr marL="800100" lvl="1" indent="-342900" algn="l">
                        <a:buFont typeface="Arial" panose="020B0604020202020204" pitchFamily="34" charset="0"/>
                        <a:buChar char="•"/>
                      </a:pPr>
                      <a:r>
                        <a:rPr lang="en-US" sz="1400" dirty="0"/>
                        <a:t>Unlock Mutex B</a:t>
                      </a:r>
                    </a:p>
                  </a:txBody>
                  <a:tcPr/>
                </a:tc>
                <a:tc>
                  <a:txBody>
                    <a:bodyPr/>
                    <a:lstStyle/>
                    <a:p>
                      <a:pPr algn="l"/>
                      <a:r>
                        <a:rPr lang="en-US" b="1" dirty="0"/>
                        <a:t>~</a:t>
                      </a:r>
                      <a:r>
                        <a:rPr lang="en-US" dirty="0"/>
                        <a:t>User()</a:t>
                      </a:r>
                    </a:p>
                    <a:p>
                      <a:pPr marL="342900" indent="-342900" algn="l">
                        <a:buFont typeface="+mj-lt"/>
                        <a:buAutoNum type="arabicPeriod"/>
                      </a:pPr>
                      <a:r>
                        <a:rPr lang="en-US" sz="1400" dirty="0"/>
                        <a:t>Unlock Mutex B</a:t>
                      </a:r>
                    </a:p>
                    <a:p>
                      <a:pPr marL="342900" indent="-342900" algn="l">
                        <a:buFont typeface="+mj-lt"/>
                        <a:buAutoNum type="arabicPeriod"/>
                      </a:pPr>
                      <a:r>
                        <a:rPr lang="en-US" sz="1400" dirty="0"/>
                        <a:t>Unlock Mutex A</a:t>
                      </a:r>
                    </a:p>
                  </a:txBody>
                  <a:tcPr/>
                </a:tc>
                <a:extLst>
                  <a:ext uri="{0D108BD9-81ED-4DB2-BD59-A6C34878D82A}">
                    <a16:rowId xmlns:a16="http://schemas.microsoft.com/office/drawing/2014/main" val="2656901571"/>
                  </a:ext>
                </a:extLst>
              </a:tr>
            </a:tbl>
          </a:graphicData>
        </a:graphic>
      </p:graphicFrame>
    </p:spTree>
    <p:extLst>
      <p:ext uri="{BB962C8B-B14F-4D97-AF65-F5344CB8AC3E}">
        <p14:creationId xmlns:p14="http://schemas.microsoft.com/office/powerpoint/2010/main" val="21460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A9AD4-D71B-42D5-D3E4-7F80FA13647B}"/>
            </a:ext>
          </a:extLst>
        </p:cNvPr>
        <p:cNvGrpSpPr/>
        <p:nvPr/>
      </p:nvGrpSpPr>
      <p:grpSpPr>
        <a:xfrm>
          <a:off x="0" y="0"/>
          <a:ext cx="0" cy="0"/>
          <a:chOff x="0" y="0"/>
          <a:chExt cx="0" cy="0"/>
        </a:xfrm>
      </p:grpSpPr>
      <p:pic>
        <p:nvPicPr>
          <p:cNvPr id="75" name="Obraz 74">
            <a:extLst>
              <a:ext uri="{FF2B5EF4-FFF2-40B4-BE49-F238E27FC236}">
                <a16:creationId xmlns:a16="http://schemas.microsoft.com/office/drawing/2014/main" id="{BECE016E-6725-9C7E-171C-398650795766}"/>
              </a:ext>
            </a:extLst>
          </p:cNvPr>
          <p:cNvPicPr>
            <a:picLocks noChangeAspect="1"/>
          </p:cNvPicPr>
          <p:nvPr/>
        </p:nvPicPr>
        <p:blipFill>
          <a:blip r:embed="rId2"/>
          <a:stretch>
            <a:fillRect/>
          </a:stretch>
        </p:blipFill>
        <p:spPr>
          <a:xfrm>
            <a:off x="3122647" y="2556587"/>
            <a:ext cx="7588900" cy="2129997"/>
          </a:xfrm>
          <a:prstGeom prst="rect">
            <a:avLst/>
          </a:prstGeom>
        </p:spPr>
      </p:pic>
      <p:sp>
        <p:nvSpPr>
          <p:cNvPr id="4" name="Rectangle: Rounded Corners 3">
            <a:extLst>
              <a:ext uri="{FF2B5EF4-FFF2-40B4-BE49-F238E27FC236}">
                <a16:creationId xmlns:a16="http://schemas.microsoft.com/office/drawing/2014/main" id="{01418581-A409-2192-2A07-4725F3576055}"/>
              </a:ext>
            </a:extLst>
          </p:cNvPr>
          <p:cNvSpPr/>
          <p:nvPr/>
        </p:nvSpPr>
        <p:spPr>
          <a:xfrm>
            <a:off x="4090964" y="296966"/>
            <a:ext cx="3566358" cy="58234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Synchronized Runtime Access</a:t>
            </a:r>
          </a:p>
          <a:p>
            <a:pPr algn="ctr"/>
            <a:r>
              <a:rPr lang="en-US" sz="2000" b="1" dirty="0"/>
              <a:t>Examples</a:t>
            </a:r>
            <a:endParaRPr lang="en-US" b="1" dirty="0"/>
          </a:p>
        </p:txBody>
      </p:sp>
      <p:sp>
        <p:nvSpPr>
          <p:cNvPr id="2" name="Prostokąt: zaokrąglone rogi 1">
            <a:extLst>
              <a:ext uri="{FF2B5EF4-FFF2-40B4-BE49-F238E27FC236}">
                <a16:creationId xmlns:a16="http://schemas.microsoft.com/office/drawing/2014/main" id="{BA87AED6-D731-709A-98FC-6434E9FF1E83}"/>
              </a:ext>
            </a:extLst>
          </p:cNvPr>
          <p:cNvSpPr/>
          <p:nvPr/>
        </p:nvSpPr>
        <p:spPr>
          <a:xfrm>
            <a:off x="335901" y="3265715"/>
            <a:ext cx="2264230" cy="8335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Dedicated scope to destroy </a:t>
            </a:r>
            <a:r>
              <a:rPr lang="en-US" sz="1200" dirty="0" err="1"/>
              <a:t>shaderUser</a:t>
            </a:r>
            <a:r>
              <a:rPr lang="en-US" sz="1200" dirty="0"/>
              <a:t> and release locks when its no longer needed</a:t>
            </a:r>
          </a:p>
        </p:txBody>
      </p:sp>
      <p:sp>
        <p:nvSpPr>
          <p:cNvPr id="6" name="Nawias klamrowy otwierający 5">
            <a:extLst>
              <a:ext uri="{FF2B5EF4-FFF2-40B4-BE49-F238E27FC236}">
                <a16:creationId xmlns:a16="http://schemas.microsoft.com/office/drawing/2014/main" id="{0AFAEBB2-30B9-7ACD-4FC9-03F35C22FCF5}"/>
              </a:ext>
            </a:extLst>
          </p:cNvPr>
          <p:cNvSpPr/>
          <p:nvPr/>
        </p:nvSpPr>
        <p:spPr>
          <a:xfrm>
            <a:off x="2662334" y="3072880"/>
            <a:ext cx="367004" cy="1219200"/>
          </a:xfrm>
          <a:prstGeom prst="leftBrace">
            <a:avLst>
              <a:gd name="adj1" fmla="val 55149"/>
              <a:gd name="adj2" fmla="val 50000"/>
            </a:avLst>
          </a:prstGeom>
          <a:ln w="38100">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p>
        </p:txBody>
      </p:sp>
      <p:cxnSp>
        <p:nvCxnSpPr>
          <p:cNvPr id="10" name="Łącznik prosty 9">
            <a:extLst>
              <a:ext uri="{FF2B5EF4-FFF2-40B4-BE49-F238E27FC236}">
                <a16:creationId xmlns:a16="http://schemas.microsoft.com/office/drawing/2014/main" id="{ED9AAB46-268A-BE8A-E15E-AD0AD03C9FB9}"/>
              </a:ext>
            </a:extLst>
          </p:cNvPr>
          <p:cNvCxnSpPr/>
          <p:nvPr/>
        </p:nvCxnSpPr>
        <p:spPr>
          <a:xfrm>
            <a:off x="5984035" y="3072880"/>
            <a:ext cx="734009"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1" name="Łącznik prosty 10">
            <a:extLst>
              <a:ext uri="{FF2B5EF4-FFF2-40B4-BE49-F238E27FC236}">
                <a16:creationId xmlns:a16="http://schemas.microsoft.com/office/drawing/2014/main" id="{E406229B-3FAC-D5D7-D50B-4D416FD22920}"/>
              </a:ext>
            </a:extLst>
          </p:cNvPr>
          <p:cNvCxnSpPr>
            <a:cxnSpLocks/>
          </p:cNvCxnSpPr>
          <p:nvPr/>
        </p:nvCxnSpPr>
        <p:spPr>
          <a:xfrm>
            <a:off x="5050974" y="4624872"/>
            <a:ext cx="391886" cy="0"/>
          </a:xfrm>
          <a:prstGeom prst="line">
            <a:avLst/>
          </a:prstGeom>
          <a:ln w="38100">
            <a:solidFill>
              <a:srgbClr val="FF0000"/>
            </a:solidFill>
          </a:ln>
        </p:spPr>
        <p:style>
          <a:lnRef idx="3">
            <a:schemeClr val="accent1"/>
          </a:lnRef>
          <a:fillRef idx="0">
            <a:schemeClr val="accent1"/>
          </a:fillRef>
          <a:effectRef idx="2">
            <a:schemeClr val="accent1"/>
          </a:effectRef>
          <a:fontRef idx="minor">
            <a:schemeClr val="tx1"/>
          </a:fontRef>
        </p:style>
      </p:cxnSp>
      <p:sp>
        <p:nvSpPr>
          <p:cNvPr id="63" name="Prostokąt: zaokrąglone rogi 62">
            <a:extLst>
              <a:ext uri="{FF2B5EF4-FFF2-40B4-BE49-F238E27FC236}">
                <a16:creationId xmlns:a16="http://schemas.microsoft.com/office/drawing/2014/main" id="{C7B617CD-A88D-6BD5-612E-D345F53B601E}"/>
              </a:ext>
            </a:extLst>
          </p:cNvPr>
          <p:cNvSpPr/>
          <p:nvPr/>
        </p:nvSpPr>
        <p:spPr>
          <a:xfrm>
            <a:off x="6562535" y="1395605"/>
            <a:ext cx="3645156" cy="66662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Use() and Observe() are chainable for convenience.</a:t>
            </a:r>
          </a:p>
          <a:p>
            <a:pPr algn="ctr"/>
            <a:r>
              <a:rPr lang="en-US" sz="1200" dirty="0"/>
              <a:t>Synchronization is inline (beware of the cost!).</a:t>
            </a:r>
          </a:p>
        </p:txBody>
      </p:sp>
      <p:cxnSp>
        <p:nvCxnSpPr>
          <p:cNvPr id="71" name="Łącznik prosty 70">
            <a:extLst>
              <a:ext uri="{FF2B5EF4-FFF2-40B4-BE49-F238E27FC236}">
                <a16:creationId xmlns:a16="http://schemas.microsoft.com/office/drawing/2014/main" id="{1E441B41-D2FE-82B9-A6A5-74E3B2B9FBC7}"/>
              </a:ext>
            </a:extLst>
          </p:cNvPr>
          <p:cNvCxnSpPr>
            <a:cxnSpLocks/>
          </p:cNvCxnSpPr>
          <p:nvPr/>
        </p:nvCxnSpPr>
        <p:spPr>
          <a:xfrm>
            <a:off x="4708851" y="3387009"/>
            <a:ext cx="401216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78" name="Łącznik: zakrzywiony 77">
            <a:extLst>
              <a:ext uri="{FF2B5EF4-FFF2-40B4-BE49-F238E27FC236}">
                <a16:creationId xmlns:a16="http://schemas.microsoft.com/office/drawing/2014/main" id="{626567C6-750C-9D8B-C424-13B23134FA21}"/>
              </a:ext>
            </a:extLst>
          </p:cNvPr>
          <p:cNvCxnSpPr>
            <a:cxnSpLocks/>
            <a:endCxn id="63" idx="2"/>
          </p:cNvCxnSpPr>
          <p:nvPr/>
        </p:nvCxnSpPr>
        <p:spPr>
          <a:xfrm flipV="1">
            <a:off x="6714932" y="2062226"/>
            <a:ext cx="1670181" cy="1010654"/>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0" name="Łącznik: zakrzywiony 79">
            <a:extLst>
              <a:ext uri="{FF2B5EF4-FFF2-40B4-BE49-F238E27FC236}">
                <a16:creationId xmlns:a16="http://schemas.microsoft.com/office/drawing/2014/main" id="{B5245C15-7103-9FC9-F784-DB209C24C8AB}"/>
              </a:ext>
            </a:extLst>
          </p:cNvPr>
          <p:cNvCxnSpPr>
            <a:cxnSpLocks/>
            <a:endCxn id="63" idx="2"/>
          </p:cNvCxnSpPr>
          <p:nvPr/>
        </p:nvCxnSpPr>
        <p:spPr>
          <a:xfrm flipV="1">
            <a:off x="5442860" y="2062226"/>
            <a:ext cx="2942253" cy="2562646"/>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1" name="Prostokąt: zaokrąglone rogi 80">
            <a:extLst>
              <a:ext uri="{FF2B5EF4-FFF2-40B4-BE49-F238E27FC236}">
                <a16:creationId xmlns:a16="http://schemas.microsoft.com/office/drawing/2014/main" id="{247C19A0-D2AE-C068-79EF-8EFAF8DC93C6}"/>
              </a:ext>
            </a:extLst>
          </p:cNvPr>
          <p:cNvSpPr/>
          <p:nvPr/>
        </p:nvSpPr>
        <p:spPr>
          <a:xfrm>
            <a:off x="7551582" y="5074538"/>
            <a:ext cx="4086802" cy="105878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a:t>AssetHandle</a:t>
            </a:r>
            <a:r>
              <a:rPr lang="en-US" sz="1200" dirty="0"/>
              <a:t> is constructible on the fly.</a:t>
            </a:r>
          </a:p>
          <a:p>
            <a:pPr algn="ctr"/>
            <a:endParaRPr lang="en-US" sz="1200" dirty="0"/>
          </a:p>
          <a:p>
            <a:pPr algn="ctr"/>
            <a:r>
              <a:rPr lang="en-US" sz="1200" dirty="0" err="1"/>
              <a:t>AssetHandles</a:t>
            </a:r>
            <a:r>
              <a:rPr lang="en-US" sz="1200" dirty="0"/>
              <a:t> with </a:t>
            </a:r>
            <a:r>
              <a:rPr lang="en-US" sz="1200" dirty="0" err="1"/>
              <a:t>AssetLoadingPriority</a:t>
            </a:r>
            <a:r>
              <a:rPr lang="en-US" sz="1200" dirty="0"/>
              <a:t>::None are not globally counted – no hidden cost.</a:t>
            </a:r>
          </a:p>
        </p:txBody>
      </p:sp>
      <p:sp>
        <p:nvSpPr>
          <p:cNvPr id="94" name="Łuk 93">
            <a:extLst>
              <a:ext uri="{FF2B5EF4-FFF2-40B4-BE49-F238E27FC236}">
                <a16:creationId xmlns:a16="http://schemas.microsoft.com/office/drawing/2014/main" id="{A4E96E68-DB85-581D-84BA-BFE55E13D1FC}"/>
              </a:ext>
            </a:extLst>
          </p:cNvPr>
          <p:cNvSpPr/>
          <p:nvPr/>
        </p:nvSpPr>
        <p:spPr>
          <a:xfrm>
            <a:off x="7641775" y="3393065"/>
            <a:ext cx="2158482" cy="3374733"/>
          </a:xfrm>
          <a:prstGeom prst="arc">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86740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Prostokąt: zaokrąglone rogi 15">
            <a:extLst>
              <a:ext uri="{FF2B5EF4-FFF2-40B4-BE49-F238E27FC236}">
                <a16:creationId xmlns:a16="http://schemas.microsoft.com/office/drawing/2014/main" id="{2A0423BC-C930-8484-D2D7-D42A2484E299}"/>
              </a:ext>
            </a:extLst>
          </p:cNvPr>
          <p:cNvSpPr/>
          <p:nvPr/>
        </p:nvSpPr>
        <p:spPr>
          <a:xfrm>
            <a:off x="3446108" y="3344138"/>
            <a:ext cx="7352524" cy="58234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2000" b="1" dirty="0"/>
          </a:p>
        </p:txBody>
      </p:sp>
      <p:sp>
        <p:nvSpPr>
          <p:cNvPr id="2" name="Rectangle: Rounded Corners 3">
            <a:extLst>
              <a:ext uri="{FF2B5EF4-FFF2-40B4-BE49-F238E27FC236}">
                <a16:creationId xmlns:a16="http://schemas.microsoft.com/office/drawing/2014/main" id="{404DC3D8-F878-872E-5898-6AFED02B9CDC}"/>
              </a:ext>
            </a:extLst>
          </p:cNvPr>
          <p:cNvSpPr/>
          <p:nvPr/>
        </p:nvSpPr>
        <p:spPr>
          <a:xfrm>
            <a:off x="4057794" y="378414"/>
            <a:ext cx="3566358" cy="58234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Geometry Assets</a:t>
            </a:r>
          </a:p>
        </p:txBody>
      </p:sp>
      <p:sp>
        <p:nvSpPr>
          <p:cNvPr id="6" name="Prostokąt: zaokrąglone rogi 5">
            <a:extLst>
              <a:ext uri="{FF2B5EF4-FFF2-40B4-BE49-F238E27FC236}">
                <a16:creationId xmlns:a16="http://schemas.microsoft.com/office/drawing/2014/main" id="{7DC1B869-0D55-DBE5-CB6D-B52A1D9AB747}"/>
              </a:ext>
            </a:extLst>
          </p:cNvPr>
          <p:cNvSpPr/>
          <p:nvPr/>
        </p:nvSpPr>
        <p:spPr>
          <a:xfrm>
            <a:off x="5097624" y="3404013"/>
            <a:ext cx="1996752" cy="4540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Mesh</a:t>
            </a:r>
          </a:p>
        </p:txBody>
      </p:sp>
      <p:sp>
        <p:nvSpPr>
          <p:cNvPr id="7" name="Prostokąt: zaokrąglone rogi 6">
            <a:extLst>
              <a:ext uri="{FF2B5EF4-FFF2-40B4-BE49-F238E27FC236}">
                <a16:creationId xmlns:a16="http://schemas.microsoft.com/office/drawing/2014/main" id="{BA477DC3-49B8-4D7A-AF02-F386BACC8A94}"/>
              </a:ext>
            </a:extLst>
          </p:cNvPr>
          <p:cNvSpPr/>
          <p:nvPr/>
        </p:nvSpPr>
        <p:spPr>
          <a:xfrm>
            <a:off x="7181465" y="3404013"/>
            <a:ext cx="1996752" cy="4540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MaterialInstance</a:t>
            </a:r>
            <a:endParaRPr lang="en-US" dirty="0"/>
          </a:p>
        </p:txBody>
      </p:sp>
      <p:sp>
        <p:nvSpPr>
          <p:cNvPr id="13" name="Prostokąt: zaokrąglone rogi 12">
            <a:extLst>
              <a:ext uri="{FF2B5EF4-FFF2-40B4-BE49-F238E27FC236}">
                <a16:creationId xmlns:a16="http://schemas.microsoft.com/office/drawing/2014/main" id="{A0FD60EF-87B6-6B13-F32F-D0B4B552008D}"/>
              </a:ext>
            </a:extLst>
          </p:cNvPr>
          <p:cNvSpPr/>
          <p:nvPr/>
        </p:nvSpPr>
        <p:spPr>
          <a:xfrm>
            <a:off x="3446108" y="1217291"/>
            <a:ext cx="7352524" cy="58234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 name="Prostokąt: zaokrąglone rogi 13">
            <a:extLst>
              <a:ext uri="{FF2B5EF4-FFF2-40B4-BE49-F238E27FC236}">
                <a16:creationId xmlns:a16="http://schemas.microsoft.com/office/drawing/2014/main" id="{897FECBC-4C47-1445-96DB-428BA58D01CB}"/>
              </a:ext>
            </a:extLst>
          </p:cNvPr>
          <p:cNvSpPr/>
          <p:nvPr/>
        </p:nvSpPr>
        <p:spPr>
          <a:xfrm>
            <a:off x="3446108" y="1926240"/>
            <a:ext cx="7352524" cy="58234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800" b="1" dirty="0"/>
          </a:p>
        </p:txBody>
      </p:sp>
      <p:sp>
        <p:nvSpPr>
          <p:cNvPr id="15" name="Prostokąt: zaokrąglone rogi 14">
            <a:extLst>
              <a:ext uri="{FF2B5EF4-FFF2-40B4-BE49-F238E27FC236}">
                <a16:creationId xmlns:a16="http://schemas.microsoft.com/office/drawing/2014/main" id="{B94F2211-64DC-A131-4117-28163CC5E325}"/>
              </a:ext>
            </a:extLst>
          </p:cNvPr>
          <p:cNvSpPr/>
          <p:nvPr/>
        </p:nvSpPr>
        <p:spPr>
          <a:xfrm>
            <a:off x="3446108" y="2635189"/>
            <a:ext cx="7352524" cy="58234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7" name="Prostokąt: zaokrąglone rogi 16">
            <a:extLst>
              <a:ext uri="{FF2B5EF4-FFF2-40B4-BE49-F238E27FC236}">
                <a16:creationId xmlns:a16="http://schemas.microsoft.com/office/drawing/2014/main" id="{29B3EDB4-AA20-7B1E-2E67-D0B4A67C0906}"/>
              </a:ext>
            </a:extLst>
          </p:cNvPr>
          <p:cNvSpPr/>
          <p:nvPr/>
        </p:nvSpPr>
        <p:spPr>
          <a:xfrm>
            <a:off x="3446108" y="4053087"/>
            <a:ext cx="7352524" cy="58234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2000" b="1" dirty="0"/>
          </a:p>
        </p:txBody>
      </p:sp>
      <p:sp>
        <p:nvSpPr>
          <p:cNvPr id="18" name="Prostokąt: zaokrąglone rogi 17">
            <a:extLst>
              <a:ext uri="{FF2B5EF4-FFF2-40B4-BE49-F238E27FC236}">
                <a16:creationId xmlns:a16="http://schemas.microsoft.com/office/drawing/2014/main" id="{154721C8-F29E-2243-06B1-A602C584922D}"/>
              </a:ext>
            </a:extLst>
          </p:cNvPr>
          <p:cNvSpPr/>
          <p:nvPr/>
        </p:nvSpPr>
        <p:spPr>
          <a:xfrm>
            <a:off x="3446108" y="4762035"/>
            <a:ext cx="7352524" cy="58234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 name="Prostokąt: zaokrąglone rogi 18">
            <a:extLst>
              <a:ext uri="{FF2B5EF4-FFF2-40B4-BE49-F238E27FC236}">
                <a16:creationId xmlns:a16="http://schemas.microsoft.com/office/drawing/2014/main" id="{AB90DAFD-234B-7A84-A8D3-4555CC31A120}"/>
              </a:ext>
            </a:extLst>
          </p:cNvPr>
          <p:cNvSpPr/>
          <p:nvPr/>
        </p:nvSpPr>
        <p:spPr>
          <a:xfrm>
            <a:off x="6183089" y="4117212"/>
            <a:ext cx="1996752" cy="454091"/>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dirty="0"/>
              <a:t>N × </a:t>
            </a:r>
            <a:r>
              <a:rPr lang="en-US" dirty="0" err="1"/>
              <a:t>RenderMesh</a:t>
            </a:r>
            <a:endParaRPr lang="en-US" dirty="0"/>
          </a:p>
        </p:txBody>
      </p:sp>
      <p:sp>
        <p:nvSpPr>
          <p:cNvPr id="21" name="Prostokąt: zaokrąglone rogi 20">
            <a:extLst>
              <a:ext uri="{FF2B5EF4-FFF2-40B4-BE49-F238E27FC236}">
                <a16:creationId xmlns:a16="http://schemas.microsoft.com/office/drawing/2014/main" id="{D583FA01-2820-1FD4-E0D6-EFDA0DDBFAC3}"/>
              </a:ext>
            </a:extLst>
          </p:cNvPr>
          <p:cNvSpPr/>
          <p:nvPr/>
        </p:nvSpPr>
        <p:spPr>
          <a:xfrm>
            <a:off x="3446108" y="5470983"/>
            <a:ext cx="7352524" cy="58234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800" b="1" dirty="0"/>
          </a:p>
        </p:txBody>
      </p:sp>
      <p:sp>
        <p:nvSpPr>
          <p:cNvPr id="22" name="Prostokąt: zaokrąglone rogi 21">
            <a:extLst>
              <a:ext uri="{FF2B5EF4-FFF2-40B4-BE49-F238E27FC236}">
                <a16:creationId xmlns:a16="http://schemas.microsoft.com/office/drawing/2014/main" id="{BF595126-B4DB-766D-BB40-875AEB9834EA}"/>
              </a:ext>
            </a:extLst>
          </p:cNvPr>
          <p:cNvSpPr/>
          <p:nvPr/>
        </p:nvSpPr>
        <p:spPr>
          <a:xfrm>
            <a:off x="4040153" y="5543383"/>
            <a:ext cx="1996752" cy="454091"/>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dirty="0"/>
              <a:t>Skeleton</a:t>
            </a:r>
          </a:p>
        </p:txBody>
      </p:sp>
      <p:sp>
        <p:nvSpPr>
          <p:cNvPr id="23" name="Prostokąt: zaokrąglone rogi 22">
            <a:extLst>
              <a:ext uri="{FF2B5EF4-FFF2-40B4-BE49-F238E27FC236}">
                <a16:creationId xmlns:a16="http://schemas.microsoft.com/office/drawing/2014/main" id="{3E9B9E4D-B225-7EED-713C-596F474BCFDF}"/>
              </a:ext>
            </a:extLst>
          </p:cNvPr>
          <p:cNvSpPr/>
          <p:nvPr/>
        </p:nvSpPr>
        <p:spPr>
          <a:xfrm>
            <a:off x="6123994" y="5543383"/>
            <a:ext cx="1996752" cy="454091"/>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dirty="0"/>
              <a:t>Model</a:t>
            </a:r>
          </a:p>
        </p:txBody>
      </p:sp>
      <p:sp>
        <p:nvSpPr>
          <p:cNvPr id="24" name="Prostokąt: zaokrąglone rogi 23">
            <a:extLst>
              <a:ext uri="{FF2B5EF4-FFF2-40B4-BE49-F238E27FC236}">
                <a16:creationId xmlns:a16="http://schemas.microsoft.com/office/drawing/2014/main" id="{CA4F5D74-F9C0-33DB-A6C3-11AF9EF90C8F}"/>
              </a:ext>
            </a:extLst>
          </p:cNvPr>
          <p:cNvSpPr/>
          <p:nvPr/>
        </p:nvSpPr>
        <p:spPr>
          <a:xfrm>
            <a:off x="4049486" y="1990365"/>
            <a:ext cx="1996752" cy="4540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Material</a:t>
            </a:r>
          </a:p>
        </p:txBody>
      </p:sp>
      <p:sp>
        <p:nvSpPr>
          <p:cNvPr id="25" name="Prostokąt: zaokrąglone rogi 24">
            <a:extLst>
              <a:ext uri="{FF2B5EF4-FFF2-40B4-BE49-F238E27FC236}">
                <a16:creationId xmlns:a16="http://schemas.microsoft.com/office/drawing/2014/main" id="{7B90A194-A5C2-66A5-F7C2-BEDE06203A33}"/>
              </a:ext>
            </a:extLst>
          </p:cNvPr>
          <p:cNvSpPr/>
          <p:nvPr/>
        </p:nvSpPr>
        <p:spPr>
          <a:xfrm>
            <a:off x="6127101" y="1990171"/>
            <a:ext cx="1996752" cy="454091"/>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1800" b="1" dirty="0"/>
              <a:t>N × </a:t>
            </a:r>
            <a:r>
              <a:rPr lang="en-US" dirty="0"/>
              <a:t>Texture</a:t>
            </a:r>
          </a:p>
        </p:txBody>
      </p:sp>
      <p:sp>
        <p:nvSpPr>
          <p:cNvPr id="26" name="Prostokąt: zaokrąglone rogi 25">
            <a:extLst>
              <a:ext uri="{FF2B5EF4-FFF2-40B4-BE49-F238E27FC236}">
                <a16:creationId xmlns:a16="http://schemas.microsoft.com/office/drawing/2014/main" id="{F42F88EB-1A34-1A30-5484-700E344CD7B0}"/>
              </a:ext>
            </a:extLst>
          </p:cNvPr>
          <p:cNvSpPr/>
          <p:nvPr/>
        </p:nvSpPr>
        <p:spPr>
          <a:xfrm>
            <a:off x="5097624" y="1281419"/>
            <a:ext cx="1996752" cy="4540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Shader</a:t>
            </a:r>
          </a:p>
        </p:txBody>
      </p:sp>
      <p:sp>
        <p:nvSpPr>
          <p:cNvPr id="27" name="Prostokąt: zaokrąglone rogi 26">
            <a:extLst>
              <a:ext uri="{FF2B5EF4-FFF2-40B4-BE49-F238E27FC236}">
                <a16:creationId xmlns:a16="http://schemas.microsoft.com/office/drawing/2014/main" id="{569493F9-F3EC-0062-A180-C93A667ADF67}"/>
              </a:ext>
            </a:extLst>
          </p:cNvPr>
          <p:cNvSpPr/>
          <p:nvPr/>
        </p:nvSpPr>
        <p:spPr>
          <a:xfrm>
            <a:off x="7181465" y="1281419"/>
            <a:ext cx="1996752" cy="45409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Shader parameters (samplers, uniforms)</a:t>
            </a:r>
          </a:p>
        </p:txBody>
      </p:sp>
      <p:sp>
        <p:nvSpPr>
          <p:cNvPr id="28" name="Prostokąt: zaokrąglone rogi 27">
            <a:extLst>
              <a:ext uri="{FF2B5EF4-FFF2-40B4-BE49-F238E27FC236}">
                <a16:creationId xmlns:a16="http://schemas.microsoft.com/office/drawing/2014/main" id="{5C27AB83-49D2-7C3E-5AC5-6488022D575E}"/>
              </a:ext>
            </a:extLst>
          </p:cNvPr>
          <p:cNvSpPr/>
          <p:nvPr/>
        </p:nvSpPr>
        <p:spPr>
          <a:xfrm>
            <a:off x="8204716" y="1990172"/>
            <a:ext cx="1996752" cy="45409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Uniform Values</a:t>
            </a:r>
          </a:p>
        </p:txBody>
      </p:sp>
      <p:sp>
        <p:nvSpPr>
          <p:cNvPr id="29" name="Prostokąt: zaokrąglone rogi 28">
            <a:extLst>
              <a:ext uri="{FF2B5EF4-FFF2-40B4-BE49-F238E27FC236}">
                <a16:creationId xmlns:a16="http://schemas.microsoft.com/office/drawing/2014/main" id="{ABDC9015-5091-503D-A9A9-AB69ED341999}"/>
              </a:ext>
            </a:extLst>
          </p:cNvPr>
          <p:cNvSpPr/>
          <p:nvPr/>
        </p:nvSpPr>
        <p:spPr>
          <a:xfrm>
            <a:off x="6123994" y="2699315"/>
            <a:ext cx="1996752" cy="45409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Vertices and Indices</a:t>
            </a:r>
          </a:p>
        </p:txBody>
      </p:sp>
      <p:sp>
        <p:nvSpPr>
          <p:cNvPr id="30" name="Prostokąt: zaokrąglone rogi 29">
            <a:extLst>
              <a:ext uri="{FF2B5EF4-FFF2-40B4-BE49-F238E27FC236}">
                <a16:creationId xmlns:a16="http://schemas.microsoft.com/office/drawing/2014/main" id="{99303775-020C-8FCE-35FF-1F7E6C962DA7}"/>
              </a:ext>
            </a:extLst>
          </p:cNvPr>
          <p:cNvSpPr/>
          <p:nvPr/>
        </p:nvSpPr>
        <p:spPr>
          <a:xfrm>
            <a:off x="6183089" y="4826163"/>
            <a:ext cx="1996752" cy="45409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t>Hierarchy of transforms with default values (base pose)</a:t>
            </a:r>
          </a:p>
        </p:txBody>
      </p:sp>
      <p:sp>
        <p:nvSpPr>
          <p:cNvPr id="5" name="Prostokąt: zaokrąglone rogi 4">
            <a:extLst>
              <a:ext uri="{FF2B5EF4-FFF2-40B4-BE49-F238E27FC236}">
                <a16:creationId xmlns:a16="http://schemas.microsoft.com/office/drawing/2014/main" id="{557E3F4A-60E9-DCA0-D97F-434355F2C91D}"/>
              </a:ext>
            </a:extLst>
          </p:cNvPr>
          <p:cNvSpPr/>
          <p:nvPr/>
        </p:nvSpPr>
        <p:spPr>
          <a:xfrm>
            <a:off x="1539550" y="3408263"/>
            <a:ext cx="1996752" cy="454091"/>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dirty="0" err="1"/>
              <a:t>RenderMesh</a:t>
            </a:r>
            <a:endParaRPr lang="en-US" dirty="0"/>
          </a:p>
        </p:txBody>
      </p:sp>
      <p:sp>
        <p:nvSpPr>
          <p:cNvPr id="3" name="Prostokąt: zaokrąglone rogi 2">
            <a:extLst>
              <a:ext uri="{FF2B5EF4-FFF2-40B4-BE49-F238E27FC236}">
                <a16:creationId xmlns:a16="http://schemas.microsoft.com/office/drawing/2014/main" id="{C4776758-F8EB-4357-8F25-C44477D42B3E}"/>
              </a:ext>
            </a:extLst>
          </p:cNvPr>
          <p:cNvSpPr/>
          <p:nvPr/>
        </p:nvSpPr>
        <p:spPr>
          <a:xfrm>
            <a:off x="1539549" y="2699315"/>
            <a:ext cx="1996752" cy="4540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Mesh</a:t>
            </a:r>
          </a:p>
        </p:txBody>
      </p:sp>
      <p:sp>
        <p:nvSpPr>
          <p:cNvPr id="4" name="Prostokąt: zaokrąglone rogi 3">
            <a:extLst>
              <a:ext uri="{FF2B5EF4-FFF2-40B4-BE49-F238E27FC236}">
                <a16:creationId xmlns:a16="http://schemas.microsoft.com/office/drawing/2014/main" id="{8052E21F-3AB5-BDE8-DC91-780EA97C6F68}"/>
              </a:ext>
            </a:extLst>
          </p:cNvPr>
          <p:cNvSpPr/>
          <p:nvPr/>
        </p:nvSpPr>
        <p:spPr>
          <a:xfrm>
            <a:off x="1539549" y="1990367"/>
            <a:ext cx="1996752" cy="4540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MaterialInstance</a:t>
            </a:r>
            <a:endParaRPr lang="en-US" dirty="0"/>
          </a:p>
        </p:txBody>
      </p:sp>
      <p:sp>
        <p:nvSpPr>
          <p:cNvPr id="8" name="Prostokąt: zaokrąglone rogi 7">
            <a:extLst>
              <a:ext uri="{FF2B5EF4-FFF2-40B4-BE49-F238E27FC236}">
                <a16:creationId xmlns:a16="http://schemas.microsoft.com/office/drawing/2014/main" id="{09686041-2BBF-BF0F-1A49-FF7BCFEAFFEC}"/>
              </a:ext>
            </a:extLst>
          </p:cNvPr>
          <p:cNvSpPr/>
          <p:nvPr/>
        </p:nvSpPr>
        <p:spPr>
          <a:xfrm>
            <a:off x="1539549" y="4117212"/>
            <a:ext cx="1996752" cy="454091"/>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dirty="0"/>
              <a:t>Model</a:t>
            </a:r>
          </a:p>
        </p:txBody>
      </p:sp>
      <p:sp>
        <p:nvSpPr>
          <p:cNvPr id="9" name="Prostokąt: zaokrąglone rogi 8">
            <a:extLst>
              <a:ext uri="{FF2B5EF4-FFF2-40B4-BE49-F238E27FC236}">
                <a16:creationId xmlns:a16="http://schemas.microsoft.com/office/drawing/2014/main" id="{855B2F68-687D-EDD6-4E78-2D44B5FF46A4}"/>
              </a:ext>
            </a:extLst>
          </p:cNvPr>
          <p:cNvSpPr/>
          <p:nvPr/>
        </p:nvSpPr>
        <p:spPr>
          <a:xfrm>
            <a:off x="1539549" y="4826163"/>
            <a:ext cx="1996752" cy="454091"/>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dirty="0"/>
              <a:t>Skeleton</a:t>
            </a:r>
          </a:p>
        </p:txBody>
      </p:sp>
      <p:sp>
        <p:nvSpPr>
          <p:cNvPr id="10" name="Prostokąt: zaokrąglone rogi 9">
            <a:extLst>
              <a:ext uri="{FF2B5EF4-FFF2-40B4-BE49-F238E27FC236}">
                <a16:creationId xmlns:a16="http://schemas.microsoft.com/office/drawing/2014/main" id="{CF0201FE-182B-A715-5EFB-89E3DB288C39}"/>
              </a:ext>
            </a:extLst>
          </p:cNvPr>
          <p:cNvSpPr/>
          <p:nvPr/>
        </p:nvSpPr>
        <p:spPr>
          <a:xfrm>
            <a:off x="1539549" y="1281419"/>
            <a:ext cx="1996752" cy="4540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Material</a:t>
            </a:r>
          </a:p>
        </p:txBody>
      </p:sp>
      <p:sp>
        <p:nvSpPr>
          <p:cNvPr id="20" name="Prostokąt: zaokrąglone rogi 19">
            <a:extLst>
              <a:ext uri="{FF2B5EF4-FFF2-40B4-BE49-F238E27FC236}">
                <a16:creationId xmlns:a16="http://schemas.microsoft.com/office/drawing/2014/main" id="{E974B9BC-FF5E-6BA1-5D41-9FA952D76AE8}"/>
              </a:ext>
            </a:extLst>
          </p:cNvPr>
          <p:cNvSpPr/>
          <p:nvPr/>
        </p:nvSpPr>
        <p:spPr>
          <a:xfrm>
            <a:off x="1539549" y="5535108"/>
            <a:ext cx="1996752" cy="454091"/>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dirty="0" err="1"/>
              <a:t>SkinnedModel</a:t>
            </a:r>
            <a:endParaRPr lang="en-US" dirty="0"/>
          </a:p>
        </p:txBody>
      </p:sp>
      <p:sp>
        <p:nvSpPr>
          <p:cNvPr id="32" name="Prostokąt: zaokrąglone rogi 31">
            <a:extLst>
              <a:ext uri="{FF2B5EF4-FFF2-40B4-BE49-F238E27FC236}">
                <a16:creationId xmlns:a16="http://schemas.microsoft.com/office/drawing/2014/main" id="{EDDA5CDE-6FD3-ACBF-8E5B-F0BE562B71B9}"/>
              </a:ext>
            </a:extLst>
          </p:cNvPr>
          <p:cNvSpPr/>
          <p:nvPr/>
        </p:nvSpPr>
        <p:spPr>
          <a:xfrm>
            <a:off x="8204716" y="5543384"/>
            <a:ext cx="1996752" cy="45409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Skinning</a:t>
            </a:r>
          </a:p>
        </p:txBody>
      </p:sp>
    </p:spTree>
    <p:extLst>
      <p:ext uri="{BB962C8B-B14F-4D97-AF65-F5344CB8AC3E}">
        <p14:creationId xmlns:p14="http://schemas.microsoft.com/office/powerpoint/2010/main" val="3986972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5065</TotalTime>
  <Words>529</Words>
  <Application>Microsoft Office PowerPoint</Application>
  <PresentationFormat>Panoramiczny</PresentationFormat>
  <Paragraphs>90</Paragraphs>
  <Slides>5</Slides>
  <Notes>1</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5</vt:i4>
      </vt:variant>
    </vt:vector>
  </HeadingPairs>
  <TitlesOfParts>
    <vt:vector size="9" baseType="lpstr">
      <vt:lpstr>Arial</vt:lpstr>
      <vt:lpstr>Calibri</vt:lpstr>
      <vt:lpstr>Calibri Light</vt:lpstr>
      <vt:lpstr>Office Theme</vt:lpstr>
      <vt:lpstr>Prezentacja programu PowerPoint</vt:lpstr>
      <vt:lpstr>Prezentacja programu PowerPoint</vt:lpstr>
      <vt:lpstr>Prezentacja programu PowerPoint</vt:lpstr>
      <vt:lpstr>Prezentacja programu PowerPoint</vt:lpstr>
      <vt:lpstr>Prezentacja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Paweł</dc:creator>
  <cp:lastModifiedBy>Paweł</cp:lastModifiedBy>
  <cp:revision>14</cp:revision>
  <dcterms:created xsi:type="dcterms:W3CDTF">2024-03-28T22:47:25Z</dcterms:created>
  <dcterms:modified xsi:type="dcterms:W3CDTF">2025-05-13T05:48:29Z</dcterms:modified>
</cp:coreProperties>
</file>