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3" r:id="rId4"/>
    <p:sldId id="277" r:id="rId5"/>
    <p:sldId id="278" r:id="rId6"/>
    <p:sldId id="279" r:id="rId7"/>
    <p:sldId id="280" r:id="rId8"/>
    <p:sldId id="281" r:id="rId9"/>
    <p:sldId id="28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0FCF930-6044-45E4-A42C-D6FD0B186388}">
          <p14:sldIdLst>
            <p14:sldId id="256"/>
            <p14:sldId id="276"/>
            <p14:sldId id="283"/>
            <p14:sldId id="277"/>
            <p14:sldId id="278"/>
            <p14:sldId id="279"/>
            <p14:sldId id="280"/>
            <p14:sldId id="28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9D18E"/>
    <a:srgbClr val="FF0000"/>
    <a:srgbClr val="FFFFFF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siatka tabeli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9BBC3C-005F-443F-A7A5-6A8BCCBA9AF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0BADD0-FEC6-4AE1-886A-786D0747A933}">
      <dgm:prSet phldrT="[Tekst]"/>
      <dgm:spPr/>
      <dgm:t>
        <a:bodyPr/>
        <a:lstStyle/>
        <a:p>
          <a:r>
            <a:rPr lang="en-US" dirty="0"/>
            <a:t>Smallest pool</a:t>
          </a:r>
        </a:p>
      </dgm:t>
    </dgm:pt>
    <dgm:pt modelId="{4245AD70-08B5-485E-9CCB-827707F43725}" type="parTrans" cxnId="{5137281F-FB19-480C-846E-7DB29872C5EA}">
      <dgm:prSet/>
      <dgm:spPr/>
      <dgm:t>
        <a:bodyPr/>
        <a:lstStyle/>
        <a:p>
          <a:endParaRPr lang="en-US"/>
        </a:p>
      </dgm:t>
    </dgm:pt>
    <dgm:pt modelId="{F5238ABB-645D-4EB9-9527-C56500B0C65F}" type="sibTrans" cxnId="{5137281F-FB19-480C-846E-7DB29872C5EA}">
      <dgm:prSet/>
      <dgm:spPr/>
      <dgm:t>
        <a:bodyPr/>
        <a:lstStyle/>
        <a:p>
          <a:endParaRPr lang="en-US"/>
        </a:p>
      </dgm:t>
    </dgm:pt>
    <dgm:pt modelId="{066F70F0-6EBA-4B48-B0C9-669B128FA58F}">
      <dgm:prSet phldrT="[Tekst]"/>
      <dgm:spPr/>
      <dgm:t>
        <a:bodyPr/>
        <a:lstStyle/>
        <a:p>
          <a:r>
            <a:rPr lang="en-US" dirty="0"/>
            <a:t>Biggest pool</a:t>
          </a:r>
        </a:p>
      </dgm:t>
    </dgm:pt>
    <dgm:pt modelId="{B508218E-D8D4-4916-856B-0DCD6FEC288F}" type="parTrans" cxnId="{B5AFB0E7-42F2-4F80-A832-34210B5FADBC}">
      <dgm:prSet/>
      <dgm:spPr/>
      <dgm:t>
        <a:bodyPr/>
        <a:lstStyle/>
        <a:p>
          <a:endParaRPr lang="en-US"/>
        </a:p>
      </dgm:t>
    </dgm:pt>
    <dgm:pt modelId="{885AD0AA-F370-41BD-B339-A7A77ECDD198}" type="sibTrans" cxnId="{B5AFB0E7-42F2-4F80-A832-34210B5FADBC}">
      <dgm:prSet/>
      <dgm:spPr/>
      <dgm:t>
        <a:bodyPr/>
        <a:lstStyle/>
        <a:p>
          <a:endParaRPr lang="en-US"/>
        </a:p>
      </dgm:t>
    </dgm:pt>
    <dgm:pt modelId="{008C2E5D-60D3-464E-AB36-F401E6A762C6}">
      <dgm:prSet phldrT="[Tekst]"/>
      <dgm:spPr/>
      <dgm:t>
        <a:bodyPr/>
        <a:lstStyle/>
        <a:p>
          <a:r>
            <a:rPr lang="en-US" b="1" u="heavy" baseline="0" dirty="0">
              <a:solidFill>
                <a:schemeClr val="bg1"/>
              </a:solidFill>
              <a:uFill>
                <a:solidFill>
                  <a:srgbClr val="FF0000"/>
                </a:solidFill>
              </a:uFill>
            </a:rPr>
            <a:t>Linear</a:t>
          </a:r>
          <a:r>
            <a:rPr lang="en-US" dirty="0"/>
            <a:t> step</a:t>
          </a:r>
        </a:p>
      </dgm:t>
    </dgm:pt>
    <dgm:pt modelId="{4A41B21D-D599-48DE-9A38-0FF7AF236CEA}" type="parTrans" cxnId="{22AE2619-52A4-425B-B9AB-071E4563FCEB}">
      <dgm:prSet/>
      <dgm:spPr/>
      <dgm:t>
        <a:bodyPr/>
        <a:lstStyle/>
        <a:p>
          <a:endParaRPr lang="en-US"/>
        </a:p>
      </dgm:t>
    </dgm:pt>
    <dgm:pt modelId="{65529582-5636-4D19-9176-B5DF0008CDA5}" type="sibTrans" cxnId="{22AE2619-52A4-425B-B9AB-071E4563FCEB}">
      <dgm:prSet/>
      <dgm:spPr/>
      <dgm:t>
        <a:bodyPr/>
        <a:lstStyle/>
        <a:p>
          <a:endParaRPr lang="en-US"/>
        </a:p>
      </dgm:t>
    </dgm:pt>
    <dgm:pt modelId="{00099CF6-B416-45D9-90AD-236EF326DAEA}" type="pres">
      <dgm:prSet presAssocID="{749BBC3C-005F-443F-A7A5-6A8BCCBA9AF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677A50A-261B-42EA-ACD4-99DB90D9E329}" type="pres">
      <dgm:prSet presAssocID="{6F0BADD0-FEC6-4AE1-886A-786D0747A933}" presName="vertOne" presStyleCnt="0"/>
      <dgm:spPr/>
    </dgm:pt>
    <dgm:pt modelId="{A31D8EEB-5FEF-44CD-9925-4515C915FAB0}" type="pres">
      <dgm:prSet presAssocID="{6F0BADD0-FEC6-4AE1-886A-786D0747A933}" presName="txOne" presStyleLbl="node0" presStyleIdx="0" presStyleCnt="3">
        <dgm:presLayoutVars>
          <dgm:chPref val="3"/>
        </dgm:presLayoutVars>
      </dgm:prSet>
      <dgm:spPr/>
    </dgm:pt>
    <dgm:pt modelId="{C05EB1D7-6D62-47BD-94C3-D8381050068B}" type="pres">
      <dgm:prSet presAssocID="{6F0BADD0-FEC6-4AE1-886A-786D0747A933}" presName="horzOne" presStyleCnt="0"/>
      <dgm:spPr/>
    </dgm:pt>
    <dgm:pt modelId="{A9F66CB3-8957-4492-9720-FD8A186D6726}" type="pres">
      <dgm:prSet presAssocID="{F5238ABB-645D-4EB9-9527-C56500B0C65F}" presName="sibSpaceOne" presStyleCnt="0"/>
      <dgm:spPr/>
    </dgm:pt>
    <dgm:pt modelId="{75EC30D2-600D-4CA2-AA91-7B388BD29E90}" type="pres">
      <dgm:prSet presAssocID="{066F70F0-6EBA-4B48-B0C9-669B128FA58F}" presName="vertOne" presStyleCnt="0"/>
      <dgm:spPr/>
    </dgm:pt>
    <dgm:pt modelId="{4FFD148A-5EAC-4F14-8838-CE9203866BBD}" type="pres">
      <dgm:prSet presAssocID="{066F70F0-6EBA-4B48-B0C9-669B128FA58F}" presName="txOne" presStyleLbl="node0" presStyleIdx="1" presStyleCnt="3">
        <dgm:presLayoutVars>
          <dgm:chPref val="3"/>
        </dgm:presLayoutVars>
      </dgm:prSet>
      <dgm:spPr/>
    </dgm:pt>
    <dgm:pt modelId="{73B5D7E3-9033-475C-874C-63367E277665}" type="pres">
      <dgm:prSet presAssocID="{066F70F0-6EBA-4B48-B0C9-669B128FA58F}" presName="horzOne" presStyleCnt="0"/>
      <dgm:spPr/>
    </dgm:pt>
    <dgm:pt modelId="{F6492C82-09DA-47B6-91AE-BC7FC8AB30C4}" type="pres">
      <dgm:prSet presAssocID="{885AD0AA-F370-41BD-B339-A7A77ECDD198}" presName="sibSpaceOne" presStyleCnt="0"/>
      <dgm:spPr/>
    </dgm:pt>
    <dgm:pt modelId="{8CB3F2A2-D02F-48CF-9818-39779A08B127}" type="pres">
      <dgm:prSet presAssocID="{008C2E5D-60D3-464E-AB36-F401E6A762C6}" presName="vertOne" presStyleCnt="0"/>
      <dgm:spPr/>
    </dgm:pt>
    <dgm:pt modelId="{F3E04F6D-A3BB-4A5A-9744-AD95EA5B869A}" type="pres">
      <dgm:prSet presAssocID="{008C2E5D-60D3-464E-AB36-F401E6A762C6}" presName="txOne" presStyleLbl="node0" presStyleIdx="2" presStyleCnt="3">
        <dgm:presLayoutVars>
          <dgm:chPref val="3"/>
        </dgm:presLayoutVars>
      </dgm:prSet>
      <dgm:spPr/>
    </dgm:pt>
    <dgm:pt modelId="{26E2FD60-B811-4AE4-800A-3440E385E7AC}" type="pres">
      <dgm:prSet presAssocID="{008C2E5D-60D3-464E-AB36-F401E6A762C6}" presName="horzOne" presStyleCnt="0"/>
      <dgm:spPr/>
    </dgm:pt>
  </dgm:ptLst>
  <dgm:cxnLst>
    <dgm:cxn modelId="{22AE2619-52A4-425B-B9AB-071E4563FCEB}" srcId="{749BBC3C-005F-443F-A7A5-6A8BCCBA9AFC}" destId="{008C2E5D-60D3-464E-AB36-F401E6A762C6}" srcOrd="2" destOrd="0" parTransId="{4A41B21D-D599-48DE-9A38-0FF7AF236CEA}" sibTransId="{65529582-5636-4D19-9176-B5DF0008CDA5}"/>
    <dgm:cxn modelId="{5137281F-FB19-480C-846E-7DB29872C5EA}" srcId="{749BBC3C-005F-443F-A7A5-6A8BCCBA9AFC}" destId="{6F0BADD0-FEC6-4AE1-886A-786D0747A933}" srcOrd="0" destOrd="0" parTransId="{4245AD70-08B5-485E-9CCB-827707F43725}" sibTransId="{F5238ABB-645D-4EB9-9527-C56500B0C65F}"/>
    <dgm:cxn modelId="{1935AA61-A382-43CD-960B-0ECE2FB06CE4}" type="presOf" srcId="{008C2E5D-60D3-464E-AB36-F401E6A762C6}" destId="{F3E04F6D-A3BB-4A5A-9744-AD95EA5B869A}" srcOrd="0" destOrd="0" presId="urn:microsoft.com/office/officeart/2005/8/layout/hierarchy4"/>
    <dgm:cxn modelId="{EC3ED362-7292-4A29-A5D2-F1C1DAB21BBC}" type="presOf" srcId="{749BBC3C-005F-443F-A7A5-6A8BCCBA9AFC}" destId="{00099CF6-B416-45D9-90AD-236EF326DAEA}" srcOrd="0" destOrd="0" presId="urn:microsoft.com/office/officeart/2005/8/layout/hierarchy4"/>
    <dgm:cxn modelId="{1E6E4F86-B9D9-42F1-9C51-BF838B1809F3}" type="presOf" srcId="{066F70F0-6EBA-4B48-B0C9-669B128FA58F}" destId="{4FFD148A-5EAC-4F14-8838-CE9203866BBD}" srcOrd="0" destOrd="0" presId="urn:microsoft.com/office/officeart/2005/8/layout/hierarchy4"/>
    <dgm:cxn modelId="{855D59AB-BF3B-4BEF-977C-2DB56E93D65C}" type="presOf" srcId="{6F0BADD0-FEC6-4AE1-886A-786D0747A933}" destId="{A31D8EEB-5FEF-44CD-9925-4515C915FAB0}" srcOrd="0" destOrd="0" presId="urn:microsoft.com/office/officeart/2005/8/layout/hierarchy4"/>
    <dgm:cxn modelId="{B5AFB0E7-42F2-4F80-A832-34210B5FADBC}" srcId="{749BBC3C-005F-443F-A7A5-6A8BCCBA9AFC}" destId="{066F70F0-6EBA-4B48-B0C9-669B128FA58F}" srcOrd="1" destOrd="0" parTransId="{B508218E-D8D4-4916-856B-0DCD6FEC288F}" sibTransId="{885AD0AA-F370-41BD-B339-A7A77ECDD198}"/>
    <dgm:cxn modelId="{133A88C9-D3ED-4925-826B-D9BC2E662DF2}" type="presParOf" srcId="{00099CF6-B416-45D9-90AD-236EF326DAEA}" destId="{C677A50A-261B-42EA-ACD4-99DB90D9E329}" srcOrd="0" destOrd="0" presId="urn:microsoft.com/office/officeart/2005/8/layout/hierarchy4"/>
    <dgm:cxn modelId="{D4AF02A6-35F3-4DCB-9ED6-2F3991CC52D5}" type="presParOf" srcId="{C677A50A-261B-42EA-ACD4-99DB90D9E329}" destId="{A31D8EEB-5FEF-44CD-9925-4515C915FAB0}" srcOrd="0" destOrd="0" presId="urn:microsoft.com/office/officeart/2005/8/layout/hierarchy4"/>
    <dgm:cxn modelId="{DE8DE01C-11D4-4E07-A33F-E64ACF01E609}" type="presParOf" srcId="{C677A50A-261B-42EA-ACD4-99DB90D9E329}" destId="{C05EB1D7-6D62-47BD-94C3-D8381050068B}" srcOrd="1" destOrd="0" presId="urn:microsoft.com/office/officeart/2005/8/layout/hierarchy4"/>
    <dgm:cxn modelId="{09AE4AB5-63FF-4395-8917-8BD098948232}" type="presParOf" srcId="{00099CF6-B416-45D9-90AD-236EF326DAEA}" destId="{A9F66CB3-8957-4492-9720-FD8A186D6726}" srcOrd="1" destOrd="0" presId="urn:microsoft.com/office/officeart/2005/8/layout/hierarchy4"/>
    <dgm:cxn modelId="{144A1CB8-0B9E-4880-B0C6-970CD804D5CC}" type="presParOf" srcId="{00099CF6-B416-45D9-90AD-236EF326DAEA}" destId="{75EC30D2-600D-4CA2-AA91-7B388BD29E90}" srcOrd="2" destOrd="0" presId="urn:microsoft.com/office/officeart/2005/8/layout/hierarchy4"/>
    <dgm:cxn modelId="{315FCA9E-9167-411B-84FE-FAE5FEB92FA4}" type="presParOf" srcId="{75EC30D2-600D-4CA2-AA91-7B388BD29E90}" destId="{4FFD148A-5EAC-4F14-8838-CE9203866BBD}" srcOrd="0" destOrd="0" presId="urn:microsoft.com/office/officeart/2005/8/layout/hierarchy4"/>
    <dgm:cxn modelId="{521ADE17-1762-4B30-8C25-6D4F71DF00E9}" type="presParOf" srcId="{75EC30D2-600D-4CA2-AA91-7B388BD29E90}" destId="{73B5D7E3-9033-475C-874C-63367E277665}" srcOrd="1" destOrd="0" presId="urn:microsoft.com/office/officeart/2005/8/layout/hierarchy4"/>
    <dgm:cxn modelId="{B93A37D7-A42E-47F2-89A0-8B1BBEA6A38B}" type="presParOf" srcId="{00099CF6-B416-45D9-90AD-236EF326DAEA}" destId="{F6492C82-09DA-47B6-91AE-BC7FC8AB30C4}" srcOrd="3" destOrd="0" presId="urn:microsoft.com/office/officeart/2005/8/layout/hierarchy4"/>
    <dgm:cxn modelId="{1C4FFACA-FD15-4DDE-A764-F8B70B61288B}" type="presParOf" srcId="{00099CF6-B416-45D9-90AD-236EF326DAEA}" destId="{8CB3F2A2-D02F-48CF-9818-39779A08B127}" srcOrd="4" destOrd="0" presId="urn:microsoft.com/office/officeart/2005/8/layout/hierarchy4"/>
    <dgm:cxn modelId="{9D3B4090-ED7F-45E1-A078-D786620C6191}" type="presParOf" srcId="{8CB3F2A2-D02F-48CF-9818-39779A08B127}" destId="{F3E04F6D-A3BB-4A5A-9744-AD95EA5B869A}" srcOrd="0" destOrd="0" presId="urn:microsoft.com/office/officeart/2005/8/layout/hierarchy4"/>
    <dgm:cxn modelId="{939A12BF-1341-4114-B2D8-EB3E772981AE}" type="presParOf" srcId="{8CB3F2A2-D02F-48CF-9818-39779A08B127}" destId="{26E2FD60-B811-4AE4-800A-3440E385E7A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15E4D3-FCE2-4AFF-820E-345C38767A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3EFCB3-9912-4D71-A7A5-0FBDB80F7FDE}">
      <dgm:prSet phldrT="[Teks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StaticMultipool</a:t>
          </a:r>
          <a:endParaRPr lang="en-US" dirty="0"/>
        </a:p>
      </dgm:t>
    </dgm:pt>
    <dgm:pt modelId="{E22C6D0C-1CF0-40E4-93FB-E7E5603D70B5}" type="parTrans" cxnId="{23167B57-8331-4C69-BE46-6D523F2A18D0}">
      <dgm:prSet/>
      <dgm:spPr/>
      <dgm:t>
        <a:bodyPr/>
        <a:lstStyle/>
        <a:p>
          <a:endParaRPr lang="en-US"/>
        </a:p>
      </dgm:t>
    </dgm:pt>
    <dgm:pt modelId="{21F8FE85-762E-428D-9CAB-8577E4D1BD8E}" type="sibTrans" cxnId="{23167B57-8331-4C69-BE46-6D523F2A18D0}">
      <dgm:prSet/>
      <dgm:spPr/>
      <dgm:t>
        <a:bodyPr/>
        <a:lstStyle/>
        <a:p>
          <a:endParaRPr lang="en-US"/>
        </a:p>
      </dgm:t>
    </dgm:pt>
    <dgm:pt modelId="{A45641B1-E40D-4974-8929-B80874284F4D}">
      <dgm:prSet phldrT="[Tekst]"/>
      <dgm:spPr/>
      <dgm:t>
        <a:bodyPr/>
        <a:lstStyle/>
        <a:p>
          <a:r>
            <a:rPr lang="en-US" dirty="0"/>
            <a:t>Fixed array of pools</a:t>
          </a:r>
        </a:p>
      </dgm:t>
    </dgm:pt>
    <dgm:pt modelId="{1ACB595C-71F0-408B-95F4-8B7FC1C0CFD8}" type="parTrans" cxnId="{3059F1C1-9887-47C9-901A-5433EA77EFD2}">
      <dgm:prSet/>
      <dgm:spPr/>
      <dgm:t>
        <a:bodyPr/>
        <a:lstStyle/>
        <a:p>
          <a:endParaRPr lang="en-US"/>
        </a:p>
      </dgm:t>
    </dgm:pt>
    <dgm:pt modelId="{819FD35D-09FC-4D41-8939-CA8986DDC953}" type="sibTrans" cxnId="{3059F1C1-9887-47C9-901A-5433EA77EFD2}">
      <dgm:prSet/>
      <dgm:spPr/>
      <dgm:t>
        <a:bodyPr/>
        <a:lstStyle/>
        <a:p>
          <a:endParaRPr lang="en-US"/>
        </a:p>
      </dgm:t>
    </dgm:pt>
    <dgm:pt modelId="{60B089B6-952C-489D-84DA-8EF31FA68204}">
      <dgm:prSet phldrT="[Teks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DynamicMultipool</a:t>
          </a:r>
          <a:endParaRPr lang="en-US" dirty="0"/>
        </a:p>
      </dgm:t>
    </dgm:pt>
    <dgm:pt modelId="{7695F5C0-C8F0-4FFD-B1F2-C98BE4374431}" type="parTrans" cxnId="{4A7FBC61-4A58-4F3C-A574-41D188FD3432}">
      <dgm:prSet/>
      <dgm:spPr/>
      <dgm:t>
        <a:bodyPr/>
        <a:lstStyle/>
        <a:p>
          <a:endParaRPr lang="en-US"/>
        </a:p>
      </dgm:t>
    </dgm:pt>
    <dgm:pt modelId="{382C4888-126B-463E-A9A8-FD7DA1031D6C}" type="sibTrans" cxnId="{4A7FBC61-4A58-4F3C-A574-41D188FD3432}">
      <dgm:prSet/>
      <dgm:spPr/>
      <dgm:t>
        <a:bodyPr/>
        <a:lstStyle/>
        <a:p>
          <a:endParaRPr lang="en-US"/>
        </a:p>
      </dgm:t>
    </dgm:pt>
    <dgm:pt modelId="{1C20F524-0691-4E56-A923-4F2B93F14235}">
      <dgm:prSet phldrT="[Tekst]"/>
      <dgm:spPr/>
      <dgm:t>
        <a:bodyPr/>
        <a:lstStyle/>
        <a:p>
          <a:r>
            <a:rPr lang="en-US" dirty="0"/>
            <a:t>Fixed array of pointers to pools initialized with </a:t>
          </a:r>
          <a:r>
            <a:rPr lang="en-US" dirty="0" err="1"/>
            <a:t>nullptrs</a:t>
          </a:r>
          <a:endParaRPr lang="en-US" dirty="0"/>
        </a:p>
      </dgm:t>
    </dgm:pt>
    <dgm:pt modelId="{180BA9AF-63AD-4D4B-9B83-0E35F72BE689}" type="parTrans" cxnId="{4A602FD1-053D-44BD-B08F-DC9B2AEA9E6C}">
      <dgm:prSet/>
      <dgm:spPr/>
      <dgm:t>
        <a:bodyPr/>
        <a:lstStyle/>
        <a:p>
          <a:endParaRPr lang="en-US"/>
        </a:p>
      </dgm:t>
    </dgm:pt>
    <dgm:pt modelId="{A123007F-233C-4451-B241-F228FA63B8DC}" type="sibTrans" cxnId="{4A602FD1-053D-44BD-B08F-DC9B2AEA9E6C}">
      <dgm:prSet/>
      <dgm:spPr/>
      <dgm:t>
        <a:bodyPr/>
        <a:lstStyle/>
        <a:p>
          <a:endParaRPr lang="en-US"/>
        </a:p>
      </dgm:t>
    </dgm:pt>
    <dgm:pt modelId="{706C5905-2F6F-4C53-981B-A3CA3CEB8855}">
      <dgm:prSet phldrT="[Tekst]"/>
      <dgm:spPr/>
      <dgm:t>
        <a:bodyPr/>
        <a:lstStyle/>
        <a:p>
          <a:r>
            <a:rPr lang="en-US" dirty="0"/>
            <a:t>Chunks keep track of allocated blocks count and get released when empty</a:t>
          </a:r>
        </a:p>
      </dgm:t>
    </dgm:pt>
    <dgm:pt modelId="{938A4BFF-749F-43B8-8FCA-3EA2DC9A9B1B}" type="parTrans" cxnId="{16C327D5-0717-43F1-AC39-6C02AFB7D6A9}">
      <dgm:prSet/>
      <dgm:spPr/>
      <dgm:t>
        <a:bodyPr/>
        <a:lstStyle/>
        <a:p>
          <a:endParaRPr lang="en-US"/>
        </a:p>
      </dgm:t>
    </dgm:pt>
    <dgm:pt modelId="{2BD33E8E-B94D-4919-AB3F-F216EEA949A5}" type="sibTrans" cxnId="{16C327D5-0717-43F1-AC39-6C02AFB7D6A9}">
      <dgm:prSet/>
      <dgm:spPr/>
      <dgm:t>
        <a:bodyPr/>
        <a:lstStyle/>
        <a:p>
          <a:endParaRPr lang="en-US"/>
        </a:p>
      </dgm:t>
    </dgm:pt>
    <dgm:pt modelId="{B117A385-974C-45A0-9C88-D3581B2CCC2A}">
      <dgm:prSet phldrT="[Tekst]"/>
      <dgm:spPr/>
      <dgm:t>
        <a:bodyPr/>
        <a:lstStyle/>
        <a:p>
          <a:r>
            <a:rPr lang="en-US" dirty="0"/>
            <a:t>Pools keep chunks forever</a:t>
          </a:r>
        </a:p>
      </dgm:t>
    </dgm:pt>
    <dgm:pt modelId="{8D6F781D-879B-4F37-95C6-F1CCFC7D4D62}" type="parTrans" cxnId="{98F6C283-AAE7-45AE-B38E-E995CEE79D33}">
      <dgm:prSet/>
      <dgm:spPr/>
      <dgm:t>
        <a:bodyPr/>
        <a:lstStyle/>
        <a:p>
          <a:endParaRPr lang="en-US"/>
        </a:p>
      </dgm:t>
    </dgm:pt>
    <dgm:pt modelId="{F0D6178C-4AFB-4978-B945-7C52E9A51253}" type="sibTrans" cxnId="{98F6C283-AAE7-45AE-B38E-E995CEE79D33}">
      <dgm:prSet/>
      <dgm:spPr/>
      <dgm:t>
        <a:bodyPr/>
        <a:lstStyle/>
        <a:p>
          <a:endParaRPr lang="en-US"/>
        </a:p>
      </dgm:t>
    </dgm:pt>
    <dgm:pt modelId="{56E08827-3221-428D-8400-93D84938A34A}">
      <dgm:prSet phldrT="[Tekst]"/>
      <dgm:spPr/>
      <dgm:t>
        <a:bodyPr/>
        <a:lstStyle/>
        <a:p>
          <a:r>
            <a:rPr lang="en-US" dirty="0"/>
            <a:t>When whole pool is empty, it gets destroyed and released too</a:t>
          </a:r>
        </a:p>
      </dgm:t>
    </dgm:pt>
    <dgm:pt modelId="{4EC7BEB2-EF81-4B15-97A0-C0737FD109F9}" type="parTrans" cxnId="{B6E80472-24E3-45A7-826C-A020277089D3}">
      <dgm:prSet/>
      <dgm:spPr/>
      <dgm:t>
        <a:bodyPr/>
        <a:lstStyle/>
        <a:p>
          <a:endParaRPr lang="en-US"/>
        </a:p>
      </dgm:t>
    </dgm:pt>
    <dgm:pt modelId="{7CFF7776-F4E5-41EB-A68F-D148E2513F0A}" type="sibTrans" cxnId="{B6E80472-24E3-45A7-826C-A020277089D3}">
      <dgm:prSet/>
      <dgm:spPr/>
      <dgm:t>
        <a:bodyPr/>
        <a:lstStyle/>
        <a:p>
          <a:endParaRPr lang="en-US"/>
        </a:p>
      </dgm:t>
    </dgm:pt>
    <dgm:pt modelId="{CFC17892-6CFC-409D-8A57-E31F446F4ABB}" type="pres">
      <dgm:prSet presAssocID="{7015E4D3-FCE2-4AFF-820E-345C38767A04}" presName="Name0" presStyleCnt="0">
        <dgm:presLayoutVars>
          <dgm:dir/>
          <dgm:animLvl val="lvl"/>
          <dgm:resizeHandles val="exact"/>
        </dgm:presLayoutVars>
      </dgm:prSet>
      <dgm:spPr/>
    </dgm:pt>
    <dgm:pt modelId="{B1152A5B-55CA-476B-8E4A-4941FE5E7BED}" type="pres">
      <dgm:prSet presAssocID="{4B3EFCB3-9912-4D71-A7A5-0FBDB80F7FDE}" presName="composite" presStyleCnt="0"/>
      <dgm:spPr/>
    </dgm:pt>
    <dgm:pt modelId="{D7F5CE80-E73A-450D-924B-7387237A2BC1}" type="pres">
      <dgm:prSet presAssocID="{4B3EFCB3-9912-4D71-A7A5-0FBDB80F7FDE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3F24191A-C8B0-4C3A-8AB9-C57A5B8C179D}" type="pres">
      <dgm:prSet presAssocID="{4B3EFCB3-9912-4D71-A7A5-0FBDB80F7FDE}" presName="desTx" presStyleLbl="alignAccFollowNode1" presStyleIdx="0" presStyleCnt="2">
        <dgm:presLayoutVars>
          <dgm:bulletEnabled val="1"/>
        </dgm:presLayoutVars>
      </dgm:prSet>
      <dgm:spPr/>
    </dgm:pt>
    <dgm:pt modelId="{26B10438-A7EB-457D-ABEF-480BE2AD9FA4}" type="pres">
      <dgm:prSet presAssocID="{21F8FE85-762E-428D-9CAB-8577E4D1BD8E}" presName="space" presStyleCnt="0"/>
      <dgm:spPr/>
    </dgm:pt>
    <dgm:pt modelId="{5FB14941-F8BC-4273-82AA-BBD43DCC43BE}" type="pres">
      <dgm:prSet presAssocID="{60B089B6-952C-489D-84DA-8EF31FA68204}" presName="composite" presStyleCnt="0"/>
      <dgm:spPr/>
    </dgm:pt>
    <dgm:pt modelId="{B79EB16C-9AC7-4F3D-BB34-40118E635174}" type="pres">
      <dgm:prSet presAssocID="{60B089B6-952C-489D-84DA-8EF31FA6820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965F817-2575-4E97-845F-EE1282701052}" type="pres">
      <dgm:prSet presAssocID="{60B089B6-952C-489D-84DA-8EF31FA6820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D7BA20D-8FB5-45E6-BD21-44E2A442C3E4}" type="presOf" srcId="{B117A385-974C-45A0-9C88-D3581B2CCC2A}" destId="{3F24191A-C8B0-4C3A-8AB9-C57A5B8C179D}" srcOrd="0" destOrd="1" presId="urn:microsoft.com/office/officeart/2005/8/layout/hList1"/>
    <dgm:cxn modelId="{2E1FD43C-5FF2-4268-B5CA-5E8C6751E616}" type="presOf" srcId="{7015E4D3-FCE2-4AFF-820E-345C38767A04}" destId="{CFC17892-6CFC-409D-8A57-E31F446F4ABB}" srcOrd="0" destOrd="0" presId="urn:microsoft.com/office/officeart/2005/8/layout/hList1"/>
    <dgm:cxn modelId="{4A7FBC61-4A58-4F3C-A574-41D188FD3432}" srcId="{7015E4D3-FCE2-4AFF-820E-345C38767A04}" destId="{60B089B6-952C-489D-84DA-8EF31FA68204}" srcOrd="1" destOrd="0" parTransId="{7695F5C0-C8F0-4FFD-B1F2-C98BE4374431}" sibTransId="{382C4888-126B-463E-A9A8-FD7DA1031D6C}"/>
    <dgm:cxn modelId="{B6E80472-24E3-45A7-826C-A020277089D3}" srcId="{60B089B6-952C-489D-84DA-8EF31FA68204}" destId="{56E08827-3221-428D-8400-93D84938A34A}" srcOrd="2" destOrd="0" parTransId="{4EC7BEB2-EF81-4B15-97A0-C0737FD109F9}" sibTransId="{7CFF7776-F4E5-41EB-A68F-D148E2513F0A}"/>
    <dgm:cxn modelId="{23167B57-8331-4C69-BE46-6D523F2A18D0}" srcId="{7015E4D3-FCE2-4AFF-820E-345C38767A04}" destId="{4B3EFCB3-9912-4D71-A7A5-0FBDB80F7FDE}" srcOrd="0" destOrd="0" parTransId="{E22C6D0C-1CF0-40E4-93FB-E7E5603D70B5}" sibTransId="{21F8FE85-762E-428D-9CAB-8577E4D1BD8E}"/>
    <dgm:cxn modelId="{98F6C283-AAE7-45AE-B38E-E995CEE79D33}" srcId="{4B3EFCB3-9912-4D71-A7A5-0FBDB80F7FDE}" destId="{B117A385-974C-45A0-9C88-D3581B2CCC2A}" srcOrd="1" destOrd="0" parTransId="{8D6F781D-879B-4F37-95C6-F1CCFC7D4D62}" sibTransId="{F0D6178C-4AFB-4978-B945-7C52E9A51253}"/>
    <dgm:cxn modelId="{E5BE1B85-D28B-474C-A612-D0C3CFBB900B}" type="presOf" srcId="{A45641B1-E40D-4974-8929-B80874284F4D}" destId="{3F24191A-C8B0-4C3A-8AB9-C57A5B8C179D}" srcOrd="0" destOrd="0" presId="urn:microsoft.com/office/officeart/2005/8/layout/hList1"/>
    <dgm:cxn modelId="{86CDF0A2-FB7E-4308-AC7F-49F835D3797D}" type="presOf" srcId="{56E08827-3221-428D-8400-93D84938A34A}" destId="{7965F817-2575-4E97-845F-EE1282701052}" srcOrd="0" destOrd="2" presId="urn:microsoft.com/office/officeart/2005/8/layout/hList1"/>
    <dgm:cxn modelId="{3059F1C1-9887-47C9-901A-5433EA77EFD2}" srcId="{4B3EFCB3-9912-4D71-A7A5-0FBDB80F7FDE}" destId="{A45641B1-E40D-4974-8929-B80874284F4D}" srcOrd="0" destOrd="0" parTransId="{1ACB595C-71F0-408B-95F4-8B7FC1C0CFD8}" sibTransId="{819FD35D-09FC-4D41-8939-CA8986DDC953}"/>
    <dgm:cxn modelId="{A3ED87CC-7F63-4579-B71B-DF390D2B94F6}" type="presOf" srcId="{60B089B6-952C-489D-84DA-8EF31FA68204}" destId="{B79EB16C-9AC7-4F3D-BB34-40118E635174}" srcOrd="0" destOrd="0" presId="urn:microsoft.com/office/officeart/2005/8/layout/hList1"/>
    <dgm:cxn modelId="{4A602FD1-053D-44BD-B08F-DC9B2AEA9E6C}" srcId="{60B089B6-952C-489D-84DA-8EF31FA68204}" destId="{1C20F524-0691-4E56-A923-4F2B93F14235}" srcOrd="0" destOrd="0" parTransId="{180BA9AF-63AD-4D4B-9B83-0E35F72BE689}" sibTransId="{A123007F-233C-4451-B241-F228FA63B8DC}"/>
    <dgm:cxn modelId="{16C327D5-0717-43F1-AC39-6C02AFB7D6A9}" srcId="{60B089B6-952C-489D-84DA-8EF31FA68204}" destId="{706C5905-2F6F-4C53-981B-A3CA3CEB8855}" srcOrd="1" destOrd="0" parTransId="{938A4BFF-749F-43B8-8FCA-3EA2DC9A9B1B}" sibTransId="{2BD33E8E-B94D-4919-AB3F-F216EEA949A5}"/>
    <dgm:cxn modelId="{0D3908E0-76FE-472E-84EF-9FEA437148CD}" type="presOf" srcId="{706C5905-2F6F-4C53-981B-A3CA3CEB8855}" destId="{7965F817-2575-4E97-845F-EE1282701052}" srcOrd="0" destOrd="1" presId="urn:microsoft.com/office/officeart/2005/8/layout/hList1"/>
    <dgm:cxn modelId="{3AF411E2-436B-4004-9A84-4BD9BED72FA9}" type="presOf" srcId="{1C20F524-0691-4E56-A923-4F2B93F14235}" destId="{7965F817-2575-4E97-845F-EE1282701052}" srcOrd="0" destOrd="0" presId="urn:microsoft.com/office/officeart/2005/8/layout/hList1"/>
    <dgm:cxn modelId="{82B4D9E2-CC65-4C37-9759-7E90646A6E4F}" type="presOf" srcId="{4B3EFCB3-9912-4D71-A7A5-0FBDB80F7FDE}" destId="{D7F5CE80-E73A-450D-924B-7387237A2BC1}" srcOrd="0" destOrd="0" presId="urn:microsoft.com/office/officeart/2005/8/layout/hList1"/>
    <dgm:cxn modelId="{6BF92BAF-C911-499B-9B19-EAB791424178}" type="presParOf" srcId="{CFC17892-6CFC-409D-8A57-E31F446F4ABB}" destId="{B1152A5B-55CA-476B-8E4A-4941FE5E7BED}" srcOrd="0" destOrd="0" presId="urn:microsoft.com/office/officeart/2005/8/layout/hList1"/>
    <dgm:cxn modelId="{CB79F8AA-9051-4AED-AE92-0C9E279EE1EE}" type="presParOf" srcId="{B1152A5B-55CA-476B-8E4A-4941FE5E7BED}" destId="{D7F5CE80-E73A-450D-924B-7387237A2BC1}" srcOrd="0" destOrd="0" presId="urn:microsoft.com/office/officeart/2005/8/layout/hList1"/>
    <dgm:cxn modelId="{8616B121-F8A3-4B6C-8DCC-4CF1CA9B5315}" type="presParOf" srcId="{B1152A5B-55CA-476B-8E4A-4941FE5E7BED}" destId="{3F24191A-C8B0-4C3A-8AB9-C57A5B8C179D}" srcOrd="1" destOrd="0" presId="urn:microsoft.com/office/officeart/2005/8/layout/hList1"/>
    <dgm:cxn modelId="{87A4FD6F-9241-4E06-B9EC-4F6C096C82CE}" type="presParOf" srcId="{CFC17892-6CFC-409D-8A57-E31F446F4ABB}" destId="{26B10438-A7EB-457D-ABEF-480BE2AD9FA4}" srcOrd="1" destOrd="0" presId="urn:microsoft.com/office/officeart/2005/8/layout/hList1"/>
    <dgm:cxn modelId="{46902BA7-0052-46E0-A692-7EF2BC9BDBF8}" type="presParOf" srcId="{CFC17892-6CFC-409D-8A57-E31F446F4ABB}" destId="{5FB14941-F8BC-4273-82AA-BBD43DCC43BE}" srcOrd="2" destOrd="0" presId="urn:microsoft.com/office/officeart/2005/8/layout/hList1"/>
    <dgm:cxn modelId="{7AF34B3E-31B2-4667-A20B-8A81219B02F9}" type="presParOf" srcId="{5FB14941-F8BC-4273-82AA-BBD43DCC43BE}" destId="{B79EB16C-9AC7-4F3D-BB34-40118E635174}" srcOrd="0" destOrd="0" presId="urn:microsoft.com/office/officeart/2005/8/layout/hList1"/>
    <dgm:cxn modelId="{38DED303-F05E-4C87-9DDA-FF0E2E20B9A2}" type="presParOf" srcId="{5FB14941-F8BC-4273-82AA-BBD43DCC43BE}" destId="{7965F817-2575-4E97-845F-EE12827010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D8EEB-5FEF-44CD-9925-4515C915FAB0}">
      <dsp:nvSpPr>
        <dsp:cNvPr id="0" name=""/>
        <dsp:cNvSpPr/>
      </dsp:nvSpPr>
      <dsp:spPr>
        <a:xfrm>
          <a:off x="1792" y="0"/>
          <a:ext cx="724818" cy="460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Smallest pool</a:t>
          </a:r>
        </a:p>
      </dsp:txBody>
      <dsp:txXfrm>
        <a:off x="15289" y="13497"/>
        <a:ext cx="697824" cy="433821"/>
      </dsp:txXfrm>
    </dsp:sp>
    <dsp:sp modelId="{4FFD148A-5EAC-4F14-8838-CE9203866BBD}">
      <dsp:nvSpPr>
        <dsp:cNvPr id="0" name=""/>
        <dsp:cNvSpPr/>
      </dsp:nvSpPr>
      <dsp:spPr>
        <a:xfrm>
          <a:off x="848379" y="0"/>
          <a:ext cx="724818" cy="460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Biggest pool</a:t>
          </a:r>
        </a:p>
      </dsp:txBody>
      <dsp:txXfrm>
        <a:off x="861876" y="13497"/>
        <a:ext cx="697824" cy="433821"/>
      </dsp:txXfrm>
    </dsp:sp>
    <dsp:sp modelId="{F3E04F6D-A3BB-4A5A-9744-AD95EA5B869A}">
      <dsp:nvSpPr>
        <dsp:cNvPr id="0" name=""/>
        <dsp:cNvSpPr/>
      </dsp:nvSpPr>
      <dsp:spPr>
        <a:xfrm>
          <a:off x="1694967" y="0"/>
          <a:ext cx="724818" cy="4608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u="heavy" kern="1200" baseline="0" dirty="0">
              <a:solidFill>
                <a:schemeClr val="bg1"/>
              </a:solidFill>
              <a:uFill>
                <a:solidFill>
                  <a:srgbClr val="FF0000"/>
                </a:solidFill>
              </a:uFill>
            </a:rPr>
            <a:t>Linear</a:t>
          </a:r>
          <a:r>
            <a:rPr lang="en-US" sz="1200" kern="1200" dirty="0"/>
            <a:t> step</a:t>
          </a:r>
        </a:p>
      </dsp:txBody>
      <dsp:txXfrm>
        <a:off x="1708464" y="13497"/>
        <a:ext cx="697824" cy="433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5CE80-E73A-450D-924B-7387237A2BC1}">
      <dsp:nvSpPr>
        <dsp:cNvPr id="0" name=""/>
        <dsp:cNvSpPr/>
      </dsp:nvSpPr>
      <dsp:spPr>
        <a:xfrm>
          <a:off x="53" y="8539"/>
          <a:ext cx="512931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StaticMultipool</a:t>
          </a:r>
          <a:endParaRPr lang="en-US" sz="1700" kern="1200" dirty="0"/>
        </a:p>
      </dsp:txBody>
      <dsp:txXfrm>
        <a:off x="53" y="8539"/>
        <a:ext cx="5129313" cy="489600"/>
      </dsp:txXfrm>
    </dsp:sp>
    <dsp:sp modelId="{3F24191A-C8B0-4C3A-8AB9-C57A5B8C179D}">
      <dsp:nvSpPr>
        <dsp:cNvPr id="0" name=""/>
        <dsp:cNvSpPr/>
      </dsp:nvSpPr>
      <dsp:spPr>
        <a:xfrm>
          <a:off x="53" y="498139"/>
          <a:ext cx="5129313" cy="1773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Fixed array of pools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Pools keep chunks forever</a:t>
          </a:r>
        </a:p>
      </dsp:txBody>
      <dsp:txXfrm>
        <a:off x="53" y="498139"/>
        <a:ext cx="5129313" cy="1773270"/>
      </dsp:txXfrm>
    </dsp:sp>
    <dsp:sp modelId="{B79EB16C-9AC7-4F3D-BB34-40118E635174}">
      <dsp:nvSpPr>
        <dsp:cNvPr id="0" name=""/>
        <dsp:cNvSpPr/>
      </dsp:nvSpPr>
      <dsp:spPr>
        <a:xfrm>
          <a:off x="5847470" y="8539"/>
          <a:ext cx="512931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Consolas" panose="020B0609020204030204" pitchFamily="49" charset="0"/>
            </a:rPr>
            <a:t>DynamicMultipool</a:t>
          </a:r>
          <a:endParaRPr lang="en-US" sz="1700" kern="1200" dirty="0"/>
        </a:p>
      </dsp:txBody>
      <dsp:txXfrm>
        <a:off x="5847470" y="8539"/>
        <a:ext cx="5129313" cy="489600"/>
      </dsp:txXfrm>
    </dsp:sp>
    <dsp:sp modelId="{7965F817-2575-4E97-845F-EE1282701052}">
      <dsp:nvSpPr>
        <dsp:cNvPr id="0" name=""/>
        <dsp:cNvSpPr/>
      </dsp:nvSpPr>
      <dsp:spPr>
        <a:xfrm>
          <a:off x="5847470" y="498139"/>
          <a:ext cx="5129313" cy="17732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Fixed array of pointers to pools initialized with </a:t>
          </a:r>
          <a:r>
            <a:rPr lang="en-US" sz="1700" kern="1200" dirty="0" err="1"/>
            <a:t>nullptrs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Chunks keep track of allocated blocks count and get released when empty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When whole pool is empty, it gets destroyed and released too</a:t>
          </a:r>
        </a:p>
      </dsp:txBody>
      <dsp:txXfrm>
        <a:off x="5847470" y="498139"/>
        <a:ext cx="5129313" cy="1773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CDCB5-FFA0-8DF9-2604-F461B948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0812F54-0B24-40C6-5E7D-4BD2B0C62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1640A5-1D18-C650-D8D2-F650BB28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626104E-3045-7064-98EC-F3F510DC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780AD97-E35B-FE7A-B54F-2B101342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0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E7C624-C8B4-80FF-D00F-29AD5C80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B6329A8-88EB-6250-9A08-2DE348DD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F346A8-0B52-A119-5BA4-4FC9D0D3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1058C2E-EFB9-C70A-E67F-A3B1D65A7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92E2FE-267B-5C2E-39B7-9FEDF1128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829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D56A7C-B823-156D-A433-371189E75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CFBBF36-3D22-C6FC-ADBB-DC7D468AB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6D64B91-2250-3B4F-518B-B4E316E0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46B50B3-25EA-3799-B286-092639B6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DDFB7C5-9F18-AFAB-E6B9-C103DA5AD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077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0C1130-4E4F-152D-1522-794FB81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E79004-9096-6FCD-34E4-7CAD3557B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65596E-85BF-CA6A-BED7-25ED618F1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00712EE-5553-C20F-2005-896D679D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71F2C-9DF7-80DD-1603-CFBEF706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916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4136D-1286-DF38-5565-9E15A1C6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3CF4317-FCC0-C96E-5458-B600F390F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12F92C-F6C9-BC6D-6E7B-0DB50120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B45CDF8-9777-B55D-F08E-C776CC23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259142-DC26-2C9E-3835-DA001C5D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05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E6D63-1299-52F6-5B09-DC6C2246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3EBA68-E1D0-CF40-0D30-FA8EE8D85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B65E6A0-3890-121B-F377-B8A2B731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F64F231-C307-3452-9C23-611D8486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80B3070-E10F-B8D0-BDA3-B7B6E132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1DD0DF9-D8BB-81CE-D16F-5DC2C1156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618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E7E54C-7B9F-FA40-E280-1ACB0D97C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A9EC276-2D38-5281-FDA2-28971C1CA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21578C4-ED61-F73B-2266-B86846F87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FA8E7B7-2AED-C625-ABFA-EC3C4C202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218E689-80B2-25C6-5FBE-358A28400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326C624-A4CD-8B3E-6E71-820D4A47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2E75A4D-3A19-4C7E-EC2F-A20BABDC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7D0ED07-DAD0-5095-D24D-838DCF75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329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821822-FBDC-3B1E-B384-03ED14FB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4AC4A524-F82A-B769-3D65-C3DB0E9E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DFD381B-521B-7089-9180-8E5126BA2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4C7905B-373E-CF05-0AF9-C8FC62DB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662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8CFC161-2933-FFF0-6377-D7D8DFB8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446EFCF-0490-608F-C80C-2B7D3534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14D355B-A06B-EBAB-D76E-D1DD10EA8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28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BF21-62EF-D821-E5AC-EFF793B3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50C729-1827-7BE3-ADF3-868BB176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30F258-F778-D416-9F27-B8AD81F7E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591F722-064E-8EAC-3F02-2A78D779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847F4E-C4E3-586C-B21A-122BB6DB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3CF6BE9-678F-7691-5470-1C7B4922C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464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E8978F-BC21-5494-4922-3F64FF8D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0010A66-C154-5430-E5BB-D1471688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E826B55-51A9-ED4B-C080-487A11EC7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79A87D0-246F-F364-CC85-9983F9CF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4B67091-4986-AC7D-9F6E-A882B769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0209CA8-E935-0119-2C04-A89C0498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13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B107B39D-3A43-4A04-4934-A20BDFF76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86EC28-87C8-81B7-E628-7C2D1935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6EE80F0-54FD-EB9D-85FB-D5BC35432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9C430-E1D8-403E-B8DC-FA88E62CE512}" type="datetimeFigureOut">
              <a:rPr lang="pl-PL" smtClean="0"/>
              <a:t>12.05.2025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3C51B-19BC-EC1A-69C8-AE783287F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736B4EB-0B83-6C39-E68D-D92DC4149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B447-EA28-455C-918A-ACA65669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rostokąt: zaokrąglone rogi 48">
            <a:extLst>
              <a:ext uri="{FF2B5EF4-FFF2-40B4-BE49-F238E27FC236}">
                <a16:creationId xmlns:a16="http://schemas.microsoft.com/office/drawing/2014/main" id="{AFFA8836-B587-ECDC-FDB9-0A1A72903C32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Memory Management of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</a:rPr>
              <a:t>Fools Engine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443A3A9-BD8C-B789-7BDD-19C256E4ECA4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296940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EEACB-524E-DAEC-C239-2B841AFF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BFF3A4A9-DECA-0F81-1A80-3773B06F055C}"/>
              </a:ext>
            </a:extLst>
          </p:cNvPr>
          <p:cNvSpPr/>
          <p:nvPr/>
        </p:nvSpPr>
        <p:spPr>
          <a:xfrm>
            <a:off x="1906515" y="623730"/>
            <a:ext cx="8378970" cy="61767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/>
              <a:t>Areas </a:t>
            </a:r>
            <a:r>
              <a:rPr lang="pl-PL" sz="3200" dirty="0"/>
              <a:t>with</a:t>
            </a:r>
            <a:r>
              <a:rPr lang="en-US" sz="3200" dirty="0"/>
              <a:t> custom memory allocation strategies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9A2350-5FC1-D76F-0988-33AD457D1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76840"/>
              </p:ext>
            </p:extLst>
          </p:nvPr>
        </p:nvGraphicFramePr>
        <p:xfrm>
          <a:off x="2040075" y="1910458"/>
          <a:ext cx="8111850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3470">
                  <a:extLst>
                    <a:ext uri="{9D8B030D-6E8A-4147-A177-3AD203B41FA5}">
                      <a16:colId xmlns:a16="http://schemas.microsoft.com/office/drawing/2014/main" val="1893432032"/>
                    </a:ext>
                  </a:extLst>
                </a:gridCol>
                <a:gridCol w="3080566">
                  <a:extLst>
                    <a:ext uri="{9D8B030D-6E8A-4147-A177-3AD203B41FA5}">
                      <a16:colId xmlns:a16="http://schemas.microsoft.com/office/drawing/2014/main" val="1204411241"/>
                    </a:ext>
                  </a:extLst>
                </a:gridCol>
                <a:gridCol w="3027814">
                  <a:extLst>
                    <a:ext uri="{9D8B030D-6E8A-4147-A177-3AD203B41FA5}">
                      <a16:colId xmlns:a16="http://schemas.microsoft.com/office/drawing/2014/main" val="136637876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Allocation strategy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6270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Gameplay World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ECS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922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Behaviors, Systems and Components’ dynamic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“Isolator” allocator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6324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ECS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288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Components’ dynamic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“Isolator” allocator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1585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Assets</a:t>
                      </a:r>
                      <a:r>
                        <a:rPr lang="pl-PL" sz="2000" dirty="0"/>
                        <a:t>’</a:t>
                      </a:r>
                      <a:r>
                        <a:rPr lang="en-US" sz="2000" dirty="0"/>
                        <a:t>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Virtual multipool allocator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198961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Frame lifetime related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Full 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Ring buffer allocator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40454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Single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Monotonic allocator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0503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Very short-lived 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“Scratchpad” allocator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51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552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306C5-344B-8E38-534E-0EFA8E6F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0B747A2F-EB00-07C6-E9C0-9D46F7C48277}"/>
              </a:ext>
            </a:extLst>
          </p:cNvPr>
          <p:cNvSpPr/>
          <p:nvPr/>
        </p:nvSpPr>
        <p:spPr>
          <a:xfrm>
            <a:off x="625748" y="2192135"/>
            <a:ext cx="10940504" cy="109607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std::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pmr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monotonic_buffer_resource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with static initial buffer and malloc as upstream allocator. Reset after every stage with release of additional buffers.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2C17AF76-8AB2-D26A-2AA7-56D5C1F2CD52}"/>
              </a:ext>
            </a:extLst>
          </p:cNvPr>
          <p:cNvSpPr/>
          <p:nvPr/>
        </p:nvSpPr>
        <p:spPr>
          <a:xfrm>
            <a:off x="625748" y="611617"/>
            <a:ext cx="10940504" cy="10536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400" dirty="0" err="1"/>
              <a:t>EnTT</a:t>
            </a:r>
            <a:r>
              <a:rPr lang="en-US" sz="2400" dirty="0"/>
              <a:t> library with sparse set data structure per component type </a:t>
            </a:r>
            <a:r>
              <a:rPr lang="pl-PL" sz="2400" dirty="0"/>
              <a:t>with manual</a:t>
            </a:r>
            <a:r>
              <a:rPr lang="en-US" sz="2400" dirty="0"/>
              <a:t> memory pagination directly from malloc, and that is OK in this case.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63E1C70-369D-FA9A-AC4D-81F6A5ECE095}"/>
              </a:ext>
            </a:extLst>
          </p:cNvPr>
          <p:cNvSpPr/>
          <p:nvPr/>
        </p:nvSpPr>
        <p:spPr>
          <a:xfrm>
            <a:off x="4777891" y="387557"/>
            <a:ext cx="2636218" cy="4238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ECS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011E4BB-8593-4AB9-EEE6-B8856BDF1570}"/>
              </a:ext>
            </a:extLst>
          </p:cNvPr>
          <p:cNvSpPr/>
          <p:nvPr/>
        </p:nvSpPr>
        <p:spPr>
          <a:xfrm>
            <a:off x="1308016" y="1980187"/>
            <a:ext cx="9575968" cy="42389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Frame pipeline single stage related lifetime memory – Monotonic allocator</a:t>
            </a:r>
          </a:p>
        </p:txBody>
      </p:sp>
    </p:spTree>
    <p:extLst>
      <p:ext uri="{BB962C8B-B14F-4D97-AF65-F5344CB8AC3E}">
        <p14:creationId xmlns:p14="http://schemas.microsoft.com/office/powerpoint/2010/main" val="4076089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34D47-71E1-748D-5FE5-AAC705433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AB7E100A-27B6-3889-8FB3-C950FCEFFBD7}"/>
              </a:ext>
            </a:extLst>
          </p:cNvPr>
          <p:cNvSpPr/>
          <p:nvPr/>
        </p:nvSpPr>
        <p:spPr>
          <a:xfrm>
            <a:off x="3815046" y="387557"/>
            <a:ext cx="4561908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Very short-lived memory</a:t>
            </a:r>
          </a:p>
          <a:p>
            <a:pPr algn="ctr"/>
            <a:r>
              <a:rPr lang="en-US" sz="2400" dirty="0"/>
              <a:t>Scratchpad allocator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483F344-B1ED-C0E0-8FCD-A3CC513E5718}"/>
              </a:ext>
            </a:extLst>
          </p:cNvPr>
          <p:cNvSpPr/>
          <p:nvPr/>
        </p:nvSpPr>
        <p:spPr>
          <a:xfrm>
            <a:off x="696397" y="2525204"/>
            <a:ext cx="2622593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0B7C227A-8A47-ECE2-79CE-0AAF87A6D30F}"/>
              </a:ext>
            </a:extLst>
          </p:cNvPr>
          <p:cNvSpPr/>
          <p:nvPr/>
        </p:nvSpPr>
        <p:spPr>
          <a:xfrm>
            <a:off x="9277222" y="2525204"/>
            <a:ext cx="2182045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63EC334-C9E6-33F8-2EE0-65F62A8FE928}"/>
              </a:ext>
            </a:extLst>
          </p:cNvPr>
          <p:cNvSpPr/>
          <p:nvPr/>
        </p:nvSpPr>
        <p:spPr>
          <a:xfrm>
            <a:off x="3324534" y="2525204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510B272-1564-B2CB-4061-E1BFD59A93B5}"/>
              </a:ext>
            </a:extLst>
          </p:cNvPr>
          <p:cNvSpPr/>
          <p:nvPr/>
        </p:nvSpPr>
        <p:spPr>
          <a:xfrm>
            <a:off x="4008820" y="2525204"/>
            <a:ext cx="91440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D2DFFF11-983D-85B4-B2E8-D802A8BBBCE3}"/>
              </a:ext>
            </a:extLst>
          </p:cNvPr>
          <p:cNvSpPr/>
          <p:nvPr/>
        </p:nvSpPr>
        <p:spPr>
          <a:xfrm>
            <a:off x="4929276" y="2525203"/>
            <a:ext cx="31489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A86A804-D811-DE47-0802-1ABD51CCD566}"/>
              </a:ext>
            </a:extLst>
          </p:cNvPr>
          <p:cNvSpPr/>
          <p:nvPr/>
        </p:nvSpPr>
        <p:spPr>
          <a:xfrm>
            <a:off x="5250223" y="2525203"/>
            <a:ext cx="1356461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00749A94-A2AB-37F1-72C9-414B86CBA765}"/>
              </a:ext>
            </a:extLst>
          </p:cNvPr>
          <p:cNvSpPr/>
          <p:nvPr/>
        </p:nvSpPr>
        <p:spPr>
          <a:xfrm>
            <a:off x="6615768" y="2525203"/>
            <a:ext cx="457201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FCF4D7B-94C8-2CC2-B264-C88395DE787C}"/>
              </a:ext>
            </a:extLst>
          </p:cNvPr>
          <p:cNvSpPr/>
          <p:nvPr/>
        </p:nvSpPr>
        <p:spPr>
          <a:xfrm>
            <a:off x="7078519" y="2525201"/>
            <a:ext cx="769569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FE7B8348-B0C4-17E6-C71B-4E678C232273}"/>
              </a:ext>
            </a:extLst>
          </p:cNvPr>
          <p:cNvSpPr/>
          <p:nvPr/>
        </p:nvSpPr>
        <p:spPr>
          <a:xfrm>
            <a:off x="7854144" y="2525201"/>
            <a:ext cx="1156121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FBA3487-AAEE-D4EB-B8F1-E89564F222B5}"/>
              </a:ext>
            </a:extLst>
          </p:cNvPr>
          <p:cNvSpPr/>
          <p:nvPr/>
        </p:nvSpPr>
        <p:spPr>
          <a:xfrm>
            <a:off x="9016321" y="2525201"/>
            <a:ext cx="254839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E9DA137-E5D9-1B4B-B73F-9F21A0C93E45}"/>
              </a:ext>
            </a:extLst>
          </p:cNvPr>
          <p:cNvSpPr txBox="1"/>
          <p:nvPr/>
        </p:nvSpPr>
        <p:spPr>
          <a:xfrm>
            <a:off x="4002765" y="1435874"/>
            <a:ext cx="418647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Basic idea: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Thread local stack of bump allocators compatible with std::</a:t>
            </a:r>
            <a:r>
              <a:rPr lang="en-US" sz="2000" dirty="0" err="1">
                <a:solidFill>
                  <a:srgbClr val="FF0000"/>
                </a:solidFill>
              </a:rPr>
              <a:t>pmr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6" name="Obraz 15">
            <a:extLst>
              <a:ext uri="{FF2B5EF4-FFF2-40B4-BE49-F238E27FC236}">
                <a16:creationId xmlns:a16="http://schemas.microsoft.com/office/drawing/2014/main" id="{89D17CA2-AFB6-AD54-A066-E9A3A81C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97" y="3396543"/>
            <a:ext cx="3448531" cy="2829320"/>
          </a:xfrm>
          <a:prstGeom prst="rect">
            <a:avLst/>
          </a:prstGeom>
        </p:spPr>
      </p:pic>
      <p:sp>
        <p:nvSpPr>
          <p:cNvPr id="17" name="Nawias klamrowy zamykający 16">
            <a:extLst>
              <a:ext uri="{FF2B5EF4-FFF2-40B4-BE49-F238E27FC236}">
                <a16:creationId xmlns:a16="http://schemas.microsoft.com/office/drawing/2014/main" id="{24C7AD31-41E1-F3C3-F501-29D4D11EF024}"/>
              </a:ext>
            </a:extLst>
          </p:cNvPr>
          <p:cNvSpPr/>
          <p:nvPr/>
        </p:nvSpPr>
        <p:spPr>
          <a:xfrm>
            <a:off x="3663649" y="3815046"/>
            <a:ext cx="339115" cy="944679"/>
          </a:xfrm>
          <a:prstGeom prst="rightBrace">
            <a:avLst>
              <a:gd name="adj1" fmla="val 45833"/>
              <a:gd name="adj2" fmla="val 50000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Nawias klamrowy zamykający 17">
            <a:extLst>
              <a:ext uri="{FF2B5EF4-FFF2-40B4-BE49-F238E27FC236}">
                <a16:creationId xmlns:a16="http://schemas.microsoft.com/office/drawing/2014/main" id="{D21EDFA1-3F0B-758F-A0FD-78697E7DD496}"/>
              </a:ext>
            </a:extLst>
          </p:cNvPr>
          <p:cNvSpPr/>
          <p:nvPr/>
        </p:nvSpPr>
        <p:spPr>
          <a:xfrm rot="5400000">
            <a:off x="4644213" y="1789696"/>
            <a:ext cx="646331" cy="3278610"/>
          </a:xfrm>
          <a:prstGeom prst="rightBrace">
            <a:avLst>
              <a:gd name="adj1" fmla="val 64548"/>
              <a:gd name="adj2" fmla="val 50000"/>
            </a:avLst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5264AF63-C986-2747-CDF4-CB961CC32114}"/>
              </a:ext>
            </a:extLst>
          </p:cNvPr>
          <p:cNvSpPr/>
          <p:nvPr/>
        </p:nvSpPr>
        <p:spPr>
          <a:xfrm rot="5400000">
            <a:off x="3454737" y="2776510"/>
            <a:ext cx="1083955" cy="1937800"/>
          </a:xfrm>
          <a:prstGeom prst="arc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Nawias klamrowy zamykający 19">
            <a:extLst>
              <a:ext uri="{FF2B5EF4-FFF2-40B4-BE49-F238E27FC236}">
                <a16:creationId xmlns:a16="http://schemas.microsoft.com/office/drawing/2014/main" id="{6EB879E2-E766-D68A-A6C4-00E317F6459F}"/>
              </a:ext>
            </a:extLst>
          </p:cNvPr>
          <p:cNvSpPr/>
          <p:nvPr/>
        </p:nvSpPr>
        <p:spPr>
          <a:xfrm>
            <a:off x="4046599" y="4953507"/>
            <a:ext cx="339115" cy="944679"/>
          </a:xfrm>
          <a:prstGeom prst="rightBrace">
            <a:avLst>
              <a:gd name="adj1" fmla="val 45833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Nawias klamrowy zamykający 20">
            <a:extLst>
              <a:ext uri="{FF2B5EF4-FFF2-40B4-BE49-F238E27FC236}">
                <a16:creationId xmlns:a16="http://schemas.microsoft.com/office/drawing/2014/main" id="{AF748C21-2C3E-7CD0-F59C-DF37090311DA}"/>
              </a:ext>
            </a:extLst>
          </p:cNvPr>
          <p:cNvSpPr/>
          <p:nvPr/>
        </p:nvSpPr>
        <p:spPr>
          <a:xfrm rot="5400000">
            <a:off x="7629635" y="2110644"/>
            <a:ext cx="646331" cy="2636719"/>
          </a:xfrm>
          <a:prstGeom prst="rightBrace">
            <a:avLst>
              <a:gd name="adj1" fmla="val 64548"/>
              <a:gd name="adj2" fmla="val 50000"/>
            </a:avLst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Łuk 21">
            <a:extLst>
              <a:ext uri="{FF2B5EF4-FFF2-40B4-BE49-F238E27FC236}">
                <a16:creationId xmlns:a16="http://schemas.microsoft.com/office/drawing/2014/main" id="{53EAA08C-A2B3-0578-B6E9-C43602320A4B}"/>
              </a:ext>
            </a:extLst>
          </p:cNvPr>
          <p:cNvSpPr/>
          <p:nvPr/>
        </p:nvSpPr>
        <p:spPr>
          <a:xfrm rot="5400000">
            <a:off x="2673557" y="142317"/>
            <a:ext cx="3348764" cy="7218299"/>
          </a:xfrm>
          <a:prstGeom prst="arc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4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276B-1F1F-AC0D-04A7-448209768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Obraz 14">
            <a:extLst>
              <a:ext uri="{FF2B5EF4-FFF2-40B4-BE49-F238E27FC236}">
                <a16:creationId xmlns:a16="http://schemas.microsoft.com/office/drawing/2014/main" id="{8DC941B9-5A4C-67FF-D5C8-590B6F593D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24091"/>
          <a:stretch/>
        </p:blipFill>
        <p:spPr>
          <a:xfrm>
            <a:off x="1501709" y="3982989"/>
            <a:ext cx="2800741" cy="1634255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D781163F-3EC4-48C1-7333-917BCA8CBFEA}"/>
              </a:ext>
            </a:extLst>
          </p:cNvPr>
          <p:cNvSpPr/>
          <p:nvPr/>
        </p:nvSpPr>
        <p:spPr>
          <a:xfrm>
            <a:off x="3815046" y="387557"/>
            <a:ext cx="4561908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Very short-lived memory</a:t>
            </a:r>
          </a:p>
          <a:p>
            <a:pPr algn="ctr"/>
            <a:r>
              <a:rPr lang="en-US" sz="2400" dirty="0"/>
              <a:t>Scratchpad allocator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60769AB0-45C0-B91D-168C-0F4608BFCC73}"/>
              </a:ext>
            </a:extLst>
          </p:cNvPr>
          <p:cNvSpPr/>
          <p:nvPr/>
        </p:nvSpPr>
        <p:spPr>
          <a:xfrm>
            <a:off x="835676" y="2658430"/>
            <a:ext cx="3276602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B0BE38C-746B-1DBF-379E-3E91FA92C597}"/>
              </a:ext>
            </a:extLst>
          </p:cNvPr>
          <p:cNvSpPr/>
          <p:nvPr/>
        </p:nvSpPr>
        <p:spPr>
          <a:xfrm>
            <a:off x="8434974" y="2658430"/>
            <a:ext cx="278560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2D07FFD6-2823-F9F6-0132-B449E2CF528D}"/>
              </a:ext>
            </a:extLst>
          </p:cNvPr>
          <p:cNvSpPr/>
          <p:nvPr/>
        </p:nvSpPr>
        <p:spPr>
          <a:xfrm>
            <a:off x="4117822" y="2658430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7C016E-2226-B07F-2A5E-5B85D22010DD}"/>
              </a:ext>
            </a:extLst>
          </p:cNvPr>
          <p:cNvSpPr/>
          <p:nvPr/>
        </p:nvSpPr>
        <p:spPr>
          <a:xfrm>
            <a:off x="5264854" y="2657722"/>
            <a:ext cx="91440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55BF5B98-BC65-2CCD-C5CA-CF902C921420}"/>
              </a:ext>
            </a:extLst>
          </p:cNvPr>
          <p:cNvSpPr/>
          <p:nvPr/>
        </p:nvSpPr>
        <p:spPr>
          <a:xfrm>
            <a:off x="6957923" y="2658429"/>
            <a:ext cx="31489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D7CC8066-8821-7F9B-1AD3-2B066CC9AC2A}"/>
              </a:ext>
            </a:extLst>
          </p:cNvPr>
          <p:cNvSpPr/>
          <p:nvPr/>
        </p:nvSpPr>
        <p:spPr>
          <a:xfrm>
            <a:off x="4802106" y="2657722"/>
            <a:ext cx="457201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5215FD7C-B05C-3564-060C-35DA99CDBE46}"/>
              </a:ext>
            </a:extLst>
          </p:cNvPr>
          <p:cNvSpPr/>
          <p:nvPr/>
        </p:nvSpPr>
        <p:spPr>
          <a:xfrm>
            <a:off x="6182281" y="2658427"/>
            <a:ext cx="769569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5E72228D-B6A4-146B-F7BF-ACA968679591}"/>
              </a:ext>
            </a:extLst>
          </p:cNvPr>
          <p:cNvSpPr/>
          <p:nvPr/>
        </p:nvSpPr>
        <p:spPr>
          <a:xfrm>
            <a:off x="7278853" y="2658427"/>
            <a:ext cx="1156121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10B3E4C-8A8C-1119-60B6-9882F69FCB84}"/>
              </a:ext>
            </a:extLst>
          </p:cNvPr>
          <p:cNvSpPr txBox="1"/>
          <p:nvPr/>
        </p:nvSpPr>
        <p:spPr>
          <a:xfrm>
            <a:off x="3982588" y="1599497"/>
            <a:ext cx="422682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Obvious issue: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</a:rPr>
              <a:t>Interlocking allocations</a:t>
            </a:r>
          </a:p>
        </p:txBody>
      </p:sp>
      <p:sp>
        <p:nvSpPr>
          <p:cNvPr id="19" name="Łuk 18">
            <a:extLst>
              <a:ext uri="{FF2B5EF4-FFF2-40B4-BE49-F238E27FC236}">
                <a16:creationId xmlns:a16="http://schemas.microsoft.com/office/drawing/2014/main" id="{4B417F68-E635-3465-6B39-9E1423E3AD55}"/>
              </a:ext>
            </a:extLst>
          </p:cNvPr>
          <p:cNvSpPr/>
          <p:nvPr/>
        </p:nvSpPr>
        <p:spPr>
          <a:xfrm rot="5400000">
            <a:off x="2822507" y="2900066"/>
            <a:ext cx="2709740" cy="542992"/>
          </a:xfrm>
          <a:prstGeom prst="arc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Łuk 21">
            <a:extLst>
              <a:ext uri="{FF2B5EF4-FFF2-40B4-BE49-F238E27FC236}">
                <a16:creationId xmlns:a16="http://schemas.microsoft.com/office/drawing/2014/main" id="{8057710E-D458-05BD-0ACB-2569DE57E041}"/>
              </a:ext>
            </a:extLst>
          </p:cNvPr>
          <p:cNvSpPr/>
          <p:nvPr/>
        </p:nvSpPr>
        <p:spPr>
          <a:xfrm rot="5400000">
            <a:off x="2637577" y="2321986"/>
            <a:ext cx="3079600" cy="1705672"/>
          </a:xfrm>
          <a:prstGeom prst="arc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Łuk 22">
            <a:extLst>
              <a:ext uri="{FF2B5EF4-FFF2-40B4-BE49-F238E27FC236}">
                <a16:creationId xmlns:a16="http://schemas.microsoft.com/office/drawing/2014/main" id="{DDBFD7E8-3315-DC51-390A-1725731A25EC}"/>
              </a:ext>
            </a:extLst>
          </p:cNvPr>
          <p:cNvSpPr/>
          <p:nvPr/>
        </p:nvSpPr>
        <p:spPr>
          <a:xfrm rot="5400000">
            <a:off x="2459936" y="1633673"/>
            <a:ext cx="3442934" cy="3082297"/>
          </a:xfrm>
          <a:prstGeom prst="arc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Łuk 23">
            <a:extLst>
              <a:ext uri="{FF2B5EF4-FFF2-40B4-BE49-F238E27FC236}">
                <a16:creationId xmlns:a16="http://schemas.microsoft.com/office/drawing/2014/main" id="{DE59E3BA-E965-AA5C-F174-C974E8E0B706}"/>
              </a:ext>
            </a:extLst>
          </p:cNvPr>
          <p:cNvSpPr/>
          <p:nvPr/>
        </p:nvSpPr>
        <p:spPr>
          <a:xfrm rot="5400000">
            <a:off x="2261629" y="790413"/>
            <a:ext cx="3842604" cy="4768817"/>
          </a:xfrm>
          <a:prstGeom prst="arc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Łuk 24">
            <a:extLst>
              <a:ext uri="{FF2B5EF4-FFF2-40B4-BE49-F238E27FC236}">
                <a16:creationId xmlns:a16="http://schemas.microsoft.com/office/drawing/2014/main" id="{2D905FAE-7C32-F426-A57B-7D0713DB6ECF}"/>
              </a:ext>
            </a:extLst>
          </p:cNvPr>
          <p:cNvSpPr/>
          <p:nvPr/>
        </p:nvSpPr>
        <p:spPr>
          <a:xfrm rot="5400000">
            <a:off x="2047498" y="229422"/>
            <a:ext cx="4261760" cy="5873946"/>
          </a:xfrm>
          <a:prstGeom prst="arc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Łuk 25">
            <a:extLst>
              <a:ext uri="{FF2B5EF4-FFF2-40B4-BE49-F238E27FC236}">
                <a16:creationId xmlns:a16="http://schemas.microsoft.com/office/drawing/2014/main" id="{516667A3-06FB-797F-AF58-4518A18B477E}"/>
              </a:ext>
            </a:extLst>
          </p:cNvPr>
          <p:cNvSpPr/>
          <p:nvPr/>
        </p:nvSpPr>
        <p:spPr>
          <a:xfrm rot="5400000">
            <a:off x="1855763" y="-499300"/>
            <a:ext cx="4654058" cy="7348243"/>
          </a:xfrm>
          <a:prstGeom prst="arc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D7D3A54B-8337-E8BB-CC05-F9607B6AA095}"/>
              </a:ext>
            </a:extLst>
          </p:cNvPr>
          <p:cNvSpPr/>
          <p:nvPr/>
        </p:nvSpPr>
        <p:spPr>
          <a:xfrm>
            <a:off x="7375655" y="4995895"/>
            <a:ext cx="4051317" cy="9749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Can happen </a:t>
            </a:r>
            <a:r>
              <a:rPr lang="en-US" u="sng" dirty="0"/>
              <a:t>implicitly</a:t>
            </a:r>
            <a:r>
              <a:rPr lang="en-US" dirty="0"/>
              <a:t> when Scratchpad allocator is passed to </a:t>
            </a:r>
            <a:r>
              <a:rPr lang="en-US" dirty="0" err="1"/>
              <a:t>st</a:t>
            </a:r>
            <a:r>
              <a:rPr lang="pl-PL" dirty="0"/>
              <a:t>d</a:t>
            </a:r>
            <a:r>
              <a:rPr lang="en-US" dirty="0"/>
              <a:t>::</a:t>
            </a:r>
            <a:r>
              <a:rPr lang="en-US" dirty="0" err="1"/>
              <a:t>pmr</a:t>
            </a:r>
            <a:r>
              <a:rPr lang="en-US" dirty="0"/>
              <a:t> containers (allocation when they grow)!</a:t>
            </a:r>
          </a:p>
        </p:txBody>
      </p:sp>
    </p:spTree>
    <p:extLst>
      <p:ext uri="{BB962C8B-B14F-4D97-AF65-F5344CB8AC3E}">
        <p14:creationId xmlns:p14="http://schemas.microsoft.com/office/powerpoint/2010/main" val="85774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35B7-047D-E69F-3939-A12C45085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755EA45-DAB2-24FC-64EF-03AA31B86CEE}"/>
              </a:ext>
            </a:extLst>
          </p:cNvPr>
          <p:cNvSpPr/>
          <p:nvPr/>
        </p:nvSpPr>
        <p:spPr>
          <a:xfrm>
            <a:off x="3815046" y="387557"/>
            <a:ext cx="4561908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Very short-lived memory</a:t>
            </a:r>
          </a:p>
          <a:p>
            <a:pPr algn="ctr"/>
            <a:r>
              <a:rPr lang="en-US" sz="2400" dirty="0"/>
              <a:t>Scratchpad allocator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9ED6D08B-061F-6372-23DA-DCB7DE6CC7B9}"/>
              </a:ext>
            </a:extLst>
          </p:cNvPr>
          <p:cNvSpPr/>
          <p:nvPr/>
        </p:nvSpPr>
        <p:spPr>
          <a:xfrm>
            <a:off x="3669713" y="2494920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FC8B5EA1-6CA8-77B1-4B21-3EB43ECC7788}"/>
              </a:ext>
            </a:extLst>
          </p:cNvPr>
          <p:cNvSpPr/>
          <p:nvPr/>
        </p:nvSpPr>
        <p:spPr>
          <a:xfrm>
            <a:off x="6400796" y="2494920"/>
            <a:ext cx="4819782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4435C0EA-F435-2AC1-C4F8-49A1D701190A}"/>
              </a:ext>
            </a:extLst>
          </p:cNvPr>
          <p:cNvSpPr/>
          <p:nvPr/>
        </p:nvSpPr>
        <p:spPr>
          <a:xfrm>
            <a:off x="5722565" y="2494920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A46E374-9D61-D1C7-283C-471737BF9013}"/>
              </a:ext>
            </a:extLst>
          </p:cNvPr>
          <p:cNvSpPr txBox="1"/>
          <p:nvPr/>
        </p:nvSpPr>
        <p:spPr>
          <a:xfrm>
            <a:off x="2573642" y="1454162"/>
            <a:ext cx="7044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Bitflag per allocator indicating whether to roll back the pointer or not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allocation sets flags of younger allocators to false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E933104-7D68-2169-AB53-80246A8B7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8495"/>
              </p:ext>
            </p:extLst>
          </p:nvPr>
        </p:nvGraphicFramePr>
        <p:xfrm>
          <a:off x="911366" y="2563836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13" name="Prostokąt 12">
            <a:extLst>
              <a:ext uri="{FF2B5EF4-FFF2-40B4-BE49-F238E27FC236}">
                <a16:creationId xmlns:a16="http://schemas.microsoft.com/office/drawing/2014/main" id="{770B1FED-9722-9A42-24AB-920E061885A4}"/>
              </a:ext>
            </a:extLst>
          </p:cNvPr>
          <p:cNvSpPr/>
          <p:nvPr/>
        </p:nvSpPr>
        <p:spPr>
          <a:xfrm>
            <a:off x="3663657" y="3152967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DECCF867-73FD-108D-A3AA-DF6A4ED87492}"/>
              </a:ext>
            </a:extLst>
          </p:cNvPr>
          <p:cNvSpPr/>
          <p:nvPr/>
        </p:nvSpPr>
        <p:spPr>
          <a:xfrm>
            <a:off x="7515549" y="3152967"/>
            <a:ext cx="3705029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2BC3BCF8-C676-186A-82A1-55B14451024C}"/>
              </a:ext>
            </a:extLst>
          </p:cNvPr>
          <p:cNvSpPr/>
          <p:nvPr/>
        </p:nvSpPr>
        <p:spPr>
          <a:xfrm>
            <a:off x="5717021" y="3152967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5207477B-6BF8-BE7D-58BD-2C3835EC6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145937"/>
              </p:ext>
            </p:extLst>
          </p:nvPr>
        </p:nvGraphicFramePr>
        <p:xfrm>
          <a:off x="911366" y="3243580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20" name="Prostokąt 19">
            <a:extLst>
              <a:ext uri="{FF2B5EF4-FFF2-40B4-BE49-F238E27FC236}">
                <a16:creationId xmlns:a16="http://schemas.microsoft.com/office/drawing/2014/main" id="{BD49A4D9-63EF-E29B-724B-B9DEEB9FD60E}"/>
              </a:ext>
            </a:extLst>
          </p:cNvPr>
          <p:cNvSpPr/>
          <p:nvPr/>
        </p:nvSpPr>
        <p:spPr>
          <a:xfrm>
            <a:off x="6401307" y="3152967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AEC1323C-1E0C-EF36-4F50-B624DC03E356}"/>
              </a:ext>
            </a:extLst>
          </p:cNvPr>
          <p:cNvSpPr/>
          <p:nvPr/>
        </p:nvSpPr>
        <p:spPr>
          <a:xfrm>
            <a:off x="3663657" y="3811014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CA5E394F-DB1E-FCD7-CC15-911796832D08}"/>
              </a:ext>
            </a:extLst>
          </p:cNvPr>
          <p:cNvSpPr/>
          <p:nvPr/>
        </p:nvSpPr>
        <p:spPr>
          <a:xfrm>
            <a:off x="7920763" y="3811014"/>
            <a:ext cx="3299815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D9A34B83-E653-689B-A0A7-BDB0EEF03D0F}"/>
              </a:ext>
            </a:extLst>
          </p:cNvPr>
          <p:cNvSpPr/>
          <p:nvPr/>
        </p:nvSpPr>
        <p:spPr>
          <a:xfrm>
            <a:off x="5717021" y="3811014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BE8C81DC-871E-82EA-C27D-50072FA18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89821"/>
              </p:ext>
            </p:extLst>
          </p:nvPr>
        </p:nvGraphicFramePr>
        <p:xfrm>
          <a:off x="911366" y="3901627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30" name="Prostokąt 29">
            <a:extLst>
              <a:ext uri="{FF2B5EF4-FFF2-40B4-BE49-F238E27FC236}">
                <a16:creationId xmlns:a16="http://schemas.microsoft.com/office/drawing/2014/main" id="{F24621C9-C944-7AD6-73B8-B8C501DB026A}"/>
              </a:ext>
            </a:extLst>
          </p:cNvPr>
          <p:cNvSpPr/>
          <p:nvPr/>
        </p:nvSpPr>
        <p:spPr>
          <a:xfrm>
            <a:off x="6401307" y="3811014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E4E5A473-FD0D-B308-3869-6A05827B7EB4}"/>
              </a:ext>
            </a:extLst>
          </p:cNvPr>
          <p:cNvSpPr/>
          <p:nvPr/>
        </p:nvSpPr>
        <p:spPr>
          <a:xfrm>
            <a:off x="7521605" y="3811014"/>
            <a:ext cx="399158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CE07FB73-7F4C-CAB4-CCFB-3914A38BEEE9}"/>
              </a:ext>
            </a:extLst>
          </p:cNvPr>
          <p:cNvSpPr/>
          <p:nvPr/>
        </p:nvSpPr>
        <p:spPr>
          <a:xfrm>
            <a:off x="3663657" y="4469061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4C2C3CEC-DD2A-48AD-CB66-80B6D52C7084}"/>
              </a:ext>
            </a:extLst>
          </p:cNvPr>
          <p:cNvSpPr/>
          <p:nvPr/>
        </p:nvSpPr>
        <p:spPr>
          <a:xfrm>
            <a:off x="8605048" y="4469061"/>
            <a:ext cx="2615529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CCAAE938-6352-EFA6-A275-0C9FBC4801B9}"/>
              </a:ext>
            </a:extLst>
          </p:cNvPr>
          <p:cNvSpPr/>
          <p:nvPr/>
        </p:nvSpPr>
        <p:spPr>
          <a:xfrm>
            <a:off x="5717021" y="4469061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47E15001-D35F-3E92-0262-EB98D0EAE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55447"/>
              </p:ext>
            </p:extLst>
          </p:nvPr>
        </p:nvGraphicFramePr>
        <p:xfrm>
          <a:off x="911366" y="4537977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36" name="Prostokąt 35">
            <a:extLst>
              <a:ext uri="{FF2B5EF4-FFF2-40B4-BE49-F238E27FC236}">
                <a16:creationId xmlns:a16="http://schemas.microsoft.com/office/drawing/2014/main" id="{B7084CB4-6D77-41A5-1626-420435CAFC18}"/>
              </a:ext>
            </a:extLst>
          </p:cNvPr>
          <p:cNvSpPr/>
          <p:nvPr/>
        </p:nvSpPr>
        <p:spPr>
          <a:xfrm>
            <a:off x="6401307" y="4469061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46BA27E6-25DE-283F-81D1-3E9F14D36D29}"/>
              </a:ext>
            </a:extLst>
          </p:cNvPr>
          <p:cNvSpPr/>
          <p:nvPr/>
        </p:nvSpPr>
        <p:spPr>
          <a:xfrm>
            <a:off x="7521605" y="4469061"/>
            <a:ext cx="399158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D09994EC-6197-C8BC-3BFD-73DFAF1A259F}"/>
              </a:ext>
            </a:extLst>
          </p:cNvPr>
          <p:cNvSpPr/>
          <p:nvPr/>
        </p:nvSpPr>
        <p:spPr>
          <a:xfrm>
            <a:off x="7926819" y="4469061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53192028-C679-200C-5FDB-76E2486A7682}"/>
              </a:ext>
            </a:extLst>
          </p:cNvPr>
          <p:cNvSpPr/>
          <p:nvPr/>
        </p:nvSpPr>
        <p:spPr>
          <a:xfrm>
            <a:off x="3663657" y="5127108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E64830F-5BCF-2472-541F-C6025E8BC49A}"/>
              </a:ext>
            </a:extLst>
          </p:cNvPr>
          <p:cNvSpPr/>
          <p:nvPr/>
        </p:nvSpPr>
        <p:spPr>
          <a:xfrm>
            <a:off x="8605048" y="5127108"/>
            <a:ext cx="2615529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98C8AB03-27E1-978F-F78D-2D81628754A7}"/>
              </a:ext>
            </a:extLst>
          </p:cNvPr>
          <p:cNvSpPr/>
          <p:nvPr/>
        </p:nvSpPr>
        <p:spPr>
          <a:xfrm>
            <a:off x="5717021" y="5127108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9777C262-FF9E-44DE-BC3D-0175778C1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09479"/>
              </p:ext>
            </p:extLst>
          </p:nvPr>
        </p:nvGraphicFramePr>
        <p:xfrm>
          <a:off x="911366" y="5196024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43" name="Prostokąt 42">
            <a:extLst>
              <a:ext uri="{FF2B5EF4-FFF2-40B4-BE49-F238E27FC236}">
                <a16:creationId xmlns:a16="http://schemas.microsoft.com/office/drawing/2014/main" id="{65CE2837-DDFB-352D-AFBA-76FC3A5737F0}"/>
              </a:ext>
            </a:extLst>
          </p:cNvPr>
          <p:cNvSpPr/>
          <p:nvPr/>
        </p:nvSpPr>
        <p:spPr>
          <a:xfrm>
            <a:off x="6401307" y="5127108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99859981-3D45-4F3D-9CD2-9AE8DB11BC01}"/>
              </a:ext>
            </a:extLst>
          </p:cNvPr>
          <p:cNvSpPr/>
          <p:nvPr/>
        </p:nvSpPr>
        <p:spPr>
          <a:xfrm>
            <a:off x="7521605" y="5127108"/>
            <a:ext cx="399158" cy="50867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E1F236E7-07F3-13C9-AEEB-0D8052C2C826}"/>
              </a:ext>
            </a:extLst>
          </p:cNvPr>
          <p:cNvSpPr/>
          <p:nvPr/>
        </p:nvSpPr>
        <p:spPr>
          <a:xfrm>
            <a:off x="7926819" y="5127108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11C3DB5A-D656-9093-2C79-343BB4272E57}"/>
              </a:ext>
            </a:extLst>
          </p:cNvPr>
          <p:cNvSpPr/>
          <p:nvPr/>
        </p:nvSpPr>
        <p:spPr>
          <a:xfrm>
            <a:off x="3663657" y="5785155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3BA0B39A-5077-3F54-AACB-5FB3B0CBD5CD}"/>
              </a:ext>
            </a:extLst>
          </p:cNvPr>
          <p:cNvSpPr/>
          <p:nvPr/>
        </p:nvSpPr>
        <p:spPr>
          <a:xfrm>
            <a:off x="5715422" y="5785155"/>
            <a:ext cx="5498012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191D30F2-3584-D401-4883-024014341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99542"/>
              </p:ext>
            </p:extLst>
          </p:nvPr>
        </p:nvGraphicFramePr>
        <p:xfrm>
          <a:off x="911366" y="5854071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55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18010-B7AE-7C15-FE98-C0BA1E73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EB0FD50-4084-FCD6-F255-6989B7AE0DB6}"/>
              </a:ext>
            </a:extLst>
          </p:cNvPr>
          <p:cNvSpPr/>
          <p:nvPr/>
        </p:nvSpPr>
        <p:spPr>
          <a:xfrm>
            <a:off x="3815046" y="387557"/>
            <a:ext cx="4561908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Very short-lived memory</a:t>
            </a:r>
          </a:p>
          <a:p>
            <a:pPr algn="ctr"/>
            <a:r>
              <a:rPr lang="en-US" sz="2400" dirty="0"/>
              <a:t>Scratchpad allocator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318E7BD0-FE4E-4A6F-05E2-0BDAC9D18C61}"/>
              </a:ext>
            </a:extLst>
          </p:cNvPr>
          <p:cNvSpPr txBox="1"/>
          <p:nvPr/>
        </p:nvSpPr>
        <p:spPr>
          <a:xfrm>
            <a:off x="759980" y="1047850"/>
            <a:ext cx="982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Optimalizations: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Setting rollback flags to false on all positions to the right regardless of allocators’ existence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>
                <a:solidFill>
                  <a:srgbClr val="FF0000"/>
                </a:solidFill>
              </a:rPr>
              <a:t>Resetting rollback flag to true and rollback pointer when “reclaiming” front</a:t>
            </a:r>
          </a:p>
        </p:txBody>
      </p:sp>
      <p:sp>
        <p:nvSpPr>
          <p:cNvPr id="21" name="Prostokąt 20">
            <a:extLst>
              <a:ext uri="{FF2B5EF4-FFF2-40B4-BE49-F238E27FC236}">
                <a16:creationId xmlns:a16="http://schemas.microsoft.com/office/drawing/2014/main" id="{ECF46A37-CD4C-5B8D-291D-41B436A8D222}"/>
              </a:ext>
            </a:extLst>
          </p:cNvPr>
          <p:cNvSpPr/>
          <p:nvPr/>
        </p:nvSpPr>
        <p:spPr>
          <a:xfrm>
            <a:off x="3663657" y="2379419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rostokąt 26">
            <a:extLst>
              <a:ext uri="{FF2B5EF4-FFF2-40B4-BE49-F238E27FC236}">
                <a16:creationId xmlns:a16="http://schemas.microsoft.com/office/drawing/2014/main" id="{85AD56FF-3C53-2678-3BF5-543CB2C31544}"/>
              </a:ext>
            </a:extLst>
          </p:cNvPr>
          <p:cNvSpPr/>
          <p:nvPr/>
        </p:nvSpPr>
        <p:spPr>
          <a:xfrm>
            <a:off x="7926819" y="2379419"/>
            <a:ext cx="3299815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rostokąt 27">
            <a:extLst>
              <a:ext uri="{FF2B5EF4-FFF2-40B4-BE49-F238E27FC236}">
                <a16:creationId xmlns:a16="http://schemas.microsoft.com/office/drawing/2014/main" id="{C374BF1B-8BF6-3EE6-5DD4-02745EFFFB6F}"/>
              </a:ext>
            </a:extLst>
          </p:cNvPr>
          <p:cNvSpPr/>
          <p:nvPr/>
        </p:nvSpPr>
        <p:spPr>
          <a:xfrm>
            <a:off x="5717021" y="2379419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CAA8DC09-6315-CEC6-4B67-4B6A1399C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67942"/>
              </p:ext>
            </p:extLst>
          </p:nvPr>
        </p:nvGraphicFramePr>
        <p:xfrm>
          <a:off x="911366" y="2470032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30" name="Prostokąt 29">
            <a:extLst>
              <a:ext uri="{FF2B5EF4-FFF2-40B4-BE49-F238E27FC236}">
                <a16:creationId xmlns:a16="http://schemas.microsoft.com/office/drawing/2014/main" id="{9E9C3A68-B709-D8D1-13C2-19DD31DC2F14}"/>
              </a:ext>
            </a:extLst>
          </p:cNvPr>
          <p:cNvSpPr/>
          <p:nvPr/>
        </p:nvSpPr>
        <p:spPr>
          <a:xfrm>
            <a:off x="6401307" y="2379419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DFF41D5F-B080-517F-C174-186E433648B7}"/>
              </a:ext>
            </a:extLst>
          </p:cNvPr>
          <p:cNvSpPr/>
          <p:nvPr/>
        </p:nvSpPr>
        <p:spPr>
          <a:xfrm>
            <a:off x="7521605" y="2379419"/>
            <a:ext cx="399158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Prostokąt 31">
            <a:extLst>
              <a:ext uri="{FF2B5EF4-FFF2-40B4-BE49-F238E27FC236}">
                <a16:creationId xmlns:a16="http://schemas.microsoft.com/office/drawing/2014/main" id="{A8A1E466-AE18-CF8E-2A3F-1543C9734633}"/>
              </a:ext>
            </a:extLst>
          </p:cNvPr>
          <p:cNvSpPr/>
          <p:nvPr/>
        </p:nvSpPr>
        <p:spPr>
          <a:xfrm>
            <a:off x="3663657" y="3291811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stokąt 32">
            <a:extLst>
              <a:ext uri="{FF2B5EF4-FFF2-40B4-BE49-F238E27FC236}">
                <a16:creationId xmlns:a16="http://schemas.microsoft.com/office/drawing/2014/main" id="{2D88FE1F-E73D-6DAE-3701-B4D625D95FC4}"/>
              </a:ext>
            </a:extLst>
          </p:cNvPr>
          <p:cNvSpPr/>
          <p:nvPr/>
        </p:nvSpPr>
        <p:spPr>
          <a:xfrm>
            <a:off x="8611104" y="3291811"/>
            <a:ext cx="2615529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Prostokąt 33">
            <a:extLst>
              <a:ext uri="{FF2B5EF4-FFF2-40B4-BE49-F238E27FC236}">
                <a16:creationId xmlns:a16="http://schemas.microsoft.com/office/drawing/2014/main" id="{4F149EC2-3A2B-2569-EDF3-B043EF79A010}"/>
              </a:ext>
            </a:extLst>
          </p:cNvPr>
          <p:cNvSpPr/>
          <p:nvPr/>
        </p:nvSpPr>
        <p:spPr>
          <a:xfrm>
            <a:off x="5717021" y="3291811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Tabela 34">
            <a:extLst>
              <a:ext uri="{FF2B5EF4-FFF2-40B4-BE49-F238E27FC236}">
                <a16:creationId xmlns:a16="http://schemas.microsoft.com/office/drawing/2014/main" id="{6B89F4DF-DA22-B569-F745-135E306F4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28265"/>
              </p:ext>
            </p:extLst>
          </p:nvPr>
        </p:nvGraphicFramePr>
        <p:xfrm>
          <a:off x="911366" y="3360727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36" name="Prostokąt 35">
            <a:extLst>
              <a:ext uri="{FF2B5EF4-FFF2-40B4-BE49-F238E27FC236}">
                <a16:creationId xmlns:a16="http://schemas.microsoft.com/office/drawing/2014/main" id="{93595E15-63B5-E8D7-371A-CBE504E7A2F6}"/>
              </a:ext>
            </a:extLst>
          </p:cNvPr>
          <p:cNvSpPr/>
          <p:nvPr/>
        </p:nvSpPr>
        <p:spPr>
          <a:xfrm>
            <a:off x="6401307" y="3291811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Prostokąt 36">
            <a:extLst>
              <a:ext uri="{FF2B5EF4-FFF2-40B4-BE49-F238E27FC236}">
                <a16:creationId xmlns:a16="http://schemas.microsoft.com/office/drawing/2014/main" id="{9E76AED2-7396-9439-D134-3C8063CE5130}"/>
              </a:ext>
            </a:extLst>
          </p:cNvPr>
          <p:cNvSpPr/>
          <p:nvPr/>
        </p:nvSpPr>
        <p:spPr>
          <a:xfrm>
            <a:off x="7521605" y="3291811"/>
            <a:ext cx="399158" cy="50867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rostokąt 37">
            <a:extLst>
              <a:ext uri="{FF2B5EF4-FFF2-40B4-BE49-F238E27FC236}">
                <a16:creationId xmlns:a16="http://schemas.microsoft.com/office/drawing/2014/main" id="{CAC2D963-770F-539F-3A0C-62AD94BF1548}"/>
              </a:ext>
            </a:extLst>
          </p:cNvPr>
          <p:cNvSpPr/>
          <p:nvPr/>
        </p:nvSpPr>
        <p:spPr>
          <a:xfrm>
            <a:off x="7926819" y="3291811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rostokąt 38">
            <a:extLst>
              <a:ext uri="{FF2B5EF4-FFF2-40B4-BE49-F238E27FC236}">
                <a16:creationId xmlns:a16="http://schemas.microsoft.com/office/drawing/2014/main" id="{326B1FB0-2E7E-994A-6AED-601F2BCC16B3}"/>
              </a:ext>
            </a:extLst>
          </p:cNvPr>
          <p:cNvSpPr/>
          <p:nvPr/>
        </p:nvSpPr>
        <p:spPr>
          <a:xfrm>
            <a:off x="3663657" y="4210260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rostokąt 39">
            <a:extLst>
              <a:ext uri="{FF2B5EF4-FFF2-40B4-BE49-F238E27FC236}">
                <a16:creationId xmlns:a16="http://schemas.microsoft.com/office/drawing/2014/main" id="{1B290D9C-120B-2C4B-6250-7DDBBBBE9F74}"/>
              </a:ext>
            </a:extLst>
          </p:cNvPr>
          <p:cNvSpPr/>
          <p:nvPr/>
        </p:nvSpPr>
        <p:spPr>
          <a:xfrm>
            <a:off x="9240890" y="4210260"/>
            <a:ext cx="198574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rostokąt 40">
            <a:extLst>
              <a:ext uri="{FF2B5EF4-FFF2-40B4-BE49-F238E27FC236}">
                <a16:creationId xmlns:a16="http://schemas.microsoft.com/office/drawing/2014/main" id="{590D4115-A26A-2246-4B94-7FBC993C011C}"/>
              </a:ext>
            </a:extLst>
          </p:cNvPr>
          <p:cNvSpPr/>
          <p:nvPr/>
        </p:nvSpPr>
        <p:spPr>
          <a:xfrm>
            <a:off x="5717021" y="4210260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ela 41">
            <a:extLst>
              <a:ext uri="{FF2B5EF4-FFF2-40B4-BE49-F238E27FC236}">
                <a16:creationId xmlns:a16="http://schemas.microsoft.com/office/drawing/2014/main" id="{F485842F-C522-9C6C-EC82-65CB22465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92577"/>
              </p:ext>
            </p:extLst>
          </p:nvPr>
        </p:nvGraphicFramePr>
        <p:xfrm>
          <a:off x="911366" y="4279176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43" name="Prostokąt 42">
            <a:extLst>
              <a:ext uri="{FF2B5EF4-FFF2-40B4-BE49-F238E27FC236}">
                <a16:creationId xmlns:a16="http://schemas.microsoft.com/office/drawing/2014/main" id="{7C280B6C-3F50-05CD-CBCA-17C32934527D}"/>
              </a:ext>
            </a:extLst>
          </p:cNvPr>
          <p:cNvSpPr/>
          <p:nvPr/>
        </p:nvSpPr>
        <p:spPr>
          <a:xfrm>
            <a:off x="6401307" y="4210260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Prostokąt 43">
            <a:extLst>
              <a:ext uri="{FF2B5EF4-FFF2-40B4-BE49-F238E27FC236}">
                <a16:creationId xmlns:a16="http://schemas.microsoft.com/office/drawing/2014/main" id="{01C55ABE-9FF7-F2FD-4249-8E7B557E35EC}"/>
              </a:ext>
            </a:extLst>
          </p:cNvPr>
          <p:cNvSpPr/>
          <p:nvPr/>
        </p:nvSpPr>
        <p:spPr>
          <a:xfrm>
            <a:off x="7521605" y="4210260"/>
            <a:ext cx="399158" cy="508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Prostokąt 44">
            <a:extLst>
              <a:ext uri="{FF2B5EF4-FFF2-40B4-BE49-F238E27FC236}">
                <a16:creationId xmlns:a16="http://schemas.microsoft.com/office/drawing/2014/main" id="{BA0D709D-F4C0-3048-A458-849F3F59FDC5}"/>
              </a:ext>
            </a:extLst>
          </p:cNvPr>
          <p:cNvSpPr/>
          <p:nvPr/>
        </p:nvSpPr>
        <p:spPr>
          <a:xfrm>
            <a:off x="7926819" y="4210260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Prostokąt 45">
            <a:extLst>
              <a:ext uri="{FF2B5EF4-FFF2-40B4-BE49-F238E27FC236}">
                <a16:creationId xmlns:a16="http://schemas.microsoft.com/office/drawing/2014/main" id="{566193C9-8150-0B44-8AF4-0D8BC5D6DF43}"/>
              </a:ext>
            </a:extLst>
          </p:cNvPr>
          <p:cNvSpPr/>
          <p:nvPr/>
        </p:nvSpPr>
        <p:spPr>
          <a:xfrm>
            <a:off x="3663657" y="5122658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Prostokąt 46">
            <a:extLst>
              <a:ext uri="{FF2B5EF4-FFF2-40B4-BE49-F238E27FC236}">
                <a16:creationId xmlns:a16="http://schemas.microsoft.com/office/drawing/2014/main" id="{0F1A6AD2-5AA0-E5B2-B0DC-F33C2D896A10}"/>
              </a:ext>
            </a:extLst>
          </p:cNvPr>
          <p:cNvSpPr/>
          <p:nvPr/>
        </p:nvSpPr>
        <p:spPr>
          <a:xfrm>
            <a:off x="8611104" y="5122658"/>
            <a:ext cx="2608386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9" name="Tabela 48">
            <a:extLst>
              <a:ext uri="{FF2B5EF4-FFF2-40B4-BE49-F238E27FC236}">
                <a16:creationId xmlns:a16="http://schemas.microsoft.com/office/drawing/2014/main" id="{78E95779-6EB3-EDAF-BA86-7348EFC95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072565"/>
              </p:ext>
            </p:extLst>
          </p:nvPr>
        </p:nvGraphicFramePr>
        <p:xfrm>
          <a:off x="911366" y="5191574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7" name="Prostokąt 6">
            <a:extLst>
              <a:ext uri="{FF2B5EF4-FFF2-40B4-BE49-F238E27FC236}">
                <a16:creationId xmlns:a16="http://schemas.microsoft.com/office/drawing/2014/main" id="{A8ADC69C-E341-E64B-A03B-BA1044EE266D}"/>
              </a:ext>
            </a:extLst>
          </p:cNvPr>
          <p:cNvSpPr/>
          <p:nvPr/>
        </p:nvSpPr>
        <p:spPr>
          <a:xfrm>
            <a:off x="8611108" y="4210260"/>
            <a:ext cx="623726" cy="50867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1C4240A0-5050-41E9-370F-03FB0DD31B7D}"/>
              </a:ext>
            </a:extLst>
          </p:cNvPr>
          <p:cNvSpPr/>
          <p:nvPr/>
        </p:nvSpPr>
        <p:spPr>
          <a:xfrm>
            <a:off x="5717021" y="5122658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C5A14B6D-0C0C-2CDD-E8A7-DF62B567506F}"/>
              </a:ext>
            </a:extLst>
          </p:cNvPr>
          <p:cNvSpPr/>
          <p:nvPr/>
        </p:nvSpPr>
        <p:spPr>
          <a:xfrm>
            <a:off x="6401307" y="5122658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93DA1D1D-5A68-F41A-B174-9E51417E8F25}"/>
              </a:ext>
            </a:extLst>
          </p:cNvPr>
          <p:cNvSpPr/>
          <p:nvPr/>
        </p:nvSpPr>
        <p:spPr>
          <a:xfrm>
            <a:off x="7926819" y="5122658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załka: zakrzywiona w prawo 14">
            <a:extLst>
              <a:ext uri="{FF2B5EF4-FFF2-40B4-BE49-F238E27FC236}">
                <a16:creationId xmlns:a16="http://schemas.microsoft.com/office/drawing/2014/main" id="{815BE71C-FBFA-D6E4-DDA2-1ADBBB991ECC}"/>
              </a:ext>
            </a:extLst>
          </p:cNvPr>
          <p:cNvSpPr/>
          <p:nvPr/>
        </p:nvSpPr>
        <p:spPr>
          <a:xfrm>
            <a:off x="456696" y="3673511"/>
            <a:ext cx="296712" cy="680241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9" name="Strzałka: zakrzywiona w prawo 18">
            <a:extLst>
              <a:ext uri="{FF2B5EF4-FFF2-40B4-BE49-F238E27FC236}">
                <a16:creationId xmlns:a16="http://schemas.microsoft.com/office/drawing/2014/main" id="{860DC868-0D0A-C3E6-DAC8-D4ADFB43D1CE}"/>
              </a:ext>
            </a:extLst>
          </p:cNvPr>
          <p:cNvSpPr/>
          <p:nvPr/>
        </p:nvSpPr>
        <p:spPr>
          <a:xfrm>
            <a:off x="463269" y="2765412"/>
            <a:ext cx="296712" cy="680242"/>
          </a:xfrm>
          <a:prstGeom prst="curved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</a:p>
        </p:txBody>
      </p:sp>
      <p:sp>
        <p:nvSpPr>
          <p:cNvPr id="22" name="Prostokąt 21">
            <a:extLst>
              <a:ext uri="{FF2B5EF4-FFF2-40B4-BE49-F238E27FC236}">
                <a16:creationId xmlns:a16="http://schemas.microsoft.com/office/drawing/2014/main" id="{1B872E90-9352-C33F-31A2-44085941DFD4}"/>
              </a:ext>
            </a:extLst>
          </p:cNvPr>
          <p:cNvSpPr/>
          <p:nvPr/>
        </p:nvSpPr>
        <p:spPr>
          <a:xfrm>
            <a:off x="7521605" y="5122658"/>
            <a:ext cx="399158" cy="50867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rostokąt 22">
            <a:extLst>
              <a:ext uri="{FF2B5EF4-FFF2-40B4-BE49-F238E27FC236}">
                <a16:creationId xmlns:a16="http://schemas.microsoft.com/office/drawing/2014/main" id="{CF51B098-9598-C3E0-86A5-7741CFAFE0A0}"/>
              </a:ext>
            </a:extLst>
          </p:cNvPr>
          <p:cNvSpPr/>
          <p:nvPr/>
        </p:nvSpPr>
        <p:spPr>
          <a:xfrm>
            <a:off x="3663657" y="6030661"/>
            <a:ext cx="2047308" cy="50867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Tabela 24">
            <a:extLst>
              <a:ext uri="{FF2B5EF4-FFF2-40B4-BE49-F238E27FC236}">
                <a16:creationId xmlns:a16="http://schemas.microsoft.com/office/drawing/2014/main" id="{DF434AEE-34FC-7D3C-7D3F-4CF9D01BF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79798"/>
              </p:ext>
            </p:extLst>
          </p:nvPr>
        </p:nvGraphicFramePr>
        <p:xfrm>
          <a:off x="911366" y="6099577"/>
          <a:ext cx="26099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96">
                  <a:extLst>
                    <a:ext uri="{9D8B030D-6E8A-4147-A177-3AD203B41FA5}">
                      <a16:colId xmlns:a16="http://schemas.microsoft.com/office/drawing/2014/main" val="2226326552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3247721500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543268137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734568688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690932076"/>
                    </a:ext>
                  </a:extLst>
                </a:gridCol>
                <a:gridCol w="434996">
                  <a:extLst>
                    <a:ext uri="{9D8B030D-6E8A-4147-A177-3AD203B41FA5}">
                      <a16:colId xmlns:a16="http://schemas.microsoft.com/office/drawing/2014/main" val="112480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448564"/>
                  </a:ext>
                </a:extLst>
              </a:tr>
            </a:tbl>
          </a:graphicData>
        </a:graphic>
      </p:graphicFrame>
      <p:sp>
        <p:nvSpPr>
          <p:cNvPr id="53" name="Strzałka: w dół 52">
            <a:extLst>
              <a:ext uri="{FF2B5EF4-FFF2-40B4-BE49-F238E27FC236}">
                <a16:creationId xmlns:a16="http://schemas.microsoft.com/office/drawing/2014/main" id="{59B8D9D1-44AE-2B89-FC2C-056BE7CBF025}"/>
              </a:ext>
            </a:extLst>
          </p:cNvPr>
          <p:cNvSpPr/>
          <p:nvPr/>
        </p:nvSpPr>
        <p:spPr>
          <a:xfrm>
            <a:off x="5636279" y="2168837"/>
            <a:ext cx="155428" cy="20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Strzałka: w dół 53">
            <a:extLst>
              <a:ext uri="{FF2B5EF4-FFF2-40B4-BE49-F238E27FC236}">
                <a16:creationId xmlns:a16="http://schemas.microsoft.com/office/drawing/2014/main" id="{C9AA4602-B0F6-61E9-008E-5AC499EC0961}"/>
              </a:ext>
            </a:extLst>
          </p:cNvPr>
          <p:cNvSpPr/>
          <p:nvPr/>
        </p:nvSpPr>
        <p:spPr>
          <a:xfrm>
            <a:off x="5636789" y="3086508"/>
            <a:ext cx="155428" cy="20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Strzałka: w dół 54">
            <a:extLst>
              <a:ext uri="{FF2B5EF4-FFF2-40B4-BE49-F238E27FC236}">
                <a16:creationId xmlns:a16="http://schemas.microsoft.com/office/drawing/2014/main" id="{A482715D-05F9-22DB-D88B-84A13F3A5DC1}"/>
              </a:ext>
            </a:extLst>
          </p:cNvPr>
          <p:cNvSpPr/>
          <p:nvPr/>
        </p:nvSpPr>
        <p:spPr>
          <a:xfrm>
            <a:off x="5635278" y="4001520"/>
            <a:ext cx="155428" cy="20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rzałka: w dół 55">
            <a:extLst>
              <a:ext uri="{FF2B5EF4-FFF2-40B4-BE49-F238E27FC236}">
                <a16:creationId xmlns:a16="http://schemas.microsoft.com/office/drawing/2014/main" id="{FB8D341B-2E9F-AA48-458E-116B71DC8625}"/>
              </a:ext>
            </a:extLst>
          </p:cNvPr>
          <p:cNvSpPr/>
          <p:nvPr/>
        </p:nvSpPr>
        <p:spPr>
          <a:xfrm>
            <a:off x="5636789" y="4911564"/>
            <a:ext cx="155428" cy="20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Strzałka: w dół 57">
            <a:extLst>
              <a:ext uri="{FF2B5EF4-FFF2-40B4-BE49-F238E27FC236}">
                <a16:creationId xmlns:a16="http://schemas.microsoft.com/office/drawing/2014/main" id="{292154E6-2717-57A5-CE33-04E1E1F07294}"/>
              </a:ext>
            </a:extLst>
          </p:cNvPr>
          <p:cNvSpPr/>
          <p:nvPr/>
        </p:nvSpPr>
        <p:spPr>
          <a:xfrm>
            <a:off x="7443891" y="2168837"/>
            <a:ext cx="155428" cy="20320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Strzałka: w dół 58">
            <a:extLst>
              <a:ext uri="{FF2B5EF4-FFF2-40B4-BE49-F238E27FC236}">
                <a16:creationId xmlns:a16="http://schemas.microsoft.com/office/drawing/2014/main" id="{BE2A1AE9-B791-2786-ED9A-DA8844DAED2D}"/>
              </a:ext>
            </a:extLst>
          </p:cNvPr>
          <p:cNvSpPr/>
          <p:nvPr/>
        </p:nvSpPr>
        <p:spPr>
          <a:xfrm>
            <a:off x="7443891" y="3090473"/>
            <a:ext cx="155428" cy="20320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Strzałka: w dół 59">
            <a:extLst>
              <a:ext uri="{FF2B5EF4-FFF2-40B4-BE49-F238E27FC236}">
                <a16:creationId xmlns:a16="http://schemas.microsoft.com/office/drawing/2014/main" id="{4F59DD9F-A497-7B88-FE6C-A476313B1AEE}"/>
              </a:ext>
            </a:extLst>
          </p:cNvPr>
          <p:cNvSpPr/>
          <p:nvPr/>
        </p:nvSpPr>
        <p:spPr>
          <a:xfrm>
            <a:off x="8533391" y="4004498"/>
            <a:ext cx="155428" cy="203206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5AEBDA38-0AC4-5B74-CFCF-0DF638641BA2}"/>
              </a:ext>
            </a:extLst>
          </p:cNvPr>
          <p:cNvSpPr/>
          <p:nvPr/>
        </p:nvSpPr>
        <p:spPr>
          <a:xfrm>
            <a:off x="5717021" y="6031235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12294951-6838-2F62-D5E2-3059D0E5BFE0}"/>
              </a:ext>
            </a:extLst>
          </p:cNvPr>
          <p:cNvSpPr/>
          <p:nvPr/>
        </p:nvSpPr>
        <p:spPr>
          <a:xfrm>
            <a:off x="6401307" y="6031235"/>
            <a:ext cx="111424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EF6616B-CF12-4203-5F74-E3715FA625B1}"/>
              </a:ext>
            </a:extLst>
          </p:cNvPr>
          <p:cNvSpPr/>
          <p:nvPr/>
        </p:nvSpPr>
        <p:spPr>
          <a:xfrm>
            <a:off x="7926819" y="6031235"/>
            <a:ext cx="67823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E103CCDA-1597-7721-F297-15E3BDD448D1}"/>
              </a:ext>
            </a:extLst>
          </p:cNvPr>
          <p:cNvSpPr/>
          <p:nvPr/>
        </p:nvSpPr>
        <p:spPr>
          <a:xfrm>
            <a:off x="7521605" y="6031235"/>
            <a:ext cx="399158" cy="508672"/>
          </a:xfrm>
          <a:prstGeom prst="rect">
            <a:avLst/>
          </a:prstGeom>
          <a:pattFill prst="wdUpDiag">
            <a:fgClr>
              <a:schemeClr val="bg1">
                <a:lumMod val="50000"/>
              </a:schemeClr>
            </a:fgClr>
            <a:bgClr>
              <a:schemeClr val="accent4">
                <a:lumMod val="40000"/>
                <a:lumOff val="60000"/>
              </a:schemeClr>
            </a:bgClr>
          </a:pattFill>
          <a:ln w="95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rzałka: w dół 16">
            <a:extLst>
              <a:ext uri="{FF2B5EF4-FFF2-40B4-BE49-F238E27FC236}">
                <a16:creationId xmlns:a16="http://schemas.microsoft.com/office/drawing/2014/main" id="{45BE3A79-5F4D-13F7-C27C-810445F3306B}"/>
              </a:ext>
            </a:extLst>
          </p:cNvPr>
          <p:cNvSpPr/>
          <p:nvPr/>
        </p:nvSpPr>
        <p:spPr>
          <a:xfrm>
            <a:off x="5639307" y="5820889"/>
            <a:ext cx="155428" cy="203206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31E2F119-6CB1-28E9-BA49-2FE67DBA7347}"/>
              </a:ext>
            </a:extLst>
          </p:cNvPr>
          <p:cNvSpPr/>
          <p:nvPr/>
        </p:nvSpPr>
        <p:spPr>
          <a:xfrm>
            <a:off x="8611105" y="6030661"/>
            <a:ext cx="623726" cy="50867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46DA6F31-256A-A8C5-0BE3-0E5E458F4606}"/>
              </a:ext>
            </a:extLst>
          </p:cNvPr>
          <p:cNvSpPr/>
          <p:nvPr/>
        </p:nvSpPr>
        <p:spPr>
          <a:xfrm>
            <a:off x="9240890" y="6030151"/>
            <a:ext cx="198574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załka: w dół 25">
            <a:extLst>
              <a:ext uri="{FF2B5EF4-FFF2-40B4-BE49-F238E27FC236}">
                <a16:creationId xmlns:a16="http://schemas.microsoft.com/office/drawing/2014/main" id="{906A3DB1-258D-98DE-F180-CDB56D55A7DC}"/>
              </a:ext>
            </a:extLst>
          </p:cNvPr>
          <p:cNvSpPr/>
          <p:nvPr/>
        </p:nvSpPr>
        <p:spPr>
          <a:xfrm>
            <a:off x="8533391" y="5820889"/>
            <a:ext cx="155428" cy="203206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Nawias klamrowy zamykający 49">
            <a:extLst>
              <a:ext uri="{FF2B5EF4-FFF2-40B4-BE49-F238E27FC236}">
                <a16:creationId xmlns:a16="http://schemas.microsoft.com/office/drawing/2014/main" id="{1241F0AD-F9BB-C8BA-9796-921FC04EB412}"/>
              </a:ext>
            </a:extLst>
          </p:cNvPr>
          <p:cNvSpPr/>
          <p:nvPr/>
        </p:nvSpPr>
        <p:spPr>
          <a:xfrm rot="16200000">
            <a:off x="8861533" y="4747831"/>
            <a:ext cx="115378" cy="628343"/>
          </a:xfrm>
          <a:prstGeom prst="rightBrace">
            <a:avLst>
              <a:gd name="adj1" fmla="val 48714"/>
              <a:gd name="adj2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EF6E1068-13D6-7A92-E9F3-A00824F7EC1E}"/>
              </a:ext>
            </a:extLst>
          </p:cNvPr>
          <p:cNvSpPr/>
          <p:nvPr/>
        </p:nvSpPr>
        <p:spPr>
          <a:xfrm>
            <a:off x="8504553" y="4793968"/>
            <a:ext cx="829337" cy="203205"/>
          </a:xfrm>
          <a:prstGeom prst="roundRect">
            <a:avLst>
              <a:gd name="adj" fmla="val 36758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reclaimed</a:t>
            </a:r>
          </a:p>
        </p:txBody>
      </p:sp>
    </p:spTree>
    <p:extLst>
      <p:ext uri="{BB962C8B-B14F-4D97-AF65-F5344CB8AC3E}">
        <p14:creationId xmlns:p14="http://schemas.microsoft.com/office/powerpoint/2010/main" val="273099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618F6-E53F-C83C-88CD-42A51D14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A038D593-2521-FFDA-5641-6359708F133A}"/>
              </a:ext>
            </a:extLst>
          </p:cNvPr>
          <p:cNvSpPr/>
          <p:nvPr/>
        </p:nvSpPr>
        <p:spPr>
          <a:xfrm>
            <a:off x="3451709" y="387557"/>
            <a:ext cx="5288582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Frame pipeline related lifetime memory</a:t>
            </a:r>
          </a:p>
          <a:p>
            <a:pPr algn="ctr"/>
            <a:r>
              <a:rPr lang="en-US" sz="2400" dirty="0"/>
              <a:t>Ring buffer allocator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3969DA6-72B4-BA82-D968-7BBF3CD416FA}"/>
              </a:ext>
            </a:extLst>
          </p:cNvPr>
          <p:cNvSpPr/>
          <p:nvPr/>
        </p:nvSpPr>
        <p:spPr>
          <a:xfrm>
            <a:off x="1110201" y="1538121"/>
            <a:ext cx="1251497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A3BD5865-991A-2F3C-251C-463861098EF5}"/>
              </a:ext>
            </a:extLst>
          </p:cNvPr>
          <p:cNvSpPr/>
          <p:nvPr/>
        </p:nvSpPr>
        <p:spPr>
          <a:xfrm>
            <a:off x="2361698" y="1538121"/>
            <a:ext cx="3548598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620E930-14AC-E172-1DDC-781F0FF65536}"/>
              </a:ext>
            </a:extLst>
          </p:cNvPr>
          <p:cNvSpPr/>
          <p:nvPr/>
        </p:nvSpPr>
        <p:spPr>
          <a:xfrm>
            <a:off x="5910296" y="1538121"/>
            <a:ext cx="1792466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0F3FEF48-469D-720F-8DDC-ED3CC2B7C155}"/>
              </a:ext>
            </a:extLst>
          </p:cNvPr>
          <p:cNvSpPr/>
          <p:nvPr/>
        </p:nvSpPr>
        <p:spPr>
          <a:xfrm>
            <a:off x="7702762" y="1538121"/>
            <a:ext cx="3524379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EF6EAF45-2F70-D786-86D5-05F97C06EA8B}"/>
              </a:ext>
            </a:extLst>
          </p:cNvPr>
          <p:cNvSpPr/>
          <p:nvPr/>
        </p:nvSpPr>
        <p:spPr>
          <a:xfrm>
            <a:off x="1110201" y="2168916"/>
            <a:ext cx="1251497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rostokąt 17">
            <a:extLst>
              <a:ext uri="{FF2B5EF4-FFF2-40B4-BE49-F238E27FC236}">
                <a16:creationId xmlns:a16="http://schemas.microsoft.com/office/drawing/2014/main" id="{654F75CA-EBC9-8079-1D46-756ADD3D3161}"/>
              </a:ext>
            </a:extLst>
          </p:cNvPr>
          <p:cNvSpPr/>
          <p:nvPr/>
        </p:nvSpPr>
        <p:spPr>
          <a:xfrm>
            <a:off x="2361698" y="2168916"/>
            <a:ext cx="3548598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20" name="Prostokąt 19">
            <a:extLst>
              <a:ext uri="{FF2B5EF4-FFF2-40B4-BE49-F238E27FC236}">
                <a16:creationId xmlns:a16="http://schemas.microsoft.com/office/drawing/2014/main" id="{4C3A681E-FEB3-69C1-7474-9C8C28AB466E}"/>
              </a:ext>
            </a:extLst>
          </p:cNvPr>
          <p:cNvSpPr/>
          <p:nvPr/>
        </p:nvSpPr>
        <p:spPr>
          <a:xfrm>
            <a:off x="5910296" y="2168916"/>
            <a:ext cx="310048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E543DF22-C8AC-0820-18EE-64DCC86FB41F}"/>
              </a:ext>
            </a:extLst>
          </p:cNvPr>
          <p:cNvSpPr/>
          <p:nvPr/>
        </p:nvSpPr>
        <p:spPr>
          <a:xfrm>
            <a:off x="9010778" y="2168916"/>
            <a:ext cx="221636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Prostokąt 47">
            <a:extLst>
              <a:ext uri="{FF2B5EF4-FFF2-40B4-BE49-F238E27FC236}">
                <a16:creationId xmlns:a16="http://schemas.microsoft.com/office/drawing/2014/main" id="{867F7441-8065-E7F0-1DA4-182A3883E48F}"/>
              </a:ext>
            </a:extLst>
          </p:cNvPr>
          <p:cNvSpPr/>
          <p:nvPr/>
        </p:nvSpPr>
        <p:spPr>
          <a:xfrm>
            <a:off x="1110201" y="2799711"/>
            <a:ext cx="4800095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Prostokąt 50">
            <a:extLst>
              <a:ext uri="{FF2B5EF4-FFF2-40B4-BE49-F238E27FC236}">
                <a16:creationId xmlns:a16="http://schemas.microsoft.com/office/drawing/2014/main" id="{B934C55A-6117-9B9C-DC5F-C95CD52F573D}"/>
              </a:ext>
            </a:extLst>
          </p:cNvPr>
          <p:cNvSpPr/>
          <p:nvPr/>
        </p:nvSpPr>
        <p:spPr>
          <a:xfrm>
            <a:off x="5910296" y="2799711"/>
            <a:ext cx="310048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57" name="Prostokąt 56">
            <a:extLst>
              <a:ext uri="{FF2B5EF4-FFF2-40B4-BE49-F238E27FC236}">
                <a16:creationId xmlns:a16="http://schemas.microsoft.com/office/drawing/2014/main" id="{AD92ED8C-1390-291D-D13F-7728F543A99C}"/>
              </a:ext>
            </a:extLst>
          </p:cNvPr>
          <p:cNvSpPr/>
          <p:nvPr/>
        </p:nvSpPr>
        <p:spPr>
          <a:xfrm>
            <a:off x="9010778" y="2799711"/>
            <a:ext cx="221636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Prostokąt 60">
            <a:extLst>
              <a:ext uri="{FF2B5EF4-FFF2-40B4-BE49-F238E27FC236}">
                <a16:creationId xmlns:a16="http://schemas.microsoft.com/office/drawing/2014/main" id="{1CF09568-FED7-B77C-636A-3DB116B8619A}"/>
              </a:ext>
            </a:extLst>
          </p:cNvPr>
          <p:cNvSpPr/>
          <p:nvPr/>
        </p:nvSpPr>
        <p:spPr>
          <a:xfrm>
            <a:off x="1110201" y="3430506"/>
            <a:ext cx="4800095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Prostokąt 61">
            <a:extLst>
              <a:ext uri="{FF2B5EF4-FFF2-40B4-BE49-F238E27FC236}">
                <a16:creationId xmlns:a16="http://schemas.microsoft.com/office/drawing/2014/main" id="{26047676-E727-362E-2B25-93A6578A10C8}"/>
              </a:ext>
            </a:extLst>
          </p:cNvPr>
          <p:cNvSpPr/>
          <p:nvPr/>
        </p:nvSpPr>
        <p:spPr>
          <a:xfrm>
            <a:off x="5910296" y="3430506"/>
            <a:ext cx="310048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63" name="Prostokąt 62">
            <a:extLst>
              <a:ext uri="{FF2B5EF4-FFF2-40B4-BE49-F238E27FC236}">
                <a16:creationId xmlns:a16="http://schemas.microsoft.com/office/drawing/2014/main" id="{378EFD25-455D-2239-F1CE-B5FE19922CF4}"/>
              </a:ext>
            </a:extLst>
          </p:cNvPr>
          <p:cNvSpPr/>
          <p:nvPr/>
        </p:nvSpPr>
        <p:spPr>
          <a:xfrm>
            <a:off x="10542853" y="3430506"/>
            <a:ext cx="684288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rostokąt 63">
            <a:extLst>
              <a:ext uri="{FF2B5EF4-FFF2-40B4-BE49-F238E27FC236}">
                <a16:creationId xmlns:a16="http://schemas.microsoft.com/office/drawing/2014/main" id="{ACBD76AC-22FA-7E7F-11AB-46B9F62A1C03}"/>
              </a:ext>
            </a:extLst>
          </p:cNvPr>
          <p:cNvSpPr/>
          <p:nvPr/>
        </p:nvSpPr>
        <p:spPr>
          <a:xfrm>
            <a:off x="9010779" y="3430506"/>
            <a:ext cx="1532074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65" name="Prostokąt 64">
            <a:extLst>
              <a:ext uri="{FF2B5EF4-FFF2-40B4-BE49-F238E27FC236}">
                <a16:creationId xmlns:a16="http://schemas.microsoft.com/office/drawing/2014/main" id="{D7DE1EA4-4A5A-3747-64C8-923210C509DF}"/>
              </a:ext>
            </a:extLst>
          </p:cNvPr>
          <p:cNvSpPr/>
          <p:nvPr/>
        </p:nvSpPr>
        <p:spPr>
          <a:xfrm>
            <a:off x="1550243" y="4061301"/>
            <a:ext cx="4360053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rostokąt 65">
            <a:extLst>
              <a:ext uri="{FF2B5EF4-FFF2-40B4-BE49-F238E27FC236}">
                <a16:creationId xmlns:a16="http://schemas.microsoft.com/office/drawing/2014/main" id="{3A0878A8-4681-0E3E-D644-6A060112066E}"/>
              </a:ext>
            </a:extLst>
          </p:cNvPr>
          <p:cNvSpPr/>
          <p:nvPr/>
        </p:nvSpPr>
        <p:spPr>
          <a:xfrm>
            <a:off x="5910296" y="4061301"/>
            <a:ext cx="310048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68" name="Prostokąt 67">
            <a:extLst>
              <a:ext uri="{FF2B5EF4-FFF2-40B4-BE49-F238E27FC236}">
                <a16:creationId xmlns:a16="http://schemas.microsoft.com/office/drawing/2014/main" id="{114FAD9B-9294-2C36-3C4C-D1AD21F40F5F}"/>
              </a:ext>
            </a:extLst>
          </p:cNvPr>
          <p:cNvSpPr/>
          <p:nvPr/>
        </p:nvSpPr>
        <p:spPr>
          <a:xfrm>
            <a:off x="9010779" y="4061301"/>
            <a:ext cx="221636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69" name="Prostokąt 68">
            <a:extLst>
              <a:ext uri="{FF2B5EF4-FFF2-40B4-BE49-F238E27FC236}">
                <a16:creationId xmlns:a16="http://schemas.microsoft.com/office/drawing/2014/main" id="{6CE0D4E3-F571-8FF8-98D6-5A5E509A028E}"/>
              </a:ext>
            </a:extLst>
          </p:cNvPr>
          <p:cNvSpPr/>
          <p:nvPr/>
        </p:nvSpPr>
        <p:spPr>
          <a:xfrm>
            <a:off x="1110201" y="4061301"/>
            <a:ext cx="440041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Prostokąt 69">
            <a:extLst>
              <a:ext uri="{FF2B5EF4-FFF2-40B4-BE49-F238E27FC236}">
                <a16:creationId xmlns:a16="http://schemas.microsoft.com/office/drawing/2014/main" id="{6B1D0120-36C6-E58A-9EE3-31A83935134D}"/>
              </a:ext>
            </a:extLst>
          </p:cNvPr>
          <p:cNvSpPr/>
          <p:nvPr/>
        </p:nvSpPr>
        <p:spPr>
          <a:xfrm>
            <a:off x="3294262" y="4696143"/>
            <a:ext cx="2616034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Prostokąt 70">
            <a:extLst>
              <a:ext uri="{FF2B5EF4-FFF2-40B4-BE49-F238E27FC236}">
                <a16:creationId xmlns:a16="http://schemas.microsoft.com/office/drawing/2014/main" id="{4086DBD1-81EE-7FB3-2DBD-57499F0751A9}"/>
              </a:ext>
            </a:extLst>
          </p:cNvPr>
          <p:cNvSpPr/>
          <p:nvPr/>
        </p:nvSpPr>
        <p:spPr>
          <a:xfrm>
            <a:off x="5910296" y="4696143"/>
            <a:ext cx="310048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72" name="Prostokąt 71">
            <a:extLst>
              <a:ext uri="{FF2B5EF4-FFF2-40B4-BE49-F238E27FC236}">
                <a16:creationId xmlns:a16="http://schemas.microsoft.com/office/drawing/2014/main" id="{5F3BF18E-C7D7-F422-2A86-9F8D0A8325F0}"/>
              </a:ext>
            </a:extLst>
          </p:cNvPr>
          <p:cNvSpPr/>
          <p:nvPr/>
        </p:nvSpPr>
        <p:spPr>
          <a:xfrm>
            <a:off x="9010779" y="4696143"/>
            <a:ext cx="2216362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73" name="Prostokąt 72">
            <a:extLst>
              <a:ext uri="{FF2B5EF4-FFF2-40B4-BE49-F238E27FC236}">
                <a16:creationId xmlns:a16="http://schemas.microsoft.com/office/drawing/2014/main" id="{C62131DB-7A21-2F0D-5625-87D74CEAC6B5}"/>
              </a:ext>
            </a:extLst>
          </p:cNvPr>
          <p:cNvSpPr/>
          <p:nvPr/>
        </p:nvSpPr>
        <p:spPr>
          <a:xfrm>
            <a:off x="1110201" y="4696143"/>
            <a:ext cx="2184060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74" name="Prostokąt 73">
            <a:extLst>
              <a:ext uri="{FF2B5EF4-FFF2-40B4-BE49-F238E27FC236}">
                <a16:creationId xmlns:a16="http://schemas.microsoft.com/office/drawing/2014/main" id="{B2AF670C-FBC4-E1EF-24DF-C671579FE331}"/>
              </a:ext>
            </a:extLst>
          </p:cNvPr>
          <p:cNvSpPr/>
          <p:nvPr/>
        </p:nvSpPr>
        <p:spPr>
          <a:xfrm>
            <a:off x="3294262" y="5326938"/>
            <a:ext cx="5716516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rostokąt 75">
            <a:extLst>
              <a:ext uri="{FF2B5EF4-FFF2-40B4-BE49-F238E27FC236}">
                <a16:creationId xmlns:a16="http://schemas.microsoft.com/office/drawing/2014/main" id="{4D86276A-F4C0-B9C4-5A0F-F78CC7A98B32}"/>
              </a:ext>
            </a:extLst>
          </p:cNvPr>
          <p:cNvSpPr/>
          <p:nvPr/>
        </p:nvSpPr>
        <p:spPr>
          <a:xfrm>
            <a:off x="9010779" y="5326938"/>
            <a:ext cx="221636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5ABD6BDA-FC46-2C40-EC21-C614050DF8BD}"/>
              </a:ext>
            </a:extLst>
          </p:cNvPr>
          <p:cNvSpPr/>
          <p:nvPr/>
        </p:nvSpPr>
        <p:spPr>
          <a:xfrm>
            <a:off x="1110201" y="5326938"/>
            <a:ext cx="2184060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78" name="Prostokąt 77">
            <a:extLst>
              <a:ext uri="{FF2B5EF4-FFF2-40B4-BE49-F238E27FC236}">
                <a16:creationId xmlns:a16="http://schemas.microsoft.com/office/drawing/2014/main" id="{2D63A741-5FDA-6A75-3F54-E6A3F3FF09AC}"/>
              </a:ext>
            </a:extLst>
          </p:cNvPr>
          <p:cNvSpPr/>
          <p:nvPr/>
        </p:nvSpPr>
        <p:spPr>
          <a:xfrm>
            <a:off x="4475109" y="5957733"/>
            <a:ext cx="4535667" cy="5086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1F2AE535-79EB-860C-C087-958CDC6660A3}"/>
              </a:ext>
            </a:extLst>
          </p:cNvPr>
          <p:cNvSpPr/>
          <p:nvPr/>
        </p:nvSpPr>
        <p:spPr>
          <a:xfrm>
            <a:off x="9010778" y="5957733"/>
            <a:ext cx="2216362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80" name="Prostokąt 79">
            <a:extLst>
              <a:ext uri="{FF2B5EF4-FFF2-40B4-BE49-F238E27FC236}">
                <a16:creationId xmlns:a16="http://schemas.microsoft.com/office/drawing/2014/main" id="{B5D25E0E-9C35-AF21-1369-B90D43DD0D39}"/>
              </a:ext>
            </a:extLst>
          </p:cNvPr>
          <p:cNvSpPr/>
          <p:nvPr/>
        </p:nvSpPr>
        <p:spPr>
          <a:xfrm>
            <a:off x="1110200" y="5957733"/>
            <a:ext cx="2184060" cy="5086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Rendering</a:t>
            </a:r>
          </a:p>
        </p:txBody>
      </p:sp>
      <p:sp>
        <p:nvSpPr>
          <p:cNvPr id="81" name="Prostokąt 80">
            <a:extLst>
              <a:ext uri="{FF2B5EF4-FFF2-40B4-BE49-F238E27FC236}">
                <a16:creationId xmlns:a16="http://schemas.microsoft.com/office/drawing/2014/main" id="{6F687292-8EC3-4030-E916-02958B8FC732}"/>
              </a:ext>
            </a:extLst>
          </p:cNvPr>
          <p:cNvSpPr/>
          <p:nvPr/>
        </p:nvSpPr>
        <p:spPr>
          <a:xfrm>
            <a:off x="3296277" y="5957733"/>
            <a:ext cx="1178833" cy="5086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110005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D457E-E933-1E3A-9063-50BF8F48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5AA2355-04AA-087C-2705-1559F5928727}"/>
              </a:ext>
            </a:extLst>
          </p:cNvPr>
          <p:cNvSpPr/>
          <p:nvPr/>
        </p:nvSpPr>
        <p:spPr>
          <a:xfrm>
            <a:off x="333060" y="314889"/>
            <a:ext cx="6705600" cy="87201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Behaviors, Systems and Components’ dynamic data “Isolator” allocator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EF4B9482-5852-12AF-6FCB-8CC050E72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28626"/>
              </p:ext>
            </p:extLst>
          </p:nvPr>
        </p:nvGraphicFramePr>
        <p:xfrm>
          <a:off x="1341316" y="1369160"/>
          <a:ext cx="959429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744">
                  <a:extLst>
                    <a:ext uri="{9D8B030D-6E8A-4147-A177-3AD203B41FA5}">
                      <a16:colId xmlns:a16="http://schemas.microsoft.com/office/drawing/2014/main" val="2613235157"/>
                    </a:ext>
                  </a:extLst>
                </a:gridCol>
                <a:gridCol w="1063744">
                  <a:extLst>
                    <a:ext uri="{9D8B030D-6E8A-4147-A177-3AD203B41FA5}">
                      <a16:colId xmlns:a16="http://schemas.microsoft.com/office/drawing/2014/main" val="3687179011"/>
                    </a:ext>
                  </a:extLst>
                </a:gridCol>
                <a:gridCol w="1063744">
                  <a:extLst>
                    <a:ext uri="{9D8B030D-6E8A-4147-A177-3AD203B41FA5}">
                      <a16:colId xmlns:a16="http://schemas.microsoft.com/office/drawing/2014/main" val="1337411381"/>
                    </a:ext>
                  </a:extLst>
                </a:gridCol>
                <a:gridCol w="1063744">
                  <a:extLst>
                    <a:ext uri="{9D8B030D-6E8A-4147-A177-3AD203B41FA5}">
                      <a16:colId xmlns:a16="http://schemas.microsoft.com/office/drawing/2014/main" val="3005415680"/>
                    </a:ext>
                  </a:extLst>
                </a:gridCol>
                <a:gridCol w="1063744">
                  <a:extLst>
                    <a:ext uri="{9D8B030D-6E8A-4147-A177-3AD203B41FA5}">
                      <a16:colId xmlns:a16="http://schemas.microsoft.com/office/drawing/2014/main" val="2453034875"/>
                    </a:ext>
                  </a:extLst>
                </a:gridCol>
                <a:gridCol w="1063744">
                  <a:extLst>
                    <a:ext uri="{9D8B030D-6E8A-4147-A177-3AD203B41FA5}">
                      <a16:colId xmlns:a16="http://schemas.microsoft.com/office/drawing/2014/main" val="3680836715"/>
                    </a:ext>
                  </a:extLst>
                </a:gridCol>
                <a:gridCol w="3211830">
                  <a:extLst>
                    <a:ext uri="{9D8B030D-6E8A-4147-A177-3AD203B41FA5}">
                      <a16:colId xmlns:a16="http://schemas.microsoft.com/office/drawing/2014/main" val="2217628561"/>
                    </a:ext>
                  </a:extLst>
                </a:gridCol>
              </a:tblGrid>
              <a:tr h="37084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&lt;4096&gt;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&lt;128&gt;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StaticMultipool&lt;    8,  128,   8 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9542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&lt;256&gt;</a:t>
                      </a:r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DynamicMultipool&lt;  144,  256,  16 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560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&lt;512&gt;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DynamicMultipool&lt;  288,  512,  32 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0301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&lt;1024&gt;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DynamicMultipool&lt;  576, 1024,  64 &gt;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5558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Segregator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nsolas" panose="020B0609020204030204" pitchFamily="49" charset="0"/>
                        </a:rPr>
                        <a:t>&lt;2048&gt;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DynamicMultipool&lt; 1152, 2048, 128 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9837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Consolas" panose="020B0609020204030204" pitchFamily="49" charset="0"/>
                        </a:rPr>
                        <a:t>DynamicMultipool&lt; 2304, 4096, 256 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99803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latin typeface="Consolas" panose="020B0609020204030204" pitchFamily="49" charset="0"/>
                        </a:rPr>
                        <a:t>malloc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6410770"/>
                  </a:ext>
                </a:extLst>
              </a:tr>
            </a:tbl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92768F8D-AD74-A134-3E49-3071E687E4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1739084"/>
              </p:ext>
            </p:extLst>
          </p:nvPr>
        </p:nvGraphicFramePr>
        <p:xfrm>
          <a:off x="8866117" y="681257"/>
          <a:ext cx="2421578" cy="460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1" name="Łącznik: zakrzywiony 20">
            <a:extLst>
              <a:ext uri="{FF2B5EF4-FFF2-40B4-BE49-F238E27FC236}">
                <a16:creationId xmlns:a16="http://schemas.microsoft.com/office/drawing/2014/main" id="{3BACDDDA-82DE-B018-D557-7DB0DB62D2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09876" y="1106767"/>
            <a:ext cx="383654" cy="35795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Łącznik: zakrzywiony 26">
            <a:extLst>
              <a:ext uri="{FF2B5EF4-FFF2-40B4-BE49-F238E27FC236}">
                <a16:creationId xmlns:a16="http://schemas.microsoft.com/office/drawing/2014/main" id="{A8887815-A11A-BF8C-9B95-CFD4E32A903D}"/>
              </a:ext>
            </a:extLst>
          </p:cNvPr>
          <p:cNvCxnSpPr>
            <a:cxnSpLocks/>
          </p:cNvCxnSpPr>
          <p:nvPr/>
        </p:nvCxnSpPr>
        <p:spPr>
          <a:xfrm rot="5400000">
            <a:off x="10572125" y="1143078"/>
            <a:ext cx="335501" cy="3334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Łącznik prosty ze strzałką 30">
            <a:extLst>
              <a:ext uri="{FF2B5EF4-FFF2-40B4-BE49-F238E27FC236}">
                <a16:creationId xmlns:a16="http://schemas.microsoft.com/office/drawing/2014/main" id="{C2BC2044-026D-C9CA-383C-B4AD3B7373C7}"/>
              </a:ext>
            </a:extLst>
          </p:cNvPr>
          <p:cNvCxnSpPr/>
          <p:nvPr/>
        </p:nvCxnSpPr>
        <p:spPr>
          <a:xfrm>
            <a:off x="10076906" y="1142071"/>
            <a:ext cx="0" cy="3355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Diagram 36">
            <a:extLst>
              <a:ext uri="{FF2B5EF4-FFF2-40B4-BE49-F238E27FC236}">
                <a16:creationId xmlns:a16="http://schemas.microsoft.com/office/drawing/2014/main" id="{D5CD80AD-6A6B-91F8-36C5-8205B75254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007617"/>
              </p:ext>
            </p:extLst>
          </p:nvPr>
        </p:nvGraphicFramePr>
        <p:xfrm>
          <a:off x="607581" y="4263163"/>
          <a:ext cx="10976838" cy="2279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7043023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29419</TotalTime>
  <Words>482</Words>
  <Application>Microsoft Office PowerPoint</Application>
  <PresentationFormat>Panoramiczny</PresentationFormat>
  <Paragraphs>165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Paweł</dc:creator>
  <cp:lastModifiedBy>Paweł</cp:lastModifiedBy>
  <cp:revision>78</cp:revision>
  <dcterms:created xsi:type="dcterms:W3CDTF">2023-07-13T00:34:55Z</dcterms:created>
  <dcterms:modified xsi:type="dcterms:W3CDTF">2025-05-12T05:41:37Z</dcterms:modified>
</cp:coreProperties>
</file>