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19" r:id="rId2"/>
    <p:sldId id="350" r:id="rId3"/>
    <p:sldId id="327" r:id="rId4"/>
    <p:sldId id="320" r:id="rId5"/>
    <p:sldId id="355" r:id="rId6"/>
    <p:sldId id="364" r:id="rId7"/>
    <p:sldId id="393" r:id="rId8"/>
    <p:sldId id="406" r:id="rId9"/>
    <p:sldId id="394" r:id="rId10"/>
    <p:sldId id="395" r:id="rId11"/>
    <p:sldId id="396" r:id="rId12"/>
    <p:sldId id="420" r:id="rId13"/>
    <p:sldId id="421" r:id="rId14"/>
    <p:sldId id="423" r:id="rId15"/>
    <p:sldId id="424" r:id="rId16"/>
    <p:sldId id="404" r:id="rId17"/>
    <p:sldId id="425" r:id="rId18"/>
    <p:sldId id="427" r:id="rId19"/>
    <p:sldId id="426" r:id="rId20"/>
    <p:sldId id="400" r:id="rId21"/>
    <p:sldId id="398" r:id="rId22"/>
    <p:sldId id="429" r:id="rId23"/>
    <p:sldId id="38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7805530B-6950-42F6-995A-9B4B399B86A0}">
          <p14:sldIdLst>
            <p14:sldId id="319"/>
            <p14:sldId id="350"/>
            <p14:sldId id="327"/>
            <p14:sldId id="320"/>
            <p14:sldId id="355"/>
            <p14:sldId id="364"/>
            <p14:sldId id="393"/>
            <p14:sldId id="406"/>
            <p14:sldId id="394"/>
            <p14:sldId id="395"/>
            <p14:sldId id="396"/>
            <p14:sldId id="420"/>
            <p14:sldId id="421"/>
            <p14:sldId id="423"/>
            <p14:sldId id="424"/>
            <p14:sldId id="404"/>
            <p14:sldId id="425"/>
            <p14:sldId id="427"/>
            <p14:sldId id="426"/>
            <p14:sldId id="400"/>
            <p14:sldId id="398"/>
            <p14:sldId id="429"/>
            <p14:sldId id="386"/>
          </p14:sldIdLst>
        </p14:section>
        <p14:section name="Sekcja bez tytułu" id="{2158B888-198D-48BF-B168-50A88B3D76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EB2"/>
    <a:srgbClr val="2D3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19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A1CCD-4AB1-40EE-B21B-789687229DC3}" type="datetimeFigureOut">
              <a:rPr lang="pl-PL" smtClean="0"/>
              <a:t>2018-04-10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CBE5-F600-491C-8E71-8D77175876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237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atarnia.jp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856"/>
          <a:stretch/>
        </p:blipFill>
        <p:spPr>
          <a:xfrm>
            <a:off x="-36000" y="0"/>
            <a:ext cx="9216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Podtytuł / imię i nazwisko autora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537960" y="439955"/>
            <a:ext cx="2606040" cy="589280"/>
            <a:chOff x="5979160" y="2072640"/>
            <a:chExt cx="2606040" cy="58928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979160" y="2072640"/>
              <a:ext cx="2606040" cy="58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16320" y="2201875"/>
              <a:ext cx="2067560" cy="33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9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r>
              <a:rPr lang="pl-PL" dirty="0" smtClean="0"/>
              <a:t>Kliknij ikonę, aby dodać obraz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2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6" r:id="rId6"/>
    <p:sldLayoutId id="2147483664" r:id="rId7"/>
    <p:sldLayoutId id="2147483665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Spring MVC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Prowadzący: Paweł Łagan i Adrian Wojton</a:t>
            </a:r>
            <a:endParaRPr lang="en-US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2066"/>
            <a:ext cx="6693422" cy="1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PathVariable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885880" y="4203060"/>
            <a:ext cx="5112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</a:t>
            </a:r>
            <a:r>
              <a:rPr lang="pl-PL" dirty="0" smtClean="0"/>
              <a:t>localhost:8080/pathVariableExample/1/User1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0" y="2087593"/>
            <a:ext cx="8395200" cy="12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RequestParam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051020" y="4396194"/>
            <a:ext cx="703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</a:t>
            </a:r>
            <a:r>
              <a:rPr lang="pl-PL" dirty="0" smtClean="0"/>
              <a:t>localhost:8080/requestParamExample?id=testId&amp;name=testName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7" y="2054421"/>
            <a:ext cx="8393502" cy="13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2400" dirty="0" smtClean="0"/>
              <a:t>Wykorzystywany do testowania serwerowej strony aplikacji.</a:t>
            </a:r>
          </a:p>
          <a:p>
            <a:pPr algn="just"/>
            <a:r>
              <a:rPr lang="pl-PL" sz="2400" dirty="0" smtClean="0"/>
              <a:t>Tworzy infrastrukturę bardzo zbliżoną do tej, która pojawia przy faktycznym uruchomieniu programu</a:t>
            </a:r>
          </a:p>
          <a:p>
            <a:pPr algn="just"/>
            <a:r>
              <a:rPr lang="pl-PL" sz="2400" dirty="0" smtClean="0"/>
              <a:t>Główna zasada działania opiera się o </a:t>
            </a:r>
            <a:r>
              <a:rPr lang="pl-PL" sz="2400" dirty="0" err="1" smtClean="0"/>
              <a:t>mockowanie</a:t>
            </a:r>
            <a:r>
              <a:rPr lang="pl-PL" sz="2400" dirty="0" smtClean="0"/>
              <a:t> żądania i odpowiedzi HTTP, które przychodzą od „spring-test”.</a:t>
            </a:r>
          </a:p>
          <a:p>
            <a:pPr algn="just"/>
            <a:r>
              <a:rPr lang="pl-PL" sz="2400" dirty="0" smtClean="0"/>
              <a:t>Testy nie wymagają uruchomionego kontenera </a:t>
            </a:r>
            <a:r>
              <a:rPr lang="pl-PL" sz="2400" dirty="0" err="1" smtClean="0"/>
              <a:t>servletu</a:t>
            </a:r>
            <a:endParaRPr lang="pl-PL" sz="2400" dirty="0" smtClean="0"/>
          </a:p>
          <a:p>
            <a:pPr algn="just"/>
            <a:r>
              <a:rPr lang="pl-PL" sz="2400" dirty="0" smtClean="0"/>
              <a:t>Podczas wykonywania testu żądania obsługuje </a:t>
            </a:r>
            <a:r>
              <a:rPr lang="pl-PL" sz="2400" dirty="0" err="1" smtClean="0"/>
              <a:t>Dispatcher</a:t>
            </a:r>
            <a:r>
              <a:rPr lang="pl-PL" sz="2400" dirty="0" smtClean="0"/>
              <a:t> </a:t>
            </a:r>
            <a:r>
              <a:rPr lang="pl-PL" sz="2400" dirty="0" err="1" smtClean="0"/>
              <a:t>Servlet</a:t>
            </a:r>
            <a:r>
              <a:rPr lang="pl-PL" sz="2400" dirty="0" smtClean="0"/>
              <a:t> lecz nie zostaje nawiązane  rzeczywiste połączenie sieciowe.</a:t>
            </a:r>
          </a:p>
        </p:txBody>
      </p:sp>
    </p:spTree>
    <p:extLst>
      <p:ext uri="{BB962C8B-B14F-4D97-AF65-F5344CB8AC3E}">
        <p14:creationId xmlns:p14="http://schemas.microsoft.com/office/powerpoint/2010/main" val="32223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- Konfiguracja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677173" y="3864634"/>
            <a:ext cx="7789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RunWith</a:t>
            </a:r>
            <a:r>
              <a:rPr lang="pl-PL" dirty="0" smtClean="0"/>
              <a:t>(</a:t>
            </a:r>
            <a:r>
              <a:rPr lang="pl-PL" dirty="0" err="1" smtClean="0"/>
              <a:t>SpringRunner.class</a:t>
            </a:r>
            <a:r>
              <a:rPr lang="pl-PL" dirty="0" smtClean="0"/>
              <a:t>) – określa </a:t>
            </a:r>
            <a:r>
              <a:rPr lang="pl-PL" dirty="0" err="1" smtClean="0"/>
              <a:t>Runner</a:t>
            </a:r>
            <a:r>
              <a:rPr lang="pl-PL" dirty="0" smtClean="0"/>
              <a:t>, który ma być wykorzystywany przez </a:t>
            </a:r>
            <a:r>
              <a:rPr lang="pl-PL" dirty="0" err="1" smtClean="0"/>
              <a:t>Junit</a:t>
            </a:r>
            <a:r>
              <a:rPr lang="pl-PL" dirty="0" smtClean="0"/>
              <a:t>. Klasa </a:t>
            </a:r>
            <a:r>
              <a:rPr lang="pl-PL" dirty="0" err="1" smtClean="0"/>
              <a:t>SpringRunner</a:t>
            </a:r>
            <a:r>
              <a:rPr lang="pl-PL" dirty="0" smtClean="0"/>
              <a:t> jest aliasem </a:t>
            </a:r>
            <a:r>
              <a:rPr lang="pl-PL" dirty="0"/>
              <a:t>do </a:t>
            </a:r>
            <a:r>
              <a:rPr lang="pl-PL" dirty="0" smtClean="0"/>
              <a:t>SpringJUnit4ClassRunner. Umożliwia korzystanie z testowego kontekstu </a:t>
            </a:r>
            <a:r>
              <a:rPr lang="pl-PL" dirty="0" err="1" smtClean="0"/>
              <a:t>Springa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SpringBootTest</a:t>
            </a:r>
            <a:r>
              <a:rPr lang="pl-PL" dirty="0" smtClean="0"/>
              <a:t> – Umożliwia tworzenie testów integracyjnych. Umieszczona nad klasą testową powoduje </a:t>
            </a:r>
            <a:r>
              <a:rPr lang="pl-PL" dirty="0" err="1" smtClean="0"/>
              <a:t>mockowanie</a:t>
            </a:r>
            <a:r>
              <a:rPr lang="pl-PL" dirty="0" smtClean="0"/>
              <a:t> całego kontekstu aplikacji. 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AutoConfigureMockMvc</a:t>
            </a:r>
            <a:r>
              <a:rPr lang="pl-PL" dirty="0" smtClean="0"/>
              <a:t> -  Uruchamia automatyczną konfiguracje </a:t>
            </a:r>
            <a:r>
              <a:rPr lang="pl-PL" dirty="0" err="1" smtClean="0"/>
              <a:t>MockMvc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75" y="1555697"/>
            <a:ext cx="4690434" cy="164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test</a:t>
            </a:r>
            <a:endParaRPr lang="pl-PL" dirty="0">
              <a:latin typeface=""/>
            </a:endParaRPr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88" y="4080294"/>
            <a:ext cx="8596223" cy="1315808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1" y="1656272"/>
            <a:ext cx="76866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198900" indent="0">
              <a:buNone/>
            </a:pPr>
            <a:r>
              <a:rPr lang="pl-PL" sz="5000" dirty="0" smtClean="0"/>
              <a:t>Pierwsze API</a:t>
            </a:r>
            <a:endParaRPr lang="pl-PL" sz="5000" dirty="0"/>
          </a:p>
        </p:txBody>
      </p:sp>
      <p:pic>
        <p:nvPicPr>
          <p:cNvPr id="3074" name="Picture 2" descr="Znalezione obrazy dla zapytania j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64" y="3071495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ResponseBody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65826" y="1043796"/>
            <a:ext cx="821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Określa że wartość zwracana przez metodę ma zostać umieszczona bezpośrednio w „HTTP </a:t>
            </a:r>
            <a:r>
              <a:rPr lang="pl-PL" dirty="0" err="1" smtClean="0"/>
              <a:t>response</a:t>
            </a:r>
            <a:r>
              <a:rPr lang="pl-PL" dirty="0" smtClean="0"/>
              <a:t> body”.   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6" y="2234062"/>
            <a:ext cx="8848725" cy="100965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" y="3944714"/>
            <a:ext cx="9057738" cy="129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RequestBody</a:t>
            </a:r>
            <a:r>
              <a:rPr lang="pl-PL" dirty="0" smtClean="0"/>
              <a:t> – JSON </a:t>
            </a:r>
            <a:r>
              <a:rPr lang="pl-PL" dirty="0" err="1" smtClean="0"/>
              <a:t>example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1713450"/>
            <a:ext cx="7972425" cy="1562100"/>
          </a:xfrm>
          <a:prstGeom prst="rect">
            <a:avLst/>
          </a:prstGeom>
        </p:spPr>
      </p:pic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 smtClean="0"/>
              <a:t>Powtórzmy dodawanie użytkownika ale za pomocą JSON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3275550"/>
            <a:ext cx="87915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Jackson </a:t>
            </a:r>
            <a:r>
              <a:rPr lang="pl-PL" dirty="0" err="1" smtClean="0"/>
              <a:t>configuration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 smtClean="0"/>
          </a:p>
          <a:p>
            <a:r>
              <a:rPr lang="pl-PL" dirty="0" smtClean="0"/>
              <a:t>W przypadku gdy mam </a:t>
            </a:r>
            <a:r>
              <a:rPr lang="pl-PL" dirty="0" err="1" smtClean="0"/>
              <a:t>SpringBoot’a</a:t>
            </a:r>
            <a:r>
              <a:rPr lang="pl-PL" dirty="0"/>
              <a:t> </a:t>
            </a:r>
            <a:r>
              <a:rPr lang="pl-PL" dirty="0" smtClean="0"/>
              <a:t>wystarczy bean </a:t>
            </a:r>
            <a:r>
              <a:rPr lang="pl-PL" dirty="0" err="1" smtClean="0"/>
              <a:t>buildera</a:t>
            </a:r>
            <a:r>
              <a:rPr lang="pl-PL" dirty="0" smtClean="0"/>
              <a:t>:</a:t>
            </a: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23" y="3030388"/>
            <a:ext cx="8466647" cy="17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5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nalezione obrazy dla zapytania j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64" y="3071495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Agenda</a:t>
            </a:r>
            <a:endParaRPr lang="pl-PL" b="1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MVC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</a:t>
            </a:r>
            <a:r>
              <a:rPr lang="pl-PL" b="1" dirty="0"/>
              <a:t>MVC – Przetwarzanie </a:t>
            </a:r>
            <a:r>
              <a:rPr lang="pl-PL" b="1" dirty="0" smtClean="0"/>
              <a:t>żądania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MVC – podstawy</a:t>
            </a:r>
            <a:endParaRPr lang="pl-PL" b="1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Controler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Model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err="1" smtClean="0"/>
              <a:t>ModelAndView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/>
              <a:t>@</a:t>
            </a:r>
            <a:r>
              <a:rPr lang="pl-PL" dirty="0" err="1"/>
              <a:t>RequestMapping</a:t>
            </a:r>
            <a:r>
              <a:rPr lang="pl-PL" dirty="0"/>
              <a:t> (@</a:t>
            </a:r>
            <a:r>
              <a:rPr lang="pl-PL" dirty="0" err="1"/>
              <a:t>GetMapping</a:t>
            </a:r>
            <a:r>
              <a:rPr lang="pl-PL" dirty="0"/>
              <a:t>, @</a:t>
            </a:r>
            <a:r>
              <a:rPr lang="pl-PL" dirty="0" err="1"/>
              <a:t>PostMapping</a:t>
            </a:r>
            <a:r>
              <a:rPr lang="pl-PL" dirty="0"/>
              <a:t>, @</a:t>
            </a:r>
            <a:r>
              <a:rPr lang="pl-PL" dirty="0" err="1"/>
              <a:t>PutMapping</a:t>
            </a:r>
            <a:r>
              <a:rPr lang="pl-PL" dirty="0"/>
              <a:t>, @</a:t>
            </a:r>
            <a:r>
              <a:rPr lang="pl-PL" dirty="0" err="1" smtClean="0"/>
              <a:t>DeleteMapping</a:t>
            </a:r>
            <a:r>
              <a:rPr lang="pl-PL" dirty="0" smtClean="0"/>
              <a:t>)</a:t>
            </a:r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PathVariable</a:t>
            </a:r>
            <a:r>
              <a:rPr lang="pl-PL" dirty="0" smtClean="0"/>
              <a:t>, @</a:t>
            </a:r>
            <a:r>
              <a:rPr lang="pl-PL" dirty="0" err="1" smtClean="0"/>
              <a:t>RequestParam</a:t>
            </a:r>
            <a:endParaRPr lang="pl-PL" dirty="0" smtClean="0"/>
          </a:p>
          <a:p>
            <a:pPr marL="702900" lvl="1" indent="-342900">
              <a:buFont typeface="+mj-lt"/>
              <a:buAutoNum type="arabicPeriod"/>
            </a:pPr>
            <a:r>
              <a:rPr lang="pl-PL" dirty="0"/>
              <a:t>Spring </a:t>
            </a:r>
            <a:r>
              <a:rPr lang="pl-PL" dirty="0" err="1" smtClean="0"/>
              <a:t>MockMVC</a:t>
            </a:r>
            <a:endParaRPr lang="pl-PL" dirty="0" smtClean="0"/>
          </a:p>
          <a:p>
            <a:pPr marL="702900" lvl="1" indent="-342900">
              <a:buFont typeface="+mj-lt"/>
              <a:buAutoNum type="arabicPeriod"/>
            </a:pPr>
            <a:r>
              <a:rPr lang="pl-PL" dirty="0"/>
              <a:t>@</a:t>
            </a:r>
            <a:r>
              <a:rPr lang="pl-PL" dirty="0" err="1" smtClean="0"/>
              <a:t>ResponseBody</a:t>
            </a:r>
            <a:r>
              <a:rPr lang="pl-PL" dirty="0"/>
              <a:t>, @</a:t>
            </a:r>
            <a:r>
              <a:rPr lang="pl-PL" dirty="0" err="1" smtClean="0"/>
              <a:t>RequestBody</a:t>
            </a:r>
            <a:endParaRPr lang="pl-PL" dirty="0"/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Jackson </a:t>
            </a:r>
            <a:r>
              <a:rPr lang="pl-PL" b="1" dirty="0" err="1" smtClean="0"/>
              <a:t>Configuration</a:t>
            </a:r>
            <a:endParaRPr lang="pl-PL" b="1" dirty="0" smtClean="0"/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REST </a:t>
            </a:r>
            <a:r>
              <a:rPr lang="pl-PL" b="1" dirty="0" err="1" smtClean="0"/>
              <a:t>Template</a:t>
            </a:r>
            <a:endParaRPr lang="pl-PL" b="1" dirty="0" smtClean="0"/>
          </a:p>
          <a:p>
            <a:pPr marL="541800" indent="-342900">
              <a:buFont typeface="+mj-lt"/>
              <a:buAutoNum type="arabicPeriod"/>
            </a:pPr>
            <a:r>
              <a:rPr lang="pl-PL" b="1" dirty="0"/>
              <a:t>Interakcje pomiędzy widokiem i </a:t>
            </a:r>
            <a:r>
              <a:rPr lang="pl-PL" b="1" dirty="0" smtClean="0"/>
              <a:t>kontrolerem </a:t>
            </a:r>
            <a:r>
              <a:rPr lang="pl-PL" b="1" dirty="0"/>
              <a:t>(</a:t>
            </a:r>
            <a:r>
              <a:rPr lang="pl-PL" b="1" dirty="0" err="1"/>
              <a:t>redirect</a:t>
            </a:r>
            <a:r>
              <a:rPr lang="pl-PL" b="1" dirty="0"/>
              <a:t> i </a:t>
            </a:r>
            <a:r>
              <a:rPr lang="pl-PL" b="1" dirty="0" err="1"/>
              <a:t>forward</a:t>
            </a:r>
            <a:r>
              <a:rPr lang="pl-PL" b="1" dirty="0"/>
              <a:t>)</a:t>
            </a:r>
          </a:p>
          <a:p>
            <a:pPr marL="198900" indent="0">
              <a:buNone/>
            </a:pPr>
            <a:endParaRPr lang="pl-PL" b="1" dirty="0"/>
          </a:p>
          <a:p>
            <a:pPr marL="360000" lvl="1" indent="0">
              <a:buNone/>
            </a:pPr>
            <a:endParaRPr lang="pl-PL" dirty="0" smtClean="0"/>
          </a:p>
          <a:p>
            <a:pPr marL="541800" indent="-342900">
              <a:buFont typeface="+mj-lt"/>
              <a:buAutoNum type="arabicPeriod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980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REST </a:t>
            </a:r>
            <a:r>
              <a:rPr lang="pl-PL" dirty="0" err="1" smtClean="0"/>
              <a:t>Template</a:t>
            </a:r>
            <a:endParaRPr lang="pl-PL" dirty="0"/>
          </a:p>
        </p:txBody>
      </p:sp>
      <p:sp>
        <p:nvSpPr>
          <p:cNvPr id="8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Klasa wykorzystywana po stronie klienta do komunikacji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serwerem </a:t>
            </a:r>
            <a:r>
              <a:rPr lang="pl-PL" sz="1800" dirty="0">
                <a:solidFill>
                  <a:srgbClr val="2D3E5C"/>
                </a:solidFill>
                <a:latin typeface=""/>
              </a:rPr>
              <a:t>za pomocą protokołu HTTP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.</a:t>
            </a:r>
          </a:p>
          <a:p>
            <a:pPr marL="0" indent="0" algn="just">
              <a:buNone/>
            </a:pPr>
            <a:endParaRPr lang="pl-PL" sz="1800" dirty="0" smtClean="0">
              <a:solidFill>
                <a:srgbClr val="2D3E5C"/>
              </a:solidFill>
              <a:latin typeface=""/>
            </a:endParaRPr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Żądania GET z wykorzystaniem metody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„exchange”:</a:t>
            </a: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dirty="0" smtClean="0"/>
          </a:p>
          <a:p>
            <a:pPr marL="0" indent="0" algn="just">
              <a:buNone/>
            </a:pPr>
            <a:r>
              <a:rPr lang="pl-PL" sz="1800" dirty="0" smtClean="0">
                <a:solidFill>
                  <a:srgbClr val="2D3E5C"/>
                </a:solidFill>
                <a:latin typeface=""/>
              </a:rPr>
              <a:t>      REST </a:t>
            </a:r>
            <a:r>
              <a:rPr lang="pl-PL" sz="1800" dirty="0" err="1" smtClean="0">
                <a:solidFill>
                  <a:srgbClr val="2D3E5C"/>
                </a:solidFill>
                <a:latin typeface=""/>
              </a:rPr>
              <a:t>Template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 :</a:t>
            </a:r>
            <a:endParaRPr lang="pl-PL" sz="1800" dirty="0">
              <a:solidFill>
                <a:srgbClr val="2D3E5C"/>
              </a:solidFill>
              <a:latin typeface="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91" y="3444198"/>
            <a:ext cx="8239216" cy="9715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1" y="5279367"/>
            <a:ext cx="8480755" cy="7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nalezione obrazy dla zapytania j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64" y="3071495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Interakcje</a:t>
            </a:r>
            <a:r>
              <a:rPr lang="en-US" dirty="0"/>
              <a:t> </a:t>
            </a:r>
            <a:r>
              <a:rPr lang="en-US" dirty="0" err="1"/>
              <a:t>pomi</a:t>
            </a:r>
            <a:r>
              <a:rPr lang="pl-PL" dirty="0" err="1"/>
              <a:t>ędzy</a:t>
            </a:r>
            <a:r>
              <a:rPr lang="pl-PL" dirty="0"/>
              <a:t> widokiem i kontrolerem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 smtClean="0"/>
          </a:p>
          <a:p>
            <a:r>
              <a:rPr lang="pl-PL" dirty="0" err="1" smtClean="0"/>
              <a:t>Redirect</a:t>
            </a:r>
            <a:endParaRPr lang="pl-PL" dirty="0"/>
          </a:p>
          <a:p>
            <a:pPr marL="198900" indent="0">
              <a:buNone/>
            </a:pPr>
            <a:r>
              <a:rPr lang="pl-PL" dirty="0" smtClean="0"/>
              <a:t>- zwracany jest nagłówek </a:t>
            </a:r>
            <a:r>
              <a:rPr lang="pl-PL" dirty="0" err="1" smtClean="0"/>
              <a:t>location</a:t>
            </a:r>
            <a:r>
              <a:rPr lang="pl-PL" dirty="0" smtClean="0"/>
              <a:t> i odpowiedni status 302</a:t>
            </a:r>
          </a:p>
          <a:p>
            <a:pPr marL="198900" indent="0">
              <a:buNone/>
            </a:pPr>
            <a:r>
              <a:rPr lang="pl-PL" dirty="0" smtClean="0"/>
              <a:t>- przeglądarka/klient tworzy nowe żądanie do adresu przekierowania</a:t>
            </a:r>
          </a:p>
          <a:p>
            <a:r>
              <a:rPr lang="pl-PL" dirty="0" err="1" smtClean="0"/>
              <a:t>Forward</a:t>
            </a:r>
            <a:endParaRPr lang="pl-PL" dirty="0"/>
          </a:p>
          <a:p>
            <a:pPr>
              <a:buFontTx/>
              <a:buChar char="-"/>
            </a:pPr>
            <a:r>
              <a:rPr lang="pl-PL" dirty="0" smtClean="0"/>
              <a:t>„</a:t>
            </a:r>
            <a:r>
              <a:rPr lang="pl-PL" dirty="0" err="1" smtClean="0"/>
              <a:t>redirect</a:t>
            </a:r>
            <a:r>
              <a:rPr lang="pl-PL" dirty="0" smtClean="0"/>
              <a:t>” następuje po stronie </a:t>
            </a:r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servleta</a:t>
            </a:r>
            <a:r>
              <a:rPr lang="pl-PL" dirty="0" smtClean="0"/>
              <a:t> ale nie jest zwracany nagłówek    </a:t>
            </a:r>
            <a:r>
              <a:rPr lang="pl-PL" dirty="0" err="1" smtClean="0"/>
              <a:t>location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/>
              <a:t>a</a:t>
            </a:r>
            <a:r>
              <a:rPr lang="pl-PL" dirty="0" smtClean="0"/>
              <a:t>dres URL w przeglądarce nie zostaje zmieniony 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704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871649" y="1793099"/>
            <a:ext cx="7140237" cy="2221551"/>
          </a:xfrm>
        </p:spPr>
        <p:txBody>
          <a:bodyPr>
            <a:noAutofit/>
          </a:bodyPr>
          <a:lstStyle/>
          <a:p>
            <a:pPr marL="198900" indent="0" algn="ctr">
              <a:buNone/>
            </a:pPr>
            <a:r>
              <a:rPr lang="pl-PL" sz="5000" dirty="0" smtClean="0"/>
              <a:t>DZIĘKUJEMY </a:t>
            </a:r>
          </a:p>
          <a:p>
            <a:pPr marL="198900" indent="0" algn="ctr">
              <a:buNone/>
            </a:pPr>
            <a:r>
              <a:rPr lang="pl-PL" sz="5000" dirty="0" smtClean="0"/>
              <a:t>ZA </a:t>
            </a:r>
          </a:p>
          <a:p>
            <a:pPr marL="198900" indent="0" algn="ctr">
              <a:buNone/>
            </a:pPr>
            <a:r>
              <a:rPr lang="pl-PL" sz="5000" dirty="0" smtClean="0"/>
              <a:t>UWAGĘ </a:t>
            </a:r>
          </a:p>
          <a:p>
            <a:pPr marL="198900" indent="0" algn="ctr">
              <a:buNone/>
            </a:pPr>
            <a:r>
              <a:rPr lang="pl-PL" sz="5000" dirty="0" smtClean="0">
                <a:sym typeface="Wingdings" panose="05000000000000000000" pitchFamily="2" charset="2"/>
              </a:rPr>
              <a:t></a:t>
            </a:r>
            <a:endParaRPr lang="pl-PL" sz="5000" dirty="0"/>
          </a:p>
        </p:txBody>
      </p:sp>
    </p:spTree>
    <p:extLst>
      <p:ext uri="{BB962C8B-B14F-4D97-AF65-F5344CB8AC3E}">
        <p14:creationId xmlns:p14="http://schemas.microsoft.com/office/powerpoint/2010/main" val="267962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4295955" cy="4846148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</p:txBody>
      </p:sp>
      <p:sp>
        <p:nvSpPr>
          <p:cNvPr id="7" name="pole tekstowe 6"/>
          <p:cNvSpPr txBox="1"/>
          <p:nvPr/>
        </p:nvSpPr>
        <p:spPr>
          <a:xfrm>
            <a:off x="189781" y="1940943"/>
            <a:ext cx="47790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Wzorzec MVC </a:t>
            </a:r>
            <a:r>
              <a:rPr lang="pl-PL" dirty="0"/>
              <a:t>– Umożliwia odseparowanie od siebie elementów aplikacji dzięki czemu staje się ona bardziej elastyczna i łatwiejsza w zarządzaniu. 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smtClean="0"/>
              <a:t>Model</a:t>
            </a:r>
            <a:r>
              <a:rPr lang="pl-PL" dirty="0" smtClean="0"/>
              <a:t> </a:t>
            </a:r>
            <a:r>
              <a:rPr lang="pl-PL" dirty="0"/>
              <a:t>– Warstwa odpowiedzialna za zarządzanie danymi</a:t>
            </a:r>
            <a:r>
              <a:rPr lang="pl-PL" dirty="0" smtClean="0"/>
              <a:t>. Zawiera logikę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 smtClean="0"/>
              <a:t>View</a:t>
            </a:r>
            <a:r>
              <a:rPr lang="pl-PL" b="1" dirty="0" smtClean="0"/>
              <a:t> </a:t>
            </a:r>
            <a:r>
              <a:rPr lang="pl-PL" dirty="0" smtClean="0"/>
              <a:t>– Odpowiedzialny </a:t>
            </a:r>
            <a:r>
              <a:rPr lang="pl-PL" dirty="0"/>
              <a:t>za wyświetlanie danych </a:t>
            </a:r>
            <a:r>
              <a:rPr lang="pl-PL" dirty="0" smtClean="0"/>
              <a:t>w określonej formie.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Controller</a:t>
            </a:r>
            <a:r>
              <a:rPr lang="pl-PL" dirty="0"/>
              <a:t> – </a:t>
            </a:r>
            <a:r>
              <a:rPr lang="pl-PL" dirty="0" smtClean="0"/>
              <a:t>kontroluje przepływa danych do modelu i aktualizuje widok za każdym razem gdy model ulegnie zmianie.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15" y="1992536"/>
            <a:ext cx="4039204" cy="31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– Przetwarzanie żądania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71562"/>
            <a:ext cx="7620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2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 smtClean="0"/>
              <a:t>Zasada </a:t>
            </a:r>
            <a:r>
              <a:rPr lang="pl-PL" dirty="0"/>
              <a:t>działania opiera się o Front Controller „</a:t>
            </a:r>
            <a:r>
              <a:rPr lang="pl-PL" dirty="0" err="1"/>
              <a:t>Dispatcher</a:t>
            </a:r>
            <a:r>
              <a:rPr lang="pl-PL" dirty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”</a:t>
            </a:r>
          </a:p>
          <a:p>
            <a:pPr algn="just"/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odwołuje się do elementu „Handler </a:t>
            </a:r>
            <a:r>
              <a:rPr lang="pl-PL" dirty="0" err="1" smtClean="0"/>
              <a:t>Mapping</a:t>
            </a:r>
            <a:r>
              <a:rPr lang="pl-PL" dirty="0" smtClean="0"/>
              <a:t>” w celu zlokalizowania prawidłowego kontrolera dla otrzymanego żądania</a:t>
            </a:r>
          </a:p>
          <a:p>
            <a:pPr algn="just"/>
            <a:r>
              <a:rPr lang="pl-PL" dirty="0"/>
              <a:t>Handler </a:t>
            </a:r>
            <a:r>
              <a:rPr lang="pl-PL" dirty="0" err="1" smtClean="0"/>
              <a:t>Mapping</a:t>
            </a:r>
            <a:r>
              <a:rPr lang="pl-PL" dirty="0" smtClean="0"/>
              <a:t> przyporządkowuje  Controller do odpowiedniego adresu URL.</a:t>
            </a:r>
          </a:p>
          <a:p>
            <a:pPr algn="just"/>
            <a:r>
              <a:rPr lang="pl-PL" dirty="0" smtClean="0"/>
              <a:t>Controller po otrzymaniu żądania wywołuje odpowiedni service, który wykonuje żądaną operację a następnie zwraca wynik do głównego kontrolera. Jest to klasa oznaczona adnotacją @Controller</a:t>
            </a:r>
          </a:p>
          <a:p>
            <a:pPr algn="just"/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Resolver</a:t>
            </a:r>
            <a:r>
              <a:rPr lang="pl-PL" dirty="0" smtClean="0"/>
              <a:t> dostarcza następnie informacji o widoku, który został przyporządkowany do określonego żądania.</a:t>
            </a:r>
          </a:p>
          <a:p>
            <a:pPr algn="just"/>
            <a:r>
              <a:rPr lang="pl-PL" dirty="0" smtClean="0"/>
              <a:t>Na samym końcu </a:t>
            </a:r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dostarcza dane do widoku, który zostanie wyświetlany w przeglądarce.</a:t>
            </a:r>
          </a:p>
          <a:p>
            <a:pPr algn="just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002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- podstawy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@Controller </a:t>
            </a:r>
            <a:r>
              <a:rPr lang="pl-PL" dirty="0" smtClean="0"/>
              <a:t>– Klasa oznaczona tą adnotacją pełni funkcję kontrolera. Oznacza to że na podstawie otrzymanego żądania od klienta przygotowuje widok wraz z danymi które mają zostać wyświetlone. 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584959"/>
            <a:ext cx="3409950" cy="42862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862641" y="3264902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Model</a:t>
            </a:r>
            <a:r>
              <a:rPr lang="pl-PL" dirty="0"/>
              <a:t> – Interfejs, który umożliwia dodawanie atrybutów do modelu. </a:t>
            </a:r>
            <a:r>
              <a:rPr lang="pl-PL" dirty="0" smtClean="0"/>
              <a:t>Dodawanie elementów odbywa się za pomocą metody </a:t>
            </a:r>
            <a:r>
              <a:rPr lang="pl-PL" dirty="0" err="1" smtClean="0"/>
              <a:t>addAttribute</a:t>
            </a:r>
            <a:r>
              <a:rPr lang="pl-PL" dirty="0" smtClean="0"/>
              <a:t> podobniej jak w mapie.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4179034"/>
            <a:ext cx="4848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MVC - podstawy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/>
              <a:t>ModelAndView</a:t>
            </a:r>
            <a:r>
              <a:rPr lang="pl-PL" dirty="0"/>
              <a:t> – Umożliwia przechowanie w jednym obiekcie nazwy widoku oraz zbioru wartości, które będą przypisane do określonego widoku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782917"/>
            <a:ext cx="4629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MVC - podstawy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57450"/>
            <a:ext cx="7277100" cy="1943100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216325" y="1664898"/>
            <a:ext cx="148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infoPage.html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16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Mapowanie żądania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/>
              <a:t>@</a:t>
            </a:r>
            <a:r>
              <a:rPr lang="pl-PL" dirty="0" err="1" smtClean="0"/>
              <a:t>GetMapping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PostMapping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PutMapping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DeleteMapping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/>
              <a:t>RequestMapping</a:t>
            </a:r>
            <a:r>
              <a:rPr lang="pl-PL" dirty="0"/>
              <a:t>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9757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T_szablonPPT_2015" id="{00D28BF2-50F8-4D35-BA48-1DA7B1A3A3EB}" vid="{2E3B21DC-C550-4265-AC51-6DEC4C8B730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TT_szablon_PPT_format_4-3</Template>
  <TotalTime>30364</TotalTime>
  <Words>577</Words>
  <Application>Microsoft Office PowerPoint</Application>
  <PresentationFormat>Pokaz na ekranie (4:3)</PresentationFormat>
  <Paragraphs>99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Motyw pakietu Office</vt:lpstr>
      <vt:lpstr>Spring MVC</vt:lpstr>
      <vt:lpstr>Agenda</vt:lpstr>
      <vt:lpstr>MVC</vt:lpstr>
      <vt:lpstr>Spring MVC – Przetwarzanie żądania</vt:lpstr>
      <vt:lpstr>c.d.</vt:lpstr>
      <vt:lpstr>Spring MVC - podstawy</vt:lpstr>
      <vt:lpstr>Spring MVC - podstawy</vt:lpstr>
      <vt:lpstr>Spring MVC - podstawy</vt:lpstr>
      <vt:lpstr>Mapowanie żądania</vt:lpstr>
      <vt:lpstr>@PathVariable</vt:lpstr>
      <vt:lpstr>@RequestParam</vt:lpstr>
      <vt:lpstr>Spring MockMVC  </vt:lpstr>
      <vt:lpstr>Spring MockMVC - Konfiguracja </vt:lpstr>
      <vt:lpstr>Przykładowy test</vt:lpstr>
      <vt:lpstr>Prezentacja programu PowerPoint</vt:lpstr>
      <vt:lpstr>@ResponseBody</vt:lpstr>
      <vt:lpstr>@RequestBody – JSON example</vt:lpstr>
      <vt:lpstr>Jackson configuration</vt:lpstr>
      <vt:lpstr>Prezentacja programu PowerPoint</vt:lpstr>
      <vt:lpstr>REST Template</vt:lpstr>
      <vt:lpstr>Prezentacja programu PowerPoint</vt:lpstr>
      <vt:lpstr>Interakcje pomiędzy widokiem i kontrolerem</vt:lpstr>
      <vt:lpstr>Prezentacja programu PowerPoint</vt:lpstr>
    </vt:vector>
  </TitlesOfParts>
  <Company>Transition Technologies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Adrian Wojton</dc:creator>
  <cp:lastModifiedBy>Adrian Wojton</cp:lastModifiedBy>
  <cp:revision>480</cp:revision>
  <dcterms:created xsi:type="dcterms:W3CDTF">2016-10-05T08:39:10Z</dcterms:created>
  <dcterms:modified xsi:type="dcterms:W3CDTF">2018-04-10T20:35:10Z</dcterms:modified>
</cp:coreProperties>
</file>