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0" r:id="rId3"/>
    <p:sldId id="272" r:id="rId4"/>
    <p:sldId id="282" r:id="rId5"/>
    <p:sldId id="284" r:id="rId6"/>
    <p:sldId id="285" r:id="rId7"/>
    <p:sldId id="286" r:id="rId8"/>
    <p:sldId id="287" r:id="rId9"/>
    <p:sldId id="288" r:id="rId10"/>
    <p:sldId id="313" r:id="rId11"/>
    <p:sldId id="312" r:id="rId12"/>
    <p:sldId id="314" r:id="rId13"/>
    <p:sldId id="315" r:id="rId14"/>
    <p:sldId id="316" r:id="rId15"/>
    <p:sldId id="317" r:id="rId16"/>
    <p:sldId id="269" r:id="rId17"/>
    <p:sldId id="289" r:id="rId18"/>
    <p:sldId id="291" r:id="rId19"/>
    <p:sldId id="292" r:id="rId20"/>
    <p:sldId id="293" r:id="rId21"/>
    <p:sldId id="294" r:id="rId22"/>
    <p:sldId id="273" r:id="rId23"/>
    <p:sldId id="295" r:id="rId24"/>
    <p:sldId id="296" r:id="rId25"/>
    <p:sldId id="297" r:id="rId26"/>
    <p:sldId id="298" r:id="rId27"/>
    <p:sldId id="322" r:id="rId28"/>
    <p:sldId id="299" r:id="rId29"/>
    <p:sldId id="301" r:id="rId30"/>
    <p:sldId id="302" r:id="rId31"/>
    <p:sldId id="304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21" r:id="rId41"/>
    <p:sldId id="280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237"/>
    <a:srgbClr val="7B2D85"/>
    <a:srgbClr val="D498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6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5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10101" y="-6187780"/>
            <a:ext cx="19224902" cy="192202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3308065"/>
            <a:ext cx="9024938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ymbol zastępczy tekstu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18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20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2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22" name="Prostokąt 21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ymbol zastępczy tekstu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17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3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8" name="Prostokąt 17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 userDrawn="1"/>
        </p:nvSpPr>
        <p:spPr>
          <a:xfrm>
            <a:off x="1035307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4789009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Title 1"/>
          <p:cNvSpPr txBox="1">
            <a:spLocks/>
          </p:cNvSpPr>
          <p:nvPr userDrawn="1"/>
        </p:nvSpPr>
        <p:spPr>
          <a:xfrm>
            <a:off x="8323371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7" name="Symbol zastępczy tekstu 1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56" name="Symbol zastępczy tekstu 8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0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58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4788379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60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8323371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61" name="Prostokąt 60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  <p:sp>
        <p:nvSpPr>
          <p:cNvPr id="22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5532911" y="1765871"/>
            <a:ext cx="1125548" cy="1106950"/>
          </a:xfrm>
          <a:blipFill>
            <a:blip r:embed="rId4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3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9059471" y="1760061"/>
            <a:ext cx="1131454" cy="1112759"/>
          </a:xfrm>
          <a:blipFill>
            <a:blip r:embed="rId5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783099" y="1765871"/>
            <a:ext cx="1118397" cy="1112759"/>
          </a:xfrm>
          <a:blipFill>
            <a:blip r:embed="rId6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9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44605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94049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58472" y="4413047"/>
            <a:ext cx="1188000" cy="1030500"/>
          </a:xfrm>
          <a:prstGeom prst="rect">
            <a:avLst/>
          </a:prstGeom>
        </p:spPr>
      </p:pic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932022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6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4282068" y="3674827"/>
            <a:ext cx="1178704" cy="1159228"/>
          </a:xfrm>
          <a:blipFill>
            <a:blip r:embed="rId6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7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3101725" y="4834055"/>
            <a:ext cx="1178704" cy="1159228"/>
          </a:xfrm>
          <a:blipFill>
            <a:blip r:embed="rId7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8" name="Symbol zastępczy tekstu 1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32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4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35" name="Prostokąt 34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8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44605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400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2185" y="3744181"/>
            <a:ext cx="1188000" cy="1030500"/>
          </a:xfrm>
          <a:prstGeom prst="rect">
            <a:avLst/>
          </a:prstGeom>
        </p:spPr>
      </p:pic>
      <p:sp>
        <p:nvSpPr>
          <p:cNvPr id="19" name="Symbol zastępczy tekstu 1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29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350012" y="2820337"/>
            <a:ext cx="6927866" cy="854489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350012" y="3976848"/>
            <a:ext cx="692786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1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350012" y="4762661"/>
            <a:ext cx="6927866" cy="141003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32" name="Prostokąt 31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sp>
        <p:nvSpPr>
          <p:cNvPr id="34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7583285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6" name="Symbol zastępczy obrazu 2"/>
          <p:cNvSpPr>
            <a:spLocks noGrp="1"/>
          </p:cNvSpPr>
          <p:nvPr>
            <p:ph type="pic" sz="quarter" idx="21"/>
          </p:nvPr>
        </p:nvSpPr>
        <p:spPr>
          <a:xfrm>
            <a:off x="9933331" y="2515598"/>
            <a:ext cx="1178704" cy="1159228"/>
          </a:xfrm>
          <a:blipFill>
            <a:blip r:embed="rId6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7" name="Symbol zastępczy obrazu 2"/>
          <p:cNvSpPr>
            <a:spLocks noGrp="1"/>
          </p:cNvSpPr>
          <p:nvPr>
            <p:ph type="pic" sz="quarter" idx="20"/>
          </p:nvPr>
        </p:nvSpPr>
        <p:spPr>
          <a:xfrm>
            <a:off x="6407669" y="1336626"/>
            <a:ext cx="1178704" cy="1159228"/>
          </a:xfrm>
          <a:blipFill>
            <a:blip r:embed="rId7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0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r="365" b="1326"/>
          <a:stretch/>
        </p:blipFill>
        <p:spPr>
          <a:xfrm>
            <a:off x="-1" y="1"/>
            <a:ext cx="12192001" cy="6426000"/>
          </a:xfrm>
          <a:prstGeom prst="rect">
            <a:avLst/>
          </a:prstGeom>
        </p:spPr>
      </p:pic>
      <p:sp>
        <p:nvSpPr>
          <p:cNvPr id="18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426000"/>
            <a:ext cx="12192002" cy="431999"/>
          </a:xfrm>
          <a:solidFill>
            <a:srgbClr val="7B2D85"/>
          </a:solidFill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1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1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1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1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Looking forward to build longterm partnership with You </a:t>
            </a:r>
            <a:r>
              <a:rPr lang="pl-PL" dirty="0">
                <a:solidFill>
                  <a:srgbClr val="64B237"/>
                </a:solidFill>
              </a:rPr>
              <a:t>•</a:t>
            </a:r>
            <a:r>
              <a:rPr lang="pl-PL" dirty="0"/>
              <a:t> </a:t>
            </a:r>
            <a:r>
              <a:rPr lang="pl-PL" b="0" dirty="0"/>
              <a:t>Imie Nazwisko imie.nazwisko@ttpsc.pl</a:t>
            </a:r>
          </a:p>
        </p:txBody>
      </p:sp>
      <p:sp>
        <p:nvSpPr>
          <p:cNvPr id="5" name="Prostokąt 2"/>
          <p:cNvSpPr/>
          <p:nvPr userDrawn="1"/>
        </p:nvSpPr>
        <p:spPr>
          <a:xfrm>
            <a:off x="7809254" y="391058"/>
            <a:ext cx="3580109" cy="914400"/>
          </a:xfrm>
          <a:prstGeom prst="rect">
            <a:avLst/>
          </a:prstGeom>
          <a:solidFill>
            <a:srgbClr val="7B2D8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www.tt.psc.pl/en</a:t>
            </a:r>
          </a:p>
          <a:p>
            <a:pPr algn="ctr"/>
            <a:r>
              <a:rPr lang="pl-PL" dirty="0"/>
              <a:t>www.25lat.tt.com.pl/en</a:t>
            </a:r>
          </a:p>
          <a:p>
            <a:pPr algn="ctr"/>
            <a:r>
              <a:rPr lang="pl-PL" dirty="0"/>
              <a:t>www.iot.tt.com.pl/en </a:t>
            </a:r>
          </a:p>
        </p:txBody>
      </p:sp>
    </p:spTree>
    <p:extLst>
      <p:ext uri="{BB962C8B-B14F-4D97-AF65-F5344CB8AC3E}">
        <p14:creationId xmlns:p14="http://schemas.microsoft.com/office/powerpoint/2010/main" val="15066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57878" y="-6184586"/>
            <a:ext cx="19224902" cy="192202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7921" y="1098449"/>
            <a:ext cx="4902188" cy="555187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50982" y="2158526"/>
            <a:ext cx="4680048" cy="280076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  <p:sp>
        <p:nvSpPr>
          <p:cNvPr id="14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7545396" y="844551"/>
            <a:ext cx="3567237" cy="5162016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7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7" y="3282695"/>
            <a:ext cx="5662685" cy="3220464"/>
          </a:xfrm>
          <a:prstGeom prst="rect">
            <a:avLst/>
          </a:prstGeom>
        </p:spPr>
      </p:pic>
      <p:sp>
        <p:nvSpPr>
          <p:cNvPr id="8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810131" y="4109450"/>
            <a:ext cx="4680048" cy="1562664"/>
          </a:xfrm>
        </p:spPr>
        <p:txBody>
          <a:bodyPr anchor="ctr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97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31680" y="-2622555"/>
            <a:ext cx="15020777" cy="112799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61168" y="2603501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561168" y="3014664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3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573" y="-1962150"/>
            <a:ext cx="13489348" cy="882015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1759" y="5323566"/>
            <a:ext cx="2231550" cy="11628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472" y="1278318"/>
            <a:ext cx="4421772" cy="39707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39417" y="2346325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1217645" y="742950"/>
            <a:ext cx="3567237" cy="5162016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rgbClr val="64B237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7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5639417" y="2757488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43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8" y="3282696"/>
            <a:ext cx="5630176" cy="3201975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77623" y="3975100"/>
            <a:ext cx="4680048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25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777623" y="4386263"/>
            <a:ext cx="4680048" cy="10747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863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6"/>
            <a:ext cx="12192000" cy="5537483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20" name="Prostokąt 19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2220607" y="1337581"/>
            <a:ext cx="783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0" b="1" dirty="0">
                <a:solidFill>
                  <a:srgbClr val="D498DC"/>
                </a:solidFill>
                <a:latin typeface="Quicksand" panose="02000000000000000000" pitchFamily="50" charset="0"/>
              </a:rPr>
              <a:t>„</a:t>
            </a:r>
          </a:p>
        </p:txBody>
      </p:sp>
      <p:sp>
        <p:nvSpPr>
          <p:cNvPr id="16" name="Symbol zastępczy tekstu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2" hasCustomPrompt="1"/>
          </p:nvPr>
        </p:nvSpPr>
        <p:spPr>
          <a:xfrm>
            <a:off x="2894748" y="2214562"/>
            <a:ext cx="9297252" cy="4148137"/>
          </a:xfrm>
        </p:spPr>
        <p:txBody>
          <a:bodyPr lIns="0" tIns="46800" rIns="360000" bIns="360000"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  <p:sp>
        <p:nvSpPr>
          <p:cNvPr id="19" name="Prostokąt 18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/>
          <p:cNvPicPr>
            <a:picLocks noChangeAspect="1"/>
          </p:cNvPicPr>
          <p:nvPr userDrawn="1"/>
        </p:nvPicPr>
        <p:blipFill rotWithShape="1">
          <a:blip r:embed="rId3"/>
          <a:srcRect l="12429" b="20876"/>
          <a:stretch/>
        </p:blipFill>
        <p:spPr>
          <a:xfrm>
            <a:off x="0" y="566383"/>
            <a:ext cx="6993171" cy="6318579"/>
          </a:xfrm>
          <a:prstGeom prst="rect">
            <a:avLst/>
          </a:prstGeom>
        </p:spPr>
      </p:pic>
      <p:sp>
        <p:nvSpPr>
          <p:cNvPr id="27" name="Symbol zastępczy tekstu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818866"/>
          </a:xfrm>
        </p:spPr>
        <p:txBody>
          <a:bodyPr lIns="360000" anchor="ctr"/>
          <a:lstStyle>
            <a:lvl1pPr marL="0" indent="0">
              <a:buNone/>
              <a:def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</a:defRPr>
            </a:lvl1pPr>
            <a:lvl2pPr marL="4572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b="1" i="0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7B2D85"/>
                </a:solidFill>
                <a:effectLst/>
                <a:uLnTx/>
                <a:uFillTx/>
                <a:latin typeface="Quicksand" panose="02000000000000000000" pitchFamily="50" charset="0"/>
                <a:ea typeface=""/>
                <a:cs typeface=""/>
              </a:rPr>
              <a:t>TT PSC - Od Przemysłu 1.0 do Przemysłu 4.0</a:t>
            </a:r>
            <a:endParaRPr lang="pl-PL" dirty="0"/>
          </a:p>
        </p:txBody>
      </p:sp>
      <p:sp>
        <p:nvSpPr>
          <p:cNvPr id="30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2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33" name="Prostokąt 32"/>
          <p:cNvSpPr/>
          <p:nvPr userDrawn="1"/>
        </p:nvSpPr>
        <p:spPr>
          <a:xfrm>
            <a:off x="0" y="6426000"/>
            <a:ext cx="10261600" cy="432000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" rtlCol="0" anchor="ctr"/>
          <a:lstStyle/>
          <a:p>
            <a:pPr marL="360000"/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_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experience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digital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 </a:t>
            </a:r>
            <a:r>
              <a:rPr lang="pl-PL" sz="1200" b="1" dirty="0" err="1">
                <a:solidFill>
                  <a:srgbClr val="FFFFFF"/>
                </a:solidFill>
                <a:latin typeface="Quicksand" panose="02000000000000000000" pitchFamily="50" charset="0"/>
              </a:rPr>
              <a:t>transition</a:t>
            </a:r>
            <a:r>
              <a:rPr lang="pl-PL" sz="1200" b="1" dirty="0">
                <a:solidFill>
                  <a:srgbClr val="FFFFFF"/>
                </a:solidFill>
                <a:latin typeface="Quicksand" panose="02000000000000000000" pitchFamily="50" charset="0"/>
              </a:rPr>
              <a:t>!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61" y="6459451"/>
            <a:ext cx="1538514" cy="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2A03-6C03-47FB-BD4A-DAF061CB1C07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FC2A-7E48-49F3-84D3-82406379F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9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74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Testowanie jednostkowe, TDD</a:t>
            </a: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5590"/>
          <a:stretch>
            <a:fillRect/>
          </a:stretch>
        </p:blipFill>
        <p:spPr>
          <a:blipFill>
            <a:blip r:embed="rId3"/>
            <a:stretch>
              <a:fillRect t="-652" b="-652"/>
            </a:stretch>
          </a:blipFill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2" y="5603584"/>
            <a:ext cx="5481794" cy="8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Fast</a:t>
            </a:r>
          </a:p>
          <a:p>
            <a:pPr marL="198900" indent="0">
              <a:buNone/>
            </a:pPr>
            <a:endParaRPr lang="pl-PL" dirty="0"/>
          </a:p>
          <a:p>
            <a:pPr lvl="1"/>
            <a:r>
              <a:rPr lang="pl-PL" dirty="0"/>
              <a:t>milisekundy na test</a:t>
            </a:r>
          </a:p>
          <a:p>
            <a:pPr lvl="1"/>
            <a:r>
              <a:rPr lang="pl-PL" dirty="0"/>
              <a:t>uruchamianie bez obaw z IDE po każdej zmianie</a:t>
            </a:r>
          </a:p>
          <a:p>
            <a:pPr lvl="1"/>
            <a:r>
              <a:rPr lang="pl-PL" dirty="0"/>
              <a:t>możliwość uruchomienia kilku tysięcy w rozsądnym czasie</a:t>
            </a:r>
          </a:p>
          <a:p>
            <a:pPr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405898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err="1"/>
              <a:t>Isolated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lvl="1"/>
            <a:r>
              <a:rPr lang="pl-PL" dirty="0"/>
              <a:t>testujące jedną rzecz</a:t>
            </a:r>
          </a:p>
          <a:p>
            <a:pPr lvl="1"/>
            <a:r>
              <a:rPr lang="pl-PL" dirty="0"/>
              <a:t>z jasnym komunikatem błędu</a:t>
            </a:r>
          </a:p>
          <a:p>
            <a:pPr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376104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err="1"/>
              <a:t>Repeatable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lvl="1"/>
            <a:r>
              <a:rPr lang="pl-PL" dirty="0"/>
              <a:t>z takim samym rezultatem za każdym razem</a:t>
            </a:r>
          </a:p>
          <a:p>
            <a:pPr lvl="1"/>
            <a:r>
              <a:rPr lang="pl-PL" dirty="0"/>
              <a:t>bez założonego stanu początkowego</a:t>
            </a:r>
          </a:p>
          <a:p>
            <a:pPr lvl="1"/>
            <a:r>
              <a:rPr lang="pl-PL" dirty="0"/>
              <a:t>bez wpływu na inne testy</a:t>
            </a:r>
          </a:p>
          <a:p>
            <a:pPr lvl="1"/>
            <a:r>
              <a:rPr lang="pl-PL" dirty="0"/>
              <a:t>niezależne od kolejności uruchamiania</a:t>
            </a:r>
          </a:p>
          <a:p>
            <a:pPr lvl="2"/>
            <a:r>
              <a:rPr lang="pl-PL" dirty="0"/>
              <a:t>samodzielnie lub w grupie</a:t>
            </a:r>
          </a:p>
          <a:p>
            <a:pPr lvl="2"/>
            <a:r>
              <a:rPr lang="pl-PL" dirty="0"/>
              <a:t>z IDE lub systemu budowania</a:t>
            </a:r>
          </a:p>
          <a:p>
            <a:pPr lvl="1"/>
            <a:r>
              <a:rPr lang="pl-PL" dirty="0"/>
              <a:t>bez zależności do zasobów zewnętrznych</a:t>
            </a:r>
          </a:p>
          <a:p>
            <a:pPr lvl="2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265762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err="1"/>
              <a:t>Self-validating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lvl="1"/>
            <a:r>
              <a:rPr lang="pl-PL" dirty="0"/>
              <a:t>automatyczna asercja - przeszedł lub nie</a:t>
            </a:r>
          </a:p>
          <a:p>
            <a:pPr lvl="1"/>
            <a:r>
              <a:rPr lang="pl-PL" dirty="0"/>
              <a:t>bez konieczności ręcznego analizowania wyjścia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105997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err="1"/>
              <a:t>Timely</a:t>
            </a:r>
            <a:endParaRPr lang="pl-PL" dirty="0"/>
          </a:p>
          <a:p>
            <a:pPr lvl="1"/>
            <a:r>
              <a:rPr lang="pl-PL" dirty="0"/>
              <a:t>pisane w dobrym momencie</a:t>
            </a:r>
          </a:p>
          <a:p>
            <a:pPr lvl="1"/>
            <a:r>
              <a:rPr lang="pl-PL" dirty="0"/>
              <a:t>chwilę przed kodem, który spowoduje, że test przejdzie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116131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pPr marL="656100" lvl="1" indent="0">
              <a:buNone/>
            </a:pPr>
            <a:endParaRPr lang="pl-PL" dirty="0"/>
          </a:p>
          <a:p>
            <a:pPr lvl="1"/>
            <a:r>
              <a:rPr lang="pl-PL" dirty="0"/>
              <a:t>kompozycja zamiast dziedziczenia</a:t>
            </a:r>
          </a:p>
          <a:p>
            <a:pPr lvl="1"/>
            <a:r>
              <a:rPr lang="pl-PL" dirty="0"/>
              <a:t>małe klasy</a:t>
            </a:r>
          </a:p>
          <a:p>
            <a:pPr lvl="1"/>
            <a:r>
              <a:rPr lang="pl-PL" dirty="0"/>
              <a:t>małe metody</a:t>
            </a:r>
          </a:p>
          <a:p>
            <a:pPr lvl="1"/>
            <a:r>
              <a:rPr lang="pl-PL" dirty="0"/>
              <a:t>wstrzykiwanie zależności</a:t>
            </a:r>
          </a:p>
          <a:p>
            <a:pPr lvl="1"/>
            <a:r>
              <a:rPr lang="pl-PL" dirty="0"/>
              <a:t>praca na interfejsach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</a:p>
        </p:txBody>
      </p:sp>
    </p:spTree>
    <p:extLst>
      <p:ext uri="{BB962C8B-B14F-4D97-AF65-F5344CB8AC3E}">
        <p14:creationId xmlns:p14="http://schemas.microsoft.com/office/powerpoint/2010/main" val="212675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JUnit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Najważniejsze funkcje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392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pl-PL" dirty="0"/>
              <a:t>Framework pozwalający tworzyć i uruchamiać powtarzalne testy jednostkowe napisane w języku Java.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endParaRPr 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0FE8-56EB-4B00-88C5-13AE339D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3" y="1725181"/>
            <a:ext cx="64293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Ctrl</a:t>
            </a:r>
            <a:r>
              <a:rPr lang="pl-PL" dirty="0"/>
              <a:t> + J – przełącz na klasę testu / utwórz jeżeli jej nie znaleziono</a:t>
            </a:r>
          </a:p>
          <a:p>
            <a:pPr lvl="1"/>
            <a:r>
              <a:rPr lang="pl-PL" dirty="0" err="1"/>
              <a:t>Ctrl</a:t>
            </a:r>
            <a:r>
              <a:rPr lang="pl-PL" dirty="0"/>
              <a:t> + R – uruchom testy do danej klasy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marL="198900" indent="0">
              <a:buNone/>
            </a:pPr>
            <a:r>
              <a:rPr lang="pl-PL" dirty="0" err="1"/>
              <a:t>EclEmma</a:t>
            </a:r>
            <a:r>
              <a:rPr lang="pl-PL" dirty="0"/>
              <a:t> Java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Coverage</a:t>
            </a:r>
            <a:r>
              <a:rPr lang="pl-PL" dirty="0"/>
              <a:t> 2.3</a:t>
            </a:r>
          </a:p>
          <a:p>
            <a:pPr lvl="1"/>
            <a:r>
              <a:rPr lang="pl-PL" dirty="0"/>
              <a:t>Bazuje na bibliotece </a:t>
            </a:r>
            <a:r>
              <a:rPr lang="pl-PL" dirty="0" err="1"/>
              <a:t>jacoco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wsparcie w </a:t>
            </a:r>
            <a:r>
              <a:rPr lang="pl-PL" dirty="0" err="1"/>
              <a:t>eclipse</a:t>
            </a:r>
            <a:endParaRPr lang="pl-PL" dirty="0"/>
          </a:p>
        </p:txBody>
      </p:sp>
      <p:pic>
        <p:nvPicPr>
          <p:cNvPr id="7" name="Picture 2" descr="logo.png (272×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3" y="1006928"/>
            <a:ext cx="25908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4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@Test</a:t>
            </a:r>
            <a:br>
              <a:rPr lang="pl-PL" dirty="0"/>
            </a:br>
            <a:r>
              <a:rPr lang="pl-PL" b="0" dirty="0"/>
              <a:t>public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testOrderOfList</a:t>
            </a:r>
            <a:r>
              <a:rPr lang="pl-PL" b="0" dirty="0"/>
              <a:t>()</a:t>
            </a:r>
          </a:p>
          <a:p>
            <a:pPr marL="198900" indent="0">
              <a:buNone/>
            </a:pPr>
            <a:br>
              <a:rPr lang="pl-PL" dirty="0"/>
            </a:br>
            <a:r>
              <a:rPr lang="pl-PL" dirty="0"/>
              <a:t>Oznacza, że dana metoda zostanie wykonana jako pojedynczy test.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Disabled</a:t>
            </a:r>
            <a:br>
              <a:rPr lang="pl-PL" dirty="0"/>
            </a:br>
            <a:r>
              <a:rPr lang="pl-PL" b="0" dirty="0"/>
              <a:t>@Test</a:t>
            </a:r>
            <a:br>
              <a:rPr lang="pl-PL" b="0" dirty="0"/>
            </a:br>
            <a:r>
              <a:rPr lang="pl-PL" b="0" dirty="0"/>
              <a:t>public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testOrderOfList</a:t>
            </a:r>
            <a:r>
              <a:rPr lang="pl-PL" b="0" dirty="0"/>
              <a:t>()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Jeżeli chcemy wyłączyć tymczasowo wykonywanie pojedynczego testu lub całego przypadku testowego (klasy).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DisplayName</a:t>
            </a:r>
            <a:r>
              <a:rPr lang="pl-PL" dirty="0">
                <a:solidFill>
                  <a:srgbClr val="64B237"/>
                </a:solidFill>
              </a:rPr>
              <a:t>(„</a:t>
            </a:r>
            <a:r>
              <a:rPr lang="pl-PL" dirty="0" err="1">
                <a:solidFill>
                  <a:srgbClr val="64B237"/>
                </a:solidFill>
              </a:rPr>
              <a:t>full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name</a:t>
            </a:r>
            <a:r>
              <a:rPr lang="pl-PL" dirty="0">
                <a:solidFill>
                  <a:srgbClr val="64B237"/>
                </a:solidFill>
              </a:rPr>
              <a:t> of test”)</a:t>
            </a:r>
            <a:br>
              <a:rPr lang="pl-PL" dirty="0"/>
            </a:br>
            <a:r>
              <a:rPr lang="pl-PL" b="0" dirty="0"/>
              <a:t>public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testOrderOfList</a:t>
            </a:r>
            <a:r>
              <a:rPr lang="pl-PL" b="0" dirty="0"/>
              <a:t>()</a:t>
            </a:r>
          </a:p>
          <a:p>
            <a:pPr marL="198900" indent="0">
              <a:buNone/>
            </a:pPr>
            <a:br>
              <a:rPr lang="pl-PL" dirty="0"/>
            </a:br>
            <a:r>
              <a:rPr lang="pl-PL" dirty="0"/>
              <a:t>Pozwala podać nazwę w postaci łańcucha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absolutne podstawy</a:t>
            </a:r>
          </a:p>
        </p:txBody>
      </p:sp>
    </p:spTree>
    <p:extLst>
      <p:ext uri="{BB962C8B-B14F-4D97-AF65-F5344CB8AC3E}">
        <p14:creationId xmlns:p14="http://schemas.microsoft.com/office/powerpoint/2010/main" val="404231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Testowanie jednostkowe</a:t>
            </a: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5590"/>
          <a:stretch>
            <a:fillRect/>
          </a:stretch>
        </p:blipFill>
        <p:spPr>
          <a:xfrm>
            <a:off x="1217645" y="742950"/>
            <a:ext cx="3567237" cy="5162016"/>
          </a:xfr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6" name="Symbol zastępczy tekstu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l-PL" dirty="0"/>
              <a:t>Dlaczego jest dobre?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78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assertEquals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expected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value</a:t>
            </a:r>
            <a:r>
              <a:rPr lang="pl-PL" dirty="0">
                <a:solidFill>
                  <a:srgbClr val="64B237"/>
                </a:solidFill>
              </a:rPr>
              <a:t>, </a:t>
            </a:r>
            <a:r>
              <a:rPr lang="pl-PL" dirty="0" err="1">
                <a:solidFill>
                  <a:srgbClr val="64B237"/>
                </a:solidFill>
              </a:rPr>
              <a:t>actual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value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Zapewnienie, że obie wartości są równe.</a:t>
            </a:r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assertArrayEquals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expectedArray</a:t>
            </a:r>
            <a:r>
              <a:rPr lang="pl-PL" dirty="0">
                <a:solidFill>
                  <a:srgbClr val="64B237"/>
                </a:solidFill>
              </a:rPr>
              <a:t>, </a:t>
            </a:r>
            <a:r>
              <a:rPr lang="pl-PL" dirty="0" err="1">
                <a:solidFill>
                  <a:srgbClr val="64B237"/>
                </a:solidFill>
              </a:rPr>
              <a:t>resultArray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Zapewnienie, że obie tablice wartości są równe.</a:t>
            </a:r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assertTrue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boolean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condition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assertFalse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boolean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condition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Zapewnienie, że warunek odpowiednio jest lub nie jest spełniony.</a:t>
            </a:r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absolutne podstawy</a:t>
            </a:r>
          </a:p>
        </p:txBody>
      </p:sp>
    </p:spTree>
    <p:extLst>
      <p:ext uri="{BB962C8B-B14F-4D97-AF65-F5344CB8AC3E}">
        <p14:creationId xmlns:p14="http://schemas.microsoft.com/office/powerpoint/2010/main" val="39184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assertNull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object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assertNotNull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object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Zapewnienie, że obiekt odpowiednio jest lub nie jest </a:t>
            </a:r>
            <a:r>
              <a:rPr lang="pl-PL" dirty="0" err="1"/>
              <a:t>null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assertSame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expected</a:t>
            </a:r>
            <a:r>
              <a:rPr lang="pl-PL" dirty="0">
                <a:solidFill>
                  <a:srgbClr val="64B237"/>
                </a:solidFill>
              </a:rPr>
              <a:t>, 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actual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r>
              <a:rPr lang="pl-PL" dirty="0" err="1">
                <a:solidFill>
                  <a:srgbClr val="64B237"/>
                </a:solidFill>
              </a:rPr>
              <a:t>assertNotSame</a:t>
            </a:r>
            <a:r>
              <a:rPr lang="pl-PL" dirty="0">
                <a:solidFill>
                  <a:srgbClr val="64B237"/>
                </a:solidFill>
              </a:rPr>
              <a:t>(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unexpected</a:t>
            </a:r>
            <a:r>
              <a:rPr lang="pl-PL" dirty="0">
                <a:solidFill>
                  <a:srgbClr val="64B237"/>
                </a:solidFill>
              </a:rPr>
              <a:t>, </a:t>
            </a:r>
            <a:r>
              <a:rPr lang="pl-PL" dirty="0" err="1">
                <a:solidFill>
                  <a:srgbClr val="64B237"/>
                </a:solidFill>
              </a:rPr>
              <a:t>java.lang.Object</a:t>
            </a:r>
            <a:r>
              <a:rPr lang="pl-PL" dirty="0">
                <a:solidFill>
                  <a:srgbClr val="64B237"/>
                </a:solidFill>
              </a:rPr>
              <a:t> </a:t>
            </a:r>
            <a:r>
              <a:rPr lang="pl-PL" dirty="0" err="1">
                <a:solidFill>
                  <a:srgbClr val="64B237"/>
                </a:solidFill>
              </a:rPr>
              <a:t>actual</a:t>
            </a:r>
            <a:r>
              <a:rPr lang="pl-PL" dirty="0">
                <a:solidFill>
                  <a:srgbClr val="64B237"/>
                </a:solidFill>
              </a:rPr>
              <a:t>, [String </a:t>
            </a:r>
            <a:r>
              <a:rPr lang="pl-PL" dirty="0" err="1">
                <a:solidFill>
                  <a:srgbClr val="64B237"/>
                </a:solidFill>
              </a:rPr>
              <a:t>message</a:t>
            </a:r>
            <a:r>
              <a:rPr lang="pl-PL" dirty="0">
                <a:solidFill>
                  <a:srgbClr val="64B237"/>
                </a:solidFill>
              </a:rPr>
              <a:t>])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Zapewnienie, że oba obiekty odnoszą się do tego samego lub różnych obiektów.</a:t>
            </a:r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absolutne podstawy</a:t>
            </a:r>
          </a:p>
        </p:txBody>
      </p:sp>
    </p:spTree>
    <p:extLst>
      <p:ext uri="{BB962C8B-B14F-4D97-AF65-F5344CB8AC3E}">
        <p14:creationId xmlns:p14="http://schemas.microsoft.com/office/powerpoint/2010/main" val="192524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Znając podstawy, możemy już całkiem sporo zdziałać</a:t>
            </a:r>
          </a:p>
          <a:p>
            <a:endParaRPr lang="pl-PL" dirty="0"/>
          </a:p>
        </p:txBody>
      </p:sp>
      <p:pic>
        <p:nvPicPr>
          <p:cNvPr id="6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92" y="3489507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5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>
              <a:solidFill>
                <a:srgbClr val="64B237"/>
              </a:solidFill>
            </a:endParaRPr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BeforeAll</a:t>
            </a:r>
            <a:br>
              <a:rPr lang="pl-PL" dirty="0">
                <a:solidFill>
                  <a:srgbClr val="64B237"/>
                </a:solidFill>
              </a:rPr>
            </a:br>
            <a:r>
              <a:rPr lang="pl-PL" b="0" dirty="0" err="1"/>
              <a:t>static</a:t>
            </a:r>
            <a:r>
              <a:rPr lang="pl-PL" b="0" dirty="0"/>
              <a:t>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setUpTestCase</a:t>
            </a:r>
            <a:r>
              <a:rPr lang="pl-PL" b="0" dirty="0"/>
              <a:t>()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Oznacza, że dana metoda zostanie wykonana raz przed startem testów z danej klasy.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AfterAll</a:t>
            </a:r>
            <a:br>
              <a:rPr lang="pl-PL" dirty="0">
                <a:solidFill>
                  <a:srgbClr val="64B237"/>
                </a:solidFill>
              </a:rPr>
            </a:br>
            <a:r>
              <a:rPr lang="pl-PL" b="0" dirty="0" err="1"/>
              <a:t>static</a:t>
            </a:r>
            <a:r>
              <a:rPr lang="pl-PL" b="0" dirty="0"/>
              <a:t>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tearDownTestCase</a:t>
            </a:r>
            <a:r>
              <a:rPr lang="pl-PL" b="0" dirty="0"/>
              <a:t>()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Oznacza, że dana metoda zostanie wykonana raz po wykonaniu wszystkich testów z danej klasy.</a:t>
            </a:r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c.d.</a:t>
            </a:r>
          </a:p>
        </p:txBody>
      </p:sp>
    </p:spTree>
    <p:extLst>
      <p:ext uri="{BB962C8B-B14F-4D97-AF65-F5344CB8AC3E}">
        <p14:creationId xmlns:p14="http://schemas.microsoft.com/office/powerpoint/2010/main" val="270486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BeforeEach</a:t>
            </a:r>
            <a:br>
              <a:rPr lang="pl-PL" dirty="0"/>
            </a:b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setUpTest</a:t>
            </a:r>
            <a:r>
              <a:rPr lang="pl-PL" b="0" dirty="0"/>
              <a:t> ()</a:t>
            </a:r>
            <a:br>
              <a:rPr lang="pl-PL" b="0" dirty="0"/>
            </a:br>
            <a:br>
              <a:rPr lang="pl-PL" dirty="0"/>
            </a:br>
            <a:r>
              <a:rPr lang="pl-PL" dirty="0"/>
              <a:t>Oznacza, że dana metoda zostanie wykonana przed startem każdego z testów z danej klasy.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198900" indent="0">
              <a:buNone/>
            </a:pPr>
            <a:r>
              <a:rPr lang="pl-PL" dirty="0">
                <a:solidFill>
                  <a:srgbClr val="64B237"/>
                </a:solidFill>
              </a:rPr>
              <a:t>@</a:t>
            </a:r>
            <a:r>
              <a:rPr lang="pl-PL" dirty="0" err="1">
                <a:solidFill>
                  <a:srgbClr val="64B237"/>
                </a:solidFill>
              </a:rPr>
              <a:t>AfterEach</a:t>
            </a:r>
            <a:br>
              <a:rPr lang="pl-PL" dirty="0"/>
            </a:b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tearDownTest</a:t>
            </a:r>
            <a:r>
              <a:rPr lang="pl-PL" b="0" dirty="0"/>
              <a:t>()</a:t>
            </a:r>
            <a:br>
              <a:rPr lang="pl-PL" dirty="0"/>
            </a:br>
            <a:endParaRPr lang="pl-PL" dirty="0"/>
          </a:p>
          <a:p>
            <a:pPr marL="198900" indent="0">
              <a:buNone/>
            </a:pPr>
            <a:r>
              <a:rPr lang="pl-PL" dirty="0"/>
              <a:t>Oznacza, że dana metoda zostanie wykonana po wykonaniu każdego z testów z danej klasy.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c.d.</a:t>
            </a:r>
          </a:p>
        </p:txBody>
      </p:sp>
    </p:spTree>
    <p:extLst>
      <p:ext uri="{BB962C8B-B14F-4D97-AF65-F5344CB8AC3E}">
        <p14:creationId xmlns:p14="http://schemas.microsoft.com/office/powerpoint/2010/main" val="2116121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8900" indent="0">
              <a:buNone/>
            </a:pPr>
            <a:r>
              <a:rPr lang="pl-PL" dirty="0"/>
              <a:t>Testowanie wyjątków, może odbyć się na dwa sposoby.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lub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testThrowingExceptoin</a:t>
            </a:r>
            <a:r>
              <a:rPr lang="pl-PL" b="0" dirty="0"/>
              <a:t>() {</a:t>
            </a:r>
          </a:p>
          <a:p>
            <a:pPr marL="198900" indent="0">
              <a:buNone/>
            </a:pPr>
            <a:r>
              <a:rPr lang="pl-PL" b="0" dirty="0"/>
              <a:t>	</a:t>
            </a:r>
            <a:r>
              <a:rPr lang="pl-PL" b="0" dirty="0" err="1"/>
              <a:t>try</a:t>
            </a:r>
            <a:r>
              <a:rPr lang="pl-PL" b="0" dirty="0"/>
              <a:t> { </a:t>
            </a:r>
          </a:p>
          <a:p>
            <a:pPr marL="198900" indent="0">
              <a:buNone/>
            </a:pPr>
            <a:r>
              <a:rPr lang="pl-PL" b="0" dirty="0"/>
              <a:t>   		</a:t>
            </a:r>
            <a:r>
              <a:rPr lang="pl-PL" b="0" dirty="0" err="1"/>
              <a:t>methodThrowingException</a:t>
            </a:r>
            <a:r>
              <a:rPr lang="pl-PL" b="0" dirty="0"/>
              <a:t>(); </a:t>
            </a:r>
          </a:p>
          <a:p>
            <a:pPr marL="198900" indent="0">
              <a:buNone/>
            </a:pPr>
            <a:r>
              <a:rPr lang="pl-PL" b="0" dirty="0"/>
              <a:t>   		</a:t>
            </a:r>
            <a:r>
              <a:rPr lang="pl-PL" b="0" dirty="0" err="1"/>
              <a:t>fail</a:t>
            </a:r>
            <a:r>
              <a:rPr lang="pl-PL" b="0" dirty="0"/>
              <a:t>(); </a:t>
            </a:r>
          </a:p>
          <a:p>
            <a:pPr marL="198900" indent="0">
              <a:buNone/>
            </a:pPr>
            <a:r>
              <a:rPr lang="pl-PL" b="0" dirty="0"/>
              <a:t>	} </a:t>
            </a:r>
            <a:r>
              <a:rPr lang="pl-PL" b="0" dirty="0" err="1"/>
              <a:t>catch</a:t>
            </a:r>
            <a:r>
              <a:rPr lang="pl-PL" b="0" dirty="0"/>
              <a:t> (</a:t>
            </a:r>
            <a:r>
              <a:rPr lang="pl-PL" b="0" dirty="0" err="1"/>
              <a:t>Exception</a:t>
            </a:r>
            <a:r>
              <a:rPr lang="pl-PL" b="0" dirty="0"/>
              <a:t> e) { </a:t>
            </a:r>
          </a:p>
          <a:p>
            <a:pPr marL="198900" indent="0">
              <a:buNone/>
            </a:pPr>
            <a:r>
              <a:rPr lang="pl-PL" b="0" dirty="0"/>
              <a:t>   		// weryfikacja wyjątku </a:t>
            </a:r>
          </a:p>
          <a:p>
            <a:pPr marL="198900" indent="0">
              <a:buNone/>
            </a:pPr>
            <a:r>
              <a:rPr lang="pl-PL" b="0" dirty="0"/>
              <a:t>	} </a:t>
            </a:r>
          </a:p>
          <a:p>
            <a:pPr marL="198900" indent="0">
              <a:buNone/>
            </a:pPr>
            <a:r>
              <a:rPr lang="pl-PL" b="0" dirty="0"/>
              <a:t>}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</a:t>
            </a:r>
            <a:r>
              <a:rPr lang="pl-PL" dirty="0" err="1"/>
              <a:t>wyjąki</a:t>
            </a:r>
            <a:endParaRPr 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99320-D66E-41D9-8D07-F3452952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7" y="1637732"/>
            <a:ext cx="5495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8900" indent="0">
              <a:buNone/>
            </a:pPr>
            <a:r>
              <a:rPr lang="pl-PL" dirty="0"/>
              <a:t>Przygotowany wcześniej zestaw danych, może być również tworzony w metodzie oznaczonej @</a:t>
            </a:r>
            <a:r>
              <a:rPr lang="pl-PL" dirty="0" err="1"/>
              <a:t>BeforeEach</a:t>
            </a:r>
            <a:r>
              <a:rPr lang="pl-PL" dirty="0"/>
              <a:t>.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public </a:t>
            </a:r>
            <a:r>
              <a:rPr lang="pl-PL" b="0" dirty="0" err="1"/>
              <a:t>class</a:t>
            </a:r>
            <a:r>
              <a:rPr lang="pl-PL" b="0" dirty="0"/>
              <a:t> </a:t>
            </a:r>
            <a:r>
              <a:rPr lang="pl-PL" b="0" dirty="0" err="1"/>
              <a:t>JunitTest</a:t>
            </a:r>
            <a:r>
              <a:rPr lang="pl-PL" b="0" dirty="0"/>
              <a:t> {</a:t>
            </a:r>
          </a:p>
          <a:p>
            <a:pPr marL="198900" indent="0">
              <a:buNone/>
            </a:pPr>
            <a:r>
              <a:rPr lang="pl-PL" b="0" dirty="0">
                <a:solidFill>
                  <a:srgbClr val="64B237"/>
                </a:solidFill>
              </a:rPr>
              <a:t>  </a:t>
            </a:r>
            <a:r>
              <a:rPr lang="pl-PL" b="0" dirty="0" err="1">
                <a:solidFill>
                  <a:srgbClr val="64B237"/>
                </a:solidFill>
              </a:rPr>
              <a:t>private</a:t>
            </a:r>
            <a:r>
              <a:rPr lang="pl-PL" b="0" dirty="0">
                <a:solidFill>
                  <a:srgbClr val="64B237"/>
                </a:solidFill>
              </a:rPr>
              <a:t> </a:t>
            </a:r>
            <a:r>
              <a:rPr lang="pl-PL" b="0" dirty="0" err="1">
                <a:solidFill>
                  <a:srgbClr val="64B237"/>
                </a:solidFill>
              </a:rPr>
              <a:t>MyFixture</a:t>
            </a:r>
            <a:r>
              <a:rPr lang="pl-PL" b="0" dirty="0">
                <a:solidFill>
                  <a:srgbClr val="64B237"/>
                </a:solidFill>
              </a:rPr>
              <a:t> </a:t>
            </a:r>
            <a:r>
              <a:rPr lang="pl-PL" b="0" dirty="0" err="1">
                <a:solidFill>
                  <a:srgbClr val="64B237"/>
                </a:solidFill>
              </a:rPr>
              <a:t>fixture</a:t>
            </a:r>
            <a:r>
              <a:rPr lang="pl-PL" b="0" dirty="0">
                <a:solidFill>
                  <a:srgbClr val="64B237"/>
                </a:solidFill>
              </a:rPr>
              <a:t> = </a:t>
            </a:r>
            <a:r>
              <a:rPr lang="pl-PL" b="0" dirty="0" err="1">
                <a:solidFill>
                  <a:srgbClr val="64B237"/>
                </a:solidFill>
              </a:rPr>
              <a:t>new</a:t>
            </a:r>
            <a:r>
              <a:rPr lang="pl-PL" b="0" dirty="0">
                <a:solidFill>
                  <a:srgbClr val="64B237"/>
                </a:solidFill>
              </a:rPr>
              <a:t> </a:t>
            </a:r>
            <a:r>
              <a:rPr lang="pl-PL" b="0" dirty="0" err="1">
                <a:solidFill>
                  <a:srgbClr val="64B237"/>
                </a:solidFill>
              </a:rPr>
              <a:t>MyFixture</a:t>
            </a:r>
            <a:r>
              <a:rPr lang="pl-PL" b="0" dirty="0">
                <a:solidFill>
                  <a:srgbClr val="64B237"/>
                </a:solidFill>
              </a:rPr>
              <a:t>();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  @Test</a:t>
            </a:r>
          </a:p>
          <a:p>
            <a:pPr marL="198900" indent="0">
              <a:buNone/>
            </a:pPr>
            <a:r>
              <a:rPr lang="pl-PL" b="0" dirty="0"/>
              <a:t>  public </a:t>
            </a: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testRule</a:t>
            </a:r>
            <a:r>
              <a:rPr lang="pl-PL" b="0" dirty="0"/>
              <a:t>() {</a:t>
            </a:r>
          </a:p>
          <a:p>
            <a:pPr marL="198900" indent="0">
              <a:buNone/>
            </a:pPr>
            <a:r>
              <a:rPr lang="pl-PL" b="0" dirty="0"/>
              <a:t>	</a:t>
            </a:r>
            <a:r>
              <a:rPr lang="pl-PL" b="0" dirty="0" err="1"/>
              <a:t>assertNotNull</a:t>
            </a:r>
            <a:r>
              <a:rPr lang="pl-PL" b="0" dirty="0"/>
              <a:t>(</a:t>
            </a:r>
            <a:r>
              <a:rPr lang="pl-PL" b="0" dirty="0" err="1"/>
              <a:t>fixture</a:t>
            </a:r>
            <a:r>
              <a:rPr lang="pl-PL" b="0" dirty="0"/>
              <a:t>);</a:t>
            </a:r>
          </a:p>
          <a:p>
            <a:pPr marL="198900" indent="0">
              <a:buNone/>
            </a:pPr>
            <a:r>
              <a:rPr lang="pl-PL" b="0" dirty="0"/>
              <a:t>  }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 @Test</a:t>
            </a:r>
          </a:p>
          <a:p>
            <a:pPr marL="198900" indent="0">
              <a:buNone/>
            </a:pPr>
            <a:r>
              <a:rPr lang="pl-PL" b="0" dirty="0"/>
              <a:t>  public </a:t>
            </a:r>
            <a:r>
              <a:rPr lang="pl-PL" b="0" dirty="0" err="1"/>
              <a:t>void</a:t>
            </a:r>
            <a:r>
              <a:rPr lang="pl-PL" b="0" dirty="0"/>
              <a:t> testRule2() {</a:t>
            </a:r>
          </a:p>
          <a:p>
            <a:pPr marL="198900" indent="0">
              <a:buNone/>
            </a:pPr>
            <a:r>
              <a:rPr lang="pl-PL" b="0" dirty="0"/>
              <a:t>	</a:t>
            </a:r>
            <a:r>
              <a:rPr lang="pl-PL" b="0" dirty="0" err="1"/>
              <a:t>assertNotNull</a:t>
            </a:r>
            <a:r>
              <a:rPr lang="pl-PL" b="0" dirty="0"/>
              <a:t>(</a:t>
            </a:r>
            <a:r>
              <a:rPr lang="pl-PL" b="0" dirty="0" err="1"/>
              <a:t>fixture</a:t>
            </a:r>
            <a:r>
              <a:rPr lang="pl-PL" b="0" dirty="0"/>
              <a:t>);</a:t>
            </a:r>
          </a:p>
          <a:p>
            <a:pPr marL="198900" indent="0">
              <a:buNone/>
            </a:pPr>
            <a:r>
              <a:rPr lang="pl-PL" b="0" dirty="0"/>
              <a:t>  }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} </a:t>
            </a:r>
          </a:p>
          <a:p>
            <a:pPr marL="19890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Fixtures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129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Predefiniowany obiekt wykonujący przed i po teście określone operacje, np.: przygotowanie i usunięcie katalogu tymczasowego, logowanie </a:t>
            </a:r>
            <a:r>
              <a:rPr lang="pl-PL" dirty="0" err="1"/>
              <a:t>wywołań</a:t>
            </a:r>
            <a:r>
              <a:rPr lang="pl-PL" dirty="0"/>
              <a:t>.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>
                <a:solidFill>
                  <a:srgbClr val="64B237"/>
                </a:solidFill>
              </a:rPr>
              <a:t>@</a:t>
            </a:r>
            <a:r>
              <a:rPr lang="pl-PL" b="0" dirty="0" err="1">
                <a:solidFill>
                  <a:srgbClr val="64B237"/>
                </a:solidFill>
              </a:rPr>
              <a:t>ExtendWith</a:t>
            </a:r>
            <a:r>
              <a:rPr lang="pl-PL" b="0" dirty="0"/>
              <a:t>(</a:t>
            </a:r>
            <a:r>
              <a:rPr lang="pl-PL" b="0" dirty="0" err="1"/>
              <a:t>LoggingExtension.class</a:t>
            </a:r>
            <a:r>
              <a:rPr lang="pl-PL" b="0" dirty="0"/>
              <a:t>)</a:t>
            </a:r>
          </a:p>
          <a:p>
            <a:pPr marL="198900" indent="0">
              <a:buNone/>
            </a:pPr>
            <a:r>
              <a:rPr lang="pl-PL" b="0" dirty="0"/>
              <a:t>public </a:t>
            </a:r>
            <a:r>
              <a:rPr lang="pl-PL" b="0" dirty="0" err="1"/>
              <a:t>class</a:t>
            </a:r>
            <a:r>
              <a:rPr lang="pl-PL" b="0" dirty="0"/>
              <a:t> </a:t>
            </a:r>
            <a:r>
              <a:rPr lang="pl-PL" b="0" dirty="0" err="1"/>
              <a:t>JunitRuleTest</a:t>
            </a:r>
            <a:r>
              <a:rPr lang="pl-PL" b="0" dirty="0"/>
              <a:t> {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@Test</a:t>
            </a:r>
          </a:p>
          <a:p>
            <a:pPr marL="198900" indent="0">
              <a:buNone/>
            </a:pPr>
            <a:r>
              <a:rPr lang="pl-PL" b="0" dirty="0" err="1"/>
              <a:t>void</a:t>
            </a:r>
            <a:r>
              <a:rPr lang="pl-PL" b="0" dirty="0"/>
              <a:t> </a:t>
            </a:r>
            <a:r>
              <a:rPr lang="pl-PL" b="0" dirty="0" err="1"/>
              <a:t>testRule</a:t>
            </a:r>
            <a:r>
              <a:rPr lang="pl-PL" b="0" dirty="0">
                <a:solidFill>
                  <a:srgbClr val="64B237"/>
                </a:solidFill>
              </a:rPr>
              <a:t>(@</a:t>
            </a:r>
            <a:r>
              <a:rPr lang="pl-PL" b="0" dirty="0" err="1">
                <a:solidFill>
                  <a:srgbClr val="64B237"/>
                </a:solidFill>
              </a:rPr>
              <a:t>TempDir</a:t>
            </a:r>
            <a:r>
              <a:rPr lang="pl-PL" b="0" dirty="0">
                <a:solidFill>
                  <a:srgbClr val="64B237"/>
                </a:solidFill>
              </a:rPr>
              <a:t> </a:t>
            </a:r>
            <a:r>
              <a:rPr lang="pl-PL" b="0" dirty="0"/>
              <a:t>File </a:t>
            </a:r>
            <a:r>
              <a:rPr lang="pl-PL" b="0" dirty="0" err="1"/>
              <a:t>newFolder</a:t>
            </a:r>
            <a:r>
              <a:rPr lang="pl-PL" b="0" dirty="0"/>
              <a:t>) </a:t>
            </a:r>
            <a:r>
              <a:rPr lang="pl-PL" b="0" dirty="0" err="1"/>
              <a:t>throws</a:t>
            </a:r>
            <a:r>
              <a:rPr lang="pl-PL" b="0" dirty="0"/>
              <a:t> </a:t>
            </a:r>
            <a:r>
              <a:rPr lang="pl-PL" b="0" dirty="0" err="1"/>
              <a:t>IOException</a:t>
            </a:r>
            <a:r>
              <a:rPr lang="pl-PL" b="0" dirty="0"/>
              <a:t> {</a:t>
            </a:r>
          </a:p>
          <a:p>
            <a:pPr marL="198900" indent="0">
              <a:buNone/>
            </a:pPr>
            <a:r>
              <a:rPr lang="pl-PL" b="0" dirty="0"/>
              <a:t> 	</a:t>
            </a:r>
            <a:r>
              <a:rPr lang="pl-PL" b="0" dirty="0" err="1"/>
              <a:t>assertTrue</a:t>
            </a:r>
            <a:r>
              <a:rPr lang="pl-PL" b="0" dirty="0"/>
              <a:t>(</a:t>
            </a:r>
            <a:r>
              <a:rPr lang="pl-PL" b="0" dirty="0" err="1"/>
              <a:t>newFolder.exists</a:t>
            </a:r>
            <a:r>
              <a:rPr lang="pl-PL" b="0" dirty="0"/>
              <a:t>());</a:t>
            </a:r>
          </a:p>
          <a:p>
            <a:pPr marL="198900" indent="0">
              <a:buNone/>
            </a:pPr>
            <a:r>
              <a:rPr lang="pl-PL" b="0" dirty="0"/>
              <a:t>} 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}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Extensions</a:t>
            </a:r>
          </a:p>
        </p:txBody>
      </p:sp>
    </p:spTree>
    <p:extLst>
      <p:ext uri="{BB962C8B-B14F-4D97-AF65-F5344CB8AC3E}">
        <p14:creationId xmlns:p14="http://schemas.microsoft.com/office/powerpoint/2010/main" val="10265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8900" indent="0">
              <a:buNone/>
            </a:pPr>
            <a:r>
              <a:rPr lang="pl-PL" dirty="0"/>
              <a:t>Predefiniowany obiekt wykonujący przed i po teście określone operacje, np.: przygotowanie i usunięcie katalogu tymczasowego, logowanie </a:t>
            </a:r>
            <a:r>
              <a:rPr lang="pl-PL" dirty="0" err="1"/>
              <a:t>wywołań</a:t>
            </a:r>
            <a:r>
              <a:rPr lang="pl-PL" dirty="0"/>
              <a:t>.</a:t>
            </a:r>
          </a:p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public </a:t>
            </a:r>
            <a:r>
              <a:rPr lang="pl-PL" b="0" dirty="0" err="1"/>
              <a:t>class</a:t>
            </a:r>
            <a:r>
              <a:rPr lang="pl-PL" b="0" dirty="0"/>
              <a:t> </a:t>
            </a:r>
            <a:r>
              <a:rPr lang="pl-PL" b="0" dirty="0" err="1"/>
              <a:t>LoggingExtension</a:t>
            </a:r>
            <a:r>
              <a:rPr lang="pl-PL" b="0" dirty="0"/>
              <a:t> </a:t>
            </a:r>
            <a:r>
              <a:rPr lang="en-US" b="0" dirty="0"/>
              <a:t>implements</a:t>
            </a:r>
            <a:r>
              <a:rPr lang="pl-PL" b="0" dirty="0"/>
              <a:t> </a:t>
            </a:r>
            <a:r>
              <a:rPr lang="en-US" b="0" dirty="0" err="1">
                <a:solidFill>
                  <a:srgbClr val="64B237"/>
                </a:solidFill>
              </a:rPr>
              <a:t>BeforeEachCallback</a:t>
            </a:r>
            <a:r>
              <a:rPr lang="en-US" b="0" dirty="0">
                <a:solidFill>
                  <a:srgbClr val="64B237"/>
                </a:solidFill>
              </a:rPr>
              <a:t>, </a:t>
            </a:r>
            <a:r>
              <a:rPr lang="en-US" b="0" dirty="0" err="1">
                <a:solidFill>
                  <a:srgbClr val="64B237"/>
                </a:solidFill>
              </a:rPr>
              <a:t>AfterEachCallback</a:t>
            </a:r>
            <a:r>
              <a:rPr lang="pl-PL" b="0" dirty="0">
                <a:solidFill>
                  <a:srgbClr val="64B237"/>
                </a:solidFill>
              </a:rPr>
              <a:t>  …</a:t>
            </a:r>
          </a:p>
          <a:p>
            <a:pPr marL="198900" indent="0">
              <a:buNone/>
            </a:pPr>
            <a:endParaRPr lang="pl-PL" b="0" dirty="0">
              <a:solidFill>
                <a:srgbClr val="64B237"/>
              </a:solidFill>
            </a:endParaRPr>
          </a:p>
          <a:p>
            <a:pPr marL="198900" indent="0">
              <a:buNone/>
            </a:pPr>
            <a:r>
              <a:rPr lang="pl-PL" dirty="0"/>
              <a:t>Dostępne interfejsy:</a:t>
            </a:r>
          </a:p>
          <a:p>
            <a:r>
              <a:rPr lang="pl-PL" b="0" dirty="0" err="1"/>
              <a:t>ParameterResolver</a:t>
            </a:r>
            <a:r>
              <a:rPr lang="pl-PL" b="0" dirty="0"/>
              <a:t> </a:t>
            </a:r>
          </a:p>
          <a:p>
            <a:r>
              <a:rPr lang="pl-PL" b="0" dirty="0" err="1"/>
              <a:t>TestExecutionExceptionHandler</a:t>
            </a:r>
            <a:endParaRPr lang="pl-PL" b="0" dirty="0"/>
          </a:p>
          <a:p>
            <a:r>
              <a:rPr lang="pl-PL" b="0" dirty="0" err="1"/>
              <a:t>BeforeAllCallback</a:t>
            </a:r>
            <a:endParaRPr lang="pl-PL" b="0" dirty="0"/>
          </a:p>
          <a:p>
            <a:r>
              <a:rPr lang="pl-PL" b="0" dirty="0" err="1"/>
              <a:t>BeforeAll</a:t>
            </a:r>
            <a:endParaRPr lang="pl-PL" b="0" dirty="0"/>
          </a:p>
          <a:p>
            <a:r>
              <a:rPr lang="pl-PL" b="0" dirty="0" err="1"/>
              <a:t>BeforeEachCallback</a:t>
            </a:r>
            <a:endParaRPr lang="pl-PL" b="0" dirty="0"/>
          </a:p>
          <a:p>
            <a:r>
              <a:rPr lang="pl-PL" b="0" dirty="0" err="1"/>
              <a:t>BeforeEach</a:t>
            </a:r>
            <a:endParaRPr lang="pl-PL" b="0" dirty="0"/>
          </a:p>
          <a:p>
            <a:r>
              <a:rPr lang="pl-PL" b="0" dirty="0" err="1"/>
              <a:t>BeforeTestExecutionCallback</a:t>
            </a:r>
            <a:endParaRPr lang="pl-PL" b="0" dirty="0"/>
          </a:p>
          <a:p>
            <a:r>
              <a:rPr lang="pl-PL" b="0" dirty="0"/>
              <a:t>Test</a:t>
            </a:r>
          </a:p>
          <a:p>
            <a:r>
              <a:rPr lang="pl-PL" b="0" dirty="0" err="1"/>
              <a:t>AfterTestExecutionCallback</a:t>
            </a:r>
            <a:endParaRPr lang="pl-PL" b="0" dirty="0"/>
          </a:p>
          <a:p>
            <a:r>
              <a:rPr lang="pl-PL" b="0" dirty="0" err="1"/>
              <a:t>AfterEach</a:t>
            </a:r>
            <a:endParaRPr lang="pl-PL" b="0" dirty="0"/>
          </a:p>
          <a:p>
            <a:r>
              <a:rPr lang="pl-PL" b="0" dirty="0" err="1"/>
              <a:t>AfterEachCallback</a:t>
            </a:r>
            <a:endParaRPr lang="pl-PL" b="0" dirty="0"/>
          </a:p>
          <a:p>
            <a:r>
              <a:rPr lang="pl-PL" b="0" dirty="0" err="1"/>
              <a:t>AfterAll</a:t>
            </a:r>
            <a:endParaRPr lang="pl-PL" b="0" dirty="0"/>
          </a:p>
          <a:p>
            <a:r>
              <a:rPr lang="pl-PL" b="0" dirty="0" err="1"/>
              <a:t>AfterAllCallback</a:t>
            </a:r>
            <a:endParaRPr lang="pl-PL" b="0" dirty="0"/>
          </a:p>
          <a:p>
            <a:pPr marL="198900" indent="0">
              <a:buNone/>
            </a:pPr>
            <a:endParaRPr lang="pl-PL" b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Extensions</a:t>
            </a:r>
          </a:p>
        </p:txBody>
      </p:sp>
    </p:spTree>
    <p:extLst>
      <p:ext uri="{BB962C8B-B14F-4D97-AF65-F5344CB8AC3E}">
        <p14:creationId xmlns:p14="http://schemas.microsoft.com/office/powerpoint/2010/main" val="290854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1EBC49F-F844-4A7B-ABC9-E2DE4D33E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97" y="1388338"/>
            <a:ext cx="6906393" cy="4319613"/>
          </a:xfrm>
          <a:prstGeom prst="rect">
            <a:avLst/>
          </a:prstGeom>
        </p:spPr>
      </p:pic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– testy parametryzowane i dynamiczne</a:t>
            </a:r>
          </a:p>
        </p:txBody>
      </p:sp>
      <p:pic>
        <p:nvPicPr>
          <p:cNvPr id="7" name="Picture 12" descr="Znalezione obrazy dla zapytania parame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480" y="1985327"/>
            <a:ext cx="3288548" cy="28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8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Dowód, że rozwiązanie działa w zamierzony sposób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Testy „zatrzaskują” stan klasy ułatwiając </a:t>
            </a:r>
            <a:r>
              <a:rPr lang="pl-PL" dirty="0" err="1"/>
              <a:t>refaktoryzację</a:t>
            </a:r>
            <a:r>
              <a:rPr lang="pl-PL" dirty="0"/>
              <a:t> i utrzymanie kodu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Możliwość szybkiego sprawdzenia działania klasy/modułu dla konkretnych warunków (np. reprodukcja błędu)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Testy zastępują szczegółową specyfikację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Testy „zmuszają” do tworzenia dobrej architektury</a:t>
            </a:r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Dlaczego testujemy?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824576" y="4712432"/>
            <a:ext cx="927720" cy="104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6000" b="1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1752296" y="4964460"/>
            <a:ext cx="5029025" cy="53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spcBef>
                <a:spcPct val="20000"/>
              </a:spcBef>
              <a:buSzPct val="85000"/>
              <a:buFont typeface="Wingdings" pitchFamily="2" charset="2"/>
              <a:buChar char="î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800" dirty="0">
                <a:solidFill>
                  <a:schemeClr val="accent2"/>
                </a:solidFill>
              </a:rPr>
              <a:t>Rozwiązanie bez testu NIE DZIAŁA</a:t>
            </a:r>
          </a:p>
        </p:txBody>
      </p:sp>
      <p:pic>
        <p:nvPicPr>
          <p:cNvPr id="9" name="Picture 2" descr="http://www.roinnovation.com/wp-content/uploads/2013/11/all-d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21" y="4439742"/>
            <a:ext cx="1667190" cy="15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3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TDD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Czym jest TDD?</a:t>
            </a:r>
          </a:p>
          <a:p>
            <a:r>
              <a:rPr lang="pl-PL" dirty="0" err="1"/>
              <a:t>Code</a:t>
            </a:r>
            <a:r>
              <a:rPr lang="pl-PL" dirty="0"/>
              <a:t> kata</a:t>
            </a:r>
          </a:p>
          <a:p>
            <a:endParaRPr lang="pl-PL" dirty="0"/>
          </a:p>
        </p:txBody>
      </p:sp>
      <p:pic>
        <p:nvPicPr>
          <p:cNvPr id="7" name="Picture 2" descr="http://myokyaw.com/img/tool/t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13" y="1614109"/>
            <a:ext cx="2262505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2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TDD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783953"/>
          </a:xfrm>
        </p:spPr>
        <p:txBody>
          <a:bodyPr/>
          <a:lstStyle/>
          <a:p>
            <a:r>
              <a:rPr lang="pl-PL" dirty="0"/>
              <a:t>Co to jest TDD?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350012" y="2351314"/>
            <a:ext cx="11456976" cy="1249136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Driven</a:t>
            </a:r>
            <a:r>
              <a:rPr lang="pl-PL" dirty="0"/>
              <a:t> Development, czyli TDD, to technika tworzenia oprogramowania sterowana przez testy. Tworzenie kodu składa się z wielokrotnie wykonywanych trzech głównych kroków: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/>
              <a:t>Stworzenie testu jednostkowego</a:t>
            </a:r>
          </a:p>
          <a:p>
            <a:r>
              <a:rPr lang="pl-PL" dirty="0"/>
              <a:t>Implementacja funkcjonalności</a:t>
            </a:r>
          </a:p>
          <a:p>
            <a:r>
              <a:rPr lang="pl-PL" dirty="0" err="1"/>
              <a:t>Refaktoryzacja</a:t>
            </a:r>
            <a:endParaRPr lang="pl-PL" dirty="0"/>
          </a:p>
          <a:p>
            <a:endParaRPr lang="pl-PL" dirty="0"/>
          </a:p>
        </p:txBody>
      </p:sp>
      <p:pic>
        <p:nvPicPr>
          <p:cNvPr id="8" name="Picture 2" descr="http://myokyaw.com/img/tool/t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18" y="3280605"/>
            <a:ext cx="2262505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57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b="0" dirty="0"/>
          </a:p>
          <a:p>
            <a:pPr marL="198900" indent="0">
              <a:buNone/>
            </a:pPr>
            <a:r>
              <a:rPr lang="pl-PL" b="0" dirty="0"/>
              <a:t>Twórcą metody jest </a:t>
            </a:r>
            <a:r>
              <a:rPr lang="pl-PL" dirty="0">
                <a:solidFill>
                  <a:srgbClr val="64B237"/>
                </a:solidFill>
              </a:rPr>
              <a:t>Kent Beck</a:t>
            </a:r>
            <a:r>
              <a:rPr lang="pl-PL" b="0" dirty="0"/>
              <a:t>, twórca programowania ekstremalnego i jeden z sygnatariuszy Manifestu Agile. Oświadczył on w 2003, że TDD zachęca do stosowania prostych projektów i budzi w ludziach pewność siebie. </a:t>
            </a:r>
          </a:p>
          <a:p>
            <a:pPr marL="198900" indent="0">
              <a:buNone/>
            </a:pPr>
            <a:r>
              <a:rPr lang="pl-PL" b="0" dirty="0"/>
              <a:t>Test-</a:t>
            </a:r>
            <a:r>
              <a:rPr lang="pl-PL" b="0" dirty="0" err="1"/>
              <a:t>Driven</a:t>
            </a:r>
            <a:r>
              <a:rPr lang="pl-PL" b="0" dirty="0"/>
              <a:t> Development jest związany z pierwszymi koncepcjami programowania ekstremalnego rozpoczętych w 1999, ale ostatnio stał się samodzielną metodą.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 - historia</a:t>
            </a:r>
          </a:p>
        </p:txBody>
      </p:sp>
    </p:spTree>
    <p:extLst>
      <p:ext uri="{BB962C8B-B14F-4D97-AF65-F5344CB8AC3E}">
        <p14:creationId xmlns:p14="http://schemas.microsoft.com/office/powerpoint/2010/main" val="2861754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Zalety TDD.</a:t>
            </a:r>
          </a:p>
          <a:p>
            <a:pPr marL="198900" indent="0">
              <a:buNone/>
            </a:pPr>
            <a:endParaRPr lang="pl-PL" dirty="0"/>
          </a:p>
          <a:p>
            <a:r>
              <a:rPr lang="pl-PL" dirty="0"/>
              <a:t>Szybkie wychwytywanie błędów</a:t>
            </a:r>
          </a:p>
          <a:p>
            <a:r>
              <a:rPr lang="pl-PL" dirty="0"/>
              <a:t>Przemyślany kod</a:t>
            </a:r>
          </a:p>
          <a:p>
            <a:r>
              <a:rPr lang="pl-PL" dirty="0"/>
              <a:t>Możliwość przetestowania funkcjonalności bez uruchamiania całego oprogramowania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Wady TDD</a:t>
            </a:r>
          </a:p>
          <a:p>
            <a:pPr marL="198900" indent="0">
              <a:buNone/>
            </a:pPr>
            <a:endParaRPr lang="pl-PL" dirty="0"/>
          </a:p>
          <a:p>
            <a:r>
              <a:rPr lang="pl-PL" dirty="0"/>
              <a:t>wymaga dodatkowego czasu</a:t>
            </a:r>
          </a:p>
          <a:p>
            <a:r>
              <a:rPr lang="pl-PL" dirty="0"/>
              <a:t>wymaga czasu w na utrzymanie testów</a:t>
            </a:r>
          </a:p>
          <a:p>
            <a:pPr marL="19890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347866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Testy w pełni automatyczne</a:t>
            </a:r>
          </a:p>
          <a:p>
            <a:pPr marL="198900" indent="0">
              <a:buNone/>
            </a:pPr>
            <a:endParaRPr lang="pl-PL" dirty="0"/>
          </a:p>
          <a:p>
            <a:pPr marL="484650" indent="-285750"/>
            <a:r>
              <a:rPr lang="pl-PL" dirty="0"/>
              <a:t>Uruchamiane jednym poleceniem (skrótem klawiszowym z IDE)</a:t>
            </a:r>
          </a:p>
          <a:p>
            <a:pPr marL="484650" indent="-285750"/>
            <a:r>
              <a:rPr lang="pl-PL" dirty="0"/>
              <a:t>Sprawdzenie poprawności bez udziału człowieka </a:t>
            </a:r>
          </a:p>
          <a:p>
            <a:pPr marL="484650" indent="-285750"/>
            <a:r>
              <a:rPr lang="pl-PL" dirty="0"/>
              <a:t>Wskazujące na przyczynę niepowodzenia </a:t>
            </a:r>
          </a:p>
          <a:p>
            <a:pPr marL="484650" indent="-285750"/>
            <a:r>
              <a:rPr lang="pl-PL" dirty="0"/>
              <a:t>Bardzo szybki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 – podstawowe założenia</a:t>
            </a:r>
          </a:p>
        </p:txBody>
      </p:sp>
    </p:spTree>
    <p:extLst>
      <p:ext uri="{BB962C8B-B14F-4D97-AF65-F5344CB8AC3E}">
        <p14:creationId xmlns:p14="http://schemas.microsoft.com/office/powerpoint/2010/main" val="94400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Testy tworzone przed kodem </a:t>
            </a:r>
          </a:p>
          <a:p>
            <a:pPr marL="198900" indent="0">
              <a:buNone/>
            </a:pPr>
            <a:endParaRPr lang="pl-PL" dirty="0"/>
          </a:p>
          <a:p>
            <a:pPr marL="484650" indent="-285750"/>
            <a:r>
              <a:rPr lang="pl-PL" dirty="0"/>
              <a:t>Najpierw piszemy test </a:t>
            </a:r>
          </a:p>
          <a:p>
            <a:pPr marL="484650" indent="-285750"/>
            <a:r>
              <a:rPr lang="pl-PL" dirty="0"/>
              <a:t>Potem tworzymy implementację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 – podstawowe założenia – c.d.</a:t>
            </a:r>
          </a:p>
        </p:txBody>
      </p:sp>
    </p:spTree>
    <p:extLst>
      <p:ext uri="{BB962C8B-B14F-4D97-AF65-F5344CB8AC3E}">
        <p14:creationId xmlns:p14="http://schemas.microsoft.com/office/powerpoint/2010/main" val="380296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Zasada małych kroków </a:t>
            </a:r>
          </a:p>
          <a:p>
            <a:pPr marL="198900" indent="0">
              <a:buNone/>
            </a:pPr>
            <a:endParaRPr lang="pl-PL" dirty="0"/>
          </a:p>
          <a:p>
            <a:pPr marL="484650" indent="-285750"/>
            <a:r>
              <a:rPr lang="pl-PL" dirty="0"/>
              <a:t>Piszemy tylko tyle kodu, ile jest potrzebne do przejścia implementowanego testu</a:t>
            </a:r>
          </a:p>
          <a:p>
            <a:pPr marL="484650" indent="-285750"/>
            <a:r>
              <a:rPr lang="pl-PL" dirty="0"/>
              <a:t>Szybka informacja zwrotna</a:t>
            </a:r>
          </a:p>
          <a:p>
            <a:pPr marL="484650" indent="-285750"/>
            <a:r>
              <a:rPr lang="pl-PL" dirty="0"/>
              <a:t>Łatwe znalezienie przyczyny problemu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 – podstawowe założenia – c.d.</a:t>
            </a:r>
          </a:p>
        </p:txBody>
      </p:sp>
    </p:spTree>
    <p:extLst>
      <p:ext uri="{BB962C8B-B14F-4D97-AF65-F5344CB8AC3E}">
        <p14:creationId xmlns:p14="http://schemas.microsoft.com/office/powerpoint/2010/main" val="183503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484650" indent="-285750"/>
            <a:r>
              <a:rPr lang="pl-PL" dirty="0" err="1"/>
              <a:t>Given</a:t>
            </a:r>
            <a:r>
              <a:rPr lang="pl-PL" dirty="0"/>
              <a:t>-</a:t>
            </a:r>
            <a:r>
              <a:rPr lang="pl-PL" dirty="0" err="1"/>
              <a:t>When</a:t>
            </a:r>
            <a:r>
              <a:rPr lang="pl-PL" dirty="0"/>
              <a:t>-Then </a:t>
            </a:r>
          </a:p>
          <a:p>
            <a:pPr marL="484650" indent="-285750"/>
            <a:r>
              <a:rPr lang="pl-PL" dirty="0" err="1"/>
              <a:t>Arrange-Act-Assert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TDD – struktura dobrego testu</a:t>
            </a:r>
          </a:p>
        </p:txBody>
      </p:sp>
    </p:spTree>
    <p:extLst>
      <p:ext uri="{BB962C8B-B14F-4D97-AF65-F5344CB8AC3E}">
        <p14:creationId xmlns:p14="http://schemas.microsoft.com/office/powerpoint/2010/main" val="208917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Code</a:t>
            </a:r>
            <a:r>
              <a:rPr lang="pl-PL" dirty="0"/>
              <a:t> kata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l-PL" dirty="0"/>
              <a:t>Implementacja stosu w technice TDD</a:t>
            </a:r>
          </a:p>
        </p:txBody>
      </p:sp>
      <p:pic>
        <p:nvPicPr>
          <p:cNvPr id="7" name="Picture 2" descr="http://myokyaw.com/img/tool/t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13" y="1614109"/>
            <a:ext cx="2262505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8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Zaimplementujmy stos.</a:t>
            </a:r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Wymagania podstawowe: 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/>
              <a:t>Operacja wrzucenia elementu na stos.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/>
              <a:t>Operacja zdjęcia elementu ze stosu</a:t>
            </a:r>
          </a:p>
          <a:p>
            <a:pPr>
              <a:buFontTx/>
              <a:buChar char="-"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Dodatkowe wymagania: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/>
              <a:t>Ograniczenie rozmiaru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/>
              <a:t>Wyjątek przy przekroczeniu limitu</a:t>
            </a:r>
          </a:p>
          <a:p>
            <a:pPr>
              <a:buFontTx/>
              <a:buChar char="-"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kata</a:t>
            </a:r>
          </a:p>
        </p:txBody>
      </p:sp>
    </p:spTree>
    <p:extLst>
      <p:ext uri="{BB962C8B-B14F-4D97-AF65-F5344CB8AC3E}">
        <p14:creationId xmlns:p14="http://schemas.microsoft.com/office/powerpoint/2010/main" val="29664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Jakie znamy rodzaje testów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2869537" y="1161145"/>
            <a:ext cx="224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Jednostkowe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podstawowe testy obejmujące pojedynczą odpowiedzialność (klasa)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2869537" y="2503909"/>
            <a:ext cx="22411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Integracyjne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weryfikują poprawność działania kilku modułów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2883352" y="3702678"/>
            <a:ext cx="287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Akceptacyjne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najczęściej tworzone i wykonywane na zlecenie i przy udziale klienta; potwierdzają poprawność z punktu widzenia wymagań biznesowych</a:t>
            </a:r>
          </a:p>
        </p:txBody>
      </p:sp>
      <p:sp>
        <p:nvSpPr>
          <p:cNvPr id="13" name="Rectangle 23"/>
          <p:cNvSpPr/>
          <p:nvPr/>
        </p:nvSpPr>
        <p:spPr>
          <a:xfrm>
            <a:off x="1803352" y="2339263"/>
            <a:ext cx="921174" cy="921174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4"/>
          <p:cNvSpPr/>
          <p:nvPr/>
        </p:nvSpPr>
        <p:spPr>
          <a:xfrm>
            <a:off x="1803352" y="1057818"/>
            <a:ext cx="921174" cy="921174"/>
          </a:xfrm>
          <a:prstGeom prst="rect">
            <a:avLst/>
          </a:prstGeom>
          <a:solidFill>
            <a:srgbClr val="212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/>
          <p:cNvSpPr/>
          <p:nvPr/>
        </p:nvSpPr>
        <p:spPr>
          <a:xfrm>
            <a:off x="1803352" y="3620708"/>
            <a:ext cx="902604" cy="902604"/>
          </a:xfrm>
          <a:prstGeom prst="rect">
            <a:avLst/>
          </a:prstGeom>
          <a:solidFill>
            <a:srgbClr val="465A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"/>
          <p:cNvSpPr/>
          <p:nvPr/>
        </p:nvSpPr>
        <p:spPr>
          <a:xfrm>
            <a:off x="1803352" y="4927904"/>
            <a:ext cx="902604" cy="902604"/>
          </a:xfrm>
          <a:prstGeom prst="rect">
            <a:avLst/>
          </a:prstGeom>
          <a:solidFill>
            <a:srgbClr val="5385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8"/>
          <p:cNvSpPr txBox="1"/>
          <p:nvPr/>
        </p:nvSpPr>
        <p:spPr>
          <a:xfrm>
            <a:off x="2803939" y="5027782"/>
            <a:ext cx="28734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Wydajnościowe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służą do potwierdzenia możliwości zastosowania danej technologii lub modułu</a:t>
            </a:r>
          </a:p>
        </p:txBody>
      </p:sp>
      <p:sp>
        <p:nvSpPr>
          <p:cNvPr id="18" name="Schemat blokowy: decyzja 17"/>
          <p:cNvSpPr/>
          <p:nvPr/>
        </p:nvSpPr>
        <p:spPr>
          <a:xfrm>
            <a:off x="1959130" y="1373987"/>
            <a:ext cx="594804" cy="28883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1702027" y="225075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84" y="2532287"/>
            <a:ext cx="617757" cy="513835"/>
          </a:xfrm>
          <a:prstGeom prst="rect">
            <a:avLst/>
          </a:prstGeom>
        </p:spPr>
      </p:pic>
      <p:pic>
        <p:nvPicPr>
          <p:cNvPr id="21" name="Picture 2" descr="http://jonkruger.com/wp-content/uploads/2010/02/testing_triangle-300x2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15" y="1325589"/>
            <a:ext cx="28575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89" y="3763625"/>
            <a:ext cx="647546" cy="647546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24" y="5054856"/>
            <a:ext cx="648699" cy="648699"/>
          </a:xfrm>
          <a:prstGeom prst="rect">
            <a:avLst/>
          </a:prstGeom>
        </p:spPr>
      </p:pic>
      <p:sp>
        <p:nvSpPr>
          <p:cNvPr id="24" name="Rectangle 17"/>
          <p:cNvSpPr/>
          <p:nvPr/>
        </p:nvSpPr>
        <p:spPr>
          <a:xfrm>
            <a:off x="6388570" y="4937471"/>
            <a:ext cx="902604" cy="902604"/>
          </a:xfrm>
          <a:prstGeom prst="rect">
            <a:avLst/>
          </a:prstGeom>
          <a:solidFill>
            <a:srgbClr val="5385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8"/>
          <p:cNvSpPr txBox="1"/>
          <p:nvPr/>
        </p:nvSpPr>
        <p:spPr>
          <a:xfrm>
            <a:off x="7389157" y="5037349"/>
            <a:ext cx="287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Manualne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najczęściej spotykane</a:t>
            </a:r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szybkie i… nic więcej</a:t>
            </a:r>
          </a:p>
          <a:p>
            <a:r>
              <a:rPr lang="pl-PL" sz="1000" dirty="0">
                <a:solidFill>
                  <a:srgbClr val="2D3E5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czasami wykorzystywane jako end-to-end</a:t>
            </a:r>
          </a:p>
        </p:txBody>
      </p:sp>
      <p:pic>
        <p:nvPicPr>
          <p:cNvPr id="26" name="Obraz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570" y="4937471"/>
            <a:ext cx="902604" cy="9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1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484650" indent="-285750"/>
            <a:r>
              <a:rPr lang="pl-PL" dirty="0" err="1"/>
              <a:t>Packages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: </a:t>
            </a:r>
            <a:r>
              <a:rPr lang="en-US" dirty="0" err="1"/>
              <a:t>org.junit.jupiter.api</a:t>
            </a:r>
            <a:r>
              <a:rPr lang="pl-PL" dirty="0"/>
              <a:t>, o</a:t>
            </a:r>
            <a:r>
              <a:rPr lang="en-US" dirty="0" err="1"/>
              <a:t>rg.junit.jupiter.api.Assertions</a:t>
            </a:r>
            <a:r>
              <a:rPr lang="pl-PL" dirty="0"/>
              <a:t>,  </a:t>
            </a:r>
            <a:r>
              <a:rPr lang="en-US" dirty="0" err="1"/>
              <a:t>org.junit.jupiter.api.Assumptions</a:t>
            </a:r>
            <a:r>
              <a:rPr lang="en-US" dirty="0"/>
              <a:t>.</a:t>
            </a:r>
          </a:p>
          <a:p>
            <a:pPr marL="484650" indent="-285750"/>
            <a:endParaRPr lang="en-US" dirty="0"/>
          </a:p>
          <a:p>
            <a:pPr marL="484650" indent="-285750"/>
            <a:r>
              <a:rPr lang="en-US" dirty="0"/>
              <a:t>@Before</a:t>
            </a:r>
            <a:r>
              <a:rPr lang="pl-PL" dirty="0"/>
              <a:t>, </a:t>
            </a:r>
            <a:r>
              <a:rPr lang="en-US" dirty="0"/>
              <a:t>@After </a:t>
            </a:r>
            <a:r>
              <a:rPr lang="pl-PL" dirty="0"/>
              <a:t> =&gt; </a:t>
            </a:r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pl-PL" dirty="0"/>
              <a:t>, </a:t>
            </a:r>
            <a:r>
              <a:rPr lang="en-US" dirty="0"/>
              <a:t>@</a:t>
            </a:r>
            <a:r>
              <a:rPr lang="en-US" dirty="0" err="1"/>
              <a:t>AfterEach</a:t>
            </a:r>
            <a:endParaRPr lang="en-US" dirty="0"/>
          </a:p>
          <a:p>
            <a:pPr marL="484650" indent="-285750"/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pl-PL" dirty="0"/>
              <a:t>,</a:t>
            </a:r>
            <a:r>
              <a:rPr lang="en-US" dirty="0"/>
              <a:t> @</a:t>
            </a:r>
            <a:r>
              <a:rPr lang="en-US" dirty="0" err="1"/>
              <a:t>AfterClass</a:t>
            </a:r>
            <a:r>
              <a:rPr lang="en-US" dirty="0"/>
              <a:t> </a:t>
            </a:r>
            <a:r>
              <a:rPr lang="pl-PL" dirty="0"/>
              <a:t>=&gt; </a:t>
            </a:r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pl-PL" dirty="0"/>
              <a:t>, </a:t>
            </a:r>
            <a:r>
              <a:rPr lang="en-US" dirty="0"/>
              <a:t>@</a:t>
            </a:r>
            <a:r>
              <a:rPr lang="en-US" dirty="0" err="1"/>
              <a:t>AfterAll</a:t>
            </a:r>
            <a:endParaRPr lang="en-US" dirty="0"/>
          </a:p>
          <a:p>
            <a:pPr marL="484650" indent="-285750"/>
            <a:r>
              <a:rPr lang="en-US" dirty="0"/>
              <a:t>@Ignore </a:t>
            </a:r>
            <a:r>
              <a:rPr lang="pl-PL" dirty="0"/>
              <a:t>=&gt; </a:t>
            </a:r>
            <a:r>
              <a:rPr lang="en-US" dirty="0"/>
              <a:t>@Disabled</a:t>
            </a:r>
          </a:p>
          <a:p>
            <a:pPr marL="484650" indent="-285750"/>
            <a:r>
              <a:rPr lang="en-US" dirty="0"/>
              <a:t>@Category </a:t>
            </a:r>
            <a:r>
              <a:rPr lang="pl-PL" dirty="0"/>
              <a:t>=&gt; </a:t>
            </a:r>
            <a:r>
              <a:rPr lang="en-US" dirty="0"/>
              <a:t>@Tag</a:t>
            </a:r>
          </a:p>
          <a:p>
            <a:pPr marL="484650" indent="-285750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 </a:t>
            </a:r>
            <a:r>
              <a:rPr lang="pl-PL" dirty="0"/>
              <a:t>=&gt;</a:t>
            </a:r>
            <a:r>
              <a:rPr lang="en-US" dirty="0"/>
              <a:t> @</a:t>
            </a:r>
            <a:r>
              <a:rPr lang="en-US" dirty="0" err="1"/>
              <a:t>ExtendWith</a:t>
            </a:r>
            <a:r>
              <a:rPr lang="en-US" dirty="0"/>
              <a:t>.</a:t>
            </a:r>
          </a:p>
          <a:p>
            <a:pPr marL="484650" indent="-285750"/>
            <a:r>
              <a:rPr lang="en-US" dirty="0"/>
              <a:t>@Rule and @</a:t>
            </a:r>
            <a:r>
              <a:rPr lang="en-US" dirty="0" err="1"/>
              <a:t>ClassRule</a:t>
            </a:r>
            <a:r>
              <a:rPr lang="en-US" dirty="0"/>
              <a:t> </a:t>
            </a:r>
            <a:r>
              <a:rPr lang="pl-PL" dirty="0"/>
              <a:t>=&gt;</a:t>
            </a:r>
            <a:r>
              <a:rPr lang="en-US" dirty="0"/>
              <a:t> @</a:t>
            </a:r>
            <a:r>
              <a:rPr lang="en-US" dirty="0" err="1"/>
              <a:t>ExtendWith</a:t>
            </a:r>
            <a:r>
              <a:rPr lang="en-US" dirty="0"/>
              <a:t>; see the following section for partial rule support</a:t>
            </a:r>
            <a:endParaRPr lang="pl-PL" dirty="0"/>
          </a:p>
          <a:p>
            <a:pPr marL="484650" indent="-285750"/>
            <a:r>
              <a:rPr lang="pl-PL" dirty="0"/>
              <a:t>@</a:t>
            </a:r>
            <a:r>
              <a:rPr lang="pl-PL" dirty="0" err="1"/>
              <a:t>ParameterizedTest</a:t>
            </a:r>
            <a:r>
              <a:rPr lang="pl-PL" dirty="0"/>
              <a:t> + @</a:t>
            </a:r>
            <a:r>
              <a:rPr lang="pl-PL" dirty="0" err="1"/>
              <a:t>ValueSource</a:t>
            </a:r>
            <a:r>
              <a:rPr lang="pl-PL" dirty="0"/>
              <a:t>, @</a:t>
            </a:r>
            <a:r>
              <a:rPr lang="pl-PL" dirty="0" err="1"/>
              <a:t>EnumSource</a:t>
            </a:r>
            <a:r>
              <a:rPr lang="pl-PL" dirty="0"/>
              <a:t>, @</a:t>
            </a:r>
            <a:r>
              <a:rPr lang="pl-PL" dirty="0" err="1"/>
              <a:t>MethodSource</a:t>
            </a:r>
            <a:endParaRPr lang="pl-PL" dirty="0"/>
          </a:p>
          <a:p>
            <a:pPr marL="19890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4 do 5</a:t>
            </a:r>
          </a:p>
        </p:txBody>
      </p:sp>
    </p:spTree>
    <p:extLst>
      <p:ext uri="{BB962C8B-B14F-4D97-AF65-F5344CB8AC3E}">
        <p14:creationId xmlns:p14="http://schemas.microsoft.com/office/powerpoint/2010/main" val="2415154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pl-PL" dirty="0"/>
              <a:t>Looking forward to build longterm partnership with You </a:t>
            </a:r>
            <a:r>
              <a:rPr lang="pl-PL" dirty="0">
                <a:solidFill>
                  <a:srgbClr val="64B237"/>
                </a:solidFill>
              </a:rPr>
              <a:t>•</a:t>
            </a:r>
            <a:r>
              <a:rPr lang="pl-PL" dirty="0"/>
              <a:t> </a:t>
            </a:r>
            <a:r>
              <a:rPr lang="pl-PL" b="0" dirty="0"/>
              <a:t>Paweł Łagan pawel.lagan@ttpsc.pl</a:t>
            </a:r>
          </a:p>
        </p:txBody>
      </p:sp>
      <p:sp>
        <p:nvSpPr>
          <p:cNvPr id="7" name="Prostokąt 2"/>
          <p:cNvSpPr/>
          <p:nvPr/>
        </p:nvSpPr>
        <p:spPr>
          <a:xfrm>
            <a:off x="7809254" y="391058"/>
            <a:ext cx="3580109" cy="914400"/>
          </a:xfrm>
          <a:prstGeom prst="rect">
            <a:avLst/>
          </a:prstGeom>
          <a:solidFill>
            <a:srgbClr val="7B2D8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www.tt.psc.pl/en</a:t>
            </a:r>
          </a:p>
          <a:p>
            <a:pPr algn="ctr"/>
            <a:r>
              <a:rPr lang="pl-PL" dirty="0"/>
              <a:t>www.25lat.tt.com.pl/en</a:t>
            </a:r>
          </a:p>
          <a:p>
            <a:pPr algn="ctr"/>
            <a:r>
              <a:rPr lang="pl-PL" dirty="0"/>
              <a:t>www.iot.tt.com.pl/en </a:t>
            </a:r>
          </a:p>
        </p:txBody>
      </p:sp>
    </p:spTree>
    <p:extLst>
      <p:ext uri="{BB962C8B-B14F-4D97-AF65-F5344CB8AC3E}">
        <p14:creationId xmlns:p14="http://schemas.microsoft.com/office/powerpoint/2010/main" val="205918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 jednostkowy </a:t>
            </a:r>
          </a:p>
          <a:p>
            <a:r>
              <a:rPr lang="pl-PL" dirty="0"/>
              <a:t>Unit test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To kod uruchamiający fragment funkcjonalności innego kodu w izolowanych warunkach</a:t>
            </a:r>
          </a:p>
        </p:txBody>
      </p:sp>
    </p:spTree>
    <p:extLst>
      <p:ext uri="{BB962C8B-B14F-4D97-AF65-F5344CB8AC3E}">
        <p14:creationId xmlns:p14="http://schemas.microsoft.com/office/powerpoint/2010/main" val="358268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Testowanie jednostkowe</a:t>
            </a:r>
            <a:br>
              <a:rPr lang="pl-PL" dirty="0"/>
            </a:b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6262688" y="3079749"/>
            <a:ext cx="4733925" cy="1483541"/>
          </a:xfrm>
        </p:spPr>
        <p:txBody>
          <a:bodyPr/>
          <a:lstStyle/>
          <a:p>
            <a:r>
              <a:rPr lang="pl-PL" dirty="0"/>
              <a:t>Jest to technika testowania oprogramowania poprzez wykonywanie testów jednostkowych weryfikujących poprawność działania pojedynczych elementów (jednostek) programu np.: metod, obiektów.</a:t>
            </a:r>
          </a:p>
        </p:txBody>
      </p:sp>
    </p:spTree>
    <p:extLst>
      <p:ext uri="{BB962C8B-B14F-4D97-AF65-F5344CB8AC3E}">
        <p14:creationId xmlns:p14="http://schemas.microsoft.com/office/powerpoint/2010/main" val="21052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Dają pewność, że kod działa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Zmniejszają ilość błędów w nowych i istniejących już funkcjonalnościach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Są zawsze aktualną dokumentacją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Zmniejszają koszt zmian w kodzie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Zmniejszają zbędne komplikacje w kodzie 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Ułatwiają na </a:t>
            </a:r>
            <a:r>
              <a:rPr lang="pl-PL" dirty="0" err="1"/>
              <a:t>refaktoryzację</a:t>
            </a:r>
            <a:endParaRPr lang="pl-PL" dirty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Bronią przed innymi programistami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Pisanie testów jest </a:t>
            </a:r>
            <a:r>
              <a:rPr lang="pl-PL" dirty="0" err="1"/>
              <a:t>cool</a:t>
            </a:r>
            <a:endParaRPr lang="pl-PL" dirty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Przyśpieszają development</a:t>
            </a:r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pl-PL" dirty="0"/>
              <a:t>Zmniejszają strach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Dlaczego powinniśmy pisać testy jednostkowe?</a:t>
            </a:r>
          </a:p>
        </p:txBody>
      </p:sp>
      <p:pic>
        <p:nvPicPr>
          <p:cNvPr id="10" name="Picture 2" descr="Znalezione obrazy dla zapytania fr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09" y="2332491"/>
            <a:ext cx="2857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7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l-PL" dirty="0"/>
              <a:t>Ile czasu pochłania pisanie testów?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l-PL" dirty="0" err="1"/>
              <a:t>Odp</a:t>
            </a:r>
            <a:r>
              <a:rPr lang="pl-PL" dirty="0"/>
              <a:t>: to zależy</a:t>
            </a:r>
          </a:p>
          <a:p>
            <a:pPr marL="0" indent="0">
              <a:spcBef>
                <a:spcPts val="2400"/>
              </a:spcBef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Czas na pisanie testów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51" y="1805904"/>
            <a:ext cx="5808079" cy="374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1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l-PL" dirty="0"/>
              <a:t>Jakie powinny być testy jednostkowe?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Zasada FIRST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349829" y="1637732"/>
            <a:ext cx="467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l-P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fast</a:t>
            </a:r>
          </a:p>
          <a:p>
            <a:r>
              <a:rPr lang="pl-P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isolated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l-P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repeatable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self-verifying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timely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816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TTPSC">
      <a:dk1>
        <a:srgbClr val="7B2D85"/>
      </a:dk1>
      <a:lt1>
        <a:srgbClr val="FFFFFF"/>
      </a:lt1>
      <a:dk2>
        <a:srgbClr val="7B2D85"/>
      </a:dk2>
      <a:lt2>
        <a:srgbClr val="FFFFFF"/>
      </a:lt2>
      <a:accent1>
        <a:srgbClr val="D03A8C"/>
      </a:accent1>
      <a:accent2>
        <a:srgbClr val="7B2D85"/>
      </a:accent2>
      <a:accent3>
        <a:srgbClr val="64B237"/>
      </a:accent3>
      <a:accent4>
        <a:srgbClr val="5177BB"/>
      </a:accent4>
      <a:accent5>
        <a:srgbClr val="1A3C6E"/>
      </a:accent5>
      <a:accent6>
        <a:srgbClr val="000000"/>
      </a:accent6>
      <a:hlink>
        <a:srgbClr val="64B237"/>
      </a:hlink>
      <a:folHlink>
        <a:srgbClr val="64B237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8886</TotalTime>
  <Words>1139</Words>
  <Application>Microsoft Office PowerPoint</Application>
  <PresentationFormat>Widescreen</PresentationFormat>
  <Paragraphs>293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Montserrat</vt:lpstr>
      <vt:lpstr>Quicksand</vt:lpstr>
      <vt:lpstr>Wingdings</vt:lpstr>
      <vt:lpstr>Motyw pakietu Office</vt:lpstr>
      <vt:lpstr>Testowanie jednostkowe, TDD</vt:lpstr>
      <vt:lpstr>Testowanie jednostkowe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kata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Pawel.Lagan@ttpsc.pl</dc:creator>
  <cp:lastModifiedBy>Paweł Łagan</cp:lastModifiedBy>
  <cp:revision>144</cp:revision>
  <cp:lastPrinted>2017-01-26T11:58:27Z</cp:lastPrinted>
  <dcterms:created xsi:type="dcterms:W3CDTF">2017-01-23T10:18:01Z</dcterms:created>
  <dcterms:modified xsi:type="dcterms:W3CDTF">2019-12-19T16:41:26Z</dcterms:modified>
</cp:coreProperties>
</file>